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27"/>
  </p:notesMasterIdLst>
  <p:sldIdLst>
    <p:sldId id="257" r:id="rId4"/>
    <p:sldId id="261" r:id="rId5"/>
    <p:sldId id="286" r:id="rId6"/>
    <p:sldId id="288" r:id="rId7"/>
    <p:sldId id="289" r:id="rId8"/>
    <p:sldId id="290" r:id="rId9"/>
    <p:sldId id="291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4" r:id="rId19"/>
    <p:sldId id="300" r:id="rId20"/>
    <p:sldId id="301" r:id="rId21"/>
    <p:sldId id="302" r:id="rId22"/>
    <p:sldId id="303" r:id="rId23"/>
    <p:sldId id="305" r:id="rId24"/>
    <p:sldId id="285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9/10/2010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sart.ru/part-1-shingles-algorithm-for-web-documents/" TargetMode="External"/><Relationship Id="rId2" Type="http://schemas.openxmlformats.org/officeDocument/2006/relationships/hyperlink" Target="http://rcdl2007.pereslavl.ru/papers/paper_65_v1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blogs/datamining/archive/2009/04/11/web-page-content-analysis-with-quot-smartbrowser-quot.aspx" TargetMode="External"/><Relationship Id="rId7" Type="http://schemas.openxmlformats.org/officeDocument/2006/relationships/hyperlink" Target="http://visnyk.vstu.vinnica.ua/2008/6/pdf/08dvmibs.pdf" TargetMode="External"/><Relationship Id="rId2" Type="http://schemas.openxmlformats.org/officeDocument/2006/relationships/hyperlink" Target="http://smartbrowser.codeplex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ug.vn.ua/blogs/akrakovetsky/archive/2010/05/30/seorank.aspx" TargetMode="External"/><Relationship Id="rId5" Type="http://schemas.openxmlformats.org/officeDocument/2006/relationships/hyperlink" Target="http://research.microsoft.com/apps/pubs/default.aspx?id=70027" TargetMode="External"/><Relationship Id="rId4" Type="http://schemas.openxmlformats.org/officeDocument/2006/relationships/hyperlink" Target="http://msug.vn.ua/blogs/datamining/archive/2009/08/06/1010.asp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research.microsoft.com/apps/pubs/default.aspx?id=7002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69103/19.pdf" TargetMode="External"/><Relationship Id="rId2" Type="http://schemas.openxmlformats.org/officeDocument/2006/relationships/hyperlink" Target="http://medialab.di.unipi.it/web/Search+QA/Seminar/Clustering.pp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rfreeman.net/wp-content/files/IDEAL06-Freeman.pdf" TargetMode="External"/><Relationship Id="rId5" Type="http://schemas.openxmlformats.org/officeDocument/2006/relationships/hyperlink" Target="http://leo.saclay.inria.fr/events/WebDB2007/Papers/p52.pdf" TargetMode="External"/><Relationship Id="rId4" Type="http://schemas.openxmlformats.org/officeDocument/2006/relationships/hyperlink" Target="http://www8.org/w8-papers/3a-search-query/dynamic/dynamic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msug.vn.ua/blogs/akrakovetsky/archive/2009/11/23/semantic-search-and-finding-optimal-ways-of-viewing-seach-results.asp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labs/asia/" TargetMode="External"/><Relationship Id="rId7" Type="http://schemas.openxmlformats.org/officeDocument/2006/relationships/hyperlink" Target="http://msug.vn.ua/blogs/datamining/" TargetMode="External"/><Relationship Id="rId2" Type="http://schemas.openxmlformats.org/officeDocument/2006/relationships/hyperlink" Target="http://datamining.codeplex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eotracks.blogspot.com/2009/06/ranknethow-bing-works.html" TargetMode="External"/><Relationship Id="rId5" Type="http://schemas.openxmlformats.org/officeDocument/2006/relationships/hyperlink" Target="http://bit.ly/bRfUav" TargetMode="External"/><Relationship Id="rId4" Type="http://schemas.openxmlformats.org/officeDocument/2006/relationships/hyperlink" Target="http://company.yandex.ru/public/seminars/schedul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8032750" cy="19812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dirty="0" smtClean="0"/>
              <a:t>Information Search in a Nutshell: Using Data Mining and Science Approaches for Real-World Applications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Oleksandr</a:t>
            </a:r>
            <a:r>
              <a:rPr lang="en-US" sz="2800" dirty="0" smtClean="0"/>
              <a:t> </a:t>
            </a:r>
            <a:r>
              <a:rPr lang="en-US" sz="2800" dirty="0" err="1" smtClean="0"/>
              <a:t>Krakovetskyi</a:t>
            </a:r>
            <a:endParaRPr lang="ru-RU" sz="280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29400" y="62484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 Jam 2010, </a:t>
            </a:r>
            <a:r>
              <a:rPr lang="en-US" b="1" dirty="0" err="1" smtClean="0"/>
              <a:t>Kharkiv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71513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3600" dirty="0" smtClean="0">
                <a:hlinkClick r:id="rId2"/>
              </a:rPr>
              <a:t>Сравнительный анализ методов определения нечетких дубликатов для Web-документов</a:t>
            </a:r>
            <a:r>
              <a:rPr lang="ru-RU" sz="3600" dirty="0" smtClean="0"/>
              <a:t> Зеленков Ю.Г, Сегалович И.В. 2007</a:t>
            </a:r>
          </a:p>
          <a:p>
            <a:r>
              <a:rPr lang="en-US" sz="3600" dirty="0" smtClean="0"/>
              <a:t>Shingles approach</a:t>
            </a:r>
            <a:r>
              <a:rPr lang="ru-RU" sz="3600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Text canonization</a:t>
            </a:r>
            <a:r>
              <a:rPr lang="ru-RU" dirty="0" smtClean="0"/>
              <a:t>; </a:t>
            </a:r>
            <a:r>
              <a:rPr lang="en-US" dirty="0" smtClean="0"/>
              <a:t>text partition to shingles</a:t>
            </a:r>
            <a:r>
              <a:rPr lang="ru-RU" dirty="0" smtClean="0"/>
              <a:t>; </a:t>
            </a:r>
            <a:r>
              <a:rPr lang="en-US" dirty="0" smtClean="0"/>
              <a:t>finding checksums</a:t>
            </a:r>
            <a:r>
              <a:rPr lang="ru-RU" dirty="0" smtClean="0"/>
              <a:t>; </a:t>
            </a:r>
            <a:r>
              <a:rPr lang="en-US" dirty="0" smtClean="0"/>
              <a:t>search for identical sub-sequences</a:t>
            </a:r>
            <a:r>
              <a:rPr lang="ru-RU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hlinkClick r:id="rId3"/>
              </a:rPr>
              <a:t>http://www.codeisart.ru/part-1-shingles-algorithm-for-web-documents/</a:t>
            </a:r>
            <a:r>
              <a:rPr lang="uk-UA" dirty="0" smtClean="0"/>
              <a:t> </a:t>
            </a:r>
            <a:endParaRPr lang="ru-RU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 /Shingles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9859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 sz="3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3333750" cy="4629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076700" cy="453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Problem #2: Duplicates /Shingles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9859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 sz="36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4114800" cy="4384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861774"/>
          </a:xfrm>
        </p:spPr>
        <p:txBody>
          <a:bodyPr/>
          <a:lstStyle/>
          <a:p>
            <a:r>
              <a:rPr lang="en-US" sz="2800" dirty="0" smtClean="0"/>
              <a:t>Readability / An Arc90 Lab Experiment</a:t>
            </a:r>
          </a:p>
          <a:p>
            <a:r>
              <a:rPr lang="en-US" sz="2800" dirty="0" smtClean="0"/>
              <a:t>Known as Safari Reader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905875" cy="52850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Also available as browser add-ons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429375" cy="41940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6224588" cy="3298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484578"/>
          </a:xfrm>
        </p:spPr>
        <p:txBody>
          <a:bodyPr/>
          <a:lstStyle/>
          <a:p>
            <a:r>
              <a:rPr lang="en-US" sz="2800" dirty="0" err="1" smtClean="0"/>
              <a:t>SmartBrowser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2"/>
              </a:rPr>
              <a:t>http://smartbrowser.codeplex.com/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3"/>
              </a:rPr>
              <a:t>http://msug.vn.ua/blogs/datamining/archive/2009/04/11/web-page-content-analysis-with-quot-smartbrowser-quot.aspx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4"/>
              </a:rPr>
              <a:t>http://msug.vn.ua/blogs/datamining/archive/2009/08/06/1010.aspx</a:t>
            </a:r>
            <a:endParaRPr lang="ru-RU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5"/>
              </a:rPr>
              <a:t>http://research.microsoft.com/apps/pubs/default.aspx?id=70027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ru-RU" sz="2400" dirty="0" smtClean="0">
                <a:solidFill>
                  <a:srgbClr val="FF0000"/>
                </a:solidFill>
                <a:hlinkClick r:id="rId6"/>
              </a:rPr>
              <a:t>Критерий SeoRank для определения основного контента веб-страниц</a:t>
            </a:r>
          </a:p>
          <a:p>
            <a:pPr lvl="1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FF0000"/>
                </a:solidFill>
                <a:hlinkClick r:id="rId7"/>
              </a:rPr>
              <a:t>В.М. Дубовой, О.Ю. Краковецький, О.В. Глонь. Факторний аналіз оцінки важливості інформаційних блоків сайтів // Вісник Вінницького політехнічного інституту. - 2008. - №6. - </a:t>
            </a:r>
            <a:r>
              <a:rPr lang="en-US" sz="2400" dirty="0" smtClean="0">
                <a:solidFill>
                  <a:srgbClr val="FF0000"/>
                </a:solidFill>
                <a:hlinkClick r:id="rId7"/>
              </a:rPr>
              <a:t>C. 103-107</a:t>
            </a:r>
            <a:endParaRPr lang="ru-RU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038029"/>
          </a:xfrm>
        </p:spPr>
        <p:txBody>
          <a:bodyPr/>
          <a:lstStyle/>
          <a:p>
            <a:r>
              <a:rPr lang="en-US" sz="2800" dirty="0" err="1" smtClean="0"/>
              <a:t>SeoRank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Title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Meta keywords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Headers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Meta description 2 text</a:t>
            </a:r>
            <a:endParaRPr lang="ru-RU" sz="2400" b="1" dirty="0">
              <a:solidFill>
                <a:srgbClr val="FF0000"/>
              </a:solidFill>
            </a:endParaRPr>
          </a:p>
          <a:p>
            <a:r>
              <a:rPr lang="en-GB" sz="2800" i="1" dirty="0" err="1" smtClean="0"/>
              <a:t>WordsIndex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SentencesIndex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WordsInSentencesIndex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LinksIndex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WordsAsLinksIndex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ImgsIndex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ImgsAsLinksIndex</a:t>
            </a:r>
            <a:r>
              <a:rPr lang="en-GB" sz="2800" i="1" dirty="0" smtClean="0"/>
              <a:t>,</a:t>
            </a:r>
            <a:r>
              <a:rPr lang="ru-RU" sz="2800" i="1" dirty="0" smtClean="0"/>
              <a:t> </a:t>
            </a:r>
            <a:r>
              <a:rPr lang="en-GB" sz="2800" i="1" dirty="0" smtClean="0"/>
              <a:t>…, </a:t>
            </a:r>
            <a:r>
              <a:rPr lang="en-GB" sz="2800" i="1" dirty="0" err="1" smtClean="0"/>
              <a:t>ReadabilityScore</a:t>
            </a:r>
            <a:r>
              <a:rPr lang="ru-RU" sz="2800" i="1" dirty="0" smtClean="0"/>
              <a:t>, </a:t>
            </a:r>
            <a:r>
              <a:rPr lang="en-GB" sz="2800" i="1" dirty="0" err="1"/>
              <a:t>SeoRank</a:t>
            </a:r>
            <a:endParaRPr lang="en-US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477309" cy="909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05600" y="3962400"/>
            <a:ext cx="2133600" cy="155119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Based on 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VIPS algorithm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of Microsoft </a:t>
            </a:r>
          </a:p>
          <a:p>
            <a:pPr>
              <a:buNone/>
            </a:pPr>
            <a:r>
              <a:rPr lang="en-US" sz="2400" dirty="0" smtClean="0"/>
              <a:t>Research Asia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6172200" cy="4179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914400"/>
            <a:ext cx="6362700" cy="2850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Problems #4</a:t>
            </a:r>
            <a:r>
              <a:rPr lang="ru-RU" dirty="0" smtClean="0"/>
              <a:t>, </a:t>
            </a:r>
            <a:r>
              <a:rPr lang="uk-UA" dirty="0" smtClean="0"/>
              <a:t>5</a:t>
            </a:r>
            <a:r>
              <a:rPr lang="en-US" dirty="0" smtClean="0"/>
              <a:t>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484578"/>
          </a:xfrm>
        </p:spPr>
        <p:txBody>
          <a:bodyPr/>
          <a:lstStyle/>
          <a:p>
            <a:r>
              <a:rPr lang="en-US" sz="2800" dirty="0" smtClean="0"/>
              <a:t>Clustering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 Web Search Results </a:t>
            </a:r>
            <a:r>
              <a:rPr lang="en-US" sz="2400" dirty="0" smtClean="0">
                <a:hlinkClick r:id="rId2"/>
              </a:rPr>
              <a:t>http://medialab.di.unipi.it/web/Search+QA/Seminar/Clustering.ppt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Learning to Cluster Web Search Results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3"/>
              </a:rPr>
              <a:t>http://research.microsoft.com/pubs/69103/19.pdf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Grouper: A Dynamic Clustering Interface to Web Search Results </a:t>
            </a:r>
            <a:r>
              <a:rPr lang="en-US" sz="2400" dirty="0" smtClean="0">
                <a:hlinkClick r:id="rId4"/>
              </a:rPr>
              <a:t>http://www8.org/w8-papers/3a-search-query/dynamic/dynamic.html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Term Ranking for Clustering Web Search Results </a:t>
            </a:r>
            <a:r>
              <a:rPr lang="en-US" sz="2400" dirty="0" smtClean="0">
                <a:hlinkClick r:id="rId5"/>
              </a:rPr>
              <a:t>http://leo.saclay.inria.fr/events/</a:t>
            </a:r>
            <a:r>
              <a:rPr lang="en-US" sz="2400" b="1" dirty="0" smtClean="0">
                <a:hlinkClick r:id="rId5"/>
              </a:rPr>
              <a:t>Web</a:t>
            </a:r>
            <a:r>
              <a:rPr lang="en-US" sz="2400" dirty="0" smtClean="0">
                <a:hlinkClick r:id="rId5"/>
              </a:rPr>
              <a:t>DB2007/Papers/p52.pdf</a:t>
            </a:r>
            <a:r>
              <a:rPr lang="en-US" sz="2400" dirty="0" smtClean="0"/>
              <a:t>  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 Web Search Results Using Suffix Tree Methods </a:t>
            </a:r>
            <a:r>
              <a:rPr lang="en-US" sz="2400" dirty="0" smtClean="0">
                <a:hlinkClick r:id="rId6"/>
              </a:rPr>
              <a:t>http://www.rfreeman.net/wp-content/files/IDEAL06-Freeman.pdf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#4: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1458861"/>
          </a:xfrm>
        </p:spPr>
        <p:txBody>
          <a:bodyPr/>
          <a:lstStyle/>
          <a:p>
            <a:r>
              <a:rPr lang="en-US" sz="2800" dirty="0" smtClean="0"/>
              <a:t>Optimal path finding</a:t>
            </a:r>
          </a:p>
          <a:p>
            <a:pPr lvl="1">
              <a:buFont typeface="Wingdings" pitchFamily="2" charset="2"/>
              <a:buChar char="q"/>
            </a:pPr>
            <a:r>
              <a:rPr lang="ru-RU" sz="2400" b="1" dirty="0" smtClean="0">
                <a:solidFill>
                  <a:srgbClr val="FF0000"/>
                </a:solidFill>
                <a:hlinkClick r:id="rId2"/>
              </a:rPr>
              <a:t>Об информационном поиске, нахождении оптимальных путей просмотра результатов поиска и многом другом</a:t>
            </a:r>
            <a:endParaRPr lang="ru-RU" sz="2400" b="1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5969000" cy="3581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Information search trends and problems</a:t>
            </a:r>
          </a:p>
          <a:p>
            <a:r>
              <a:rPr lang="en-US" dirty="0" smtClean="0"/>
              <a:t>Intro to Data Mining</a:t>
            </a:r>
          </a:p>
          <a:p>
            <a:r>
              <a:rPr lang="en-US" dirty="0" smtClean="0"/>
              <a:t>Why we need R&amp;D?</a:t>
            </a:r>
          </a:p>
          <a:p>
            <a:r>
              <a:rPr lang="en-US" dirty="0" smtClean="0"/>
              <a:t>Data Mining &amp; information search mixing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145476"/>
          </a:xfrm>
        </p:spPr>
        <p:txBody>
          <a:bodyPr/>
          <a:lstStyle/>
          <a:p>
            <a:r>
              <a:rPr lang="en-US" sz="2800" dirty="0" smtClean="0"/>
              <a:t>Social Search (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Twitter) and real-time search</a:t>
            </a:r>
          </a:p>
          <a:p>
            <a:r>
              <a:rPr lang="en-US" sz="2800" dirty="0" smtClean="0"/>
              <a:t>“Live” search aka Google</a:t>
            </a:r>
          </a:p>
          <a:p>
            <a:r>
              <a:rPr lang="en-US" sz="2800" dirty="0" smtClean="0"/>
              <a:t>Visualization aka Bing</a:t>
            </a:r>
          </a:p>
          <a:p>
            <a:r>
              <a:rPr lang="en-US" sz="2800" dirty="0" smtClean="0"/>
              <a:t>Expert system aka Wolfram Alpha</a:t>
            </a:r>
          </a:p>
          <a:p>
            <a:r>
              <a:rPr lang="en-US" sz="2800" dirty="0" smtClean="0"/>
              <a:t>Copyright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Real-World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782848"/>
          </a:xfrm>
        </p:spPr>
        <p:txBody>
          <a:bodyPr/>
          <a:lstStyle/>
          <a:p>
            <a:r>
              <a:rPr lang="en-US" sz="2800" dirty="0" smtClean="0"/>
              <a:t>Data Mining system for collecting information about products with clustering</a:t>
            </a:r>
          </a:p>
          <a:p>
            <a:r>
              <a:rPr lang="en-US" sz="2800" dirty="0" smtClean="0"/>
              <a:t>Detecting templates in emails</a:t>
            </a:r>
          </a:p>
          <a:p>
            <a:r>
              <a:rPr lang="en-US" sz="2800" dirty="0" smtClean="0"/>
              <a:t>Automatic creation of object directories such as “world banks” or “all world-wide user groups” etc.</a:t>
            </a:r>
          </a:p>
          <a:p>
            <a:r>
              <a:rPr lang="en-US" sz="2800" dirty="0" smtClean="0"/>
              <a:t>Content management and publishing systems based on non-structured content</a:t>
            </a:r>
          </a:p>
          <a:p>
            <a:r>
              <a:rPr lang="en-US" sz="2800" dirty="0" smtClean="0"/>
              <a:t>Automatic books, feeds</a:t>
            </a:r>
            <a:r>
              <a:rPr lang="ru-RU" sz="2800" dirty="0" smtClean="0"/>
              <a:t> </a:t>
            </a:r>
            <a:r>
              <a:rPr lang="en-US" sz="2800" dirty="0" smtClean="0"/>
              <a:t>creation, syndication by search query or domain</a:t>
            </a:r>
          </a:p>
          <a:p>
            <a:r>
              <a:rPr lang="en-US" sz="2800" dirty="0" smtClean="0"/>
              <a:t>Powerful semantic-based systems</a:t>
            </a:r>
          </a:p>
          <a:p>
            <a:r>
              <a:rPr lang="en-US" sz="2800" dirty="0" smtClean="0"/>
              <a:t>Yours?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dirty="0" smtClean="0"/>
              <a:t>References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3"/>
          </a:xfrm>
        </p:spPr>
        <p:txBody>
          <a:bodyPr/>
          <a:lstStyle/>
          <a:p>
            <a:r>
              <a:rPr lang="en-US" sz="2400" dirty="0" smtClean="0"/>
              <a:t>Data Mining SDK </a:t>
            </a:r>
            <a:r>
              <a:rPr lang="en-US" sz="2400" dirty="0" smtClean="0">
                <a:hlinkClick r:id="rId2"/>
              </a:rPr>
              <a:t>http://datamining.codeplex.com/</a:t>
            </a:r>
            <a:endParaRPr lang="en-US" sz="2400" dirty="0" smtClean="0"/>
          </a:p>
          <a:p>
            <a:r>
              <a:rPr lang="en-US" sz="2400" dirty="0" smtClean="0"/>
              <a:t>Microsoft Research Asia </a:t>
            </a:r>
            <a:r>
              <a:rPr lang="en-US" sz="2400" dirty="0" smtClean="0">
                <a:hlinkClick r:id="rId3"/>
              </a:rPr>
              <a:t>http://research.microsoft.com/en-us/labs/asia/</a:t>
            </a:r>
            <a:r>
              <a:rPr lang="ru-RU" sz="2400" dirty="0" smtClean="0"/>
              <a:t> </a:t>
            </a:r>
          </a:p>
          <a:p>
            <a:r>
              <a:rPr lang="en-US" sz="2400" dirty="0" smtClean="0"/>
              <a:t>Information search lectures by </a:t>
            </a:r>
            <a:r>
              <a:rPr lang="en-US" sz="2400" dirty="0" err="1" smtClean="0"/>
              <a:t>Yandex</a:t>
            </a:r>
            <a:r>
              <a:rPr lang="en-US" sz="2400" dirty="0" smtClean="0"/>
              <a:t> - </a:t>
            </a:r>
            <a:r>
              <a:rPr lang="en-US" sz="2400" dirty="0" smtClean="0">
                <a:hlinkClick r:id="rId4"/>
              </a:rPr>
              <a:t>http://company.yandex.ru/public/seminars/schedule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How Google Works Videos </a:t>
            </a:r>
            <a:r>
              <a:rPr lang="en-US" sz="2400" dirty="0" smtClean="0">
                <a:hlinkClick r:id="rId5"/>
              </a:rPr>
              <a:t>http://bit.ly/bRfUav</a:t>
            </a:r>
            <a:endParaRPr lang="en-US" sz="2400" dirty="0" smtClean="0"/>
          </a:p>
          <a:p>
            <a:r>
              <a:rPr lang="en-US" sz="2400" dirty="0" smtClean="0"/>
              <a:t>How Bing Works </a:t>
            </a:r>
            <a:r>
              <a:rPr lang="en-US" sz="2400" dirty="0" smtClean="0">
                <a:hlinkClick r:id="rId6"/>
              </a:rPr>
              <a:t>http://neotracks.blogspot.com/2009/06/ranknethow-bing-works.html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Data Mining blog at Microsoft User Group </a:t>
            </a:r>
            <a:r>
              <a:rPr lang="en-US" sz="2400" dirty="0" err="1" smtClean="0"/>
              <a:t>Vinnitsya</a:t>
            </a:r>
            <a:r>
              <a:rPr lang="en-US" sz="2400" smtClean="0"/>
              <a:t> </a:t>
            </a:r>
            <a:r>
              <a:rPr lang="en-US" sz="2400" smtClean="0">
                <a:hlinkClick r:id="rId7"/>
              </a:rPr>
              <a:t>http://msug.vn.ua/blogs/datamining/</a:t>
            </a:r>
            <a:r>
              <a:rPr lang="en-US" sz="240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Information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It’s all we do every day!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114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#1: a lot of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905625" cy="2543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990600"/>
            <a:ext cx="6924675" cy="6562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50" y="1619250"/>
            <a:ext cx="5886450" cy="5772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We have to look at it!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143000"/>
            <a:ext cx="1600200" cy="5349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#4: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1026" name="Picture 2" descr="Description: s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10500" cy="4572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#5: Domain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048500" cy="2609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Hmm, what to do?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60433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Data Mining</a:t>
            </a:r>
            <a:r>
              <a:rPr lang="en-US" sz="2800" dirty="0" smtClean="0"/>
              <a:t> – intellectual analysis of big amounts of data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clustering, associated rules, GA, Ant optimization, visualization, decision trees, neural networks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R&amp;D</a:t>
            </a:r>
            <a:r>
              <a:rPr lang="en-US" sz="2800" dirty="0" smtClean="0"/>
              <a:t> – new algorithms, methods and… great experience!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Microsoft Research, Yahoo! Research, Google Labs, Arc90 Lab and others</a:t>
            </a:r>
          </a:p>
          <a:p>
            <a:pPr lvl="1">
              <a:buNone/>
            </a:pPr>
            <a:endParaRPr lang="uk-UA" sz="2400" dirty="0" smtClean="0"/>
          </a:p>
          <a:p>
            <a:pPr lvl="1">
              <a:buNone/>
            </a:pPr>
            <a:r>
              <a:rPr lang="en-US" sz="3600" b="1" dirty="0" smtClean="0"/>
              <a:t>Let’s mix!</a:t>
            </a:r>
            <a:endParaRPr lang="ru-RU" sz="3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4423</TotalTime>
  <Words>581</Words>
  <Application>Microsoft Office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ArchitectForumTheme</vt:lpstr>
      <vt:lpstr>Franklin Gothic Template-Template</vt:lpstr>
      <vt:lpstr>3_WF__Pres_</vt:lpstr>
      <vt:lpstr>Information Search in a Nutshell: Using Data Mining and Science Approaches for Real-World Applications</vt:lpstr>
      <vt:lpstr>Agenda</vt:lpstr>
      <vt:lpstr>Information search</vt:lpstr>
      <vt:lpstr>Problem #1: a lot of information</vt:lpstr>
      <vt:lpstr>Problem #2: Duplicates</vt:lpstr>
      <vt:lpstr>Problem #3: Information waste</vt:lpstr>
      <vt:lpstr>Problem #4: Searching time</vt:lpstr>
      <vt:lpstr>Problem #5: Domain</vt:lpstr>
      <vt:lpstr>Hmm, what to do?</vt:lpstr>
      <vt:lpstr>Problem #2: Duplicates</vt:lpstr>
      <vt:lpstr>Problem #2: Duplicates /Shingles</vt:lpstr>
      <vt:lpstr>Problem #2: Duplicates /Shingles</vt:lpstr>
      <vt:lpstr>Problem #3: Information waste</vt:lpstr>
      <vt:lpstr>Problem #3: Information waste</vt:lpstr>
      <vt:lpstr>Problem #3: Information waste</vt:lpstr>
      <vt:lpstr>Problem #3: Information waste</vt:lpstr>
      <vt:lpstr>Problem #3: Information waste</vt:lpstr>
      <vt:lpstr>Problems #4, 5: Searching time</vt:lpstr>
      <vt:lpstr>Problem #4: Searching time</vt:lpstr>
      <vt:lpstr>Trends</vt:lpstr>
      <vt:lpstr>Real-World Applications</vt:lpstr>
      <vt:lpstr>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Marina</cp:lastModifiedBy>
  <cp:revision>156</cp:revision>
  <dcterms:created xsi:type="dcterms:W3CDTF">2009-04-14T12:52:27Z</dcterms:created>
  <dcterms:modified xsi:type="dcterms:W3CDTF">2010-09-10T16:03:17Z</dcterms:modified>
</cp:coreProperties>
</file>