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  <p:sldMasterId id="2147483687" r:id="rId3"/>
  </p:sldMasterIdLst>
  <p:notesMasterIdLst>
    <p:notesMasterId r:id="rId12"/>
  </p:notesMasterIdLst>
  <p:sldIdLst>
    <p:sldId id="257" r:id="rId4"/>
    <p:sldId id="261" r:id="rId5"/>
    <p:sldId id="263" r:id="rId6"/>
    <p:sldId id="270" r:id="rId7"/>
    <p:sldId id="271" r:id="rId8"/>
    <p:sldId id="272" r:id="rId9"/>
    <p:sldId id="273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F43BA-8DEC-4572-A2AF-BDF1824AB63B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93438-6FB2-4CED-97A3-850D0A26B5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8032750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80327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230188"/>
            <a:ext cx="8375074" cy="664797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50" dirty="0">
                <a:ln w="3175">
                  <a:noFill/>
                </a:ln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>
              <a:lnSpc>
                <a:spcPct val="90000"/>
              </a:lnSpc>
              <a:buFontTx/>
              <a:buBlip>
                <a:blip r:embed="rId3"/>
              </a:buBlip>
              <a:defRPr/>
            </a:lvl2pPr>
            <a:lvl3pPr>
              <a:lnSpc>
                <a:spcPct val="90000"/>
              </a:lnSpc>
              <a:buFontTx/>
              <a:buBlip>
                <a:blip r:embed="rId3"/>
              </a:buBlip>
              <a:defRPr/>
            </a:lvl3pPr>
            <a:lvl4pPr>
              <a:lnSpc>
                <a:spcPct val="90000"/>
              </a:lnSpc>
              <a:buFontTx/>
              <a:buBlip>
                <a:blip r:embed="rId3"/>
              </a:buBlip>
              <a:defRPr/>
            </a:lvl4pPr>
            <a:lvl5pPr>
              <a:lnSpc>
                <a:spcPct val="90000"/>
              </a:lnSpc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with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6350">
              <a:bevelT w="12700" h="25400" prst="coolSlant"/>
              <a:bevelB w="19050" h="19050"/>
              <a:extrusionClr>
                <a:schemeClr val="bg1"/>
              </a:extrusionClr>
            </a:sp3d>
          </a:bodyPr>
          <a:lstStyle>
            <a:lvl1pPr algn="l" defTabSz="91418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839917"/>
            <a:ext cx="8382000" cy="1742015"/>
          </a:xfrm>
        </p:spPr>
        <p:txBody>
          <a:bodyPr/>
          <a:lstStyle>
            <a:lvl1pPr>
              <a:lnSpc>
                <a:spcPct val="90000"/>
              </a:lnSpc>
              <a:buFont typeface="Arial" pitchFamily="34" charset="0"/>
              <a:buChar char="•"/>
              <a:defRPr sz="2800"/>
            </a:lvl1pPr>
            <a:lvl2pPr>
              <a:lnSpc>
                <a:spcPct val="90000"/>
              </a:lnSpc>
              <a:buFont typeface="Arial" pitchFamily="34" charset="0"/>
              <a:buChar char="•"/>
              <a:defRPr sz="2400"/>
            </a:lvl2pPr>
            <a:lvl3pPr>
              <a:lnSpc>
                <a:spcPct val="90000"/>
              </a:lnSpc>
              <a:buFont typeface="Arial" pitchFamily="34" charset="0"/>
              <a:buChar char="•"/>
              <a:defRPr sz="2000"/>
            </a:lvl3pPr>
            <a:lvl4pPr>
              <a:lnSpc>
                <a:spcPct val="90000"/>
              </a:lnSpc>
              <a:buFont typeface="Arial" pitchFamily="34" charset="0"/>
              <a:buChar char="•"/>
              <a:defRPr sz="1800"/>
            </a:lvl4pPr>
            <a:lvl5pPr>
              <a:lnSpc>
                <a:spcPct val="90000"/>
              </a:lnSpc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869652"/>
            <a:ext cx="8394700" cy="429348"/>
          </a:xfrm>
        </p:spPr>
        <p:txBody>
          <a:bodyPr vert="horz" wrap="square" lIns="91421" tIns="0" rIns="91421" bIns="0" rtlCol="0">
            <a:spAutoFit/>
          </a:bodyPr>
          <a:lstStyle>
            <a:lvl1pPr marL="326708" indent="-2223" algn="l" defTabSz="914144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lang="en-US" sz="3100" b="0" kern="1200" baseline="0">
                <a:ln w="18415" cmpd="sng">
                  <a:noFill/>
                  <a:prstDash val="solid"/>
                </a:ln>
                <a:solidFill>
                  <a:srgbClr val="FFFF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Click to edit subtitle text</a:t>
            </a:r>
            <a:endParaRPr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TURE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FUTURE Content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0044" y="1411553"/>
            <a:ext cx="7672004" cy="1994841"/>
          </a:xfrm>
        </p:spPr>
        <p:txBody>
          <a:bodyPr/>
          <a:lstStyle>
            <a:lvl1pPr>
              <a:lnSpc>
                <a:spcPct val="78000"/>
              </a:lnSpc>
              <a:defRPr/>
            </a:lvl1pPr>
            <a:lvl2pPr>
              <a:lnSpc>
                <a:spcPct val="78000"/>
              </a:lnSpc>
              <a:buClr>
                <a:srgbClr val="95E3E7"/>
              </a:buClr>
              <a:defRPr/>
            </a:lvl2pPr>
            <a:lvl3pPr>
              <a:lnSpc>
                <a:spcPct val="78000"/>
              </a:lnSpc>
              <a:buClr>
                <a:srgbClr val="95E3E7"/>
              </a:buClr>
              <a:defRPr/>
            </a:lvl3pPr>
            <a:lvl4pPr>
              <a:lnSpc>
                <a:spcPct val="78000"/>
              </a:lnSpc>
              <a:buClr>
                <a:srgbClr val="95E3E7"/>
              </a:buClr>
              <a:defRPr/>
            </a:lvl4pPr>
            <a:lvl5pPr>
              <a:lnSpc>
                <a:spcPct val="78000"/>
              </a:lnSpc>
              <a:buClr>
                <a:srgbClr val="95E3E7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31073"/>
          <p:cNvSpPr>
            <a:spLocks noGrp="1" noChangeArrowheads="1"/>
          </p:cNvSpPr>
          <p:nvPr>
            <p:ph type="ctrTitle"/>
          </p:nvPr>
        </p:nvSpPr>
        <p:spPr>
          <a:xfrm>
            <a:off x="685800" y="1220788"/>
            <a:ext cx="8077200" cy="750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1075" name="Subtitle 13107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8077200" cy="50641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>
                <a:latin typeface="Franklin Gothic Book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597025"/>
            <a:ext cx="4129088" cy="2189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597025"/>
            <a:ext cx="4129087" cy="2189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 flip="none" rotWithShape="1">
                  <a:gsLst>
                    <a:gs pos="38000">
                      <a:srgbClr val="C0C0C0"/>
                    </a:gs>
                    <a:gs pos="65000">
                      <a:srgbClr val="FFFFFF"/>
                    </a:gs>
                  </a:gsLst>
                  <a:lin ang="16200000" scaled="1"/>
                  <a:tileRect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3.jpe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98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42000">
                <a:srgbClr val="FFFFFF"/>
              </a:gs>
              <a:gs pos="80000">
                <a:srgbClr val="9F9F9F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975" indent="-341313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349250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87538" indent="-341313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Placeholder 130049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228600"/>
            <a:ext cx="8413750" cy="75088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130051" name="Text Placeholder 1300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597025"/>
            <a:ext cx="8410575" cy="21891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2pPr>
      <a:lvl3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3pPr>
      <a:lvl4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4pPr>
      <a:lvl5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5pPr>
      <a:lvl6pPr marL="4572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6pPr>
      <a:lvl7pPr marL="9144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7pPr>
      <a:lvl8pPr marL="13716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8pPr>
      <a:lvl9pPr marL="18288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9pPr>
    </p:titleStyle>
    <p:bodyStyle>
      <a:lvl1pPr marL="342900" indent="-3429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4"/>
        </a:buBlip>
        <a:defRPr sz="32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8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11430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4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6002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20574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3082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6pPr>
      <a:lvl7pPr marL="27654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7pPr>
      <a:lvl8pPr marL="32226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8pPr>
      <a:lvl9pPr marL="36798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Rectangle 5836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58371" name="Rectangle 5837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762000"/>
            <a:ext cx="9144000" cy="78581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8372" name="Title Placeholder 5837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229600" cy="1143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8373" name="Text Placeholder 5837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8374" name="Rectangle 5837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24750" y="6272213"/>
            <a:ext cx="1543050" cy="509587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58375" name="Rectangle 5837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8377" name="Date Placeholder 5837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fld id="{A097395C-CCC7-47C9-9875-810F2843AF2C}" type="datetimeFigureOut">
              <a:rPr lang="en-US" smtClean="0"/>
              <a:pPr/>
              <a:t>10/29/2010</a:t>
            </a:fld>
            <a:endParaRPr lang="en-US"/>
          </a:p>
        </p:txBody>
      </p:sp>
      <p:sp>
        <p:nvSpPr>
          <p:cNvPr id="58378" name="Footer Placeholder 5837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ctr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8379" name="Slide Number Placeholder 5837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+mj-lt"/>
          <a:ea typeface="+mj-ea"/>
          <a:cs typeface="+mj-cs"/>
        </a:defRPr>
      </a:lvl1pPr>
      <a:lvl2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2pPr>
      <a:lvl3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3pPr>
      <a:lvl4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4pPr>
      <a:lvl5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9pPr>
    </p:titleStyle>
    <p:bodyStyle>
      <a:lvl1pPr marL="342900" indent="-342900" algn="l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>
              <a:alpha val="100000"/>
            </a:schemeClr>
          </a:solidFill>
          <a:latin typeface="+mn-lt"/>
        </a:defRPr>
      </a:lvl2pPr>
      <a:lvl3pPr marL="1143000" indent="-228600" algn="l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>
              <a:alpha val="100000"/>
            </a:schemeClr>
          </a:solidFill>
          <a:latin typeface="+mn-lt"/>
        </a:defRPr>
      </a:lvl3pPr>
      <a:lvl4pPr marL="1600200" indent="-228600" algn="l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alpha val="100000"/>
            </a:schemeClr>
          </a:solidFill>
          <a:latin typeface="+mn-lt"/>
        </a:defRPr>
      </a:lvl4pPr>
      <a:lvl5pPr marL="20574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ie/archive/2010/10/28/html5-using-the-whole-pc-sixth-ie9-platform-preview-available-for-developers.aspx" TargetMode="External"/><Relationship Id="rId2" Type="http://schemas.openxmlformats.org/officeDocument/2006/relationships/hyperlink" Target="http://habrahabr.ru/blogs/ie/107117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indowsteamblog.com/ie/b/ie/archive/2010/10/28/ie9-beta-gathers-momentum-and-developers-get-platform-preview-6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icrogeek.ru/blogs/conf/860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blogs.msdn.com/b/microsoft_press/archive/2010/10/28/free-ebook-programming-windows-phone-7-by-charles-petzold.aspx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akrakovetsky@fraymangroup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8032750" cy="1981200"/>
          </a:xfrm>
        </p:spPr>
        <p:txBody>
          <a:bodyPr/>
          <a:lstStyle/>
          <a:p>
            <a:r>
              <a:rPr lang="en-US" sz="4000" dirty="0" smtClean="0"/>
              <a:t>Microsoft PDC10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8000" dirty="0" smtClean="0"/>
              <a:t>Keynote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b="0" dirty="0" err="1" smtClean="0"/>
              <a:t>Oleksandr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Krakovetskyi</a:t>
            </a:r>
            <a:endParaRPr lang="ru-RU" sz="2800" b="0" dirty="0" smtClean="0"/>
          </a:p>
          <a:p>
            <a:endParaRPr lang="en-US" sz="2800" b="0" dirty="0" smtClean="0"/>
          </a:p>
          <a:p>
            <a:r>
              <a:rPr lang="en-US" sz="2800" b="0" dirty="0" smtClean="0"/>
              <a:t>Senior Software </a:t>
            </a:r>
            <a:r>
              <a:rPr lang="en-US" sz="2800" b="0" dirty="0" smtClean="0"/>
              <a:t>Engineer at The </a:t>
            </a:r>
            <a:r>
              <a:rPr lang="en-US" sz="2800" b="0" dirty="0" err="1" smtClean="0"/>
              <a:t>Frayman</a:t>
            </a:r>
            <a:r>
              <a:rPr lang="en-US" sz="2800" b="0" dirty="0" smtClean="0"/>
              <a:t> Group</a:t>
            </a:r>
          </a:p>
          <a:p>
            <a:r>
              <a:rPr lang="en-US" sz="2800" b="0" dirty="0" smtClean="0"/>
              <a:t>MCP, Microsoft Regional Director</a:t>
            </a:r>
            <a:endParaRPr lang="ru-RU" sz="28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29200" y="6248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October 30, </a:t>
            </a:r>
            <a:r>
              <a:rPr lang="en-US" dirty="0" err="1" smtClean="0"/>
              <a:t>Vinnitsya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2400"/>
            <a:ext cx="22860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2068259"/>
          </a:xfrm>
        </p:spPr>
        <p:txBody>
          <a:bodyPr/>
          <a:lstStyle/>
          <a:p>
            <a:r>
              <a:rPr lang="en-US" dirty="0"/>
              <a:t>Local events</a:t>
            </a:r>
          </a:p>
          <a:p>
            <a:r>
              <a:rPr lang="en-US" dirty="0" smtClean="0"/>
              <a:t>What’s new on Microsoft PDC10</a:t>
            </a:r>
          </a:p>
          <a:p>
            <a:r>
              <a:rPr lang="en-US" dirty="0" smtClean="0"/>
              <a:t>Azure, Windows Phone 7, IE9 Preview 6</a:t>
            </a:r>
          </a:p>
          <a:p>
            <a:r>
              <a:rPr lang="en-US" dirty="0" smtClean="0"/>
              <a:t>C# 5.0 &amp; VB.NET direction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Microsoft PDC10 Local Events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43198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62" y="1295400"/>
            <a:ext cx="568642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Internet Explorer 9 Preview 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2350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New features:</a:t>
            </a:r>
          </a:p>
          <a:p>
            <a:r>
              <a:rPr lang="en-US" dirty="0" smtClean="0"/>
              <a:t>CSS3 </a:t>
            </a:r>
            <a:r>
              <a:rPr lang="en-US" dirty="0"/>
              <a:t>2D </a:t>
            </a:r>
            <a:r>
              <a:rPr lang="en-US" dirty="0" smtClean="0"/>
              <a:t>Transforms</a:t>
            </a:r>
          </a:p>
          <a:p>
            <a:r>
              <a:rPr lang="en-US" dirty="0"/>
              <a:t>HTML5 Semantic </a:t>
            </a:r>
            <a:r>
              <a:rPr lang="en-US" dirty="0" smtClean="0"/>
              <a:t>Element</a:t>
            </a:r>
          </a:p>
          <a:p>
            <a:r>
              <a:rPr lang="en-US" dirty="0" err="1" smtClean="0"/>
              <a:t>HTMLElement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Facts</a:t>
            </a:r>
            <a:r>
              <a:rPr lang="en-US" dirty="0"/>
              <a:t>:</a:t>
            </a:r>
          </a:p>
          <a:p>
            <a:r>
              <a:rPr lang="uk-UA" dirty="0" smtClean="0"/>
              <a:t>10 </a:t>
            </a:r>
            <a:r>
              <a:rPr lang="en-US" dirty="0"/>
              <a:t>billions of </a:t>
            </a:r>
            <a:r>
              <a:rPr lang="en-US" dirty="0" smtClean="0"/>
              <a:t>downloads (6 weeks)</a:t>
            </a:r>
          </a:p>
          <a:p>
            <a:r>
              <a:rPr lang="en-US" dirty="0" smtClean="0"/>
              <a:t>Next version is RC and RTM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1692" y="6019800"/>
            <a:ext cx="8326398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sz="800" dirty="0">
                <a:hlinkClick r:id="rId2"/>
              </a:rPr>
              <a:t>http://habrahabr.ru/blogs/ie/107117/</a:t>
            </a:r>
            <a:r>
              <a:rPr lang="en-US" sz="800" dirty="0"/>
              <a:t> </a:t>
            </a:r>
          </a:p>
          <a:p>
            <a:r>
              <a:rPr lang="en-US" sz="800" dirty="0">
                <a:hlinkClick r:id="rId3"/>
              </a:rPr>
              <a:t>http://blogs.msdn.com/b/ie/archive/2010/10/28/html5-using-the-whole-pc-sixth-ie9-platform-preview-available-for-developers.aspx</a:t>
            </a:r>
            <a:r>
              <a:rPr lang="en-US" sz="800" dirty="0"/>
              <a:t> </a:t>
            </a:r>
          </a:p>
          <a:p>
            <a:r>
              <a:rPr lang="en-US" sz="800" dirty="0">
                <a:hlinkClick r:id="rId4"/>
              </a:rPr>
              <a:t>http://windowsteamblog.com/ie/b/ie/archive/2010/10/28/ie9-beta-gathers-momentum-and-developers-get-platform-preview-6.aspx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581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Windows Azure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038029"/>
          </a:xfrm>
        </p:spPr>
        <p:txBody>
          <a:bodyPr/>
          <a:lstStyle/>
          <a:p>
            <a:r>
              <a:rPr lang="ru-RU" dirty="0" err="1" smtClean="0"/>
              <a:t>Pixar</a:t>
            </a:r>
            <a:r>
              <a:rPr lang="ru-RU" dirty="0" smtClean="0"/>
              <a:t> </a:t>
            </a:r>
            <a:r>
              <a:rPr lang="en-US" dirty="0" smtClean="0"/>
              <a:t>introduces </a:t>
            </a:r>
            <a:r>
              <a:rPr lang="ru-RU" dirty="0" err="1" smtClean="0"/>
              <a:t>Renderman</a:t>
            </a:r>
            <a:r>
              <a:rPr lang="ru-RU" dirty="0" smtClean="0"/>
              <a:t> </a:t>
            </a:r>
            <a:r>
              <a:rPr lang="en-US" dirty="0" smtClean="0"/>
              <a:t>– new cloud service based on </a:t>
            </a: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 err="1" smtClean="0"/>
              <a:t>Azure</a:t>
            </a:r>
            <a:endParaRPr lang="en-US" dirty="0" smtClean="0"/>
          </a:p>
          <a:p>
            <a:r>
              <a:rPr lang="en-US" dirty="0"/>
              <a:t>Windows Azure Virtual Machine </a:t>
            </a:r>
            <a:r>
              <a:rPr lang="en-US" dirty="0" smtClean="0"/>
              <a:t>Role</a:t>
            </a:r>
          </a:p>
          <a:p>
            <a:r>
              <a:rPr lang="en-US" dirty="0"/>
              <a:t>Server Application </a:t>
            </a:r>
            <a:r>
              <a:rPr lang="en-US" dirty="0" smtClean="0"/>
              <a:t>Virtualization</a:t>
            </a:r>
          </a:p>
          <a:p>
            <a:r>
              <a:rPr lang="en-US" dirty="0" smtClean="0"/>
              <a:t>New cloud services</a:t>
            </a:r>
          </a:p>
          <a:p>
            <a:r>
              <a:rPr lang="en-US" dirty="0"/>
              <a:t>Extra Small Windows Azure </a:t>
            </a:r>
            <a:r>
              <a:rPr lang="en-US" dirty="0" smtClean="0"/>
              <a:t>Instance ($5/hour)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51692" y="6019800"/>
            <a:ext cx="8326398" cy="21544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sz="800" dirty="0">
                <a:hlinkClick r:id="rId2"/>
              </a:rPr>
              <a:t>http://microgeek.ru/blogs/conf/860</a:t>
            </a:r>
            <a:r>
              <a:rPr lang="en-US" sz="800" dirty="0" smtClean="0">
                <a:hlinkClick r:id="rId2"/>
              </a:rPr>
              <a:t>/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4219076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7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4419600" cy="61124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“Programming </a:t>
            </a:r>
            <a:r>
              <a:rPr lang="en-US" sz="2800" dirty="0"/>
              <a:t>Windows Phone </a:t>
            </a:r>
            <a:r>
              <a:rPr lang="en-US" sz="2800" dirty="0" smtClean="0"/>
              <a:t>7” </a:t>
            </a:r>
            <a:r>
              <a:rPr lang="en-US" sz="2800" dirty="0"/>
              <a:t>by Charles </a:t>
            </a:r>
            <a:r>
              <a:rPr lang="en-US" sz="2800" dirty="0" err="1" smtClean="0"/>
              <a:t>Petzold</a:t>
            </a:r>
            <a:endParaRPr lang="en-US" sz="28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book is a gift from the Windows Phone 7 team at Microsoft to the programming community, and I am proud to have been a part of it. Within the pages that follow, I show you the basics of writing applications for Windows Phone 7 using the C# programming language with the Silverlight and XNA 2D frameworks.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304800" y="6290846"/>
            <a:ext cx="8326398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sz="800" dirty="0">
                <a:hlinkClick r:id="rId2"/>
              </a:rPr>
              <a:t>http://</a:t>
            </a:r>
            <a:r>
              <a:rPr lang="en-US" sz="800" dirty="0" smtClean="0">
                <a:hlinkClick r:id="rId2"/>
              </a:rPr>
              <a:t>blogs.msdn.com/b/microsoft_press/archive/2010/10/28/free-ebook-programming-windows-phone-7-by-charles-petzold.aspx</a:t>
            </a:r>
            <a:endParaRPr lang="en-US" sz="800" dirty="0"/>
          </a:p>
          <a:p>
            <a:endParaRPr lang="en-US" sz="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95400"/>
            <a:ext cx="369570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212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C# 5.0 - Asynchronous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4319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990600"/>
            <a:ext cx="47625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438400"/>
            <a:ext cx="47625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5314950"/>
            <a:ext cx="47625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924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start!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>
                <a:hlinkClick r:id="rId2"/>
              </a:rPr>
              <a:t>akrakovetsky@fraymangroup.com</a:t>
            </a:r>
            <a:r>
              <a:rPr lang="en-US" b="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hitectForumTheme">
  <a:themeElements>
    <a:clrScheme name="Launch Wave colors">
      <a:dk1>
        <a:srgbClr val="000000"/>
      </a:dk1>
      <a:lt1>
        <a:srgbClr val="FFFFFF"/>
      </a:lt1>
      <a:dk2>
        <a:srgbClr val="4D4D4D"/>
      </a:dk2>
      <a:lt2>
        <a:srgbClr val="CCCCCC"/>
      </a:lt2>
      <a:accent1>
        <a:srgbClr val="0099FF"/>
      </a:accent1>
      <a:accent2>
        <a:srgbClr val="FF3300"/>
      </a:accent2>
      <a:accent3>
        <a:srgbClr val="B0B3B2"/>
      </a:accent3>
      <a:accent4>
        <a:srgbClr val="6EE094"/>
      </a:accent4>
      <a:accent5>
        <a:srgbClr val="F09D42"/>
      </a:accent5>
      <a:accent6>
        <a:srgbClr val="B092E6"/>
      </a:accent6>
      <a:hlink>
        <a:srgbClr val="0099FF"/>
      </a:hlink>
      <a:folHlink>
        <a:srgbClr val="BEBEBE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Franklin Gothic Template-Template">
  <a:themeElements>
    <a:clrScheme name="Franklin Gothic Template-Template 2">
      <a:dk1>
        <a:srgbClr val="000000"/>
      </a:dk1>
      <a:lt1>
        <a:srgbClr val="FFFFFF"/>
      </a:lt1>
      <a:dk2>
        <a:srgbClr val="2B6A95"/>
      </a:dk2>
      <a:lt2>
        <a:srgbClr val="FACC06"/>
      </a:lt2>
      <a:accent1>
        <a:srgbClr val="F7E993"/>
      </a:accent1>
      <a:accent2>
        <a:srgbClr val="66CC66"/>
      </a:accent2>
      <a:accent3>
        <a:srgbClr val="ACB9C8"/>
      </a:accent3>
      <a:accent4>
        <a:srgbClr val="DADADA"/>
      </a:accent4>
      <a:accent5>
        <a:srgbClr val="FAF2C8"/>
      </a:accent5>
      <a:accent6>
        <a:srgbClr val="5CB95C"/>
      </a:accent6>
      <a:hlink>
        <a:srgbClr val="6699FF"/>
      </a:hlink>
      <a:folHlink>
        <a:srgbClr val="FF6633"/>
      </a:folHlink>
    </a:clrScheme>
    <a:fontScheme name="Franklin Gothic Template-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None/>
          <a:tabLst/>
          <a:defRPr kumimoji="0" lang="ru-RU" sz="2800" b="0" i="0" u="none" strike="noStrike" baseline="0">
            <a:solidFill>
              <a:schemeClr val="tx1">
                <a:alpha val="10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None/>
          <a:tabLst/>
          <a:defRPr kumimoji="0" lang="ru-RU" sz="2800" b="0" i="0" u="none" strike="noStrike" baseline="0">
            <a:solidFill>
              <a:schemeClr val="tx1">
                <a:alpha val="10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/>
          </a:defRPr>
        </a:defPPr>
      </a:lstStyle>
    </a:lnDef>
  </a:objectDefaults>
  <a:extraClrSchemeLst>
    <a:extraClrScheme>
      <a:clrScheme name="Franklin Gothic Template-Template 1">
        <a:dk1>
          <a:srgbClr val="000000"/>
        </a:dk1>
        <a:lt1>
          <a:srgbClr val="FFFFFF"/>
        </a:lt1>
        <a:dk2>
          <a:srgbClr val="2B6A95"/>
        </a:dk2>
        <a:lt2>
          <a:srgbClr val="FFB601"/>
        </a:lt2>
        <a:accent1>
          <a:srgbClr val="F7E993"/>
        </a:accent1>
        <a:accent2>
          <a:srgbClr val="66CC66"/>
        </a:accent2>
        <a:accent3>
          <a:srgbClr val="ACB9C8"/>
        </a:accent3>
        <a:accent4>
          <a:srgbClr val="DADADA"/>
        </a:accent4>
        <a:accent5>
          <a:srgbClr val="FAF2C8"/>
        </a:accent5>
        <a:accent6>
          <a:srgbClr val="5CB95C"/>
        </a:accent6>
        <a:hlink>
          <a:srgbClr val="6699FF"/>
        </a:hlink>
        <a:folHlink>
          <a:srgbClr val="FF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nklin Gothic Template-Template 2">
        <a:dk1>
          <a:srgbClr val="000000"/>
        </a:dk1>
        <a:lt1>
          <a:srgbClr val="FFFFFF"/>
        </a:lt1>
        <a:dk2>
          <a:srgbClr val="2B6A95"/>
        </a:dk2>
        <a:lt2>
          <a:srgbClr val="FACC06"/>
        </a:lt2>
        <a:accent1>
          <a:srgbClr val="F7E993"/>
        </a:accent1>
        <a:accent2>
          <a:srgbClr val="66CC66"/>
        </a:accent2>
        <a:accent3>
          <a:srgbClr val="ACB9C8"/>
        </a:accent3>
        <a:accent4>
          <a:srgbClr val="DADADA"/>
        </a:accent4>
        <a:accent5>
          <a:srgbClr val="FAF2C8"/>
        </a:accent5>
        <a:accent6>
          <a:srgbClr val="5CB95C"/>
        </a:accent6>
        <a:hlink>
          <a:srgbClr val="6699FF"/>
        </a:hlink>
        <a:folHlink>
          <a:srgbClr val="FF66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WF__Pres_">
  <a:themeElements>
    <a:clrScheme name="3_WF__Pres_ 15">
      <a:dk1>
        <a:srgbClr val="FFFFFF"/>
      </a:dk1>
      <a:lt1>
        <a:srgbClr val="FFFFFF"/>
      </a:lt1>
      <a:dk2>
        <a:srgbClr val="000000"/>
      </a:dk2>
      <a:lt2>
        <a:srgbClr val="080808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WF__Pres_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3_WF__Pres_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3">
        <a:dk1>
          <a:srgbClr val="080808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4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15">
        <a:dk1>
          <a:srgbClr val="FFFFFF"/>
        </a:dk1>
        <a:lt1>
          <a:srgbClr val="FFFFFF"/>
        </a:lt1>
        <a:dk2>
          <a:srgbClr val="000000"/>
        </a:dk2>
        <a:lt2>
          <a:srgbClr val="080808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SilverLight 3</Template>
  <TotalTime>4447</TotalTime>
  <Words>210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ArchitectForumTheme</vt:lpstr>
      <vt:lpstr>Franklin Gothic Template-Template</vt:lpstr>
      <vt:lpstr>3_WF__Pres_</vt:lpstr>
      <vt:lpstr>Microsoft PDC10 Keynote</vt:lpstr>
      <vt:lpstr>Agenda</vt:lpstr>
      <vt:lpstr>Microsoft PDC10 Local Events</vt:lpstr>
      <vt:lpstr>Internet Explorer 9 Preview 6</vt:lpstr>
      <vt:lpstr>Windows Azure</vt:lpstr>
      <vt:lpstr>Windows Phone 7</vt:lpstr>
      <vt:lpstr>C# 5.0 - Asynchronous</vt:lpstr>
      <vt:lpstr>Lets start!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 3: Создание элементов управления</dc:title>
  <dc:creator>Sergiy Baydachnyy</dc:creator>
  <cp:lastModifiedBy>Alex Krakovetskiy</cp:lastModifiedBy>
  <cp:revision>166</cp:revision>
  <dcterms:created xsi:type="dcterms:W3CDTF">2009-04-14T12:52:27Z</dcterms:created>
  <dcterms:modified xsi:type="dcterms:W3CDTF">2010-10-29T21:26:34Z</dcterms:modified>
</cp:coreProperties>
</file>