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  <p:sldMasterId id="2147483687" r:id="rId3"/>
  </p:sldMasterIdLst>
  <p:notesMasterIdLst>
    <p:notesMasterId r:id="rId16"/>
  </p:notesMasterIdLst>
  <p:sldIdLst>
    <p:sldId id="257" r:id="rId4"/>
    <p:sldId id="261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85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43BA-8DEC-4572-A2AF-BDF1824AB63B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93438-6FB2-4CED-97A3-850D0A26B5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8032750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80327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30188"/>
            <a:ext cx="8375074" cy="66479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FontTx/>
              <a:buBlip>
                <a:blip r:embed="rId3"/>
              </a:buBlip>
              <a:defRPr/>
            </a:lvl2pPr>
            <a:lvl3pPr>
              <a:lnSpc>
                <a:spcPct val="90000"/>
              </a:lnSpc>
              <a:buFontTx/>
              <a:buBlip>
                <a:blip r:embed="rId3"/>
              </a:buBlip>
              <a:defRPr/>
            </a:lvl3pPr>
            <a:lvl4pPr>
              <a:lnSpc>
                <a:spcPct val="90000"/>
              </a:lnSpc>
              <a:buFontTx/>
              <a:buBlip>
                <a:blip r:embed="rId3"/>
              </a:buBlip>
              <a:defRPr/>
            </a:lvl4pPr>
            <a:lvl5pPr>
              <a:lnSpc>
                <a:spcPct val="90000"/>
              </a:lnSpc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with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6350">
              <a:bevelT w="12700" h="25400" prst="coolSlant"/>
              <a:bevelB w="19050" h="19050"/>
              <a:extrusionClr>
                <a:schemeClr val="bg1"/>
              </a:extrusionClr>
            </a:sp3d>
          </a:bodyPr>
          <a:lstStyle>
            <a:lvl1pPr algn="l" defTabSz="91418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839917"/>
            <a:ext cx="8382000" cy="1742015"/>
          </a:xfrm>
        </p:spPr>
        <p:txBody>
          <a:bodyPr/>
          <a:lstStyle>
            <a:lvl1pPr>
              <a:lnSpc>
                <a:spcPct val="90000"/>
              </a:lnSpc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buFont typeface="Arial" pitchFamily="34" charset="0"/>
              <a:buChar char="•"/>
              <a:defRPr sz="1800"/>
            </a:lvl4pPr>
            <a:lvl5pPr>
              <a:lnSpc>
                <a:spcPct val="90000"/>
              </a:lnSpc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869652"/>
            <a:ext cx="8394700" cy="429348"/>
          </a:xfrm>
        </p:spPr>
        <p:txBody>
          <a:bodyPr vert="horz" wrap="square" lIns="91421" tIns="0" rIns="91421" bIns="0" rtlCol="0">
            <a:spAutoFit/>
          </a:bodyPr>
          <a:lstStyle>
            <a:lvl1pPr marL="326708" indent="-2223" algn="l" defTabSz="914144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1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Click to edit subtitle text</a:t>
            </a: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TURE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FUTURE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411553"/>
            <a:ext cx="7672004" cy="1994841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buClr>
                <a:srgbClr val="95E3E7"/>
              </a:buClr>
              <a:defRPr/>
            </a:lvl2pPr>
            <a:lvl3pPr>
              <a:lnSpc>
                <a:spcPct val="78000"/>
              </a:lnSpc>
              <a:buClr>
                <a:srgbClr val="95E3E7"/>
              </a:buClr>
              <a:defRPr/>
            </a:lvl3pPr>
            <a:lvl4pPr>
              <a:lnSpc>
                <a:spcPct val="78000"/>
              </a:lnSpc>
              <a:buClr>
                <a:srgbClr val="95E3E7"/>
              </a:buClr>
              <a:defRPr/>
            </a:lvl4pPr>
            <a:lvl5pPr>
              <a:lnSpc>
                <a:spcPct val="78000"/>
              </a:lnSpc>
              <a:buClr>
                <a:srgbClr val="95E3E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31073"/>
          <p:cNvSpPr>
            <a:spLocks noGrp="1" noChangeArrowheads="1"/>
          </p:cNvSpPr>
          <p:nvPr>
            <p:ph type="ctrTitle"/>
          </p:nvPr>
        </p:nvSpPr>
        <p:spPr>
          <a:xfrm>
            <a:off x="685800" y="1220788"/>
            <a:ext cx="8077200" cy="750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8077200" cy="50641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>
                <a:latin typeface="Franklin Gothic Book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597025"/>
            <a:ext cx="4129088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597025"/>
            <a:ext cx="4129087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 flip="none" rotWithShape="1">
                  <a:gsLst>
                    <a:gs pos="38000">
                      <a:srgbClr val="C0C0C0"/>
                    </a:gs>
                    <a:gs pos="65000">
                      <a:srgbClr val="FFFFFF"/>
                    </a:gs>
                  </a:gsLst>
                  <a:lin ang="16200000" scaled="1"/>
                  <a:tileRect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98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42000">
                <a:srgbClr val="FFFFFF"/>
              </a:gs>
              <a:gs pos="80000">
                <a:srgbClr val="9F9F9F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75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349250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538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Placeholder 130049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228600"/>
            <a:ext cx="8413750" cy="7508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0051" name="Text Placeholder 130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597025"/>
            <a:ext cx="8410575" cy="2189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2pPr>
      <a:lvl3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3pPr>
      <a:lvl4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4pPr>
      <a:lvl5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5pPr>
      <a:lvl6pPr marL="4572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6pPr>
      <a:lvl7pPr marL="9144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7pPr>
      <a:lvl8pPr marL="13716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8pPr>
      <a:lvl9pPr marL="18288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9pPr>
    </p:titleStyle>
    <p:bodyStyle>
      <a:lvl1pPr marL="342900" indent="-3429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4"/>
        </a:buBlip>
        <a:defRPr sz="32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8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4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3082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7654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2226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6798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Rectangle 5836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1" name="Rectangle 5837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62000"/>
            <a:ext cx="9144000" cy="78581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2" name="Title Placeholder 5837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73" name="Text Placeholder 5837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8374" name="Rectangle 5837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6272213"/>
            <a:ext cx="1543050" cy="509587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5" name="Rectangle 5837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7" name="Date Placeholder 5837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A097395C-CCC7-47C9-9875-810F2843AF2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8378" name="Footer Placeholder 5837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379" name="Slide Number Placeholder 583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+mj-lt"/>
          <a:ea typeface="+mj-ea"/>
          <a:cs typeface="+mj-cs"/>
        </a:defRPr>
      </a:lvl1pPr>
      <a:lvl2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2pPr>
      <a:lvl3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3pPr>
      <a:lvl4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4pPr>
      <a:lvl5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9pPr>
    </p:titleStyle>
    <p:bodyStyle>
      <a:lvl1pPr marL="342900" indent="-3429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>
              <a:alpha val="100000"/>
            </a:schemeClr>
          </a:solidFill>
          <a:latin typeface="+mn-lt"/>
        </a:defRPr>
      </a:lvl2pPr>
      <a:lvl3pPr marL="1143000" indent="-2286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</a:defRPr>
      </a:lvl3pPr>
      <a:lvl4pPr marL="1600200" indent="-228600" algn="l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alpha val="100000"/>
            </a:schemeClr>
          </a:solidFill>
          <a:latin typeface="+mn-lt"/>
        </a:defRPr>
      </a:lvl4pPr>
      <a:lvl5pPr marL="20574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ug.vn.ua/RegionalDirectors/" TargetMode="External"/><Relationship Id="rId2" Type="http://schemas.openxmlformats.org/officeDocument/2006/relationships/hyperlink" Target="http://innovin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sug.vn.ua/worldcu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ug.vn.ua/blogs/akrakovetsky/archive/tags/asp.net+dynamic+data/default.aspx" TargetMode="External"/><Relationship Id="rId7" Type="http://schemas.openxmlformats.org/officeDocument/2006/relationships/hyperlink" Target="http://csharpbits.notaclue.net/" TargetMode="External"/><Relationship Id="rId2" Type="http://schemas.openxmlformats.org/officeDocument/2006/relationships/hyperlink" Target="http://www.asp.net/dynamicdat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sdn.microsoft.com/en-us/library/cc488545.aspx" TargetMode="External"/><Relationship Id="rId5" Type="http://schemas.openxmlformats.org/officeDocument/2006/relationships/hyperlink" Target="http://www.developers.org.ua/archives/jony/2009/07/20/asp-net-dynamic-data/" TargetMode="External"/><Relationship Id="rId4" Type="http://schemas.openxmlformats.org/officeDocument/2006/relationships/hyperlink" Target="http://www.codedigest.com/Articles/ASPNET/292_Introduction_to_ASPNet_Dynamic_Data_Website.asp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krakovetsky@fraymangroup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8032750" cy="1981200"/>
          </a:xfrm>
        </p:spPr>
        <p:txBody>
          <a:bodyPr/>
          <a:lstStyle/>
          <a:p>
            <a:r>
              <a:rPr lang="en-US" sz="4800" dirty="0" smtClean="0"/>
              <a:t>Building rich data-driven applications with </a:t>
            </a:r>
            <a:br>
              <a:rPr lang="en-US" sz="4800" dirty="0" smtClean="0"/>
            </a:br>
            <a:r>
              <a:rPr lang="en-US" sz="4800" dirty="0" smtClean="0"/>
              <a:t>ASP.NET Dynamic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Oleksandr</a:t>
            </a:r>
            <a:r>
              <a:rPr lang="en-US" sz="2800" dirty="0" smtClean="0"/>
              <a:t> </a:t>
            </a:r>
            <a:r>
              <a:rPr lang="en-US" sz="2800" dirty="0" err="1" smtClean="0"/>
              <a:t>Krakovetskyi</a:t>
            </a:r>
            <a:endParaRPr lang="ru-RU" sz="2800" dirty="0" smtClean="0"/>
          </a:p>
          <a:p>
            <a:endParaRPr lang="en-US" sz="2800" b="0" dirty="0" smtClean="0"/>
          </a:p>
          <a:p>
            <a:r>
              <a:rPr lang="en-US" sz="2800" b="0" dirty="0" smtClean="0"/>
              <a:t>Software Engineer at The </a:t>
            </a:r>
            <a:r>
              <a:rPr lang="en-US" sz="2800" b="0" dirty="0" err="1" smtClean="0"/>
              <a:t>Frayman</a:t>
            </a:r>
            <a:r>
              <a:rPr lang="en-US" sz="2800" b="0" dirty="0" smtClean="0"/>
              <a:t> Group</a:t>
            </a:r>
          </a:p>
          <a:p>
            <a:r>
              <a:rPr lang="en-US" sz="2800" b="0" dirty="0" smtClean="0"/>
              <a:t>MCP, Microsoft Regional Director</a:t>
            </a:r>
            <a:endParaRPr lang="ru-RU" sz="2800" b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Real-life projects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36092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InnoVinn</a:t>
            </a:r>
            <a:r>
              <a:rPr lang="en-US" sz="2800" dirty="0" smtClean="0"/>
              <a:t>” company corporate website (</a:t>
            </a:r>
            <a:r>
              <a:rPr lang="en-US" sz="2800" dirty="0" smtClean="0">
                <a:hlinkClick r:id="rId2"/>
              </a:rPr>
              <a:t>http://innovinn.com/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Microsoft Regional Directors Map (</a:t>
            </a:r>
            <a:r>
              <a:rPr lang="en-US" sz="2800" dirty="0" smtClean="0">
                <a:hlinkClick r:id="rId3"/>
              </a:rPr>
              <a:t>http://msug.vn.ua/RegionalDirectors/</a:t>
            </a:r>
            <a:r>
              <a:rPr lang="en-US" sz="2800" dirty="0" smtClean="0"/>
              <a:t>, Microsoft Regional Directors Bing Maps App)</a:t>
            </a:r>
          </a:p>
          <a:p>
            <a:r>
              <a:rPr lang="ru-RU" sz="2800" dirty="0" smtClean="0"/>
              <a:t>Чемпионат мира по футболу 2010 в ЮАР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4"/>
              </a:rPr>
              <a:t>http://msug.vn.ua/worldcup/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dirty="0" smtClean="0"/>
              <a:t>References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207579"/>
          </a:xfrm>
        </p:spPr>
        <p:txBody>
          <a:bodyPr/>
          <a:lstStyle/>
          <a:p>
            <a:r>
              <a:rPr lang="en-US" sz="2400" dirty="0" smtClean="0"/>
              <a:t>Microsoft ASP.NET Dynamic Data</a:t>
            </a:r>
            <a:r>
              <a:rPr lang="uk-UA" sz="2400" dirty="0" smtClean="0"/>
              <a:t> </a:t>
            </a:r>
            <a:r>
              <a:rPr lang="en-US" sz="240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://www.asp.net/dynamicdata</a:t>
            </a:r>
            <a:endParaRPr lang="en-US" sz="2400" dirty="0" smtClean="0"/>
          </a:p>
          <a:p>
            <a:r>
              <a:rPr lang="en-US" sz="2400" dirty="0" smtClean="0"/>
              <a:t>ASP.NET Dynamic Data Articles </a:t>
            </a:r>
            <a:r>
              <a:rPr lang="en-US" sz="2400" dirty="0" smtClean="0">
                <a:hlinkClick r:id="rId3"/>
              </a:rPr>
              <a:t>http://msug.vn.ua/blogs/akrakovetsky/archive/tags/asp.net+dynamic+data/default.aspx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Introduction to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Dynamic Data Websites </a:t>
            </a:r>
            <a:r>
              <a:rPr lang="en-US" sz="2400" dirty="0" smtClean="0">
                <a:hlinkClick r:id="rId4"/>
              </a:rPr>
              <a:t>http://www.codedigest.com/Articles/ASPNET/292_Introduction_to_ASPNet_Dynamic_Data_Website.aspx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ASP.NET Dynamic Data – </a:t>
            </a:r>
            <a:r>
              <a:rPr lang="uk-UA" sz="2400" dirty="0" smtClean="0"/>
              <a:t>что может быть проще?  </a:t>
            </a:r>
            <a:r>
              <a:rPr lang="en-US" sz="2400" dirty="0" smtClean="0">
                <a:hlinkClick r:id="rId5"/>
              </a:rPr>
              <a:t>http://www.developers.org.ua/archives/jony/2009/07/20/asp-net-dynamic-data/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ASP.NET Dynamic Data Content Map </a:t>
            </a:r>
            <a:r>
              <a:rPr lang="en-US" sz="2400" dirty="0" smtClean="0">
                <a:hlinkClick r:id="rId6"/>
              </a:rPr>
              <a:t>http://msdn.microsoft.com/en-us/library/cc488545.aspx</a:t>
            </a:r>
            <a:endParaRPr lang="ru-RU" sz="2400" dirty="0" smtClean="0"/>
          </a:p>
          <a:p>
            <a:r>
              <a:rPr lang="en-US" sz="2400" dirty="0" smtClean="0"/>
              <a:t>C# Bits </a:t>
            </a:r>
            <a:r>
              <a:rPr lang="en-US" sz="2400" dirty="0" smtClean="0">
                <a:hlinkClick r:id="rId7"/>
              </a:rPr>
              <a:t>http://csharpbits.notaclue.net/</a:t>
            </a:r>
            <a:r>
              <a:rPr lang="ru-RU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>
                <a:hlinkClick r:id="rId2"/>
              </a:rPr>
              <a:t>akrakovetsky@fraymangroup.com</a:t>
            </a:r>
            <a:r>
              <a:rPr lang="en-US" b="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69331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ASP.NET Dynamic Data?</a:t>
            </a:r>
          </a:p>
          <a:p>
            <a:r>
              <a:rPr lang="en-US" dirty="0" smtClean="0"/>
              <a:t>Dynamic Data project structure</a:t>
            </a:r>
          </a:p>
          <a:p>
            <a:r>
              <a:rPr lang="en-US" dirty="0" smtClean="0"/>
              <a:t>Your first “Hello, IT Jam!” application</a:t>
            </a:r>
          </a:p>
          <a:p>
            <a:r>
              <a:rPr lang="en-US" dirty="0" smtClean="0"/>
              <a:t>Project customization</a:t>
            </a:r>
          </a:p>
          <a:p>
            <a:r>
              <a:rPr lang="en-US" dirty="0" smtClean="0"/>
              <a:t>Real-life projects</a:t>
            </a:r>
          </a:p>
          <a:p>
            <a:r>
              <a:rPr lang="en-US" dirty="0" smtClean="0"/>
              <a:t>References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/>
              <a:t>What is ASP.NET Dynamic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825937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ASP.NET Dynamic Data provides a framework that enables you to quickly build a functional data-driven application, based on a LINQ to SQL or Entity Framework data model. It also adds great flexibility and functionality to the </a:t>
            </a:r>
            <a:r>
              <a:rPr lang="en-US" sz="2800" b="1" dirty="0" err="1" smtClean="0"/>
              <a:t>DetailsView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FormView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GridView</a:t>
            </a:r>
            <a:r>
              <a:rPr lang="en-US" sz="2800" dirty="0" smtClean="0"/>
              <a:t>, and </a:t>
            </a:r>
            <a:r>
              <a:rPr lang="en-US" sz="2800" b="1" dirty="0" err="1" smtClean="0"/>
              <a:t>ListView</a:t>
            </a:r>
            <a:r>
              <a:rPr lang="en-US" sz="2800" dirty="0" smtClean="0"/>
              <a:t> controls in the form of smart validation and the ability to easily change the display of these controls using templates.</a:t>
            </a:r>
          </a:p>
          <a:p>
            <a:r>
              <a:rPr lang="en-US" sz="2800" dirty="0" smtClean="0"/>
              <a:t>Dynamic Data is part of the .NET Framework version 3.5 SP1 release.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/>
              <a:t>Dynamic Data project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38200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 or folder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 default, contains the Images folder and a user control (GridViewPager.ascx). The Images folder contains graphics files that are used as icons for the pager control.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CustomPages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Container folder for custom page templates. Custom page templates are used to override the page templates that are defined in </a:t>
                      </a:r>
                      <a:r>
                        <a:rPr lang="en-US" sz="1600" dirty="0" err="1" smtClean="0"/>
                        <a:t>DynamicData</a:t>
                      </a:r>
                      <a:r>
                        <a:rPr lang="en-US" sz="1600" dirty="0" smtClean="0"/>
                        <a:t>\</a:t>
                      </a:r>
                      <a:r>
                        <a:rPr lang="en-US" sz="1600" dirty="0" err="1" smtClean="0"/>
                        <a:t>PageTemplates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PageTemplates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for page templates that create the UI to view and edit data.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EntityTemplates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entity templates that create table UI to view and edit data.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FieldTemplates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user controls that create the UI to view and edit data fields.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FilterTemplates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user controls that create the UI to filter data rows.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“Hello</a:t>
            </a:r>
            <a:r>
              <a:rPr lang="en-US" dirty="0"/>
              <a:t>, IT Jam</a:t>
            </a:r>
            <a:r>
              <a:rPr lang="en-US" dirty="0" smtClean="0"/>
              <a:t>!”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2874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Add LINQ 2 SQL (or LINQ 2 Entities) file</a:t>
            </a:r>
          </a:p>
          <a:p>
            <a:r>
              <a:rPr lang="en-US" sz="2800" dirty="0" smtClean="0"/>
              <a:t>Create data context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Global.asax</a:t>
            </a:r>
            <a:r>
              <a:rPr lang="en-US" sz="2800" dirty="0" smtClean="0"/>
              <a:t> register your data context: 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DefaultModel.RegisterContext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YourContext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),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ContextConfiguration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ScaffoldAllTables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});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“Hello</a:t>
            </a:r>
            <a:r>
              <a:rPr lang="en-US" dirty="0"/>
              <a:t>, IT Jam</a:t>
            </a:r>
            <a:r>
              <a:rPr lang="en-US" dirty="0" smtClean="0"/>
              <a:t>!”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921073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Select preferable route model, by default: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routes.Add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DynamicDataRoute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("{table}/{action}.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aspx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 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Constraints = new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RouteValueDictionary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(new { action = 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List|Details|Edit|Insert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 }),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Model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DefaultModel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});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Yep, you’ve done!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“Hello</a:t>
            </a:r>
            <a:r>
              <a:rPr lang="en-US" dirty="0"/>
              <a:t>, IT Jam</a:t>
            </a:r>
            <a:r>
              <a:rPr lang="en-US" dirty="0" smtClean="0"/>
              <a:t>!” 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284693"/>
          </a:xfrm>
        </p:spPr>
        <p:txBody>
          <a:bodyPr/>
          <a:lstStyle/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066800"/>
            <a:ext cx="63436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Project Customization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231654"/>
          </a:xfrm>
        </p:spPr>
        <p:txBody>
          <a:bodyPr/>
          <a:lstStyle/>
          <a:p>
            <a:endParaRPr lang="ru-RU" sz="2800" dirty="0" smtClean="0"/>
          </a:p>
          <a:p>
            <a:r>
              <a:rPr lang="en-US" sz="2800" dirty="0" smtClean="0"/>
              <a:t>Master pages</a:t>
            </a:r>
          </a:p>
          <a:p>
            <a:r>
              <a:rPr lang="en-US" sz="2800" dirty="0" smtClean="0"/>
              <a:t>Page templates / Custom pages</a:t>
            </a:r>
          </a:p>
          <a:p>
            <a:r>
              <a:rPr lang="en-US" sz="2800" dirty="0" smtClean="0"/>
              <a:t>Field templates</a:t>
            </a:r>
          </a:p>
          <a:p>
            <a:r>
              <a:rPr lang="en-US" sz="2800" dirty="0" smtClean="0"/>
              <a:t>Using own components</a:t>
            </a:r>
            <a:endParaRPr lang="ru-RU" sz="2800" dirty="0" smtClean="0"/>
          </a:p>
          <a:p>
            <a:r>
              <a:rPr lang="en-US" sz="2800" dirty="0" smtClean="0"/>
              <a:t>Custom logic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Project Customization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2050" name="Picture 2" descr="http://www.developers.org.ua/wordpress/wp-content/uploads/2009/07/20-Attributes-Mapp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57998"/>
            <a:ext cx="8629650" cy="48697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itectForumTheme">
  <a:themeElements>
    <a:clrScheme name="Launch Wave colors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B0B3B2"/>
      </a:accent3>
      <a:accent4>
        <a:srgbClr val="6EE094"/>
      </a:accent4>
      <a:accent5>
        <a:srgbClr val="F09D42"/>
      </a:accent5>
      <a:accent6>
        <a:srgbClr val="B092E6"/>
      </a:accent6>
      <a:hlink>
        <a:srgbClr val="0099FF"/>
      </a:hlink>
      <a:folHlink>
        <a:srgbClr val="BEBEBE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ranklin Gothic Template-Template">
  <a:themeElements>
    <a:clrScheme name="Franklin Gothic Template-Template 2">
      <a:dk1>
        <a:srgbClr val="000000"/>
      </a:dk1>
      <a:lt1>
        <a:srgbClr val="FFFFFF"/>
      </a:lt1>
      <a:dk2>
        <a:srgbClr val="2B6A95"/>
      </a:dk2>
      <a:lt2>
        <a:srgbClr val="FACC06"/>
      </a:lt2>
      <a:accent1>
        <a:srgbClr val="F7E993"/>
      </a:accent1>
      <a:accent2>
        <a:srgbClr val="66CC66"/>
      </a:accent2>
      <a:accent3>
        <a:srgbClr val="ACB9C8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F6633"/>
      </a:folHlink>
    </a:clrScheme>
    <a:fontScheme name="Franklin Gothic Template-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lnDef>
  </a:objectDefaults>
  <a:extraClrSchemeLst>
    <a:extraClrScheme>
      <a:clrScheme name="Franklin Gothic Template-Template 1">
        <a:dk1>
          <a:srgbClr val="000000"/>
        </a:dk1>
        <a:lt1>
          <a:srgbClr val="FFFFFF"/>
        </a:lt1>
        <a:dk2>
          <a:srgbClr val="2B6A95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nklin Gothic Template-Template 2">
        <a:dk1>
          <a:srgbClr val="000000"/>
        </a:dk1>
        <a:lt1>
          <a:srgbClr val="FFFFFF"/>
        </a:lt1>
        <a:dk2>
          <a:srgbClr val="2B6A95"/>
        </a:dk2>
        <a:lt2>
          <a:srgbClr val="FACC06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WF__Pres_">
  <a:themeElements>
    <a:clrScheme name="3_WF__Pres_ 15">
      <a:dk1>
        <a:srgbClr val="FFFFFF"/>
      </a:dk1>
      <a:lt1>
        <a:srgbClr val="FFFFFF"/>
      </a:lt1>
      <a:dk2>
        <a:srgbClr val="000000"/>
      </a:dk2>
      <a:lt2>
        <a:srgbClr val="080808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WF__Pres_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3_WF__Pres_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3">
        <a:dk1>
          <a:srgbClr val="080808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4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15">
        <a:dk1>
          <a:srgbClr val="FFFFFF"/>
        </a:dk1>
        <a:lt1>
          <a:srgbClr val="FFFFFF"/>
        </a:lt1>
        <a:dk2>
          <a:srgbClr val="000000"/>
        </a:dk2>
        <a:lt2>
          <a:srgbClr val="080808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SilverLight 3</Template>
  <TotalTime>4181</TotalTime>
  <Words>455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ArchitectForumTheme</vt:lpstr>
      <vt:lpstr>Franklin Gothic Template-Template</vt:lpstr>
      <vt:lpstr>3_WF__Pres_</vt:lpstr>
      <vt:lpstr>Building rich data-driven applications with  ASP.NET Dynamic Data</vt:lpstr>
      <vt:lpstr>Agenda</vt:lpstr>
      <vt:lpstr>What is ASP.NET Dynamic Data</vt:lpstr>
      <vt:lpstr>Dynamic Data project structure</vt:lpstr>
      <vt:lpstr>“Hello, IT Jam!”</vt:lpstr>
      <vt:lpstr>“Hello, IT Jam!” 2</vt:lpstr>
      <vt:lpstr>“Hello, IT Jam!” 3</vt:lpstr>
      <vt:lpstr>Project Customization</vt:lpstr>
      <vt:lpstr>Project Customization</vt:lpstr>
      <vt:lpstr>Real-life projects</vt:lpstr>
      <vt:lpstr>References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3: Создание элементов управления</dc:title>
  <dc:creator>Sergiy Baydachnyy</dc:creator>
  <cp:lastModifiedBy>Marina</cp:lastModifiedBy>
  <cp:revision>133</cp:revision>
  <dcterms:created xsi:type="dcterms:W3CDTF">2009-04-14T12:52:27Z</dcterms:created>
  <dcterms:modified xsi:type="dcterms:W3CDTF">2010-11-02T20:55:06Z</dcterms:modified>
</cp:coreProperties>
</file>