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14"/>
  </p:notesMasterIdLst>
  <p:sldIdLst>
    <p:sldId id="257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ichard.cyganiak.de/2007/10/lod/lod-datasets_2010-09-22_colored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riese.joanneum.at/" TargetMode="External"/><Relationship Id="rId13" Type="http://schemas.openxmlformats.org/officeDocument/2006/relationships/hyperlink" Target="http://en.wikipedia.org/w/index.php?title=Sensorpedia&amp;action=edit&amp;redlink=1" TargetMode="External"/><Relationship Id="rId18" Type="http://schemas.openxmlformats.org/officeDocument/2006/relationships/hyperlink" Target="http://www.viaf.org/" TargetMode="External"/><Relationship Id="rId3" Type="http://schemas.openxmlformats.org/officeDocument/2006/relationships/hyperlink" Target="http://en.wikipedia.org/wiki/Wikipedia" TargetMode="External"/><Relationship Id="rId7" Type="http://schemas.openxmlformats.org/officeDocument/2006/relationships/hyperlink" Target="http://revyu.com/" TargetMode="External"/><Relationship Id="rId12" Type="http://schemas.openxmlformats.org/officeDocument/2006/relationships/hyperlink" Target="http://www.mpi-inf.mpg.de/~suchanek/downloads/yago/" TargetMode="External"/><Relationship Id="rId17" Type="http://schemas.openxmlformats.org/officeDocument/2006/relationships/hyperlink" Target="http://www.openpsi.org/" TargetMode="External"/><Relationship Id="rId2" Type="http://schemas.openxmlformats.org/officeDocument/2006/relationships/hyperlink" Target="http://en.wikipedia.org/wiki/DBpedia" TargetMode="External"/><Relationship Id="rId16" Type="http://schemas.openxmlformats.org/officeDocument/2006/relationships/hyperlink" Target="http://en.wikipedia.org/wiki/FOAF_(softwar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GeoNames" TargetMode="External"/><Relationship Id="rId11" Type="http://schemas.openxmlformats.org/officeDocument/2006/relationships/hyperlink" Target="http://en.wikipedia.org/wiki/Opencyc" TargetMode="External"/><Relationship Id="rId5" Type="http://schemas.openxmlformats.org/officeDocument/2006/relationships/hyperlink" Target="http://www4.wiwiss.fu-berlin.de/dblp/" TargetMode="External"/><Relationship Id="rId15" Type="http://schemas.openxmlformats.org/officeDocument/2006/relationships/hyperlink" Target="http://en.wikipedia.org/wiki/RESTful" TargetMode="External"/><Relationship Id="rId10" Type="http://schemas.openxmlformats.org/officeDocument/2006/relationships/hyperlink" Target="http://en.wikipedia.org/wiki/UMBEL" TargetMode="External"/><Relationship Id="rId4" Type="http://schemas.openxmlformats.org/officeDocument/2006/relationships/hyperlink" Target="http://dbpedia.org/page/Linked_Data" TargetMode="External"/><Relationship Id="rId9" Type="http://schemas.openxmlformats.org/officeDocument/2006/relationships/hyperlink" Target="http://en.wikipedia.org/wiki/RDFa" TargetMode="External"/><Relationship Id="rId14" Type="http://schemas.openxmlformats.org/officeDocument/2006/relationships/hyperlink" Target="http://en.wikipedia.org/wiki/Oak_Ridge_National_Laborato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oso.openlinksw.com/whitepapers/rdf%20linked%20data%20dotNET%20LINQ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8032750" cy="1981200"/>
          </a:xfrm>
        </p:spPr>
        <p:txBody>
          <a:bodyPr/>
          <a:lstStyle/>
          <a:p>
            <a:r>
              <a:rPr lang="en-US" sz="4800" dirty="0" smtClean="0"/>
              <a:t>Semantic Web 3W:</a:t>
            </a:r>
            <a:br>
              <a:rPr lang="en-US" sz="4800" dirty="0" smtClean="0"/>
            </a:br>
            <a:r>
              <a:rPr lang="en-US" sz="4800" dirty="0" smtClean="0"/>
              <a:t>		What, Where, Why?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Oleksandr</a:t>
            </a:r>
            <a:r>
              <a:rPr lang="en-US" sz="2800" dirty="0" smtClean="0"/>
              <a:t> </a:t>
            </a:r>
            <a:r>
              <a:rPr lang="en-US" sz="2800" dirty="0" err="1" smtClean="0"/>
              <a:t>Krakovetskyi</a:t>
            </a:r>
            <a:endParaRPr lang="ru-RU" sz="280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29200" y="6248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Microsoft PDC10, </a:t>
            </a:r>
            <a:r>
              <a:rPr lang="en-US" b="1" dirty="0" err="1" smtClean="0"/>
              <a:t>Vinnitsya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260994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 Web 3W</a:t>
            </a:r>
          </a:p>
          <a:p>
            <a:r>
              <a:rPr lang="en-US" dirty="0" smtClean="0"/>
              <a:t>Semantic Web Cloud</a:t>
            </a:r>
          </a:p>
          <a:p>
            <a:r>
              <a:rPr lang="en-US" dirty="0" smtClean="0"/>
              <a:t>Semantic Web Application Architecture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Semantic Web Cloud (2008)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700237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Semantic Web Cloud (2010)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4" descr="http://richard.cyganiak.de/2007/10/lod/lod-datasets_2010-09-22_colo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77250" cy="551844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686800" y="990600"/>
            <a:ext cx="338554" cy="56388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000" u="sng" dirty="0" smtClean="0">
                <a:hlinkClick r:id="rId3"/>
              </a:rPr>
              <a:t>http://richard.cyganiak.de/2007/10/lod/lod-datasets_2010-09-22_colored.png</a:t>
            </a:r>
            <a:r>
              <a:rPr lang="en-US" sz="1000" u="sng" dirty="0" smtClean="0"/>
              <a:t> 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Semantic Web 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367623"/>
          </a:xfrm>
        </p:spPr>
        <p:txBody>
          <a:bodyPr/>
          <a:lstStyle/>
          <a:p>
            <a:pPr lvl="0"/>
            <a:r>
              <a:rPr lang="en-US" sz="1600" u="sng" dirty="0" err="1" smtClean="0">
                <a:hlinkClick r:id="rId2" tooltip="DBpedia"/>
              </a:rPr>
              <a:t>DBpedia</a:t>
            </a:r>
            <a:r>
              <a:rPr lang="en-US" sz="1600" dirty="0" smtClean="0"/>
              <a:t> - a dataset containing extracted data from </a:t>
            </a:r>
            <a:r>
              <a:rPr lang="en-US" sz="1600" u="sng" dirty="0" smtClean="0">
                <a:hlinkClick r:id="rId3" tooltip="Wikipedia"/>
              </a:rPr>
              <a:t>Wikipedia</a:t>
            </a:r>
            <a:r>
              <a:rPr lang="en-US" sz="1600" dirty="0" smtClean="0"/>
              <a:t>; it contains about 2.18 million concepts described by 218 million triples, including abstracts in 11 different languages (see </a:t>
            </a:r>
            <a:r>
              <a:rPr lang="en-US" sz="1600" u="sng" dirty="0" smtClean="0">
                <a:hlinkClick r:id="rId4"/>
              </a:rPr>
              <a:t>the very </a:t>
            </a:r>
            <a:r>
              <a:rPr lang="en-US" sz="1600" u="sng" dirty="0" err="1" smtClean="0">
                <a:hlinkClick r:id="rId4"/>
              </a:rPr>
              <a:t>DBpedia</a:t>
            </a:r>
            <a:r>
              <a:rPr lang="en-US" sz="1600" u="sng" dirty="0" smtClean="0">
                <a:hlinkClick r:id="rId4"/>
              </a:rPr>
              <a:t> resource</a:t>
            </a:r>
            <a:r>
              <a:rPr lang="en-US" sz="1600" dirty="0" smtClean="0"/>
              <a:t> associated to the present </a:t>
            </a:r>
            <a:r>
              <a:rPr lang="en-US" sz="1600" dirty="0" err="1" smtClean="0"/>
              <a:t>wikipedia</a:t>
            </a:r>
            <a:r>
              <a:rPr lang="en-US" sz="1600" dirty="0" smtClean="0"/>
              <a:t> page)</a:t>
            </a:r>
          </a:p>
          <a:p>
            <a:pPr lvl="0"/>
            <a:r>
              <a:rPr lang="en-US" sz="1600" u="sng" dirty="0" smtClean="0">
                <a:hlinkClick r:id="rId5"/>
              </a:rPr>
              <a:t>DBLP Bibliography</a:t>
            </a:r>
            <a:r>
              <a:rPr lang="en-US" sz="1600" dirty="0" smtClean="0"/>
              <a:t> - provides bibliographic information about scientific papers; it contains about 800,000 articles, 400,000 authors, and approx. 15 million triples</a:t>
            </a:r>
          </a:p>
          <a:p>
            <a:pPr lvl="0"/>
            <a:r>
              <a:rPr lang="en-US" sz="1600" u="sng" dirty="0" err="1" smtClean="0">
                <a:hlinkClick r:id="rId6" tooltip="GeoNames"/>
              </a:rPr>
              <a:t>GeoNames</a:t>
            </a:r>
            <a:r>
              <a:rPr lang="en-US" sz="1600" dirty="0" smtClean="0"/>
              <a:t> provides RDF descriptions of more than 6,500,000 geographical features worldwide.</a:t>
            </a:r>
          </a:p>
          <a:p>
            <a:pPr lvl="0"/>
            <a:r>
              <a:rPr lang="en-US" sz="1600" u="sng" dirty="0" err="1" smtClean="0">
                <a:hlinkClick r:id="rId7"/>
              </a:rPr>
              <a:t>Revyu</a:t>
            </a:r>
            <a:r>
              <a:rPr lang="en-US" sz="1600" dirty="0" smtClean="0"/>
              <a:t> - a Review service consumes and publishes Linked Data, primarily from </a:t>
            </a:r>
            <a:r>
              <a:rPr lang="en-US" sz="1600" u="sng" dirty="0" err="1" smtClean="0">
                <a:hlinkClick r:id="rId2" tooltip="DBpedia"/>
              </a:rPr>
              <a:t>DBpedia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u="sng" dirty="0" err="1" smtClean="0">
                <a:hlinkClick r:id="rId8"/>
              </a:rPr>
              <a:t>riese</a:t>
            </a:r>
            <a:r>
              <a:rPr lang="en-US" sz="1600" dirty="0" smtClean="0"/>
              <a:t> - serving statistical data about 500 million Europeans (the first linked dataset deployed with </a:t>
            </a:r>
            <a:r>
              <a:rPr lang="en-US" sz="1600" u="sng" dirty="0" err="1" smtClean="0">
                <a:hlinkClick r:id="rId9" tooltip="RDFa"/>
              </a:rPr>
              <a:t>XHTML+RDFa</a:t>
            </a:r>
            <a:r>
              <a:rPr lang="en-US" sz="1600" dirty="0" smtClean="0"/>
              <a:t>)</a:t>
            </a:r>
          </a:p>
          <a:p>
            <a:pPr lvl="0"/>
            <a:r>
              <a:rPr lang="en-US" sz="1600" u="sng" dirty="0" smtClean="0">
                <a:hlinkClick r:id="rId10" tooltip="UMBEL"/>
              </a:rPr>
              <a:t>UMBEL</a:t>
            </a:r>
            <a:r>
              <a:rPr lang="en-US" sz="1600" dirty="0" smtClean="0"/>
              <a:t> - a lightweight reference structure of 20,000 subject concept classes and their relationships derived from </a:t>
            </a:r>
            <a:r>
              <a:rPr lang="en-US" sz="1600" u="sng" dirty="0" err="1" smtClean="0">
                <a:hlinkClick r:id="rId11" tooltip="Opencyc"/>
              </a:rPr>
              <a:t>OpenCyc</a:t>
            </a:r>
            <a:r>
              <a:rPr lang="en-US" sz="1600" dirty="0" smtClean="0"/>
              <a:t>, which can act as binding classes to external data; also has links to 1.5 million named entities from </a:t>
            </a:r>
            <a:r>
              <a:rPr lang="en-US" sz="1600" u="sng" dirty="0" err="1" smtClean="0">
                <a:hlinkClick r:id="rId2" tooltip="DBpedia"/>
              </a:rPr>
              <a:t>DBpedia</a:t>
            </a:r>
            <a:r>
              <a:rPr lang="en-US" sz="1600" dirty="0" smtClean="0"/>
              <a:t> and </a:t>
            </a:r>
            <a:r>
              <a:rPr lang="en-US" sz="1600" u="sng" dirty="0" smtClean="0">
                <a:hlinkClick r:id="rId12"/>
              </a:rPr>
              <a:t>YAGO</a:t>
            </a:r>
            <a:endParaRPr lang="en-US" sz="1600" dirty="0" smtClean="0"/>
          </a:p>
          <a:p>
            <a:pPr lvl="0"/>
            <a:r>
              <a:rPr lang="en-US" sz="1600" u="sng" dirty="0" err="1" smtClean="0">
                <a:hlinkClick r:id="rId13" tooltip="Sensorpedia (page does not exist)"/>
              </a:rPr>
              <a:t>Sensorpedia</a:t>
            </a:r>
            <a:r>
              <a:rPr lang="en-US" sz="1600" dirty="0" smtClean="0"/>
              <a:t> - A scientific initiative at </a:t>
            </a:r>
            <a:r>
              <a:rPr lang="en-US" sz="1600" u="sng" dirty="0" smtClean="0">
                <a:hlinkClick r:id="rId14" tooltip="Oak Ridge National Laboratory"/>
              </a:rPr>
              <a:t>Oak Ridge National Laboratory</a:t>
            </a:r>
            <a:r>
              <a:rPr lang="en-US" sz="1600" dirty="0" smtClean="0"/>
              <a:t> using a </a:t>
            </a:r>
            <a:r>
              <a:rPr lang="en-US" sz="1600" u="sng" dirty="0" err="1" smtClean="0">
                <a:hlinkClick r:id="rId15" tooltip="RESTful"/>
              </a:rPr>
              <a:t>RESTful</a:t>
            </a:r>
            <a:r>
              <a:rPr lang="en-US" sz="1600" dirty="0" smtClean="0"/>
              <a:t> web architecture to link to sensor data and related sensing systems.</a:t>
            </a:r>
          </a:p>
          <a:p>
            <a:pPr lvl="0"/>
            <a:r>
              <a:rPr lang="en-US" sz="1600" u="sng" dirty="0" smtClean="0">
                <a:hlinkClick r:id="rId16" tooltip="FOAF (software)"/>
              </a:rPr>
              <a:t>FOAF</a:t>
            </a:r>
            <a:r>
              <a:rPr lang="en-US" sz="1600" dirty="0" smtClean="0"/>
              <a:t> - a dataset describing persons, their properties and relationships</a:t>
            </a:r>
          </a:p>
          <a:p>
            <a:pPr lvl="0"/>
            <a:r>
              <a:rPr lang="en-US" sz="1600" dirty="0" err="1" smtClean="0"/>
              <a:t>OpenPSI</a:t>
            </a:r>
            <a:r>
              <a:rPr lang="en-US" sz="1600" dirty="0" smtClean="0"/>
              <a:t> for the </a:t>
            </a:r>
            <a:r>
              <a:rPr lang="en-US" sz="1600" u="sng" dirty="0" err="1" smtClean="0">
                <a:hlinkClick r:id="rId17"/>
              </a:rPr>
              <a:t>OpenPSI</a:t>
            </a:r>
            <a:r>
              <a:rPr lang="en-US" sz="1600" u="sng" dirty="0" smtClean="0">
                <a:hlinkClick r:id="rId17"/>
              </a:rPr>
              <a:t> project</a:t>
            </a:r>
            <a:r>
              <a:rPr lang="en-US" sz="1600" dirty="0" smtClean="0"/>
              <a:t> a community effort to create UK government linked data service that supports research</a:t>
            </a:r>
          </a:p>
          <a:p>
            <a:pPr lvl="0"/>
            <a:r>
              <a:rPr lang="en-US" sz="1600" u="sng" dirty="0" smtClean="0">
                <a:hlinkClick r:id="rId18"/>
              </a:rPr>
              <a:t>VIAF</a:t>
            </a:r>
            <a:r>
              <a:rPr lang="en-US" sz="1600" dirty="0" smtClean="0"/>
              <a:t> (Virtual International Authority File) - an aggregation of authority files (author names) from national libraries from around the world.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Semantic Web 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err="1" smtClean="0"/>
              <a:t>OpenCalais</a:t>
            </a:r>
            <a:endParaRPr lang="en-US" dirty="0" smtClean="0"/>
          </a:p>
          <a:p>
            <a:r>
              <a:rPr lang="en-US" dirty="0" smtClean="0"/>
              <a:t>New York Times</a:t>
            </a:r>
          </a:p>
          <a:p>
            <a:r>
              <a:rPr lang="en-US" dirty="0" err="1" smtClean="0"/>
              <a:t>TechCrunk</a:t>
            </a:r>
            <a:endParaRPr lang="en-US" dirty="0" smtClean="0"/>
          </a:p>
          <a:p>
            <a:r>
              <a:rPr lang="en-US" dirty="0" smtClean="0"/>
              <a:t>IEEE</a:t>
            </a:r>
          </a:p>
          <a:p>
            <a:r>
              <a:rPr lang="en-US" dirty="0" smtClean="0"/>
              <a:t>IMDB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Semantic Web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2609945"/>
          </a:xfrm>
        </p:spPr>
        <p:txBody>
          <a:bodyPr/>
          <a:lstStyle/>
          <a:p>
            <a:r>
              <a:rPr lang="en-US" dirty="0" smtClean="0"/>
              <a:t>RDF / SPARQL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2 RDF</a:t>
            </a:r>
          </a:p>
          <a:p>
            <a:r>
              <a:rPr lang="en-US" dirty="0" err="1" smtClean="0"/>
              <a:t>dotNetRDF</a:t>
            </a:r>
            <a:endParaRPr lang="en-US" dirty="0" smtClean="0"/>
          </a:p>
          <a:p>
            <a:r>
              <a:rPr lang="en-US" dirty="0" smtClean="0"/>
              <a:t>SemWeb.NET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Example / MSFT Aliases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552289"/>
          </a:xfrm>
        </p:spPr>
        <p:txBody>
          <a:bodyPr/>
          <a:lstStyle/>
          <a:p>
            <a:pPr>
              <a:buNone/>
            </a:pPr>
            <a:r>
              <a:rPr lang="en-US" sz="1100" dirty="0" smtClean="0"/>
              <a:t>//Define a remote endpoint</a:t>
            </a:r>
          </a:p>
          <a:p>
            <a:pPr>
              <a:buNone/>
            </a:pPr>
            <a:r>
              <a:rPr lang="en-US" sz="1100" dirty="0" smtClean="0"/>
              <a:t>//Use the </a:t>
            </a:r>
            <a:r>
              <a:rPr lang="en-US" sz="1100" dirty="0" err="1" smtClean="0"/>
              <a:t>DBPedia</a:t>
            </a:r>
            <a:r>
              <a:rPr lang="en-US" sz="1100" dirty="0" smtClean="0"/>
              <a:t> SPARQL endpoint with the default Graph set to </a:t>
            </a:r>
            <a:r>
              <a:rPr lang="en-US" sz="1100" dirty="0" err="1" smtClean="0"/>
              <a:t>DBPedia</a:t>
            </a:r>
            <a:endParaRPr lang="en-US" sz="1100" dirty="0" smtClean="0"/>
          </a:p>
          <a:p>
            <a:pPr>
              <a:buNone/>
            </a:pPr>
            <a:r>
              <a:rPr lang="en-US" sz="1100" b="1" dirty="0" err="1" smtClean="0"/>
              <a:t>SparqlRemoteEndpoint</a:t>
            </a:r>
            <a:r>
              <a:rPr lang="en-US" sz="1100" b="1" dirty="0" smtClean="0"/>
              <a:t> endpoint = new </a:t>
            </a:r>
            <a:r>
              <a:rPr lang="en-US" sz="1100" b="1" dirty="0" err="1" smtClean="0"/>
              <a:t>SparqlRemoteEndpoint</a:t>
            </a:r>
            <a:r>
              <a:rPr lang="en-US" sz="1100" b="1" dirty="0" smtClean="0"/>
              <a:t>(new Uri("http://dbpedia.org/sparql"), "http://dbpedia.org");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>
              <a:buNone/>
            </a:pPr>
            <a:r>
              <a:rPr lang="en-US" sz="1100" dirty="0" smtClean="0"/>
              <a:t>//Make a SELECT query against the Endpoint</a:t>
            </a:r>
          </a:p>
          <a:p>
            <a:pPr>
              <a:buNone/>
            </a:pPr>
            <a:r>
              <a:rPr lang="en-US" sz="1100" dirty="0" err="1" smtClean="0"/>
              <a:t>SparqlResultSet</a:t>
            </a:r>
            <a:r>
              <a:rPr lang="en-US" sz="1100" dirty="0" smtClean="0"/>
              <a:t> results = </a:t>
            </a:r>
            <a:r>
              <a:rPr lang="en-US" sz="1100" dirty="0" err="1" smtClean="0"/>
              <a:t>endpoint.QueryWithResultSet</a:t>
            </a:r>
            <a:r>
              <a:rPr lang="en-US" sz="1100" dirty="0" smtClean="0"/>
              <a:t>(@"</a:t>
            </a:r>
          </a:p>
          <a:p>
            <a:pPr>
              <a:buNone/>
            </a:pPr>
            <a:r>
              <a:rPr lang="en-US" sz="1100" dirty="0" smtClean="0"/>
              <a:t>PREFIX owl: &lt;http://www.w3.org/2002/07/owl#&gt;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xsd</a:t>
            </a:r>
            <a:r>
              <a:rPr lang="en-US" sz="1100" dirty="0" smtClean="0"/>
              <a:t>: &lt;http://www.w3.org/2001/XMLSchema#&gt;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rdfs</a:t>
            </a:r>
            <a:r>
              <a:rPr lang="en-US" sz="1100" dirty="0" smtClean="0"/>
              <a:t>: &lt;http://www.w3.org/2000/01/rdf-schema#&gt;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rdf</a:t>
            </a:r>
            <a:r>
              <a:rPr lang="en-US" sz="1100" dirty="0" smtClean="0"/>
              <a:t>: &lt;http://www.w3.org/1999/02/22-rdf-syntax-ns#&gt;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foaf</a:t>
            </a:r>
            <a:r>
              <a:rPr lang="en-US" sz="1100" dirty="0" smtClean="0"/>
              <a:t>: &lt;http://xmlns.com/foaf/0.1/&gt;</a:t>
            </a:r>
          </a:p>
          <a:p>
            <a:pPr>
              <a:buNone/>
            </a:pPr>
            <a:r>
              <a:rPr lang="en-US" sz="1100" dirty="0" smtClean="0"/>
              <a:t>PREFIX dc: &lt;http://purl.org/dc/elements/1.1/&gt;</a:t>
            </a:r>
          </a:p>
          <a:p>
            <a:pPr>
              <a:buNone/>
            </a:pPr>
            <a:r>
              <a:rPr lang="en-US" sz="1100" dirty="0" smtClean="0"/>
              <a:t>PREFIX : &lt;http://dbpedia.org/resource/&gt;</a:t>
            </a:r>
          </a:p>
          <a:p>
            <a:pPr>
              <a:buNone/>
            </a:pPr>
            <a:r>
              <a:rPr lang="en-US" sz="1100" dirty="0" smtClean="0"/>
              <a:t>PREFIX dbpedia2: &lt;http://dbpedia.org/property/&gt;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dbpedia</a:t>
            </a:r>
            <a:r>
              <a:rPr lang="en-US" sz="1100" dirty="0" smtClean="0"/>
              <a:t>: &lt;http://dbpedia.org/&gt;</a:t>
            </a:r>
          </a:p>
          <a:p>
            <a:pPr>
              <a:buNone/>
            </a:pPr>
            <a:r>
              <a:rPr lang="en-US" sz="1100" dirty="0" smtClean="0"/>
              <a:t>PREFIX </a:t>
            </a:r>
            <a:r>
              <a:rPr lang="en-US" sz="1100" dirty="0" err="1" smtClean="0"/>
              <a:t>skos</a:t>
            </a:r>
            <a:r>
              <a:rPr lang="en-US" sz="1100" dirty="0" smtClean="0"/>
              <a:t>: &lt;http://www.w3.org/2004/02/skos/core#&gt;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>
              <a:buNone/>
            </a:pPr>
            <a:r>
              <a:rPr lang="en-US" sz="1100" dirty="0" smtClean="0"/>
              <a:t>SELECT ?property ?</a:t>
            </a:r>
            <a:r>
              <a:rPr lang="en-US" sz="1100" dirty="0" err="1" smtClean="0"/>
              <a:t>hasValue</a:t>
            </a:r>
            <a:r>
              <a:rPr lang="en-US" sz="1100" dirty="0" smtClean="0"/>
              <a:t> ?</a:t>
            </a:r>
            <a:r>
              <a:rPr lang="en-US" sz="1100" dirty="0" err="1" smtClean="0"/>
              <a:t>isValueOf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WHERE {</a:t>
            </a:r>
          </a:p>
          <a:p>
            <a:pPr>
              <a:buNone/>
            </a:pPr>
            <a:r>
              <a:rPr lang="en-US" sz="1100" dirty="0" smtClean="0"/>
              <a:t>  { </a:t>
            </a:r>
          </a:p>
          <a:p>
            <a:pPr>
              <a:buNone/>
            </a:pPr>
            <a:r>
              <a:rPr lang="en-US" sz="1100" dirty="0" smtClean="0"/>
              <a:t>     &lt;http://dbpedia.org/resource/Microsoft&gt; ?property ?</a:t>
            </a:r>
            <a:r>
              <a:rPr lang="en-US" sz="1100" dirty="0" err="1" smtClean="0"/>
              <a:t>hasValue</a:t>
            </a:r>
            <a:r>
              <a:rPr lang="en-US" sz="1100" dirty="0" smtClean="0"/>
              <a:t> .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r>
              <a:rPr lang="en-US" sz="1100" dirty="0" smtClean="0"/>
              <a:t>  UNION  { </a:t>
            </a:r>
          </a:p>
          <a:p>
            <a:pPr>
              <a:buNone/>
            </a:pPr>
            <a:r>
              <a:rPr lang="en-US" sz="1100" dirty="0" smtClean="0"/>
              <a:t>     ?</a:t>
            </a:r>
            <a:r>
              <a:rPr lang="en-US" sz="1100" dirty="0" err="1" smtClean="0"/>
              <a:t>isValueOf</a:t>
            </a:r>
            <a:r>
              <a:rPr lang="en-US" sz="1100" dirty="0" smtClean="0"/>
              <a:t> ?property &lt;http://dbpedia.org/resource/Microsoft&gt; .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dirty="0" smtClean="0"/>
              <a:t>}");</a:t>
            </a:r>
          </a:p>
          <a:p>
            <a:pPr>
              <a:buNone/>
            </a:pPr>
            <a:r>
              <a:rPr lang="en-US" sz="1100" dirty="0" smtClean="0"/>
              <a:t>                </a:t>
            </a:r>
            <a:r>
              <a:rPr lang="en-US" sz="1100" dirty="0" err="1" smtClean="0"/>
              <a:t>foreach</a:t>
            </a:r>
            <a:r>
              <a:rPr lang="en-US" sz="1100" dirty="0" smtClean="0"/>
              <a:t> (</a:t>
            </a:r>
            <a:r>
              <a:rPr lang="en-US" sz="1100" dirty="0" err="1" smtClean="0"/>
              <a:t>SparqlResult</a:t>
            </a:r>
            <a:r>
              <a:rPr lang="en-US" sz="1100" dirty="0" smtClean="0"/>
              <a:t> result in results)  {</a:t>
            </a:r>
          </a:p>
          <a:p>
            <a:pPr>
              <a:buNone/>
            </a:pPr>
            <a:r>
              <a:rPr lang="en-US" sz="1100" dirty="0" smtClean="0"/>
              <a:t>                    if (</a:t>
            </a:r>
            <a:r>
              <a:rPr lang="en-US" sz="1100" dirty="0" err="1" smtClean="0"/>
              <a:t>result.Value</a:t>
            </a:r>
            <a:r>
              <a:rPr lang="en-US" sz="1100" dirty="0" smtClean="0"/>
              <a:t>("property").</a:t>
            </a:r>
            <a:r>
              <a:rPr lang="en-US" sz="1100" dirty="0" err="1" smtClean="0"/>
              <a:t>ToString</a:t>
            </a:r>
            <a:r>
              <a:rPr lang="en-US" sz="1100" dirty="0" smtClean="0"/>
              <a:t>() == "http://dbpedia.org/property/redirect")</a:t>
            </a:r>
          </a:p>
          <a:p>
            <a:pPr>
              <a:buNone/>
            </a:pPr>
            <a:r>
              <a:rPr lang="en-US" sz="1100" dirty="0" smtClean="0"/>
              <a:t>		</a:t>
            </a:r>
            <a:r>
              <a:rPr lang="en-US" sz="1100" dirty="0" err="1" smtClean="0"/>
              <a:t>Console.WriteLine</a:t>
            </a:r>
            <a:r>
              <a:rPr lang="en-US" sz="1100" dirty="0" smtClean="0"/>
              <a:t>(</a:t>
            </a:r>
            <a:r>
              <a:rPr lang="en-US" sz="1100" dirty="0" err="1" smtClean="0"/>
              <a:t>result.Value</a:t>
            </a:r>
            <a:r>
              <a:rPr lang="en-US" sz="1100" dirty="0" smtClean="0"/>
              <a:t>("</a:t>
            </a:r>
            <a:r>
              <a:rPr lang="en-US" sz="1100" dirty="0" err="1" smtClean="0"/>
              <a:t>isValueOf</a:t>
            </a:r>
            <a:r>
              <a:rPr lang="en-US" sz="1100" dirty="0" smtClean="0"/>
              <a:t>").</a:t>
            </a:r>
            <a:r>
              <a:rPr lang="en-US" sz="1100" dirty="0" err="1" smtClean="0"/>
              <a:t>ToString</a:t>
            </a:r>
            <a:r>
              <a:rPr lang="en-US" sz="1100" dirty="0" smtClean="0"/>
              <a:t>().Replace("http://dbpedia.org/resource/", null));</a:t>
            </a:r>
          </a:p>
          <a:p>
            <a:pPr>
              <a:buNone/>
            </a:pPr>
            <a:r>
              <a:rPr lang="en-US" sz="1100" dirty="0" smtClean="0"/>
              <a:t>	}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00200"/>
            <a:ext cx="251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App</a:t>
            </a:r>
            <a:r>
              <a:rPr lang="en-US" dirty="0" smtClean="0"/>
              <a:t>lication</a:t>
            </a:r>
            <a:r>
              <a:rPr dirty="0" smtClean="0"/>
              <a:t>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990600"/>
            <a:ext cx="7943850" cy="567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0" y="990600"/>
            <a:ext cx="338554" cy="56388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000" u="sng" dirty="0" smtClean="0">
                <a:hlinkClick r:id="rId3"/>
              </a:rPr>
              <a:t>http://virtuoso.openlinksw.com/whitepapers/rdf%20linked%20data%20dotNET%20LINQ.html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4414</TotalTime>
  <Words>348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ArchitectForumTheme</vt:lpstr>
      <vt:lpstr>Franklin Gothic Template-Template</vt:lpstr>
      <vt:lpstr>3_WF__Pres_</vt:lpstr>
      <vt:lpstr>Semantic Web 3W:   What, Where, Why?</vt:lpstr>
      <vt:lpstr>Agenda</vt:lpstr>
      <vt:lpstr>Semantic Web Cloud (2008)</vt:lpstr>
      <vt:lpstr>Semantic Web Cloud (2010)</vt:lpstr>
      <vt:lpstr>Semantic Web Resources</vt:lpstr>
      <vt:lpstr>Semantic Web Resources</vt:lpstr>
      <vt:lpstr>Semantic Web Tools</vt:lpstr>
      <vt:lpstr>Example / MSFT Aliases</vt:lpstr>
      <vt:lpstr>Application Architecture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Alex Krakovetskiy</cp:lastModifiedBy>
  <cp:revision>158</cp:revision>
  <dcterms:created xsi:type="dcterms:W3CDTF">2009-04-14T12:52:27Z</dcterms:created>
  <dcterms:modified xsi:type="dcterms:W3CDTF">2010-10-30T06:27:19Z</dcterms:modified>
</cp:coreProperties>
</file>