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  <p:sldMasterId id="2147483687" r:id="rId3"/>
  </p:sldMasterIdLst>
  <p:notesMasterIdLst>
    <p:notesMasterId r:id="rId27"/>
  </p:notesMasterIdLst>
  <p:sldIdLst>
    <p:sldId id="257" r:id="rId4"/>
    <p:sldId id="261" r:id="rId5"/>
    <p:sldId id="286" r:id="rId6"/>
    <p:sldId id="288" r:id="rId7"/>
    <p:sldId id="289" r:id="rId8"/>
    <p:sldId id="290" r:id="rId9"/>
    <p:sldId id="291" r:id="rId10"/>
    <p:sldId id="293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4" r:id="rId19"/>
    <p:sldId id="300" r:id="rId20"/>
    <p:sldId id="301" r:id="rId21"/>
    <p:sldId id="302" r:id="rId22"/>
    <p:sldId id="303" r:id="rId23"/>
    <p:sldId id="305" r:id="rId24"/>
    <p:sldId id="285" r:id="rId25"/>
    <p:sldId id="25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F43BA-8DEC-4572-A2AF-BDF1824AB63B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93438-6FB2-4CED-97A3-850D0A26B5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326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8032750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80327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230188"/>
            <a:ext cx="8375074" cy="66479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50" dirty="0">
                <a:ln w="3175">
                  <a:noFill/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>
              <a:lnSpc>
                <a:spcPct val="90000"/>
              </a:lnSpc>
              <a:buFontTx/>
              <a:buBlip>
                <a:blip r:embed="rId3"/>
              </a:buBlip>
              <a:defRPr/>
            </a:lvl2pPr>
            <a:lvl3pPr>
              <a:lnSpc>
                <a:spcPct val="90000"/>
              </a:lnSpc>
              <a:buFontTx/>
              <a:buBlip>
                <a:blip r:embed="rId3"/>
              </a:buBlip>
              <a:defRPr/>
            </a:lvl3pPr>
            <a:lvl4pPr>
              <a:lnSpc>
                <a:spcPct val="90000"/>
              </a:lnSpc>
              <a:buFontTx/>
              <a:buBlip>
                <a:blip r:embed="rId3"/>
              </a:buBlip>
              <a:defRPr/>
            </a:lvl4pPr>
            <a:lvl5pPr>
              <a:lnSpc>
                <a:spcPct val="90000"/>
              </a:lnSpc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with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6350">
              <a:bevelT w="12700" h="25400" prst="coolSlant"/>
              <a:bevelB w="19050" h="19050"/>
              <a:extrusionClr>
                <a:schemeClr val="bg1"/>
              </a:extrusionClr>
            </a:sp3d>
          </a:bodyPr>
          <a:lstStyle>
            <a:lvl1pPr algn="l" defTabSz="91418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839917"/>
            <a:ext cx="8382000" cy="1742015"/>
          </a:xfrm>
        </p:spPr>
        <p:txBody>
          <a:bodyPr/>
          <a:lstStyle>
            <a:lvl1pPr>
              <a:lnSpc>
                <a:spcPct val="90000"/>
              </a:lnSpc>
              <a:buFont typeface="Arial" pitchFamily="34" charset="0"/>
              <a:buChar char="•"/>
              <a:defRPr sz="2800"/>
            </a:lvl1pPr>
            <a:lvl2pPr>
              <a:lnSpc>
                <a:spcPct val="90000"/>
              </a:lnSpc>
              <a:buFont typeface="Arial" pitchFamily="34" charset="0"/>
              <a:buChar char="•"/>
              <a:defRPr sz="2400"/>
            </a:lvl2pPr>
            <a:lvl3pPr>
              <a:lnSpc>
                <a:spcPct val="90000"/>
              </a:lnSpc>
              <a:buFont typeface="Arial" pitchFamily="34" charset="0"/>
              <a:buChar char="•"/>
              <a:defRPr sz="2000"/>
            </a:lvl3pPr>
            <a:lvl4pPr>
              <a:lnSpc>
                <a:spcPct val="90000"/>
              </a:lnSpc>
              <a:buFont typeface="Arial" pitchFamily="34" charset="0"/>
              <a:buChar char="•"/>
              <a:defRPr sz="1800"/>
            </a:lvl4pPr>
            <a:lvl5pPr>
              <a:lnSpc>
                <a:spcPct val="90000"/>
              </a:lnSpc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869652"/>
            <a:ext cx="8394700" cy="429348"/>
          </a:xfrm>
        </p:spPr>
        <p:txBody>
          <a:bodyPr vert="horz" wrap="square" lIns="91421" tIns="0" rIns="91421" bIns="0" rtlCol="0">
            <a:spAutoFit/>
          </a:bodyPr>
          <a:lstStyle>
            <a:lvl1pPr marL="326708" indent="-2223" algn="l" defTabSz="914144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1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Click to edit subtitle text</a:t>
            </a:r>
            <a:endParaRPr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TURE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FUTURE Content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411553"/>
            <a:ext cx="7672004" cy="1994841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buClr>
                <a:srgbClr val="95E3E7"/>
              </a:buClr>
              <a:defRPr/>
            </a:lvl2pPr>
            <a:lvl3pPr>
              <a:lnSpc>
                <a:spcPct val="78000"/>
              </a:lnSpc>
              <a:buClr>
                <a:srgbClr val="95E3E7"/>
              </a:buClr>
              <a:defRPr/>
            </a:lvl3pPr>
            <a:lvl4pPr>
              <a:lnSpc>
                <a:spcPct val="78000"/>
              </a:lnSpc>
              <a:buClr>
                <a:srgbClr val="95E3E7"/>
              </a:buClr>
              <a:defRPr/>
            </a:lvl4pPr>
            <a:lvl5pPr>
              <a:lnSpc>
                <a:spcPct val="78000"/>
              </a:lnSpc>
              <a:buClr>
                <a:srgbClr val="95E3E7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31073"/>
          <p:cNvSpPr>
            <a:spLocks noGrp="1" noChangeArrowheads="1"/>
          </p:cNvSpPr>
          <p:nvPr>
            <p:ph type="ctrTitle"/>
          </p:nvPr>
        </p:nvSpPr>
        <p:spPr>
          <a:xfrm>
            <a:off x="685800" y="1220788"/>
            <a:ext cx="8077200" cy="750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1075" name="Subtitle 13107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8077200" cy="50641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>
                <a:latin typeface="Franklin Gothic Book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597025"/>
            <a:ext cx="4129088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597025"/>
            <a:ext cx="4129087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 flip="none" rotWithShape="1">
                  <a:gsLst>
                    <a:gs pos="38000">
                      <a:srgbClr val="C0C0C0"/>
                    </a:gs>
                    <a:gs pos="65000">
                      <a:srgbClr val="FFFFFF"/>
                    </a:gs>
                  </a:gsLst>
                  <a:lin ang="16200000" scaled="1"/>
                  <a:tileRect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3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98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42000">
                <a:srgbClr val="FFFFFF"/>
              </a:gs>
              <a:gs pos="80000">
                <a:srgbClr val="9F9F9F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75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349250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87538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Placeholder 130049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228600"/>
            <a:ext cx="8413750" cy="7508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0051" name="Text Placeholder 1300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597025"/>
            <a:ext cx="8410575" cy="2189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2pPr>
      <a:lvl3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3pPr>
      <a:lvl4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4pPr>
      <a:lvl5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5pPr>
      <a:lvl6pPr marL="4572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6pPr>
      <a:lvl7pPr marL="9144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7pPr>
      <a:lvl8pPr marL="13716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8pPr>
      <a:lvl9pPr marL="18288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9pPr>
    </p:titleStyle>
    <p:bodyStyle>
      <a:lvl1pPr marL="342900" indent="-3429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4"/>
        </a:buBlip>
        <a:defRPr sz="32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8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4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3082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7654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2226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6798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Rectangle 5836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1" name="Rectangle 5837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762000"/>
            <a:ext cx="9144000" cy="78581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2" name="Title Placeholder 5837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8373" name="Text Placeholder 5837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8374" name="Rectangle 5837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24750" y="6272213"/>
            <a:ext cx="1543050" cy="509587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5" name="Rectangle 5837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7" name="Date Placeholder 5837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A097395C-CCC7-47C9-9875-810F2843AF2C}" type="datetimeFigureOut">
              <a:rPr lang="en-US" smtClean="0"/>
              <a:pPr/>
              <a:t>5/10/2011</a:t>
            </a:fld>
            <a:endParaRPr lang="en-US"/>
          </a:p>
        </p:txBody>
      </p:sp>
      <p:sp>
        <p:nvSpPr>
          <p:cNvPr id="58378" name="Footer Placeholder 5837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8379" name="Slide Number Placeholder 5837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+mj-lt"/>
          <a:ea typeface="+mj-ea"/>
          <a:cs typeface="+mj-cs"/>
        </a:defRPr>
      </a:lvl1pPr>
      <a:lvl2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2pPr>
      <a:lvl3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3pPr>
      <a:lvl4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4pPr>
      <a:lvl5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9pPr>
    </p:titleStyle>
    <p:bodyStyle>
      <a:lvl1pPr marL="342900" indent="-3429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>
              <a:alpha val="100000"/>
            </a:schemeClr>
          </a:solidFill>
          <a:latin typeface="+mn-lt"/>
        </a:defRPr>
      </a:lvl2pPr>
      <a:lvl3pPr marL="1143000" indent="-2286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</a:defRPr>
      </a:lvl3pPr>
      <a:lvl4pPr marL="1600200" indent="-228600" algn="l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alpha val="100000"/>
            </a:schemeClr>
          </a:solidFill>
          <a:latin typeface="+mn-lt"/>
        </a:defRPr>
      </a:lvl4pPr>
      <a:lvl5pPr marL="20574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isart.ru/part-1-shingles-algorithm-for-web-documents/" TargetMode="External"/><Relationship Id="rId2" Type="http://schemas.openxmlformats.org/officeDocument/2006/relationships/hyperlink" Target="http://rcdl2007.pereslavl.ru/papers/paper_65_v1.pdf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msug.vn.ua/blogs/datamining/archive/2009/04/11/web-page-content-analysis-with-quot-smartbrowser-quot.aspx" TargetMode="External"/><Relationship Id="rId7" Type="http://schemas.openxmlformats.org/officeDocument/2006/relationships/hyperlink" Target="http://visnyk.vstu.vinnica.ua/2008/6/pdf/08dvmibs.pdf" TargetMode="External"/><Relationship Id="rId2" Type="http://schemas.openxmlformats.org/officeDocument/2006/relationships/hyperlink" Target="http://smartbrowser.codeplex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sug.vn.ua/blogs/akrakovetsky/archive/2010/05/30/seorank.aspx" TargetMode="External"/><Relationship Id="rId5" Type="http://schemas.openxmlformats.org/officeDocument/2006/relationships/hyperlink" Target="http://research.microsoft.com/apps/pubs/default.aspx?id=70027" TargetMode="External"/><Relationship Id="rId4" Type="http://schemas.openxmlformats.org/officeDocument/2006/relationships/hyperlink" Target="http://msug.vn.ua/blogs/datamining/archive/2009/08/06/1010.aspx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research.microsoft.com/apps/pubs/default.aspx?id=70027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pubs/69103/19.pdf" TargetMode="External"/><Relationship Id="rId2" Type="http://schemas.openxmlformats.org/officeDocument/2006/relationships/hyperlink" Target="http://medialab.di.unipi.it/web/Search+QA/Seminar/Clustering.pp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rfreeman.net/wp-content/files/IDEAL06-Freeman.pdf" TargetMode="External"/><Relationship Id="rId5" Type="http://schemas.openxmlformats.org/officeDocument/2006/relationships/hyperlink" Target="http://leo.saclay.inria.fr/events/WebDB2007/Papers/p52.pdf" TargetMode="External"/><Relationship Id="rId4" Type="http://schemas.openxmlformats.org/officeDocument/2006/relationships/hyperlink" Target="http://www8.org/w8-papers/3a-search-query/dynamic/dynamic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msug.vn.ua/blogs/akrakovetsky/archive/2009/11/23/semantic-search-and-finding-optimal-ways-of-viewing-seach-results.aspx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labs/asia/" TargetMode="External"/><Relationship Id="rId7" Type="http://schemas.openxmlformats.org/officeDocument/2006/relationships/hyperlink" Target="http://msug.vn.ua/blogs/datamining/" TargetMode="External"/><Relationship Id="rId2" Type="http://schemas.openxmlformats.org/officeDocument/2006/relationships/hyperlink" Target="http://datamining.codeplex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neotracks.blogspot.com/2009/06/ranknethow-bing-works.html" TargetMode="External"/><Relationship Id="rId5" Type="http://schemas.openxmlformats.org/officeDocument/2006/relationships/hyperlink" Target="http://bit.ly/bRfUav" TargetMode="External"/><Relationship Id="rId4" Type="http://schemas.openxmlformats.org/officeDocument/2006/relationships/hyperlink" Target="http://company.yandex.ru/public/seminars/schedul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akrakovetsky@fraymangroup.com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8032750" cy="1981200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4800" dirty="0" smtClean="0"/>
              <a:t>Using </a:t>
            </a:r>
            <a:r>
              <a:rPr lang="en-US" sz="4800" dirty="0" smtClean="0"/>
              <a:t>Data Mining and Science Approaches for </a:t>
            </a:r>
            <a:r>
              <a:rPr lang="en-US" sz="4800" dirty="0" smtClean="0"/>
              <a:t>Developing Real-World </a:t>
            </a:r>
            <a:r>
              <a:rPr lang="en-US" sz="4800" dirty="0" smtClean="0"/>
              <a:t>Applications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Oleksandr</a:t>
            </a:r>
            <a:r>
              <a:rPr lang="en-US" sz="2800" dirty="0" smtClean="0"/>
              <a:t> </a:t>
            </a:r>
            <a:r>
              <a:rPr lang="en-US" sz="2800" dirty="0" err="1" smtClean="0"/>
              <a:t>Krakovetskyi</a:t>
            </a:r>
            <a:endParaRPr lang="ru-RU" sz="2800" dirty="0" smtClean="0"/>
          </a:p>
          <a:p>
            <a:endParaRPr lang="en-US" sz="2800" b="0" dirty="0" smtClean="0"/>
          </a:p>
          <a:p>
            <a:r>
              <a:rPr lang="en-US" sz="2800" b="0" dirty="0" smtClean="0"/>
              <a:t>Software Engineer at The </a:t>
            </a:r>
            <a:r>
              <a:rPr lang="en-US" sz="2800" b="0" dirty="0" err="1" smtClean="0"/>
              <a:t>Frayman</a:t>
            </a:r>
            <a:r>
              <a:rPr lang="en-US" sz="2800" b="0" dirty="0" smtClean="0"/>
              <a:t> Group</a:t>
            </a:r>
          </a:p>
          <a:p>
            <a:r>
              <a:rPr lang="en-US" sz="2800" b="0" dirty="0" smtClean="0"/>
              <a:t>MCP, </a:t>
            </a:r>
            <a:r>
              <a:rPr lang="en-US" sz="2800" b="0" dirty="0" smtClean="0"/>
              <a:t>MVP, PhD, Microsoft </a:t>
            </a:r>
            <a:r>
              <a:rPr lang="en-US" sz="2800" b="0" dirty="0" smtClean="0"/>
              <a:t>Regional Director</a:t>
            </a:r>
            <a:endParaRPr lang="ru-RU" sz="2800" b="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#2: Duplicates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71513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sz="3600" dirty="0" smtClean="0">
                <a:hlinkClick r:id="rId2"/>
              </a:rPr>
              <a:t>Сравнительный анализ методов определения нечетких дубликатов для Web-документов</a:t>
            </a:r>
            <a:r>
              <a:rPr lang="ru-RU" sz="3600" dirty="0" smtClean="0"/>
              <a:t> Зеленков Ю.Г, Сегалович И.В. 2007</a:t>
            </a:r>
          </a:p>
          <a:p>
            <a:r>
              <a:rPr lang="en-US" sz="3600" dirty="0" smtClean="0"/>
              <a:t>Shingles approach</a:t>
            </a:r>
            <a:r>
              <a:rPr lang="ru-RU" sz="3600" dirty="0" smtClean="0"/>
              <a:t>: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Text canonization</a:t>
            </a:r>
            <a:r>
              <a:rPr lang="ru-RU" dirty="0" smtClean="0"/>
              <a:t>; </a:t>
            </a:r>
            <a:r>
              <a:rPr lang="en-US" dirty="0" smtClean="0"/>
              <a:t>text partition to shingles</a:t>
            </a:r>
            <a:r>
              <a:rPr lang="ru-RU" dirty="0" smtClean="0"/>
              <a:t>; </a:t>
            </a:r>
            <a:r>
              <a:rPr lang="en-US" dirty="0" smtClean="0"/>
              <a:t>finding checksums</a:t>
            </a:r>
            <a:r>
              <a:rPr lang="ru-RU" dirty="0" smtClean="0"/>
              <a:t>; </a:t>
            </a:r>
            <a:r>
              <a:rPr lang="en-US" dirty="0" smtClean="0"/>
              <a:t>search for identical sub-sequences</a:t>
            </a:r>
            <a:r>
              <a:rPr lang="ru-RU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>
                <a:hlinkClick r:id="rId3"/>
              </a:rPr>
              <a:t>http://www.codeisart.ru/part-1-shingles-algorithm-for-web-documents/</a:t>
            </a:r>
            <a:r>
              <a:rPr lang="uk-UA" dirty="0" smtClean="0"/>
              <a:t> </a:t>
            </a:r>
            <a:endParaRPr lang="ru-RU" sz="3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#2: Duplicates /Shingles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9859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ru-RU" sz="36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3333750" cy="4629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00200"/>
            <a:ext cx="4076700" cy="4533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/>
              <a:t>Problem #2: Duplicates /Shingles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9859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ru-RU" sz="36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600200"/>
            <a:ext cx="4114800" cy="43842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#3: Information waste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861774"/>
          </a:xfrm>
        </p:spPr>
        <p:txBody>
          <a:bodyPr/>
          <a:lstStyle/>
          <a:p>
            <a:r>
              <a:rPr lang="en-US" sz="2800" dirty="0" smtClean="0"/>
              <a:t>Readability / An Arc90 Lab Experiment</a:t>
            </a:r>
          </a:p>
          <a:p>
            <a:r>
              <a:rPr lang="en-US" sz="2800" dirty="0" smtClean="0"/>
              <a:t>Known as Safari Reader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05000"/>
            <a:ext cx="8905875" cy="52850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#3: Information waste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r>
              <a:rPr lang="en-US" sz="2800" dirty="0" smtClean="0"/>
              <a:t>Also available as browser add-ons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6429375" cy="41940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00400"/>
            <a:ext cx="6224588" cy="32983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#3: Information waste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5484578"/>
          </a:xfrm>
        </p:spPr>
        <p:txBody>
          <a:bodyPr/>
          <a:lstStyle/>
          <a:p>
            <a:r>
              <a:rPr lang="en-US" sz="2800" dirty="0" err="1" smtClean="0"/>
              <a:t>SmartBrowser</a:t>
            </a:r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hlinkClick r:id="rId2"/>
              </a:rPr>
              <a:t>http://smartbrowser.codeplex.com/</a:t>
            </a:r>
            <a:endParaRPr lang="en-US" sz="2400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hlinkClick r:id="rId3"/>
              </a:rPr>
              <a:t>http://msug.vn.ua/blogs/datamining/archive/2009/04/11/web-page-content-analysis-with-quot-smartbrowser-quot.aspx</a:t>
            </a:r>
            <a:endParaRPr lang="en-US" sz="2400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hlinkClick r:id="rId4"/>
              </a:rPr>
              <a:t>http://msug.vn.ua/blogs/datamining/archive/2009/08/06/1010.aspx</a:t>
            </a:r>
            <a:endParaRPr lang="ru-RU" sz="2400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hlinkClick r:id="rId5"/>
              </a:rPr>
              <a:t>http://research.microsoft.com/apps/pubs/default.aspx?id=70027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lvl="1">
              <a:buFont typeface="Wingdings" pitchFamily="2" charset="2"/>
              <a:buChar char="q"/>
            </a:pPr>
            <a:r>
              <a:rPr lang="ru-RU" sz="2400" dirty="0" smtClean="0">
                <a:solidFill>
                  <a:srgbClr val="FF0000"/>
                </a:solidFill>
                <a:hlinkClick r:id="rId6"/>
              </a:rPr>
              <a:t>Критерий SeoRank для определения основного контента веб-страниц</a:t>
            </a:r>
          </a:p>
          <a:p>
            <a:pPr lvl="1">
              <a:buFont typeface="Wingdings" pitchFamily="2" charset="2"/>
              <a:buChar char="q"/>
            </a:pPr>
            <a:r>
              <a:rPr lang="uk-UA" sz="2400" dirty="0" smtClean="0">
                <a:solidFill>
                  <a:srgbClr val="FF0000"/>
                </a:solidFill>
                <a:hlinkClick r:id="rId7"/>
              </a:rPr>
              <a:t>В.М. Дубовой, О.Ю. Краковецький, О.В. Глонь. Факторний аналіз оцінки важливості інформаційних блоків сайтів // Вісник Вінницького політехнічного інституту. - 2008. - №6. - </a:t>
            </a:r>
            <a:r>
              <a:rPr lang="en-US" sz="2400" dirty="0" smtClean="0">
                <a:solidFill>
                  <a:srgbClr val="FF0000"/>
                </a:solidFill>
                <a:hlinkClick r:id="rId7"/>
              </a:rPr>
              <a:t>C. 103-107</a:t>
            </a:r>
            <a:endParaRPr lang="ru-RU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#3: Information waste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038029"/>
          </a:xfrm>
        </p:spPr>
        <p:txBody>
          <a:bodyPr/>
          <a:lstStyle/>
          <a:p>
            <a:r>
              <a:rPr lang="en-US" sz="2800" dirty="0" err="1" smtClean="0"/>
              <a:t>SeoRank</a:t>
            </a:r>
            <a:endParaRPr lang="en-US" sz="2800" dirty="0" smtClean="0"/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Title 2 text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Meta keywords 2 text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Headers 2 text</a:t>
            </a:r>
          </a:p>
          <a:p>
            <a:pPr lvl="1">
              <a:buFont typeface="Wingdings" pitchFamily="2" charset="2"/>
              <a:buChar char="q"/>
            </a:pPr>
            <a:r>
              <a:rPr lang="en-GB" sz="2400" dirty="0"/>
              <a:t>Meta description 2 text</a:t>
            </a:r>
            <a:endParaRPr lang="ru-RU" sz="2400" b="1" dirty="0">
              <a:solidFill>
                <a:srgbClr val="FF0000"/>
              </a:solidFill>
            </a:endParaRPr>
          </a:p>
          <a:p>
            <a:r>
              <a:rPr lang="en-GB" sz="2800" i="1" dirty="0" err="1" smtClean="0"/>
              <a:t>WordsIndex</a:t>
            </a:r>
            <a:r>
              <a:rPr lang="en-GB" sz="2800" i="1" dirty="0" smtClean="0"/>
              <a:t>, </a:t>
            </a:r>
            <a:r>
              <a:rPr lang="en-GB" sz="2800" i="1" dirty="0" err="1" smtClean="0"/>
              <a:t>SentencesIndex</a:t>
            </a:r>
            <a:r>
              <a:rPr lang="en-GB" sz="2800" i="1" dirty="0" smtClean="0"/>
              <a:t>, </a:t>
            </a:r>
            <a:r>
              <a:rPr lang="en-GB" sz="2800" i="1" dirty="0" err="1" smtClean="0"/>
              <a:t>WordsInSentencesIndex</a:t>
            </a:r>
            <a:r>
              <a:rPr lang="en-GB" sz="2800" i="1" dirty="0" smtClean="0"/>
              <a:t>, </a:t>
            </a:r>
            <a:r>
              <a:rPr lang="en-GB" sz="2800" i="1" dirty="0" err="1" smtClean="0"/>
              <a:t>LinksIndex</a:t>
            </a:r>
            <a:r>
              <a:rPr lang="en-GB" sz="2800" i="1" dirty="0" smtClean="0"/>
              <a:t>, </a:t>
            </a:r>
            <a:r>
              <a:rPr lang="en-GB" sz="2800" i="1" dirty="0" err="1" smtClean="0"/>
              <a:t>WordsAsLinksIndex</a:t>
            </a:r>
            <a:r>
              <a:rPr lang="en-GB" sz="2800" i="1" dirty="0" smtClean="0"/>
              <a:t>, </a:t>
            </a:r>
            <a:r>
              <a:rPr lang="en-GB" sz="2800" i="1" dirty="0" err="1" smtClean="0"/>
              <a:t>ImgsIndex</a:t>
            </a:r>
            <a:r>
              <a:rPr lang="en-GB" sz="2800" i="1" dirty="0" smtClean="0"/>
              <a:t>, </a:t>
            </a:r>
            <a:r>
              <a:rPr lang="en-GB" sz="2800" i="1" dirty="0" err="1" smtClean="0"/>
              <a:t>ImgsAsLinksIndex</a:t>
            </a:r>
            <a:r>
              <a:rPr lang="en-GB" sz="2800" i="1" dirty="0" smtClean="0"/>
              <a:t>,</a:t>
            </a:r>
            <a:r>
              <a:rPr lang="ru-RU" sz="2800" i="1" dirty="0" smtClean="0"/>
              <a:t> </a:t>
            </a:r>
            <a:r>
              <a:rPr lang="en-GB" sz="2800" i="1" dirty="0" smtClean="0"/>
              <a:t>…, </a:t>
            </a:r>
            <a:r>
              <a:rPr lang="en-GB" sz="2800" i="1" dirty="0" err="1" smtClean="0"/>
              <a:t>ReadabilityScore</a:t>
            </a:r>
            <a:r>
              <a:rPr lang="ru-RU" sz="2800" i="1" dirty="0" smtClean="0"/>
              <a:t>, </a:t>
            </a:r>
            <a:r>
              <a:rPr lang="en-GB" sz="2800" i="1" dirty="0" err="1"/>
              <a:t>SeoRank</a:t>
            </a:r>
            <a:endParaRPr lang="en-US" sz="2800" dirty="0" smtClean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71600"/>
            <a:ext cx="2477309" cy="909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#3: Information waste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05600" y="3962400"/>
            <a:ext cx="2133600" cy="1551194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Based on </a:t>
            </a:r>
          </a:p>
          <a:p>
            <a:pPr>
              <a:buNone/>
            </a:pPr>
            <a:r>
              <a:rPr lang="en-US" sz="2400" dirty="0" smtClean="0">
                <a:hlinkClick r:id="rId2"/>
              </a:rPr>
              <a:t>VIPS algorithm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of Microsoft </a:t>
            </a:r>
          </a:p>
          <a:p>
            <a:pPr>
              <a:buNone/>
            </a:pPr>
            <a:r>
              <a:rPr lang="en-US" sz="2400" dirty="0" smtClean="0"/>
              <a:t>Research Asia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81200"/>
            <a:ext cx="6172200" cy="41790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914400"/>
            <a:ext cx="6362700" cy="2850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Problems #4</a:t>
            </a:r>
            <a:r>
              <a:rPr lang="ru-RU" dirty="0" smtClean="0"/>
              <a:t>, </a:t>
            </a:r>
            <a:r>
              <a:rPr lang="uk-UA" dirty="0" smtClean="0"/>
              <a:t>5</a:t>
            </a:r>
            <a:r>
              <a:rPr lang="en-US" dirty="0" smtClean="0"/>
              <a:t>: Searching time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5484578"/>
          </a:xfrm>
        </p:spPr>
        <p:txBody>
          <a:bodyPr/>
          <a:lstStyle/>
          <a:p>
            <a:r>
              <a:rPr lang="en-US" sz="2800" dirty="0" smtClean="0"/>
              <a:t>Clustering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Clustering Web Search Results </a:t>
            </a:r>
            <a:r>
              <a:rPr lang="en-US" sz="2400" dirty="0" smtClean="0">
                <a:hlinkClick r:id="rId2"/>
              </a:rPr>
              <a:t>http://medialab.di.unipi.it/web/Search+QA/Seminar/Clustering.ppt</a:t>
            </a:r>
            <a:endParaRPr lang="en-US" sz="2400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Learning to Cluster Web Search Results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>
                <a:hlinkClick r:id="rId3"/>
              </a:rPr>
              <a:t>http://research.microsoft.com/pubs/69103/19.pdf</a:t>
            </a:r>
            <a:r>
              <a:rPr lang="en-US" sz="2400" dirty="0" smtClean="0"/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Grouper: A Dynamic Clustering Interface to Web Search Results </a:t>
            </a:r>
            <a:r>
              <a:rPr lang="en-US" sz="2400" dirty="0" smtClean="0">
                <a:hlinkClick r:id="rId4"/>
              </a:rPr>
              <a:t>http://www8.org/w8-papers/3a-search-query/dynamic/dynamic.html</a:t>
            </a:r>
            <a:endParaRPr lang="en-US" sz="2400" dirty="0" smtClean="0"/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Term Ranking for Clustering Web Search Results </a:t>
            </a:r>
            <a:r>
              <a:rPr lang="en-US" sz="2400" dirty="0" smtClean="0">
                <a:hlinkClick r:id="rId5"/>
              </a:rPr>
              <a:t>http://leo.saclay.inria.fr/events/</a:t>
            </a:r>
            <a:r>
              <a:rPr lang="en-US" sz="2400" b="1" dirty="0" smtClean="0">
                <a:hlinkClick r:id="rId5"/>
              </a:rPr>
              <a:t>Web</a:t>
            </a:r>
            <a:r>
              <a:rPr lang="en-US" sz="2400" dirty="0" smtClean="0">
                <a:hlinkClick r:id="rId5"/>
              </a:rPr>
              <a:t>DB2007/Papers/p52.pdf</a:t>
            </a:r>
            <a:r>
              <a:rPr lang="en-US" sz="2400" dirty="0" smtClean="0"/>
              <a:t>   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Clustering Web Search Results Using Suffix Tree Methods </a:t>
            </a:r>
            <a:r>
              <a:rPr lang="en-US" sz="2400" dirty="0" smtClean="0">
                <a:hlinkClick r:id="rId6"/>
              </a:rPr>
              <a:t>http://www.rfreeman.net/wp-content/files/IDEAL06-Freeman.pdf</a:t>
            </a:r>
            <a:r>
              <a:rPr lang="en-US" sz="240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#4: Searching time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1458861"/>
          </a:xfrm>
        </p:spPr>
        <p:txBody>
          <a:bodyPr/>
          <a:lstStyle/>
          <a:p>
            <a:r>
              <a:rPr lang="en-US" sz="2800" dirty="0" smtClean="0"/>
              <a:t>Optimal path finding</a:t>
            </a:r>
          </a:p>
          <a:p>
            <a:pPr lvl="1">
              <a:buFont typeface="Wingdings" pitchFamily="2" charset="2"/>
              <a:buChar char="q"/>
            </a:pPr>
            <a:r>
              <a:rPr lang="ru-RU" sz="2400" b="1" dirty="0" smtClean="0">
                <a:solidFill>
                  <a:srgbClr val="FF0000"/>
                </a:solidFill>
                <a:hlinkClick r:id="rId2"/>
              </a:rPr>
              <a:t>Об информационном поиске, нахождении оптимальных путей просмотра результатов поиска и многом другом</a:t>
            </a:r>
            <a:endParaRPr lang="ru-RU" sz="2400" b="1" dirty="0" smtClean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819400"/>
            <a:ext cx="5969000" cy="3581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69331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Information search trends and problems</a:t>
            </a:r>
          </a:p>
          <a:p>
            <a:r>
              <a:rPr lang="en-US" dirty="0" smtClean="0"/>
              <a:t>Intro to Data Mining</a:t>
            </a:r>
          </a:p>
          <a:p>
            <a:r>
              <a:rPr lang="en-US" dirty="0" smtClean="0"/>
              <a:t>Why we need R&amp;D?</a:t>
            </a:r>
          </a:p>
          <a:p>
            <a:r>
              <a:rPr lang="en-US" dirty="0" smtClean="0"/>
              <a:t>Data Mining &amp; information search mixing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145476"/>
          </a:xfrm>
        </p:spPr>
        <p:txBody>
          <a:bodyPr/>
          <a:lstStyle/>
          <a:p>
            <a:r>
              <a:rPr lang="en-US" sz="2800" dirty="0" smtClean="0"/>
              <a:t>Social Search (</a:t>
            </a:r>
            <a:r>
              <a:rPr lang="en-US" sz="2800" dirty="0" err="1" smtClean="0"/>
              <a:t>Facebook</a:t>
            </a:r>
            <a:r>
              <a:rPr lang="en-US" sz="2800" dirty="0" smtClean="0"/>
              <a:t>, Twitter) and real-time search</a:t>
            </a:r>
          </a:p>
          <a:p>
            <a:r>
              <a:rPr lang="en-US" sz="2800" dirty="0" smtClean="0"/>
              <a:t>“Live” search aka Google</a:t>
            </a:r>
          </a:p>
          <a:p>
            <a:r>
              <a:rPr lang="en-US" sz="2800" dirty="0" smtClean="0"/>
              <a:t>Visualization aka Bing</a:t>
            </a:r>
          </a:p>
          <a:p>
            <a:r>
              <a:rPr lang="en-US" sz="2800" dirty="0" smtClean="0"/>
              <a:t>Expert system aka Wolfram Alpha</a:t>
            </a:r>
          </a:p>
          <a:p>
            <a:r>
              <a:rPr lang="en-US" sz="2800" dirty="0" smtClean="0"/>
              <a:t>Copyright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Real-World Applications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782848"/>
          </a:xfrm>
        </p:spPr>
        <p:txBody>
          <a:bodyPr/>
          <a:lstStyle/>
          <a:p>
            <a:r>
              <a:rPr lang="en-US" sz="2800" dirty="0" smtClean="0"/>
              <a:t>Data Mining system for collecting information about products with clustering</a:t>
            </a:r>
          </a:p>
          <a:p>
            <a:r>
              <a:rPr lang="en-US" sz="2800" dirty="0" smtClean="0"/>
              <a:t>Detecting templates in emails</a:t>
            </a:r>
          </a:p>
          <a:p>
            <a:r>
              <a:rPr lang="en-US" sz="2800" dirty="0" smtClean="0"/>
              <a:t>Automatic creation of object directories such as “world banks” or “all world-wide user groups” etc.</a:t>
            </a:r>
          </a:p>
          <a:p>
            <a:r>
              <a:rPr lang="en-US" sz="2800" dirty="0" smtClean="0"/>
              <a:t>Content management and publishing systems based on non-structured content</a:t>
            </a:r>
          </a:p>
          <a:p>
            <a:r>
              <a:rPr lang="en-US" sz="2800" dirty="0" smtClean="0"/>
              <a:t>Automatic books, feeds</a:t>
            </a:r>
            <a:r>
              <a:rPr lang="ru-RU" sz="2800" dirty="0" smtClean="0"/>
              <a:t> </a:t>
            </a:r>
            <a:r>
              <a:rPr lang="en-US" sz="2800" dirty="0" smtClean="0"/>
              <a:t>creation, syndication by search query or domain</a:t>
            </a:r>
          </a:p>
          <a:p>
            <a:r>
              <a:rPr lang="en-US" sz="2800" dirty="0" smtClean="0"/>
              <a:t>Powerful semantic-based systems</a:t>
            </a:r>
          </a:p>
          <a:p>
            <a:r>
              <a:rPr lang="en-US" sz="2800" dirty="0" smtClean="0"/>
              <a:t>Yours?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dirty="0" smtClean="0"/>
              <a:t>References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431983"/>
          </a:xfrm>
        </p:spPr>
        <p:txBody>
          <a:bodyPr/>
          <a:lstStyle/>
          <a:p>
            <a:r>
              <a:rPr lang="en-US" sz="2400" dirty="0" smtClean="0"/>
              <a:t>Data Mining SDK </a:t>
            </a:r>
            <a:r>
              <a:rPr lang="en-US" sz="2400" dirty="0" smtClean="0">
                <a:hlinkClick r:id="rId2"/>
              </a:rPr>
              <a:t>http://datamining.codeplex.com/</a:t>
            </a:r>
            <a:endParaRPr lang="en-US" sz="2400" dirty="0" smtClean="0"/>
          </a:p>
          <a:p>
            <a:r>
              <a:rPr lang="en-US" sz="2400" dirty="0" smtClean="0"/>
              <a:t>Microsoft Research Asia </a:t>
            </a:r>
            <a:r>
              <a:rPr lang="en-US" sz="2400" dirty="0" smtClean="0">
                <a:hlinkClick r:id="rId3"/>
              </a:rPr>
              <a:t>http://research.microsoft.com/en-us/labs/asia/</a:t>
            </a:r>
            <a:r>
              <a:rPr lang="ru-RU" sz="2400" dirty="0" smtClean="0"/>
              <a:t> </a:t>
            </a:r>
          </a:p>
          <a:p>
            <a:r>
              <a:rPr lang="en-US" sz="2400" dirty="0" smtClean="0"/>
              <a:t>Information search lectures by </a:t>
            </a:r>
            <a:r>
              <a:rPr lang="en-US" sz="2400" dirty="0" err="1" smtClean="0"/>
              <a:t>Yandex</a:t>
            </a:r>
            <a:r>
              <a:rPr lang="en-US" sz="2400" dirty="0" smtClean="0"/>
              <a:t> - </a:t>
            </a:r>
            <a:r>
              <a:rPr lang="en-US" sz="2400" dirty="0" smtClean="0">
                <a:hlinkClick r:id="rId4"/>
              </a:rPr>
              <a:t>http://company.yandex.ru/public/seminars/schedule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How Google Works Videos </a:t>
            </a:r>
            <a:r>
              <a:rPr lang="en-US" sz="2400" dirty="0" smtClean="0">
                <a:hlinkClick r:id="rId5"/>
              </a:rPr>
              <a:t>http://bit.ly/bRfUav</a:t>
            </a:r>
            <a:endParaRPr lang="en-US" sz="2400" dirty="0" smtClean="0"/>
          </a:p>
          <a:p>
            <a:r>
              <a:rPr lang="en-US" sz="2400" dirty="0" smtClean="0"/>
              <a:t>How Bing Works </a:t>
            </a:r>
            <a:r>
              <a:rPr lang="en-US" sz="2400" dirty="0" smtClean="0">
                <a:hlinkClick r:id="rId6"/>
              </a:rPr>
              <a:t>http://neotracks.blogspot.com/2009/06/ranknethow-bing-works.html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Data Mining blog at Microsoft User Group </a:t>
            </a:r>
            <a:r>
              <a:rPr lang="en-US" sz="2400" dirty="0" err="1" smtClean="0"/>
              <a:t>Vinnitsya</a:t>
            </a:r>
            <a:r>
              <a:rPr lang="en-US" sz="2400" smtClean="0"/>
              <a:t> </a:t>
            </a:r>
            <a:r>
              <a:rPr lang="en-US" sz="2400" smtClean="0">
                <a:hlinkClick r:id="rId7"/>
              </a:rPr>
              <a:t>http://msug.vn.ua/blogs/datamining/</a:t>
            </a:r>
            <a:r>
              <a:rPr lang="en-US" sz="2400" smtClean="0"/>
              <a:t> </a:t>
            </a:r>
          </a:p>
          <a:p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>
                <a:hlinkClick r:id="rId2"/>
              </a:rPr>
              <a:t>akrakovetsky@fraymangroup.com</a:t>
            </a:r>
            <a:r>
              <a:rPr lang="en-US" b="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Information search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r>
              <a:rPr lang="en-US" sz="2800" dirty="0" smtClean="0"/>
              <a:t>It’s all we do every day!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981200"/>
            <a:ext cx="4114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#1: a lot of information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endParaRPr lang="en-US" sz="28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133600"/>
            <a:ext cx="6905625" cy="25431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#2: Duplicates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endParaRPr lang="en-US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990600"/>
            <a:ext cx="6924675" cy="6562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9150" y="1619250"/>
            <a:ext cx="5886450" cy="5772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#3: Information waste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r>
              <a:rPr lang="en-US" sz="2800" dirty="0" smtClean="0"/>
              <a:t>We have to look at it!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1143000"/>
            <a:ext cx="1600200" cy="53494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#4: Searching time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endParaRPr lang="en-US" sz="2800" dirty="0" smtClean="0"/>
          </a:p>
        </p:txBody>
      </p:sp>
      <p:pic>
        <p:nvPicPr>
          <p:cNvPr id="1026" name="Picture 2" descr="Description: st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7810500" cy="4572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Problem #5: Domain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endParaRPr lang="en-US" sz="28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400"/>
            <a:ext cx="7048500" cy="2609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Hmm, what to do?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60433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Data Mining</a:t>
            </a:r>
            <a:r>
              <a:rPr lang="en-US" sz="2800" dirty="0" smtClean="0"/>
              <a:t> – intellectual analysis of big amounts of data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clustering, associated rules, GA, Ant optimization, visualization, decision trees, neural networks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R&amp;D</a:t>
            </a:r>
            <a:r>
              <a:rPr lang="en-US" sz="2800" dirty="0" smtClean="0"/>
              <a:t> – new algorithms, methods and… great experience!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dirty="0" smtClean="0"/>
              <a:t>Microsoft Research, Yahoo! Research, Google Labs, Arc90 Lab and others</a:t>
            </a:r>
          </a:p>
          <a:p>
            <a:pPr lvl="1">
              <a:buNone/>
            </a:pPr>
            <a:endParaRPr lang="uk-UA" sz="2400" dirty="0" smtClean="0"/>
          </a:p>
          <a:p>
            <a:pPr lvl="1">
              <a:buNone/>
            </a:pPr>
            <a:r>
              <a:rPr lang="en-US" sz="3600" b="1" dirty="0" smtClean="0"/>
              <a:t>Let’s mix!</a:t>
            </a:r>
            <a:endParaRPr lang="ru-RU" sz="3600" b="1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itectForumTheme">
  <a:themeElements>
    <a:clrScheme name="Launch Wave colors">
      <a:dk1>
        <a:srgbClr val="000000"/>
      </a:dk1>
      <a:lt1>
        <a:srgbClr val="FFFFFF"/>
      </a:lt1>
      <a:dk2>
        <a:srgbClr val="4D4D4D"/>
      </a:dk2>
      <a:lt2>
        <a:srgbClr val="CCCCCC"/>
      </a:lt2>
      <a:accent1>
        <a:srgbClr val="0099FF"/>
      </a:accent1>
      <a:accent2>
        <a:srgbClr val="FF3300"/>
      </a:accent2>
      <a:accent3>
        <a:srgbClr val="B0B3B2"/>
      </a:accent3>
      <a:accent4>
        <a:srgbClr val="6EE094"/>
      </a:accent4>
      <a:accent5>
        <a:srgbClr val="F09D42"/>
      </a:accent5>
      <a:accent6>
        <a:srgbClr val="B092E6"/>
      </a:accent6>
      <a:hlink>
        <a:srgbClr val="0099FF"/>
      </a:hlink>
      <a:folHlink>
        <a:srgbClr val="BEBEBE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ranklin Gothic Template-Template">
  <a:themeElements>
    <a:clrScheme name="Franklin Gothic Template-Template 2">
      <a:dk1>
        <a:srgbClr val="000000"/>
      </a:dk1>
      <a:lt1>
        <a:srgbClr val="FFFFFF"/>
      </a:lt1>
      <a:dk2>
        <a:srgbClr val="2B6A95"/>
      </a:dk2>
      <a:lt2>
        <a:srgbClr val="FACC06"/>
      </a:lt2>
      <a:accent1>
        <a:srgbClr val="F7E993"/>
      </a:accent1>
      <a:accent2>
        <a:srgbClr val="66CC66"/>
      </a:accent2>
      <a:accent3>
        <a:srgbClr val="ACB9C8"/>
      </a:accent3>
      <a:accent4>
        <a:srgbClr val="DADADA"/>
      </a:accent4>
      <a:accent5>
        <a:srgbClr val="FAF2C8"/>
      </a:accent5>
      <a:accent6>
        <a:srgbClr val="5CB95C"/>
      </a:accent6>
      <a:hlink>
        <a:srgbClr val="6699FF"/>
      </a:hlink>
      <a:folHlink>
        <a:srgbClr val="FF6633"/>
      </a:folHlink>
    </a:clrScheme>
    <a:fontScheme name="Franklin Gothic Template-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lnDef>
  </a:objectDefaults>
  <a:extraClrSchemeLst>
    <a:extraClrScheme>
      <a:clrScheme name="Franklin Gothic Template-Template 1">
        <a:dk1>
          <a:srgbClr val="000000"/>
        </a:dk1>
        <a:lt1>
          <a:srgbClr val="FFFFFF"/>
        </a:lt1>
        <a:dk2>
          <a:srgbClr val="2B6A95"/>
        </a:dk2>
        <a:lt2>
          <a:srgbClr val="FFB601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nklin Gothic Template-Template 2">
        <a:dk1>
          <a:srgbClr val="000000"/>
        </a:dk1>
        <a:lt1>
          <a:srgbClr val="FFFFFF"/>
        </a:lt1>
        <a:dk2>
          <a:srgbClr val="2B6A95"/>
        </a:dk2>
        <a:lt2>
          <a:srgbClr val="FACC06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WF__Pres_">
  <a:themeElements>
    <a:clrScheme name="3_WF__Pres_ 15">
      <a:dk1>
        <a:srgbClr val="FFFFFF"/>
      </a:dk1>
      <a:lt1>
        <a:srgbClr val="FFFFFF"/>
      </a:lt1>
      <a:dk2>
        <a:srgbClr val="000000"/>
      </a:dk2>
      <a:lt2>
        <a:srgbClr val="080808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WF__Pres_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3_WF__Pres_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3">
        <a:dk1>
          <a:srgbClr val="080808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4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15">
        <a:dk1>
          <a:srgbClr val="FFFFFF"/>
        </a:dk1>
        <a:lt1>
          <a:srgbClr val="FFFFFF"/>
        </a:lt1>
        <a:dk2>
          <a:srgbClr val="000000"/>
        </a:dk2>
        <a:lt2>
          <a:srgbClr val="080808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SilverLight 3</Template>
  <TotalTime>4432</TotalTime>
  <Words>575</Words>
  <Application>Microsoft Office PowerPoint</Application>
  <PresentationFormat>On-screen Show (4:3)</PresentationFormat>
  <Paragraphs>93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ArchitectForumTheme</vt:lpstr>
      <vt:lpstr>Franklin Gothic Template-Template</vt:lpstr>
      <vt:lpstr>3_WF__Pres_</vt:lpstr>
      <vt:lpstr>Using Data Mining and Science Approaches for Developing Real-World Applications</vt:lpstr>
      <vt:lpstr>Agenda</vt:lpstr>
      <vt:lpstr>Information search</vt:lpstr>
      <vt:lpstr>Problem #1: a lot of information</vt:lpstr>
      <vt:lpstr>Problem #2: Duplicates</vt:lpstr>
      <vt:lpstr>Problem #3: Information waste</vt:lpstr>
      <vt:lpstr>Problem #4: Searching time</vt:lpstr>
      <vt:lpstr>Problem #5: Domain</vt:lpstr>
      <vt:lpstr>Hmm, what to do?</vt:lpstr>
      <vt:lpstr>Problem #2: Duplicates</vt:lpstr>
      <vt:lpstr>Problem #2: Duplicates /Shingles</vt:lpstr>
      <vt:lpstr>Problem #2: Duplicates /Shingles</vt:lpstr>
      <vt:lpstr>Problem #3: Information waste</vt:lpstr>
      <vt:lpstr>Problem #3: Information waste</vt:lpstr>
      <vt:lpstr>Problem #3: Information waste</vt:lpstr>
      <vt:lpstr>Problem #3: Information waste</vt:lpstr>
      <vt:lpstr>Problem #3: Information waste</vt:lpstr>
      <vt:lpstr>Problems #4, 5: Searching time</vt:lpstr>
      <vt:lpstr>Problem #4: Searching time</vt:lpstr>
      <vt:lpstr>Trends</vt:lpstr>
      <vt:lpstr>Real-World Applications</vt:lpstr>
      <vt:lpstr>References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3: Создание элементов управления</dc:title>
  <dc:creator>Sergiy Baydachnyy</dc:creator>
  <cp:lastModifiedBy>akrakovetsky</cp:lastModifiedBy>
  <cp:revision>158</cp:revision>
  <dcterms:created xsi:type="dcterms:W3CDTF">2009-04-14T12:52:27Z</dcterms:created>
  <dcterms:modified xsi:type="dcterms:W3CDTF">2011-05-10T10:29:21Z</dcterms:modified>
</cp:coreProperties>
</file>