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9" r:id="rId2"/>
    <p:sldId id="258" r:id="rId3"/>
    <p:sldId id="313" r:id="rId4"/>
    <p:sldId id="340" r:id="rId5"/>
    <p:sldId id="314" r:id="rId6"/>
    <p:sldId id="326" r:id="rId7"/>
    <p:sldId id="331" r:id="rId8"/>
    <p:sldId id="334" r:id="rId9"/>
    <p:sldId id="335" r:id="rId10"/>
    <p:sldId id="336" r:id="rId11"/>
    <p:sldId id="337" r:id="rId12"/>
    <p:sldId id="338" r:id="rId13"/>
    <p:sldId id="315" r:id="rId14"/>
    <p:sldId id="316" r:id="rId15"/>
    <p:sldId id="318" r:id="rId16"/>
    <p:sldId id="319" r:id="rId17"/>
    <p:sldId id="320" r:id="rId18"/>
    <p:sldId id="321" r:id="rId19"/>
    <p:sldId id="339" r:id="rId20"/>
    <p:sldId id="323" r:id="rId21"/>
    <p:sldId id="324" r:id="rId22"/>
    <p:sldId id="322" r:id="rId23"/>
    <p:sldId id="325" r:id="rId24"/>
    <p:sldId id="328" r:id="rId25"/>
    <p:sldId id="327" r:id="rId26"/>
    <p:sldId id="310" r:id="rId27"/>
    <p:sldId id="312" r:id="rId28"/>
    <p:sldId id="330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15" autoAdjust="0"/>
  </p:normalViewPr>
  <p:slideViewPr>
    <p:cSldViewPr>
      <p:cViewPr>
        <p:scale>
          <a:sx n="75" d="100"/>
          <a:sy n="75" d="100"/>
        </p:scale>
        <p:origin x="-3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5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87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78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09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53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1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725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2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5132-AF88-4A94-A087-653FD2BDFE0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03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llermansoftware.com/p-43-ninja-net-database-pro.aspx?mode=Competition" TargetMode="External"/><Relationship Id="rId2" Type="http://schemas.openxmlformats.org/officeDocument/2006/relationships/hyperlink" Target="http://www.maxpaulousky.com/blog/archive/2011/07/27/windows-phone-mango-db-engines-performance-testing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p7rocks.com/" TargetMode="External"/><Relationship Id="rId5" Type="http://schemas.openxmlformats.org/officeDocument/2006/relationships/hyperlink" Target="http://devlicio.us/blogs/derik_whittaker/archive/2011/07/21/using-sql-ce-on-wp7-mango-getting-started.aspx" TargetMode="External"/><Relationship Id="rId4" Type="http://schemas.openxmlformats.org/officeDocument/2006/relationships/hyperlink" Target="http://sterling.codeplex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785786" y="2000240"/>
            <a:ext cx="7858180" cy="142876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2"/>
                </a:solidFill>
              </a:rPr>
              <a:t>Хранение данных в </a:t>
            </a:r>
            <a:r>
              <a:rPr lang="en-US" dirty="0" smtClean="0">
                <a:solidFill>
                  <a:schemeClr val="accent2"/>
                </a:solidFill>
              </a:rPr>
              <a:t>Windows Phone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899592" y="3284984"/>
            <a:ext cx="7386614" cy="40800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Михаил Галушко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, .NET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разработчик,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автор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WP7Rocks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es-E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149080"/>
            <a:ext cx="2780953" cy="101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b="1" dirty="0" err="1" smtClean="0">
                <a:solidFill>
                  <a:schemeClr val="bg1">
                    <a:lumMod val="50000"/>
                  </a:schemeClr>
                </a:solidFill>
              </a:rPr>
              <a:t>Бекап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 БД</a:t>
            </a:r>
          </a:p>
          <a:p>
            <a:pPr algn="l" fontAlgn="base"/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 …;</a:t>
            </a:r>
          </a:p>
          <a:p>
            <a:pPr algn="l" fontAlgn="base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engine.SterlingDatabase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l" fontAlgn="base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.Backup&lt;</a:t>
            </a:r>
            <a:r>
              <a:rPr lang="en-US" sz="2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binaryWriter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Восстановление БД</a:t>
            </a:r>
          </a:p>
          <a:p>
            <a:pPr algn="l" fontAlgn="base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engine.SterlingDatabase.Restore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</a:t>
            </a:r>
          </a:p>
          <a:p>
            <a:pPr algn="l" fontAlgn="base"/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BinaryReader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memoryStream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algn="l" fontAlgn="base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engine.Dispose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 fontAlgn="base"/>
            <a:r>
              <a:rPr lang="en-US" sz="2800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А также:</a:t>
            </a:r>
          </a:p>
          <a:p>
            <a:pPr algn="just"/>
            <a:endParaRPr lang="ru-RU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Работа с </a:t>
            </a:r>
            <a:r>
              <a:rPr lang="ru-RU" sz="2800" dirty="0" err="1" smtClean="0">
                <a:solidFill>
                  <a:schemeClr val="bg1">
                    <a:lumMod val="50000"/>
                  </a:schemeClr>
                </a:solidFill>
              </a:rPr>
              <a:t>синглтонами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50000"/>
                  </a:schemeClr>
                </a:solidFill>
              </a:rPr>
              <a:t>Псевдо-транзакции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Триггеры</a:t>
            </a:r>
          </a:p>
          <a:p>
            <a:pPr algn="just">
              <a:buFont typeface="Wingdings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50000"/>
                  </a:schemeClr>
                </a:solidFill>
              </a:rPr>
              <a:t>Интерсепторы</a:t>
            </a:r>
            <a:endParaRPr lang="en-US" sz="2800" dirty="0" smtClean="0"/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Обновление схемы БД</a:t>
            </a:r>
          </a:p>
          <a:p>
            <a:pPr algn="just"/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Встроенной поддержки нету.</a:t>
            </a:r>
          </a:p>
          <a:p>
            <a:pPr algn="l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Решается через отдельные классы в другом пространстве имен.</a:t>
            </a:r>
          </a:p>
          <a:p>
            <a:pPr algn="l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Регистрируются старая и новая БД, данные перебрасываются вручную.</a:t>
            </a:r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Windows Phone 7</a:t>
            </a:r>
            <a:r>
              <a:rPr lang="ru-RU" sz="3200" dirty="0" smtClean="0">
                <a:solidFill>
                  <a:schemeClr val="accent2"/>
                </a:solidFill>
              </a:rPr>
              <a:t>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Появился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MS SQL Compact Edition 3.5</a:t>
            </a: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08920"/>
            <a:ext cx="7128792" cy="32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51520" y="1052736"/>
            <a:ext cx="6408712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LINQ to SQL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Обновление схемы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Поддержка индексов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2 подхода: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Code-First, Database-First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Быстрый «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readonly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» режим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mtClean="0">
                <a:solidFill>
                  <a:schemeClr val="bg1">
                    <a:lumMod val="50000"/>
                  </a:schemeClr>
                </a:solidFill>
              </a:rPr>
              <a:t>512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макс. размер файла БД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2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950576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Code-First</a:t>
            </a: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Описать модель данных</a:t>
            </a:r>
          </a:p>
          <a:p>
            <a:pPr marL="514350" indent="-51435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Сгенерировать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БД</a:t>
            </a:r>
          </a:p>
          <a:p>
            <a:pPr algn="l"/>
            <a:endParaRPr lang="pt-BR" sz="2800" dirty="0" smtClean="0">
              <a:solidFill>
                <a:srgbClr val="0070C0"/>
              </a:solidFill>
              <a:latin typeface="Consolas"/>
            </a:endParaRPr>
          </a:p>
          <a:p>
            <a:pPr algn="l"/>
            <a:r>
              <a:rPr lang="pt-BR" sz="2800" dirty="0" smtClean="0">
                <a:solidFill>
                  <a:srgbClr val="0070C0"/>
                </a:solidFill>
                <a:latin typeface="Consolas"/>
              </a:rPr>
              <a:t>var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db = </a:t>
            </a:r>
            <a:r>
              <a:rPr lang="pt-BR" sz="2800" dirty="0" smtClean="0">
                <a:solidFill>
                  <a:srgbClr val="0070C0"/>
                </a:solidFill>
                <a:latin typeface="Consolas"/>
              </a:rPr>
              <a:t>new </a:t>
            </a:r>
            <a:r>
              <a:rPr lang="pt-BR" sz="2800" dirty="0" smtClean="0">
                <a:solidFill>
                  <a:srgbClr val="2B91AF"/>
                </a:solidFill>
                <a:latin typeface="Consolas"/>
              </a:rPr>
              <a:t>DbDataContext(</a:t>
            </a:r>
            <a:r>
              <a:rPr lang="pt-BR" sz="2800" dirty="0" smtClean="0">
                <a:solidFill>
                  <a:srgbClr val="A31515"/>
                </a:solidFill>
                <a:latin typeface="Consolas"/>
              </a:rPr>
              <a:t>"isostore:/Database.sdf");</a:t>
            </a:r>
          </a:p>
          <a:p>
            <a:pPr algn="l"/>
            <a:r>
              <a:rPr lang="en-US" sz="2800" dirty="0" smtClean="0">
                <a:solidFill>
                  <a:srgbClr val="0070C0"/>
                </a:solidFill>
                <a:latin typeface="Consolas"/>
              </a:rPr>
              <a:t>if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(!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dataContext.DatabaseExists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())</a:t>
            </a:r>
          </a:p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dataContext.CreateDatabase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();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800" dirty="0" smtClean="0"/>
              <a:t>     </a:t>
            </a:r>
          </a:p>
          <a:p>
            <a:endParaRPr lang="en-US" dirty="0" smtClean="0"/>
          </a:p>
          <a:p>
            <a:pPr marL="514350" indent="-514350"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2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734552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</a:t>
            </a:r>
            <a:r>
              <a:rPr lang="ru-RU" sz="3200" dirty="0" smtClean="0">
                <a:solidFill>
                  <a:schemeClr val="accent2"/>
                </a:solidFill>
              </a:rPr>
              <a:t>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Database-First</a:t>
            </a:r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Генерация модели на основе схемы БД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SqlMetal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входит в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SDK)</a:t>
            </a:r>
          </a:p>
          <a:p>
            <a:pPr marL="514350" indent="-514350" algn="just">
              <a:buAutoNum type="arabicPeriod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SQLCEMangoGenerator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CodePlex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374512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Инициализация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pt-BR" sz="2800" dirty="0" smtClean="0">
                <a:solidFill>
                  <a:srgbClr val="0070C0"/>
                </a:solidFill>
                <a:latin typeface="Consolas"/>
              </a:rPr>
              <a:t>var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dataContext</a:t>
            </a:r>
            <a:r>
              <a:rPr lang="pt-BR" sz="28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=</a:t>
            </a:r>
            <a:r>
              <a:rPr lang="pt-BR" sz="2800" dirty="0" smtClean="0">
                <a:solidFill>
                  <a:srgbClr val="0070C0"/>
                </a:solidFill>
                <a:latin typeface="Consolas"/>
              </a:rPr>
              <a:t> new </a:t>
            </a:r>
            <a:r>
              <a:rPr lang="pt-BR" sz="2800" dirty="0" smtClean="0">
                <a:solidFill>
                  <a:srgbClr val="2B91AF"/>
                </a:solidFill>
                <a:latin typeface="Consolas"/>
              </a:rPr>
              <a:t>DbDataContext(</a:t>
            </a:r>
            <a:r>
              <a:rPr lang="pt-BR" sz="2800" dirty="0" smtClean="0">
                <a:solidFill>
                  <a:srgbClr val="A31515"/>
                </a:solidFill>
                <a:latin typeface="Consolas"/>
              </a:rPr>
              <a:t>"isostore:/Database.sdf");</a:t>
            </a:r>
          </a:p>
          <a:p>
            <a:pPr algn="l"/>
            <a:r>
              <a:rPr lang="en-US" sz="2800" dirty="0" smtClean="0">
                <a:solidFill>
                  <a:srgbClr val="0070C0"/>
                </a:solidFill>
                <a:latin typeface="Consolas"/>
              </a:rPr>
              <a:t>if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(!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dataContext.DatabaseExists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())</a:t>
            </a:r>
          </a:p>
          <a:p>
            <a:pPr algn="l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       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dataContext.CreateDatabase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();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734552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Выборка данных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800" dirty="0" err="1" smtClean="0">
                <a:solidFill>
                  <a:srgbClr val="0070C0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70C0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c =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db.Companies.Where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(e =&gt;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e.Id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 == id).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FirstOrDefault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();</a:t>
            </a:r>
          </a:p>
          <a:p>
            <a:pPr algn="l"/>
            <a:endParaRPr lang="en-US" sz="2800" dirty="0" smtClean="0">
              <a:solidFill>
                <a:srgbClr val="0070C0"/>
              </a:solidFill>
              <a:latin typeface="Consolas"/>
            </a:endParaRPr>
          </a:p>
          <a:p>
            <a:pPr algn="l"/>
            <a:r>
              <a:rPr lang="en-US" sz="2800" dirty="0" err="1" smtClean="0">
                <a:solidFill>
                  <a:srgbClr val="0070C0"/>
                </a:solidFill>
                <a:latin typeface="Consolas"/>
              </a:rPr>
              <a:t>var</a:t>
            </a:r>
            <a:r>
              <a:rPr lang="en-US" sz="2800" dirty="0" smtClean="0">
                <a:solidFill>
                  <a:srgbClr val="0070C0"/>
                </a:solidFill>
                <a:latin typeface="Consolas"/>
              </a:rPr>
              <a:t> c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=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db.Companies.Where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(c=&gt;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c.Name.Contains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(s)).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ToList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();</a:t>
            </a:r>
          </a:p>
          <a:p>
            <a:pPr algn="l"/>
            <a:endParaRPr lang="en-US" sz="2800" dirty="0" smtClean="0">
              <a:latin typeface="Consolas"/>
            </a:endParaRPr>
          </a:p>
          <a:p>
            <a:pPr algn="l"/>
            <a:endParaRPr lang="en-US" sz="2800" dirty="0" smtClean="0">
              <a:latin typeface="Consolas"/>
            </a:endParaRPr>
          </a:p>
          <a:p>
            <a:pPr algn="l"/>
            <a:endParaRPr lang="en-US" sz="2800" dirty="0" smtClean="0">
              <a:latin typeface="Consolas"/>
            </a:endParaRPr>
          </a:p>
          <a:p>
            <a:pPr algn="l"/>
            <a:endParaRPr lang="en-US" sz="2800" dirty="0" smtClean="0">
              <a:latin typeface="Consolas"/>
            </a:endParaRPr>
          </a:p>
          <a:p>
            <a:pPr algn="l"/>
            <a:endParaRPr lang="en-US" sz="2800" dirty="0" smtClean="0">
              <a:latin typeface="Consolas"/>
            </a:endParaRP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734552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Вставка записи</a:t>
            </a: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db.Companies.InsertOnSubmit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(company);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db.SubmitChanges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just"/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Удаление записи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db.Companies.DeleteOnSubmit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(company);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db.SubmitChanges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chemeClr val="accent2"/>
                </a:solidFill>
              </a:rPr>
              <a:t>План доклада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Что было в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Windows Phone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Что появилось в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Windows Phone 7.5 “Mango”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Сравнение движков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Выводы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Вопросы</a:t>
            </a:r>
          </a:p>
          <a:p>
            <a:pPr marL="457200" indent="-457200" algn="just">
              <a:buAutoNum type="arabicPeriod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Материалы для изучения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878568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Обновление схемы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 smtClean="0"/>
              <a:t> 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DatabaseSchemaUpdater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schemaUpdater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db.CreateDatabaseSchemaUpdater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/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schemaUpdater.DatabaseSchemaVersion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&lt; 2)</a:t>
            </a:r>
          </a:p>
          <a:p>
            <a:pPr algn="l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schemaUpdater.AddTable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 err="1" smtClean="0">
                <a:solidFill>
                  <a:srgbClr val="2B91AF"/>
                </a:solidFill>
                <a:latin typeface="Consolas"/>
              </a:rPr>
              <a:t>Customer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schemaUpdater.Execute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l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7094592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Windows Phone 7</a:t>
            </a:r>
            <a:r>
              <a:rPr lang="ru-RU" sz="3200" dirty="0" smtClean="0">
                <a:solidFill>
                  <a:schemeClr val="accent2"/>
                </a:solidFill>
              </a:rPr>
              <a:t>.5</a:t>
            </a:r>
            <a:r>
              <a:rPr lang="en-US" sz="3200" dirty="0" smtClean="0">
                <a:solidFill>
                  <a:schemeClr val="accent2"/>
                </a:solidFill>
              </a:rPr>
              <a:t> – 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Работа с БД в режиме «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readonly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»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pt-BR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dataContext</a:t>
            </a:r>
            <a:r>
              <a:rPr lang="pt-BR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pt-BR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new </a:t>
            </a:r>
            <a:r>
              <a:rPr lang="pt-BR" sz="28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DbDataContext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8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“datasource=‘appdata://MyDb.sdf’;mode=‘read only’"</a:t>
            </a:r>
            <a:r>
              <a:rPr lang="pt-BR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/>
            <a:endParaRPr lang="pt-BR" sz="2800" dirty="0" smtClean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db.ObjectTrackingEnabled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endParaRPr lang="pt-BR" sz="2800" dirty="0" smtClean="0">
              <a:solidFill>
                <a:srgbClr val="A31515"/>
              </a:solidFill>
              <a:latin typeface="Consolas"/>
            </a:endParaRPr>
          </a:p>
          <a:p>
            <a:pPr algn="just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0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7166600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Осталось за бортом:</a:t>
            </a:r>
          </a:p>
          <a:p>
            <a:pPr algn="just"/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Бекап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БД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Восстановление из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бекапа</a:t>
            </a:r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Ассоциации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Индексы</a:t>
            </a:r>
          </a:p>
          <a:p>
            <a:pPr algn="just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662544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MS SQL CE 3.5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Советы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ru-RU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Если большие объемы данных : чаще делайте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SubmitChanges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сэкономите память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err="1" smtClean="0"/>
              <a:t>ObjectTrackingEnabled</a:t>
            </a:r>
            <a:r>
              <a:rPr lang="ru-RU" sz="2400" dirty="0" smtClean="0"/>
              <a:t> = </a:t>
            </a:r>
            <a:r>
              <a:rPr lang="en-US" sz="2400" dirty="0" smtClean="0"/>
              <a:t>false, </a:t>
            </a:r>
            <a:r>
              <a:rPr lang="ru-RU" sz="2400" dirty="0" smtClean="0"/>
              <a:t>если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 </a:t>
            </a:r>
            <a:r>
              <a:rPr lang="ru-RU" sz="2400" dirty="0" smtClean="0"/>
              <a:t>режим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Если работаете с небольшими объемами данных – загружайте все в оперативную память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Не забывайте про индексы (КЭП)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chemeClr val="accent2"/>
                </a:solidFill>
              </a:rPr>
              <a:t>Сравнение </a:t>
            </a:r>
            <a:r>
              <a:rPr lang="en-US" sz="3200" dirty="0" smtClean="0">
                <a:solidFill>
                  <a:schemeClr val="accent2"/>
                </a:solidFill>
              </a:rPr>
              <a:t>SQL CE </a:t>
            </a:r>
            <a:r>
              <a:rPr lang="ru-RU" sz="3200" dirty="0" smtClean="0">
                <a:solidFill>
                  <a:schemeClr val="accent2"/>
                </a:solidFill>
              </a:rPr>
              <a:t>и </a:t>
            </a:r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Ваш выбор –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Sterling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если: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Небольшие объемы данных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 основном только чтение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Одинаковые запросы (покрываются индексами)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Простые данные (целостность не обязательна)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Вы не используете не индексированные поля в выборках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Владеете «многопоточностью»</a:t>
            </a:r>
          </a:p>
        </p:txBody>
      </p:sp>
    </p:spTree>
    <p:extLst>
      <p:ext uri="{BB962C8B-B14F-4D97-AF65-F5344CB8AC3E}">
        <p14:creationId xmlns:p14="http://schemas.microsoft.com/office/powerpoint/2010/main" val="11147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chemeClr val="accent2"/>
                </a:solidFill>
              </a:rPr>
              <a:t>Сравнение </a:t>
            </a:r>
            <a:r>
              <a:rPr lang="en-US" sz="3200" dirty="0" smtClean="0">
                <a:solidFill>
                  <a:schemeClr val="accent2"/>
                </a:solidFill>
              </a:rPr>
              <a:t>SQL CE </a:t>
            </a:r>
            <a:r>
              <a:rPr lang="ru-RU" sz="3200" dirty="0" smtClean="0">
                <a:solidFill>
                  <a:schemeClr val="accent2"/>
                </a:solidFill>
              </a:rPr>
              <a:t>и </a:t>
            </a:r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Ваш выбор –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SQL CE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если: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Большой объем данных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Сложная структура хранения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Планируется обновление структуры БД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Частые обновления/вставки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Многопоточность ваше не самое сильное место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Есть опыт работы с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LINQ to SQL, Entity Framework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 txBox="1">
            <a:spLocks noChangeArrowheads="1"/>
          </p:cNvSpPr>
          <p:nvPr/>
        </p:nvSpPr>
        <p:spPr bwMode="auto">
          <a:xfrm>
            <a:off x="2500298" y="2928934"/>
            <a:ext cx="61778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Есть</a:t>
            </a:r>
            <a:r>
              <a:rPr kumimoji="0" lang="uk-UA" sz="4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uk-UA" sz="4400" b="0" i="0" u="none" strike="noStrike" kern="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вопросы</a:t>
            </a:r>
            <a:r>
              <a:rPr kumimoji="0" lang="uk-UA" sz="4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s-ES" sz="4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02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 txBox="1">
            <a:spLocks noChangeArrowheads="1"/>
          </p:cNvSpPr>
          <p:nvPr/>
        </p:nvSpPr>
        <p:spPr bwMode="auto">
          <a:xfrm>
            <a:off x="539552" y="908720"/>
            <a:ext cx="309634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4400" kern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Материалы</a:t>
            </a:r>
            <a:endParaRPr kumimoji="0" lang="es-ES" sz="4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4416" y="1865164"/>
            <a:ext cx="8232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www.maxpaulousky.com/blog/archive/2011/07/27/windows-phone-mango-db-engines-performance-testing.aspx</a:t>
            </a:r>
            <a:endParaRPr lang="ru-RU" dirty="0" smtClean="0"/>
          </a:p>
          <a:p>
            <a:endParaRPr lang="ru-RU" dirty="0" smtClean="0">
              <a:solidFill>
                <a:schemeClr val="tx2"/>
              </a:solidFill>
            </a:endParaRP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www.kellermansoftware.com/p-43-ninja-net-database-pro.aspx?mode=Competition</a:t>
            </a:r>
            <a:endParaRPr lang="ru-RU" dirty="0" smtClean="0"/>
          </a:p>
          <a:p>
            <a:endParaRPr lang="ru-RU" dirty="0"/>
          </a:p>
          <a:p>
            <a:r>
              <a:rPr lang="en-US" dirty="0">
                <a:hlinkClick r:id="rId4"/>
              </a:rPr>
              <a:t>http://sterling.codeplex.com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http://devlicio.us/blogs/derik_whittaker/archive/2011/07/21/using-sql-ce-on-wp7-mango-getting-started.aspx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http://www.wp7rocks.com/</a:t>
            </a:r>
            <a:endParaRPr lang="en-US" dirty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 txBox="1">
            <a:spLocks noChangeArrowheads="1"/>
          </p:cNvSpPr>
          <p:nvPr/>
        </p:nvSpPr>
        <p:spPr bwMode="auto">
          <a:xfrm>
            <a:off x="1763688" y="3212976"/>
            <a:ext cx="617788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Спасибо</a:t>
            </a:r>
            <a:r>
              <a:rPr kumimoji="0" lang="uk-UA" sz="4400" b="0" i="0" u="none" strike="noStrike" kern="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за внимание!</a:t>
            </a:r>
            <a:endParaRPr kumimoji="0" lang="es-ES" sz="4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02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Windows Phone 7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Настройки приложения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IsolatedStorageSettings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Хранение в виде ключ-значение</a:t>
            </a:r>
          </a:p>
          <a:p>
            <a:pPr algn="l"/>
            <a:endParaRPr lang="ru-RU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Изолированное хранилище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IsolatedStorage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Традиционная файловая система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Внешний веб-сервис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Windows Phone 7</a:t>
            </a:r>
            <a:endParaRPr lang="es-ES" sz="3200" dirty="0">
              <a:solidFill>
                <a:schemeClr val="accent2"/>
              </a:solidFill>
            </a:endParaRPr>
          </a:p>
        </p:txBody>
      </p:sp>
      <p:pic>
        <p:nvPicPr>
          <p:cNvPr id="5" name="Рисунок 4" descr="windows-phone-7-silverlight-programming--isolated-storage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772816"/>
            <a:ext cx="8352928" cy="47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Windows Phone 7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Базы данных на основе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IsolatedStorage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Sterling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CodePlex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WindowsPhoneDb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CodePlex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А также: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SQLite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и другие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chemeClr val="accent2"/>
                </a:solidFill>
              </a:rPr>
              <a:t>Что такое </a:t>
            </a:r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OODB.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Построена на базе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Isolated Storage.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Не требует изменений в объектной модели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Поддержка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LINQ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П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остроение индексов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Доступна под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WP7, .NET 4.0, Silverlight 4 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и 5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Поддержка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Tombstone (</a:t>
            </a: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захоронения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Легкая и бесплатная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20688"/>
            <a:ext cx="3212699" cy="12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/>
          <a:lstStyle/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Инициализация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SterlingEngine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engine =</a:t>
            </a:r>
            <a:r>
              <a:rPr lang="en-US" sz="2400" dirty="0" smtClean="0">
                <a:solidFill>
                  <a:srgbClr val="0070C0"/>
                </a:solidFill>
              </a:rPr>
              <a:t> new</a:t>
            </a:r>
            <a:r>
              <a:rPr lang="en-US" sz="2400" dirty="0" smtClean="0"/>
              <a:t> 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SterlingEngine</a:t>
            </a:r>
            <a:r>
              <a:rPr lang="en-US" sz="2400" dirty="0" smtClean="0"/>
              <a:t>();</a:t>
            </a:r>
          </a:p>
          <a:p>
            <a:pPr algn="l" fontAlgn="base"/>
            <a:endParaRPr lang="en-US" sz="2400" dirty="0" smtClean="0"/>
          </a:p>
          <a:p>
            <a:pPr algn="l" fontAlgn="base"/>
            <a:r>
              <a:rPr lang="en-US" sz="2400" dirty="0" smtClean="0"/>
              <a:t> 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engine.Activate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algn="l" fontAlgn="base"/>
            <a:endParaRPr lang="en-US" sz="2400" dirty="0" smtClean="0"/>
          </a:p>
          <a:p>
            <a:pPr algn="l" fontAlgn="base"/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ISterlingDatabaseInstance</a:t>
            </a:r>
            <a:r>
              <a:rPr lang="en-US" sz="2400" dirty="0" smtClean="0"/>
              <a:t> 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database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engine.SterlingDatabase.RegisterDatabase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MyDatabase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&gt;();</a:t>
            </a:r>
            <a:r>
              <a:rPr lang="en-US" sz="2400" dirty="0" smtClean="0">
                <a:solidFill>
                  <a:srgbClr val="0070C0"/>
                </a:solidFill>
              </a:rPr>
              <a:t> </a:t>
            </a:r>
            <a:r>
              <a:rPr lang="en-US" sz="2400" dirty="0" smtClean="0"/>
              <a:t>                  </a:t>
            </a:r>
            <a:r>
              <a:rPr lang="en-US" sz="2800" dirty="0" smtClean="0"/>
              <a:t>     </a:t>
            </a:r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Выборка данных</a:t>
            </a:r>
            <a:endParaRPr lang="en-US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entity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database.Load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MyEntity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&gt;(key);</a:t>
            </a:r>
          </a:p>
          <a:p>
            <a:pPr algn="just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entities =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database.Query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MyEntity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&gt;()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e.Id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3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e.SortOrder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            select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e.LazyValue.Value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entities =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from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database.Query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MyEntity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string,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&gt;(“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MyIndex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”)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e.Index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descending select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e.Id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/>
            <a:endParaRPr lang="en-US" sz="2800" dirty="0" smtClean="0"/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285720" y="1071547"/>
            <a:ext cx="6048375" cy="5715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accent2"/>
                </a:solidFill>
              </a:rPr>
              <a:t>Sterling</a:t>
            </a:r>
            <a:endParaRPr lang="es-ES" sz="3200" dirty="0">
              <a:solidFill>
                <a:schemeClr val="accent2"/>
              </a:solidFill>
            </a:endParaRPr>
          </a:p>
        </p:txBody>
      </p:sp>
      <p:sp>
        <p:nvSpPr>
          <p:cNvPr id="2127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358744" y="1863708"/>
            <a:ext cx="8499535" cy="42799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Сохранение объекта</a:t>
            </a:r>
          </a:p>
          <a:p>
            <a:pPr algn="just"/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entityId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database.Save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(entity);</a:t>
            </a:r>
          </a:p>
          <a:p>
            <a:pPr algn="just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database.SaveAsync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entitiesList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algn="just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database.Flush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Удаление объекта</a:t>
            </a:r>
          </a:p>
          <a:p>
            <a:pPr algn="l"/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entity =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database.Load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MyEntity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&gt;(id);</a:t>
            </a: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database.Delete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(entity);</a:t>
            </a:r>
          </a:p>
          <a:p>
            <a:pPr algn="l"/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database.Delete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MyEntity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), id);</a:t>
            </a:r>
          </a:p>
          <a:p>
            <a:pPr algn="just"/>
            <a:endParaRPr lang="ru-RU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6357</TotalTime>
  <Words>613</Words>
  <Application>Microsoft Office PowerPoint</Application>
  <PresentationFormat>On-screen Show (4:3)</PresentationFormat>
  <Paragraphs>195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Хранение данных в Windows Phone</vt:lpstr>
      <vt:lpstr>План доклада</vt:lpstr>
      <vt:lpstr>Windows Phone 7</vt:lpstr>
      <vt:lpstr>Windows Phone 7</vt:lpstr>
      <vt:lpstr>Windows Phone 7</vt:lpstr>
      <vt:lpstr>Что такое Sterling</vt:lpstr>
      <vt:lpstr>Sterling</vt:lpstr>
      <vt:lpstr>Sterling</vt:lpstr>
      <vt:lpstr>Sterling</vt:lpstr>
      <vt:lpstr>Sterling</vt:lpstr>
      <vt:lpstr>Sterling</vt:lpstr>
      <vt:lpstr>Sterling</vt:lpstr>
      <vt:lpstr>Windows Phone 7.5</vt:lpstr>
      <vt:lpstr>MS SQL CE 3.5</vt:lpstr>
      <vt:lpstr>MS SQL CE 3.5</vt:lpstr>
      <vt:lpstr>MS SQL CE 3.5</vt:lpstr>
      <vt:lpstr>MS SQL CE 3.5</vt:lpstr>
      <vt:lpstr>MS SQL CE 3.5</vt:lpstr>
      <vt:lpstr>MS SQL CE 3.5</vt:lpstr>
      <vt:lpstr>MS SQL CE 3.5</vt:lpstr>
      <vt:lpstr>Windows Phone 7.5 – MS SQL CE 3.5</vt:lpstr>
      <vt:lpstr>MS SQL CE 3.5</vt:lpstr>
      <vt:lpstr>MS SQL CE 3.5</vt:lpstr>
      <vt:lpstr>Сравнение SQL CE и Sterling</vt:lpstr>
      <vt:lpstr>Сравнение SQL CE и Sterling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Alex</cp:lastModifiedBy>
  <cp:revision>860</cp:revision>
  <dcterms:created xsi:type="dcterms:W3CDTF">2010-05-23T14:28:12Z</dcterms:created>
  <dcterms:modified xsi:type="dcterms:W3CDTF">2011-10-29T11:26:45Z</dcterms:modified>
</cp:coreProperties>
</file>