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77" r:id="rId4"/>
    <p:sldId id="259" r:id="rId5"/>
    <p:sldId id="260" r:id="rId6"/>
    <p:sldId id="266" r:id="rId7"/>
    <p:sldId id="272" r:id="rId8"/>
    <p:sldId id="273" r:id="rId9"/>
    <p:sldId id="261" r:id="rId10"/>
    <p:sldId id="284" r:id="rId11"/>
    <p:sldId id="283" r:id="rId12"/>
    <p:sldId id="285" r:id="rId13"/>
    <p:sldId id="278" r:id="rId14"/>
    <p:sldId id="263" r:id="rId15"/>
    <p:sldId id="264" r:id="rId16"/>
    <p:sldId id="276" r:id="rId17"/>
    <p:sldId id="280" r:id="rId18"/>
    <p:sldId id="286" r:id="rId19"/>
    <p:sldId id="287" r:id="rId20"/>
    <p:sldId id="279" r:id="rId21"/>
    <p:sldId id="267" r:id="rId22"/>
    <p:sldId id="288" r:id="rId23"/>
    <p:sldId id="268" r:id="rId24"/>
    <p:sldId id="282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422" y="-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48B1A5-34C9-4542-BB7B-0AAEEE2C706A}" type="datetimeFigureOut">
              <a:rPr lang="uk-UA"/>
              <a:pPr>
                <a:defRPr/>
              </a:pPr>
              <a:t>29.10.2011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uk-U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9DD5FD-81B1-49A0-ABF2-47AB7998023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73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17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62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06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638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58D93"/>
            </a:gs>
            <a:gs pos="100000">
              <a:srgbClr val="1DAF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73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17688" indent="-571500" algn="l" rtl="0" eaLnBrk="0" fontAlgn="base" hangingPunct="0">
        <a:spcBef>
          <a:spcPts val="2400"/>
        </a:spcBef>
        <a:spcAft>
          <a:spcPct val="0"/>
        </a:spcAft>
        <a:buClr>
          <a:srgbClr val="EEF6FF"/>
        </a:buClr>
        <a:buSzPct val="171000"/>
        <a:buFont typeface="Gill Sans" charset="0"/>
        <a:buChar char="•"/>
        <a:defRPr sz="2400">
          <a:solidFill>
            <a:srgbClr val="EEF6FF"/>
          </a:solidFill>
          <a:latin typeface="+mn-lt"/>
          <a:ea typeface="+mn-ea"/>
          <a:cs typeface="+mn-cs"/>
          <a:sym typeface="Gill Sans" charset="0"/>
        </a:defRPr>
      </a:lvl3pPr>
      <a:lvl4pPr marL="2262188" indent="-571500" algn="l" rtl="0" eaLnBrk="0" fontAlgn="base" hangingPunct="0">
        <a:spcBef>
          <a:spcPts val="2400"/>
        </a:spcBef>
        <a:spcAft>
          <a:spcPct val="0"/>
        </a:spcAft>
        <a:buClr>
          <a:srgbClr val="EEF6FF"/>
        </a:buClr>
        <a:buSzPct val="171000"/>
        <a:buFont typeface="Gill Sans" charset="0"/>
        <a:buChar char="•"/>
        <a:defRPr sz="2400">
          <a:solidFill>
            <a:srgbClr val="EEF6FF"/>
          </a:solidFill>
          <a:latin typeface="+mn-lt"/>
          <a:ea typeface="+mn-ea"/>
          <a:cs typeface="+mn-cs"/>
          <a:sym typeface="Gill Sans" charset="0"/>
        </a:defRPr>
      </a:lvl4pPr>
      <a:lvl5pPr marL="2706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638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1244600" y="3581400"/>
            <a:ext cx="11760200" cy="17526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027" name="Rectangle 2"/>
          <p:cNvSpPr>
            <a:spLocks/>
          </p:cNvSpPr>
          <p:nvPr/>
        </p:nvSpPr>
        <p:spPr bwMode="auto">
          <a:xfrm>
            <a:off x="863600" y="3581400"/>
            <a:ext cx="12141200" cy="1524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uk-UA" dirty="0"/>
              <a:t>Разработка приложений </a:t>
            </a:r>
            <a:r>
              <a:rPr lang="en-US" dirty="0"/>
              <a:t>Augmented </a:t>
            </a:r>
            <a:r>
              <a:rPr lang="en-US" dirty="0" smtClean="0"/>
              <a:t>Reality</a:t>
            </a:r>
            <a:r>
              <a:rPr lang="ru-RU" dirty="0" smtClean="0"/>
              <a:t> под </a:t>
            </a:r>
            <a:r>
              <a:rPr lang="en-US" dirty="0" smtClean="0"/>
              <a:t>WP7</a:t>
            </a:r>
            <a:r>
              <a:rPr lang="uk-UA" dirty="0" smtClean="0"/>
              <a:t> </a:t>
            </a:r>
            <a:endParaRPr lang="en-US" b="1" dirty="0"/>
          </a:p>
          <a:p>
            <a:endParaRPr lang="uk-UA" dirty="0"/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029" name="Rectangle 5"/>
          <p:cNvSpPr>
            <a:spLocks/>
          </p:cNvSpPr>
          <p:nvPr/>
        </p:nvSpPr>
        <p:spPr bwMode="auto">
          <a:xfrm>
            <a:off x="5892800" y="5867400"/>
            <a:ext cx="68326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400" dirty="0" err="1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Ilya</a:t>
            </a:r>
            <a:r>
              <a:rPr lang="en-US" sz="3400" dirty="0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Rodin</a:t>
            </a:r>
            <a:endParaRPr lang="en-US" sz="3400" dirty="0">
              <a:solidFill>
                <a:srgbClr val="FEFFFE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1030" name="Rectangle 6"/>
          <p:cNvSpPr>
            <a:spLocks/>
          </p:cNvSpPr>
          <p:nvPr/>
        </p:nvSpPr>
        <p:spPr bwMode="auto">
          <a:xfrm>
            <a:off x="5892800" y="6858000"/>
            <a:ext cx="6832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600" dirty="0" smtClean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Senior Android Engineer/Line </a:t>
            </a:r>
            <a:r>
              <a:rPr lang="en-US" sz="2600" dirty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Manager</a:t>
            </a:r>
          </a:p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600" dirty="0" err="1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Cogniance</a:t>
            </a:r>
            <a:r>
              <a:rPr lang="en-US" sz="2600" dirty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 Inc.</a:t>
            </a:r>
          </a:p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600" dirty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irodin@cogniance.com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1267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68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1269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70" name="Freeform 5"/>
          <p:cNvSpPr>
            <a:spLocks/>
          </p:cNvSpPr>
          <p:nvPr/>
        </p:nvSpPr>
        <p:spPr bwMode="auto">
          <a:xfrm>
            <a:off x="0" y="266700"/>
            <a:ext cx="5740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71" name="Rectangle 6"/>
          <p:cNvSpPr>
            <a:spLocks/>
          </p:cNvSpPr>
          <p:nvPr/>
        </p:nvSpPr>
        <p:spPr bwMode="auto">
          <a:xfrm>
            <a:off x="139700" y="304800"/>
            <a:ext cx="49911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200" dirty="0" smtClean="0"/>
              <a:t>Accelerometer API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11278" name="Picture 14" descr="C:\Users\Ilya Rodin\Desktop\5734.image_4304196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3800" y="304800"/>
            <a:ext cx="4919662" cy="5029200"/>
          </a:xfrm>
          <a:prstGeom prst="rect">
            <a:avLst/>
          </a:prstGeom>
          <a:noFill/>
        </p:spPr>
      </p:pic>
      <p:sp>
        <p:nvSpPr>
          <p:cNvPr id="16" name="Rectangle 6"/>
          <p:cNvSpPr>
            <a:spLocks/>
          </p:cNvSpPr>
          <p:nvPr/>
        </p:nvSpPr>
        <p:spPr bwMode="auto">
          <a:xfrm>
            <a:off x="330200" y="1295400"/>
            <a:ext cx="5181600" cy="2057400"/>
          </a:xfrm>
          <a:prstGeom prst="rect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39998"/>
              </a:schemeClr>
            </a:outerShdw>
          </a:effectLst>
        </p:spPr>
        <p:txBody>
          <a:bodyPr lIns="0" tIns="0" rIns="0" bIns="0"/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rgbClr val="0F0F0F"/>
              </a:solidFill>
              <a:latin typeface="Helvetica" charset="0"/>
              <a:ea typeface="MS PGothic" pitchFamily="34" charset="-128"/>
              <a:sym typeface="Helvetica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06400" y="1371600"/>
            <a:ext cx="48768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☺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Есть на всех устройствах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Сложно </a:t>
            </a:r>
            <a:r>
              <a:rPr lang="en-US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“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отлавливать</a:t>
            </a:r>
            <a:r>
              <a:rPr lang="en-US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”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небольшие движения </a:t>
            </a: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uk-UA" dirty="0"/>
          </a:p>
        </p:txBody>
      </p:sp>
      <p:pic>
        <p:nvPicPr>
          <p:cNvPr id="11279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5486400"/>
            <a:ext cx="12065000" cy="21336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  <a:miter lim="800000"/>
            <a:headEnd/>
            <a:tailEnd/>
          </a:ln>
        </p:spPr>
      </p:pic>
      <p:pic>
        <p:nvPicPr>
          <p:cNvPr id="11280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9800" y="7772400"/>
            <a:ext cx="11772900" cy="13716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7"/>
          <p:cNvSpPr>
            <a:spLocks noChangeArrowheads="1"/>
          </p:cNvSpPr>
          <p:nvPr/>
        </p:nvSpPr>
        <p:spPr bwMode="auto">
          <a:xfrm>
            <a:off x="0" y="1143000"/>
            <a:ext cx="13004800" cy="8610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12292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2293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2294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2295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296" name="Freeform 5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2297" name="Rectangle 24"/>
          <p:cNvSpPr>
            <a:spLocks/>
          </p:cNvSpPr>
          <p:nvPr/>
        </p:nvSpPr>
        <p:spPr bwMode="auto">
          <a:xfrm>
            <a:off x="152400" y="369888"/>
            <a:ext cx="278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Motion Sensor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2298" name="TextBox 28"/>
          <p:cNvSpPr txBox="1">
            <a:spLocks noChangeArrowheads="1"/>
          </p:cNvSpPr>
          <p:nvPr/>
        </p:nvSpPr>
        <p:spPr bwMode="auto">
          <a:xfrm>
            <a:off x="330200" y="1447800"/>
            <a:ext cx="541020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Сочетает в себе акселерометр + гироском + компас </a:t>
            </a: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Более точный</a:t>
            </a: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Меньше время отклика</a:t>
            </a: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Сравнительно маленькая погрешность</a:t>
            </a: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Может различать различные типы движения (</a:t>
            </a:r>
            <a:r>
              <a:rPr lang="en-US" sz="24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y</a:t>
            </a:r>
            <a:r>
              <a:rPr lang="en-US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aw, pitch, roll</a:t>
            </a: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)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4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Может использоваться как запасной вариант на случай если гироскоп не доступен</a:t>
            </a: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</p:txBody>
      </p:sp>
      <p:pic>
        <p:nvPicPr>
          <p:cNvPr id="12300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0999" y="1371600"/>
            <a:ext cx="6629401" cy="8093526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12301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7391400"/>
            <a:ext cx="7867650" cy="1171575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331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331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331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318" name="Rectangle 5"/>
          <p:cNvSpPr>
            <a:spLocks/>
          </p:cNvSpPr>
          <p:nvPr/>
        </p:nvSpPr>
        <p:spPr bwMode="auto">
          <a:xfrm>
            <a:off x="330200" y="4784725"/>
            <a:ext cx="126746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Реализация </a:t>
            </a:r>
            <a:r>
              <a:rPr lang="en-US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AR </a:t>
            </a:r>
            <a:r>
              <a:rPr lang="ru-RU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на </a:t>
            </a:r>
            <a:r>
              <a:rPr lang="en-US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Silverlight</a:t>
            </a:r>
            <a:endParaRPr lang="en-US" sz="7100" dirty="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58D95"/>
            </a:gs>
            <a:gs pos="100000">
              <a:srgbClr val="1DAF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4340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4341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434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Freeform 5"/>
          <p:cNvSpPr>
            <a:spLocks/>
          </p:cNvSpPr>
          <p:nvPr/>
        </p:nvSpPr>
        <p:spPr bwMode="auto">
          <a:xfrm>
            <a:off x="0" y="266700"/>
            <a:ext cx="48260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4344" name="Rectangle 6"/>
          <p:cNvSpPr>
            <a:spLocks/>
          </p:cNvSpPr>
          <p:nvPr/>
        </p:nvSpPr>
        <p:spPr bwMode="auto">
          <a:xfrm>
            <a:off x="406400" y="381000"/>
            <a:ext cx="3759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Общая схема (часть 1)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11200" y="1143000"/>
            <a:ext cx="11658600" cy="8153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ea typeface="ヒラギノ角ゴ ProN W3" charset="0"/>
                <a:cs typeface="ヒラギノ角ゴ ProN W3" charset="0"/>
              </a:rPr>
              <a:t>1.Подготовка</a:t>
            </a:r>
            <a:endParaRPr lang="uk-UA" sz="2400" dirty="0" smtClean="0">
              <a:ea typeface="ヒラギノ角ゴ ProN W3" charset="0"/>
              <a:cs typeface="ヒラギノ角ゴ ProN W3" charset="0"/>
            </a:endParaRP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r>
              <a:rPr lang="ru-RU" sz="2000" dirty="0" smtClean="0">
                <a:ea typeface="ヒラギノ角ゴ ProN W3" charset="0"/>
                <a:cs typeface="ヒラギノ角ゴ ProN W3" charset="0"/>
              </a:rPr>
              <a:t>Добавить в 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WMAppManifest.xml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&lt;Capability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Name="ID_CAP_ISV_CAMERA"/&gt;</a:t>
            </a:r>
            <a:endParaRPr lang="ru-RU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Добавить поверхность на </a:t>
            </a:r>
            <a:r>
              <a:rPr lang="en-US" sz="2000" dirty="0" smtClean="0">
                <a:solidFill>
                  <a:schemeClr val="tx1"/>
                </a:solidFill>
              </a:rPr>
              <a:t>UI </a:t>
            </a:r>
            <a:r>
              <a:rPr lang="ru-RU" sz="2000" dirty="0" smtClean="0">
                <a:solidFill>
                  <a:schemeClr val="tx1"/>
                </a:solidFill>
              </a:rPr>
              <a:t>страницы для отрисовки потока камеры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&lt;Rectangle Width="640" Height="480" </a:t>
            </a:r>
            <a:r>
              <a:rPr lang="en-US" sz="2000" dirty="0" err="1" smtClean="0">
                <a:solidFill>
                  <a:srgbClr val="FF0000"/>
                </a:solidFill>
              </a:rPr>
              <a:t>Canvas.ZIndex</a:t>
            </a:r>
            <a:r>
              <a:rPr lang="en-US" sz="2000" dirty="0" smtClean="0">
                <a:solidFill>
                  <a:srgbClr val="FF0000"/>
                </a:solidFill>
              </a:rPr>
              <a:t>="1"&gt;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&lt;</a:t>
            </a:r>
            <a:r>
              <a:rPr lang="en-US" sz="2000" dirty="0" err="1" smtClean="0">
                <a:solidFill>
                  <a:srgbClr val="FF0000"/>
                </a:solidFill>
              </a:rPr>
              <a:t>Rectangle.Fill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    &lt;</a:t>
            </a:r>
            <a:r>
              <a:rPr lang="en-US" sz="2000" dirty="0" err="1" smtClean="0">
                <a:solidFill>
                  <a:srgbClr val="FF0000"/>
                </a:solidFill>
              </a:rPr>
              <a:t>VideoBrush</a:t>
            </a:r>
            <a:r>
              <a:rPr lang="en-US" sz="2000" dirty="0" smtClean="0">
                <a:solidFill>
                  <a:srgbClr val="FF0000"/>
                </a:solidFill>
              </a:rPr>
              <a:t> x:Name="</a:t>
            </a:r>
            <a:r>
              <a:rPr lang="en-US" sz="2000" dirty="0" err="1" smtClean="0">
                <a:solidFill>
                  <a:srgbClr val="FF0000"/>
                </a:solidFill>
              </a:rPr>
              <a:t>viewfinderBrush</a:t>
            </a:r>
            <a:r>
              <a:rPr lang="en-US" sz="2000" dirty="0" smtClean="0">
                <a:solidFill>
                  <a:srgbClr val="FF0000"/>
                </a:solidFill>
              </a:rPr>
              <a:t>" /&gt;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&lt;/</a:t>
            </a:r>
            <a:r>
              <a:rPr lang="en-US" sz="2000" dirty="0" err="1" smtClean="0">
                <a:solidFill>
                  <a:srgbClr val="FF0000"/>
                </a:solidFill>
              </a:rPr>
              <a:t>Rectangle.Fill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&lt;</a:t>
            </a:r>
            <a:r>
              <a:rPr lang="en-US" sz="2000" dirty="0" err="1" smtClean="0">
                <a:solidFill>
                  <a:srgbClr val="FF0000"/>
                </a:solidFill>
              </a:rPr>
              <a:t>Rectangle.RenderTransform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    &lt;</a:t>
            </a:r>
            <a:r>
              <a:rPr lang="en-US" sz="2000" dirty="0" err="1" smtClean="0">
                <a:solidFill>
                  <a:srgbClr val="FF0000"/>
                </a:solidFill>
              </a:rPr>
              <a:t>RotateTransform</a:t>
            </a:r>
            <a:r>
              <a:rPr lang="en-US" sz="2000" dirty="0" smtClean="0">
                <a:solidFill>
                  <a:srgbClr val="FF0000"/>
                </a:solidFill>
              </a:rPr>
              <a:t> Angle="90" </a:t>
            </a:r>
            <a:r>
              <a:rPr lang="en-US" sz="2000" dirty="0" err="1" smtClean="0">
                <a:solidFill>
                  <a:srgbClr val="FF0000"/>
                </a:solidFill>
              </a:rPr>
              <a:t>CenterX</a:t>
            </a:r>
            <a:r>
              <a:rPr lang="en-US" sz="2000" dirty="0" smtClean="0">
                <a:solidFill>
                  <a:srgbClr val="FF0000"/>
                </a:solidFill>
              </a:rPr>
              <a:t>="240" </a:t>
            </a:r>
            <a:r>
              <a:rPr lang="en-US" sz="2000" dirty="0" err="1" smtClean="0">
                <a:solidFill>
                  <a:srgbClr val="FF0000"/>
                </a:solidFill>
              </a:rPr>
              <a:t>CenterY</a:t>
            </a:r>
            <a:r>
              <a:rPr lang="en-US" sz="2000" dirty="0" smtClean="0">
                <a:solidFill>
                  <a:srgbClr val="FF0000"/>
                </a:solidFill>
              </a:rPr>
              <a:t>="240"&gt;&lt;/</a:t>
            </a:r>
            <a:r>
              <a:rPr lang="en-US" sz="2000" dirty="0" err="1" smtClean="0">
                <a:solidFill>
                  <a:srgbClr val="FF0000"/>
                </a:solidFill>
              </a:rPr>
              <a:t>RotateTransform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   &lt;/</a:t>
            </a:r>
            <a:r>
              <a:rPr lang="en-US" sz="2000" dirty="0" err="1" smtClean="0">
                <a:solidFill>
                  <a:srgbClr val="FF0000"/>
                </a:solidFill>
              </a:rPr>
              <a:t>Rectangle.RenderTransform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&lt;/Rectangle&gt;</a:t>
            </a:r>
            <a:endParaRPr lang="ru-RU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Или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&lt;Rectangle&gt;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&lt;</a:t>
            </a:r>
            <a:r>
              <a:rPr lang="en-US" sz="2000" dirty="0" err="1" smtClean="0">
                <a:solidFill>
                  <a:srgbClr val="00B0F0"/>
                </a:solidFill>
              </a:rPr>
              <a:t>Rectangle.Fill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    &lt;</a:t>
            </a:r>
            <a:r>
              <a:rPr lang="en-US" sz="2000" dirty="0" err="1" smtClean="0">
                <a:solidFill>
                  <a:srgbClr val="00B0F0"/>
                </a:solidFill>
              </a:rPr>
              <a:t>VideoBrush</a:t>
            </a:r>
            <a:r>
              <a:rPr lang="en-US" sz="2000" dirty="0" smtClean="0">
                <a:solidFill>
                  <a:srgbClr val="00B0F0"/>
                </a:solidFill>
              </a:rPr>
              <a:t> x:Name="</a:t>
            </a:r>
            <a:r>
              <a:rPr lang="en-US" sz="2000" dirty="0" err="1" smtClean="0">
                <a:solidFill>
                  <a:srgbClr val="00B0F0"/>
                </a:solidFill>
              </a:rPr>
              <a:t>ViewfinderBrush</a:t>
            </a:r>
            <a:r>
              <a:rPr lang="en-US" sz="2000" dirty="0" smtClean="0">
                <a:solidFill>
                  <a:srgbClr val="00B0F0"/>
                </a:solidFill>
              </a:rPr>
              <a:t>" /&gt;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&lt;/</a:t>
            </a:r>
            <a:r>
              <a:rPr lang="en-US" sz="2000" dirty="0" err="1" smtClean="0">
                <a:solidFill>
                  <a:srgbClr val="00B0F0"/>
                </a:solidFill>
              </a:rPr>
              <a:t>Rectangle.Fill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</a:p>
          <a:p>
            <a:pPr algn="l">
              <a:lnSpc>
                <a:spcPct val="14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&lt;/Rectangle&gt;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ru-RU" sz="2400" dirty="0" smtClean="0"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5365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6" name="Freeform 5"/>
          <p:cNvSpPr>
            <a:spLocks/>
          </p:cNvSpPr>
          <p:nvPr/>
        </p:nvSpPr>
        <p:spPr bwMode="auto">
          <a:xfrm>
            <a:off x="0" y="304800"/>
            <a:ext cx="46736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5367" name="Rectangle 6"/>
          <p:cNvSpPr>
            <a:spLocks/>
          </p:cNvSpPr>
          <p:nvPr/>
        </p:nvSpPr>
        <p:spPr bwMode="auto">
          <a:xfrm>
            <a:off x="-279400" y="457200"/>
            <a:ext cx="5130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Общая схема (часть 2)</a:t>
            </a:r>
            <a:endParaRPr lang="en-US" sz="2900" dirty="0" smtClean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1200" y="1143000"/>
            <a:ext cx="11658600" cy="8153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2</a:t>
            </a:r>
            <a:r>
              <a:rPr lang="ru-RU" sz="2400" dirty="0" smtClean="0">
                <a:ea typeface="ヒラギノ角ゴ ProN W3" charset="0"/>
                <a:cs typeface="ヒラギノ角ゴ ProN W3" charset="0"/>
              </a:rPr>
              <a:t>.Инициализация </a:t>
            </a:r>
            <a:endParaRPr lang="uk-UA" sz="2400" dirty="0" smtClean="0">
              <a:ea typeface="ヒラギノ角ゴ ProN W3" charset="0"/>
              <a:cs typeface="ヒラギノ角ゴ ProN W3" charset="0"/>
            </a:endParaRP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r>
              <a:rPr lang="ru-RU" sz="2000" dirty="0" smtClean="0">
                <a:ea typeface="ヒラギノ角ゴ ProN W3" charset="0"/>
                <a:cs typeface="ヒラギノ角ゴ ProN W3" charset="0"/>
              </a:rPr>
              <a:t> Камеры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:</a:t>
            </a:r>
            <a:r>
              <a:rPr lang="ru-RU" sz="20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camera = new </a:t>
            </a:r>
            <a:r>
              <a:rPr lang="en-US" sz="2000" dirty="0" err="1" smtClean="0">
                <a:solidFill>
                  <a:srgbClr val="FF0000"/>
                </a:solidFill>
              </a:rPr>
              <a:t>PhotoCamera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endParaRPr lang="ru-RU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 Отрисовки потока камеры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ViewfinderBrush.SetSource</a:t>
            </a:r>
            <a:r>
              <a:rPr lang="en-US" sz="2000" dirty="0" smtClean="0">
                <a:solidFill>
                  <a:srgbClr val="FF0000"/>
                </a:solidFill>
              </a:rPr>
              <a:t>(camera);</a:t>
            </a: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ヒラギノ角ゴ ProN W3" charset="0"/>
                <a:cs typeface="ヒラギノ角ゴ ProN W3" charset="0"/>
              </a:rPr>
              <a:t> Motion API (other sensors API) and/or GPS :  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if (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Motion.IsSupported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)</a:t>
            </a:r>
          </a:p>
          <a:p>
            <a:pPr algn="l"/>
            <a:r>
              <a:rPr lang="uk-UA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{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    motion = new Motion();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    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motion.TimeBetweenUpdates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TimeSpan.FromMilliseconds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(20);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    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motion.CurrentValueChanged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+= new 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EventHandler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SensorReadingEventArgs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MotionReading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&gt;&gt;(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motion_CurrentValueChanged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    </a:t>
            </a:r>
            <a:r>
              <a:rPr lang="en-US" sz="2000" dirty="0" err="1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motion.Start</a:t>
            </a:r>
            <a:r>
              <a:rPr lang="en-US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();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 = new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GeoCoordinateWatcher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GeoPositionAccuracy.High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if (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watcher.Permission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==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GeoPositionPermission.Granted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)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{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   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watcher.MovementThreshold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= 20;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   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watcher.PositionChanged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+= new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EventHandler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GeoPositionChangedEventArgs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GeoCoordinate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&gt;&gt;(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watcher_PositionChanged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    </a:t>
            </a:r>
            <a:r>
              <a:rPr lang="en-US" sz="2000" dirty="0" err="1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watcher.Start</a:t>
            </a:r>
            <a:r>
              <a:rPr lang="en-US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();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  <a:ea typeface="ヒラギノ角ゴ ProN W3" charset="0"/>
                <a:cs typeface="ヒラギノ角ゴ ProN W3" charset="0"/>
              </a:rPr>
              <a:t>                }</a:t>
            </a:r>
          </a:p>
          <a:p>
            <a:pPr algn="l"/>
            <a:r>
              <a:rPr lang="uk-UA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           }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ru-RU" sz="2400" dirty="0" smtClean="0"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6387" name="Rectangle 4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6388" name="Rectangle 5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6389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390" name="Freeform 7"/>
          <p:cNvSpPr>
            <a:spLocks/>
          </p:cNvSpPr>
          <p:nvPr/>
        </p:nvSpPr>
        <p:spPr bwMode="auto">
          <a:xfrm>
            <a:off x="0" y="228600"/>
            <a:ext cx="48260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6391" name="Rectangle 8"/>
          <p:cNvSpPr>
            <a:spLocks/>
          </p:cNvSpPr>
          <p:nvPr/>
        </p:nvSpPr>
        <p:spPr bwMode="auto">
          <a:xfrm>
            <a:off x="-1041400" y="533400"/>
            <a:ext cx="673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Общая схема (часть 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3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)</a:t>
            </a:r>
            <a:endParaRPr lang="en-US" sz="2900" dirty="0" smtClean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1200" y="1143000"/>
            <a:ext cx="11658600" cy="42672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ea typeface="ヒラギノ角ゴ ProN W3" charset="0"/>
                <a:cs typeface="ヒラギノ角ゴ ProN W3" charset="0"/>
              </a:rPr>
              <a:t>3.Инициализация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uk-UA" sz="2400" dirty="0" smtClean="0">
                <a:ea typeface="ヒラギノ角ゴ ProN W3" charset="0"/>
                <a:cs typeface="ヒラギノ角ゴ ProN W3" charset="0"/>
              </a:rPr>
              <a:t>3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D</a:t>
            </a:r>
            <a:r>
              <a:rPr lang="ru-RU" sz="2400" dirty="0" smtClean="0">
                <a:ea typeface="ヒラギノ角ゴ ProN W3" charset="0"/>
                <a:cs typeface="ヒラギノ角ゴ ProN W3" charset="0"/>
              </a:rPr>
              <a:t> </a:t>
            </a:r>
            <a:endParaRPr lang="uk-UA" sz="2400" dirty="0" smtClean="0">
              <a:ea typeface="ヒラギノ角ゴ ProN W3" charset="0"/>
              <a:cs typeface="ヒラギノ角ゴ ProN W3" charset="0"/>
            </a:endParaRPr>
          </a:p>
          <a:p>
            <a:pPr algn="l"/>
            <a:r>
              <a:rPr lang="ru-RU" sz="2000" dirty="0" smtClean="0">
                <a:solidFill>
                  <a:srgbClr val="FF0000"/>
                </a:solidFill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public void </a:t>
            </a:r>
            <a:r>
              <a:rPr lang="en-US" sz="2000" dirty="0" err="1" smtClean="0">
                <a:solidFill>
                  <a:srgbClr val="FF0000"/>
                </a:solidFill>
              </a:rPr>
              <a:t>InitViewport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pPr algn="l"/>
            <a:r>
              <a:rPr lang="uk-UA" sz="2000" dirty="0" smtClean="0">
                <a:solidFill>
                  <a:srgbClr val="FF0000"/>
                </a:solidFill>
              </a:rPr>
              <a:t>        {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viewport = new Viewport(0, 0, 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this.ActualWidth</a:t>
            </a:r>
            <a:r>
              <a:rPr lang="en-US" sz="2000" dirty="0" smtClean="0">
                <a:solidFill>
                  <a:srgbClr val="FF0000"/>
                </a:solidFill>
              </a:rPr>
              <a:t>, 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err="1" smtClean="0">
                <a:solidFill>
                  <a:srgbClr val="FF0000"/>
                </a:solidFill>
              </a:rPr>
              <a:t>this.ActualHeight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float aspect = </a:t>
            </a:r>
            <a:r>
              <a:rPr lang="en-US" sz="2000" dirty="0" err="1" smtClean="0">
                <a:solidFill>
                  <a:srgbClr val="FF0000"/>
                </a:solidFill>
              </a:rPr>
              <a:t>viewport.AspectRatio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projection = </a:t>
            </a:r>
            <a:r>
              <a:rPr lang="en-US" sz="2000" dirty="0" err="1" smtClean="0">
                <a:solidFill>
                  <a:srgbClr val="FF0000"/>
                </a:solidFill>
              </a:rPr>
              <a:t>Matrix.CreatePerspectiveFieldOfView</a:t>
            </a:r>
            <a:r>
              <a:rPr lang="en-US" sz="2000" dirty="0" smtClean="0">
                <a:solidFill>
                  <a:srgbClr val="FF0000"/>
                </a:solidFill>
              </a:rPr>
              <a:t>(1, aspect, 1, 12);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view = </a:t>
            </a:r>
            <a:r>
              <a:rPr lang="en-US" sz="2000" dirty="0" err="1" smtClean="0">
                <a:solidFill>
                  <a:srgbClr val="FF0000"/>
                </a:solidFill>
              </a:rPr>
              <a:t>Matrix.CreateLookAt</a:t>
            </a:r>
            <a:r>
              <a:rPr lang="en-US" sz="2000" dirty="0" smtClean="0">
                <a:solidFill>
                  <a:srgbClr val="FF0000"/>
                </a:solidFill>
              </a:rPr>
              <a:t>(Vector3.UnitZ, Vector3.Zero, Vector3.UnitX);</a:t>
            </a:r>
          </a:p>
          <a:p>
            <a:pPr algn="l"/>
            <a:r>
              <a:rPr lang="uk-UA" sz="2000" dirty="0" smtClean="0">
                <a:solidFill>
                  <a:srgbClr val="FF0000"/>
                </a:solidFill>
              </a:rPr>
              <a:t>        }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ru-RU" sz="2400" dirty="0" smtClean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6396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1171" y="3657600"/>
            <a:ext cx="6363629" cy="54864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16397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5257800"/>
            <a:ext cx="6546610" cy="3919537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7413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414" name="Freeform 7"/>
          <p:cNvSpPr>
            <a:spLocks/>
          </p:cNvSpPr>
          <p:nvPr/>
        </p:nvSpPr>
        <p:spPr bwMode="auto">
          <a:xfrm>
            <a:off x="0" y="228600"/>
            <a:ext cx="4978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5" name="Rectangle 8"/>
          <p:cNvSpPr>
            <a:spLocks/>
          </p:cNvSpPr>
          <p:nvPr/>
        </p:nvSpPr>
        <p:spPr bwMode="auto">
          <a:xfrm>
            <a:off x="-279400" y="533400"/>
            <a:ext cx="51308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Общая схема (часть 4)</a:t>
            </a:r>
            <a:endParaRPr lang="en-US" sz="2900" dirty="0" smtClean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11200" y="1143000"/>
            <a:ext cx="11658600" cy="8153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ea typeface="ヒラギノ角ゴ ProN W3" charset="0"/>
                <a:cs typeface="ヒラギノ角ゴ ProN W3" charset="0"/>
              </a:rPr>
              <a:t>3.Реакция на перемещение </a:t>
            </a:r>
            <a:endParaRPr lang="uk-UA" sz="2400" dirty="0" smtClean="0">
              <a:ea typeface="ヒラギノ角ゴ ProN W3" charset="0"/>
              <a:cs typeface="ヒラギノ角ゴ ProN W3" charset="0"/>
            </a:endParaRPr>
          </a:p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Matrix attitude = </a:t>
            </a:r>
            <a:r>
              <a:rPr lang="en-US" sz="2000" dirty="0" err="1" smtClean="0">
                <a:solidFill>
                  <a:srgbClr val="00B0F0"/>
                </a:solidFill>
              </a:rPr>
              <a:t>Matrix.CreateRotationX</a:t>
            </a:r>
            <a:r>
              <a:rPr lang="en-US" sz="2000" dirty="0" smtClean="0">
                <a:solidFill>
                  <a:srgbClr val="00B0F0"/>
                </a:solidFill>
              </a:rPr>
              <a:t>(MathHelper.PiOver2) * </a:t>
            </a:r>
            <a:r>
              <a:rPr lang="en-US" sz="2000" dirty="0" err="1" smtClean="0">
                <a:solidFill>
                  <a:srgbClr val="00B0F0"/>
                </a:solidFill>
              </a:rPr>
              <a:t>reading.Attitude.RotationMatrix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 algn="l"/>
            <a:r>
              <a:rPr lang="en-US" sz="2000" dirty="0" smtClean="0"/>
              <a:t>          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points.Count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algn="l"/>
            <a:r>
              <a:rPr lang="uk-UA" sz="2000" dirty="0" smtClean="0"/>
              <a:t>            {</a:t>
            </a:r>
          </a:p>
          <a:p>
            <a:pPr algn="l"/>
            <a:r>
              <a:rPr lang="en-US" sz="2000" dirty="0" smtClean="0"/>
              <a:t>                //for each of the WCS points, we need to convert it to XNA coordinates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Matrix world = </a:t>
            </a:r>
            <a:r>
              <a:rPr lang="en-US" sz="2000" dirty="0" err="1" smtClean="0">
                <a:solidFill>
                  <a:srgbClr val="FF0000"/>
                </a:solidFill>
              </a:rPr>
              <a:t>Matrix.CreateWorld</a:t>
            </a:r>
            <a:r>
              <a:rPr lang="en-US" sz="2000" dirty="0" smtClean="0">
                <a:solidFill>
                  <a:srgbClr val="FF0000"/>
                </a:solidFill>
              </a:rPr>
              <a:t>(points[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], Vector3.UnitZ, Vector3.UnitX);</a:t>
            </a:r>
          </a:p>
          <a:p>
            <a:pPr algn="l"/>
            <a:r>
              <a:rPr lang="en-US" sz="2000" dirty="0" smtClean="0"/>
              <a:t>                //need to project it from 3D space in </a:t>
            </a:r>
            <a:r>
              <a:rPr lang="en-US" sz="2000" dirty="0" err="1" smtClean="0"/>
              <a:t>wcs</a:t>
            </a:r>
            <a:r>
              <a:rPr lang="en-US" sz="2000" dirty="0" smtClean="0"/>
              <a:t> to 2D space on the screen coordinates</a:t>
            </a:r>
          </a:p>
          <a:p>
            <a:pPr algn="l"/>
            <a:r>
              <a:rPr lang="en-US" sz="2000" dirty="0" smtClean="0"/>
              <a:t>                //need to rotate back for phone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Vector3 projected = </a:t>
            </a:r>
            <a:r>
              <a:rPr lang="en-US" sz="2000" dirty="0" err="1" smtClean="0">
                <a:solidFill>
                  <a:srgbClr val="FF0000"/>
                </a:solidFill>
              </a:rPr>
              <a:t>viewport.Project</a:t>
            </a:r>
            <a:r>
              <a:rPr lang="en-US" sz="2000" dirty="0" smtClean="0">
                <a:solidFill>
                  <a:srgbClr val="FF0000"/>
                </a:solidFill>
              </a:rPr>
              <a:t>(Vector3.Zero, projection, view, world * attitude);</a:t>
            </a:r>
          </a:p>
          <a:p>
            <a:pPr algn="l"/>
            <a:r>
              <a:rPr lang="en-US" sz="2000" dirty="0" smtClean="0"/>
              <a:t>                //adjust the labels such that only those that are </a:t>
            </a:r>
            <a:r>
              <a:rPr lang="en-US" sz="2000" dirty="0" err="1" smtClean="0"/>
              <a:t>infront</a:t>
            </a:r>
            <a:r>
              <a:rPr lang="en-US" sz="2000" dirty="0" smtClean="0"/>
              <a:t> the camera are being shown</a:t>
            </a:r>
          </a:p>
          <a:p>
            <a:pPr algn="l"/>
            <a:r>
              <a:rPr lang="en-US" sz="2000" dirty="0" smtClean="0"/>
              <a:t>                if (</a:t>
            </a:r>
            <a:r>
              <a:rPr lang="en-US" sz="2000" dirty="0" err="1" smtClean="0"/>
              <a:t>projected.Z</a:t>
            </a:r>
            <a:r>
              <a:rPr lang="en-US" sz="2000" dirty="0" smtClean="0"/>
              <a:t> &gt; 1 || </a:t>
            </a:r>
            <a:r>
              <a:rPr lang="en-US" sz="2000" dirty="0" err="1" smtClean="0"/>
              <a:t>projected.Z</a:t>
            </a:r>
            <a:r>
              <a:rPr lang="en-US" sz="2000" dirty="0" smtClean="0"/>
              <a:t> &lt; 0)</a:t>
            </a:r>
          </a:p>
          <a:p>
            <a:pPr algn="l"/>
            <a:r>
              <a:rPr lang="uk-UA" sz="2000" dirty="0" smtClean="0"/>
              <a:t>                {</a:t>
            </a:r>
          </a:p>
          <a:p>
            <a:pPr algn="l"/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00B0F0"/>
                </a:solidFill>
              </a:rPr>
              <a:t>POIs[</a:t>
            </a:r>
            <a:r>
              <a:rPr lang="en-US" sz="2000" dirty="0" err="1" smtClean="0">
                <a:solidFill>
                  <a:srgbClr val="00B0F0"/>
                </a:solidFill>
              </a:rPr>
              <a:t>i</a:t>
            </a:r>
            <a:r>
              <a:rPr lang="en-US" sz="2000" dirty="0" smtClean="0">
                <a:solidFill>
                  <a:srgbClr val="00B0F0"/>
                </a:solidFill>
              </a:rPr>
              <a:t>].Visibility = </a:t>
            </a:r>
            <a:r>
              <a:rPr lang="en-US" sz="2000" dirty="0" err="1" smtClean="0">
                <a:solidFill>
                  <a:srgbClr val="00B0F0"/>
                </a:solidFill>
              </a:rPr>
              <a:t>System.Windows.Visibility.Collapsed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 algn="l"/>
            <a:r>
              <a:rPr lang="uk-UA" sz="2000" dirty="0" smtClean="0"/>
              <a:t>                }</a:t>
            </a:r>
          </a:p>
          <a:p>
            <a:pPr algn="l"/>
            <a:r>
              <a:rPr lang="en-US" sz="2000" dirty="0" smtClean="0"/>
              <a:t>                else</a:t>
            </a:r>
          </a:p>
          <a:p>
            <a:pPr algn="l"/>
            <a:r>
              <a:rPr lang="uk-UA" sz="2000" dirty="0" smtClean="0"/>
              <a:t>                {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    POIs[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].Visibility = </a:t>
            </a:r>
            <a:r>
              <a:rPr lang="en-US" sz="2000" dirty="0" err="1" smtClean="0">
                <a:solidFill>
                  <a:srgbClr val="FF0000"/>
                </a:solidFill>
              </a:rPr>
              <a:t>System.Windows.Visibility.Visible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TranslateTransform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tt</a:t>
            </a:r>
            <a:r>
              <a:rPr lang="en-US" sz="2000" dirty="0" smtClean="0">
                <a:solidFill>
                  <a:srgbClr val="FF0000"/>
                </a:solidFill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</a:rPr>
              <a:t>TranslateTransform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tt.X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projected.X</a:t>
            </a:r>
            <a:r>
              <a:rPr lang="en-US" sz="2000" dirty="0" smtClean="0">
                <a:solidFill>
                  <a:srgbClr val="FF0000"/>
                </a:solidFill>
              </a:rPr>
              <a:t> - (POIs[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].</a:t>
            </a:r>
            <a:r>
              <a:rPr lang="en-US" sz="2000" dirty="0" err="1" smtClean="0">
                <a:solidFill>
                  <a:srgbClr val="FF0000"/>
                </a:solidFill>
              </a:rPr>
              <a:t>RenderSize.Width</a:t>
            </a:r>
            <a:r>
              <a:rPr lang="en-US" sz="2000" dirty="0" smtClean="0">
                <a:solidFill>
                  <a:srgbClr val="FF0000"/>
                </a:solidFill>
              </a:rPr>
              <a:t> / 2);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tt.Y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projected.Y</a:t>
            </a:r>
            <a:r>
              <a:rPr lang="en-US" sz="2000" dirty="0" smtClean="0">
                <a:solidFill>
                  <a:srgbClr val="FF0000"/>
                </a:solidFill>
              </a:rPr>
              <a:t> - (POIs[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].</a:t>
            </a:r>
            <a:r>
              <a:rPr lang="en-US" sz="2000" dirty="0" err="1" smtClean="0">
                <a:solidFill>
                  <a:srgbClr val="FF0000"/>
                </a:solidFill>
              </a:rPr>
              <a:t>RenderSize.Height</a:t>
            </a:r>
            <a:r>
              <a:rPr lang="en-US" sz="2000" dirty="0" smtClean="0">
                <a:solidFill>
                  <a:srgbClr val="FF0000"/>
                </a:solidFill>
              </a:rPr>
              <a:t>/2);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    POIs[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].</a:t>
            </a:r>
            <a:r>
              <a:rPr lang="en-US" sz="2000" dirty="0" err="1" smtClean="0">
                <a:solidFill>
                  <a:srgbClr val="FF0000"/>
                </a:solidFill>
              </a:rPr>
              <a:t>RenderTransform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tt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uk-UA" sz="2000" dirty="0" smtClean="0"/>
              <a:t>                }</a:t>
            </a:r>
          </a:p>
          <a:p>
            <a:pPr algn="l"/>
            <a:r>
              <a:rPr lang="uk-UA" sz="2000" dirty="0" smtClean="0"/>
              <a:t>           }</a:t>
            </a:r>
          </a:p>
          <a:p>
            <a:pPr algn="l">
              <a:lnSpc>
                <a:spcPct val="14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ru-RU" sz="2400" dirty="0" smtClean="0"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7413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414" name="Freeform 7"/>
          <p:cNvSpPr>
            <a:spLocks/>
          </p:cNvSpPr>
          <p:nvPr/>
        </p:nvSpPr>
        <p:spPr bwMode="auto">
          <a:xfrm>
            <a:off x="0" y="228600"/>
            <a:ext cx="74168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5" name="Rectangle 8"/>
          <p:cNvSpPr>
            <a:spLocks/>
          </p:cNvSpPr>
          <p:nvPr/>
        </p:nvSpPr>
        <p:spPr bwMode="auto">
          <a:xfrm>
            <a:off x="0" y="533400"/>
            <a:ext cx="68072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Интеграция 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Silverlight 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и 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XNA (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часть 1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)</a:t>
            </a:r>
          </a:p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11200" y="990600"/>
            <a:ext cx="11658600" cy="8534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ru-RU" sz="2000" dirty="0" smtClean="0">
                <a:solidFill>
                  <a:schemeClr val="tx1"/>
                </a:solidFill>
              </a:rPr>
              <a:t>Создание проекта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New Project -&gt; Silverlight for Windows Phone -&gt; Windows Phone Silverlight and XNA  Application</a:t>
            </a:r>
          </a:p>
          <a:p>
            <a:pPr marL="457200" marR="0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ru-RU" sz="2000" dirty="0" smtClean="0">
                <a:solidFill>
                  <a:schemeClr val="tx1"/>
                </a:solidFill>
              </a:rPr>
              <a:t>Инициализация механизма переодической отрисовки окна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timer = new </a:t>
            </a:r>
            <a:r>
              <a:rPr lang="en-US" sz="2000" dirty="0" err="1" smtClean="0">
                <a:solidFill>
                  <a:srgbClr val="00B0F0"/>
                </a:solidFill>
              </a:rPr>
              <a:t>GameTimer</a:t>
            </a:r>
            <a:r>
              <a:rPr lang="en-US" sz="2000" dirty="0" smtClean="0">
                <a:solidFill>
                  <a:srgbClr val="00B0F0"/>
                </a:solidFill>
              </a:rPr>
              <a:t>();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</a:t>
            </a:r>
            <a:r>
              <a:rPr lang="en-US" sz="2000" dirty="0" err="1" smtClean="0">
                <a:solidFill>
                  <a:srgbClr val="00B0F0"/>
                </a:solidFill>
              </a:rPr>
              <a:t>timer.UpdateInterval</a:t>
            </a:r>
            <a:r>
              <a:rPr lang="en-US" sz="2000" dirty="0" smtClean="0">
                <a:solidFill>
                  <a:srgbClr val="00B0F0"/>
                </a:solidFill>
              </a:rPr>
              <a:t> = </a:t>
            </a:r>
            <a:r>
              <a:rPr lang="en-US" sz="2000" dirty="0" err="1" smtClean="0">
                <a:solidFill>
                  <a:srgbClr val="00B0F0"/>
                </a:solidFill>
              </a:rPr>
              <a:t>TimeSpan.FromTicks</a:t>
            </a:r>
            <a:r>
              <a:rPr lang="en-US" sz="2000" dirty="0" smtClean="0">
                <a:solidFill>
                  <a:srgbClr val="00B0F0"/>
                </a:solidFill>
              </a:rPr>
              <a:t>(333333);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</a:t>
            </a:r>
            <a:r>
              <a:rPr lang="en-US" sz="2000" dirty="0" err="1" smtClean="0">
                <a:solidFill>
                  <a:srgbClr val="00B0F0"/>
                </a:solidFill>
              </a:rPr>
              <a:t>timer.Update</a:t>
            </a:r>
            <a:r>
              <a:rPr lang="en-US" sz="2000" dirty="0" smtClean="0">
                <a:solidFill>
                  <a:srgbClr val="00B0F0"/>
                </a:solidFill>
              </a:rPr>
              <a:t> += </a:t>
            </a:r>
            <a:r>
              <a:rPr lang="en-US" sz="2000" dirty="0" err="1" smtClean="0">
                <a:solidFill>
                  <a:srgbClr val="00B0F0"/>
                </a:solidFill>
              </a:rPr>
              <a:t>OnUpdate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  </a:t>
            </a:r>
            <a:r>
              <a:rPr lang="en-US" sz="2000" dirty="0" err="1" smtClean="0">
                <a:solidFill>
                  <a:srgbClr val="00B0F0"/>
                </a:solidFill>
              </a:rPr>
              <a:t>timer.Draw</a:t>
            </a:r>
            <a:r>
              <a:rPr lang="en-US" sz="2000" dirty="0" smtClean="0">
                <a:solidFill>
                  <a:srgbClr val="00B0F0"/>
                </a:solidFill>
              </a:rPr>
              <a:t> += </a:t>
            </a:r>
            <a:r>
              <a:rPr lang="en-US" sz="2000" dirty="0" err="1" smtClean="0">
                <a:solidFill>
                  <a:srgbClr val="00B0F0"/>
                </a:solidFill>
              </a:rPr>
              <a:t>OnDraw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sz="2000" dirty="0" err="1" smtClean="0">
                <a:solidFill>
                  <a:srgbClr val="00B0F0"/>
                </a:solidFill>
              </a:rPr>
              <a:t>LayoutUpdated</a:t>
            </a:r>
            <a:r>
              <a:rPr lang="en-US" sz="2000" dirty="0" smtClean="0">
                <a:solidFill>
                  <a:srgbClr val="00B0F0"/>
                </a:solidFill>
              </a:rPr>
              <a:t> += new </a:t>
            </a:r>
            <a:r>
              <a:rPr lang="en-US" sz="2000" dirty="0" err="1" smtClean="0">
                <a:solidFill>
                  <a:srgbClr val="00B0F0"/>
                </a:solidFill>
              </a:rPr>
              <a:t>EventHandler</a:t>
            </a:r>
            <a:r>
              <a:rPr lang="en-US" sz="2000" dirty="0" smtClean="0">
                <a:solidFill>
                  <a:srgbClr val="00B0F0"/>
                </a:solidFill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</a:rPr>
              <a:t>GamePage_LayoutUpdated</a:t>
            </a:r>
            <a:r>
              <a:rPr lang="en-US" sz="2000" dirty="0" smtClean="0">
                <a:solidFill>
                  <a:srgbClr val="00B0F0"/>
                </a:solidFill>
              </a:rPr>
              <a:t>);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void </a:t>
            </a:r>
            <a:r>
              <a:rPr lang="en-US" sz="2000" dirty="0" err="1" smtClean="0">
                <a:solidFill>
                  <a:srgbClr val="00B0F0"/>
                </a:solidFill>
              </a:rPr>
              <a:t>GamePage_LayoutUpdated</a:t>
            </a:r>
            <a:r>
              <a:rPr lang="en-US" sz="2000" dirty="0" smtClean="0">
                <a:solidFill>
                  <a:srgbClr val="00B0F0"/>
                </a:solidFill>
              </a:rPr>
              <a:t>(object sender, </a:t>
            </a:r>
            <a:r>
              <a:rPr lang="en-US" sz="2000" dirty="0" err="1" smtClean="0">
                <a:solidFill>
                  <a:srgbClr val="00B0F0"/>
                </a:solidFill>
              </a:rPr>
              <a:t>EventArgs</a:t>
            </a:r>
            <a:r>
              <a:rPr lang="en-US" sz="2000" dirty="0" smtClean="0">
                <a:solidFill>
                  <a:srgbClr val="00B0F0"/>
                </a:solidFill>
              </a:rPr>
              <a:t> e)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</a:rPr>
              <a:t>        {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if (</a:t>
            </a:r>
            <a:r>
              <a:rPr lang="en-US" sz="2000" dirty="0" err="1" smtClean="0">
                <a:solidFill>
                  <a:srgbClr val="00B0F0"/>
                </a:solidFill>
              </a:rPr>
              <a:t>ActualWidth</a:t>
            </a:r>
            <a:r>
              <a:rPr lang="en-US" sz="2000" dirty="0" smtClean="0">
                <a:solidFill>
                  <a:srgbClr val="00B0F0"/>
                </a:solidFill>
              </a:rPr>
              <a:t> &gt; 0 &amp;&amp; </a:t>
            </a:r>
            <a:r>
              <a:rPr lang="en-US" sz="2000" dirty="0" err="1" smtClean="0">
                <a:solidFill>
                  <a:srgbClr val="00B0F0"/>
                </a:solidFill>
              </a:rPr>
              <a:t>ActualHeight</a:t>
            </a:r>
            <a:r>
              <a:rPr lang="en-US" sz="2000" dirty="0" smtClean="0">
                <a:solidFill>
                  <a:srgbClr val="00B0F0"/>
                </a:solidFill>
              </a:rPr>
              <a:t> &gt; 0 &amp;&amp; </a:t>
            </a:r>
            <a:r>
              <a:rPr lang="en-US" sz="2000" dirty="0" err="1" smtClean="0">
                <a:solidFill>
                  <a:srgbClr val="00B0F0"/>
                </a:solidFill>
              </a:rPr>
              <a:t>elementRenderer</a:t>
            </a:r>
            <a:r>
              <a:rPr lang="en-US" sz="2000" dirty="0" smtClean="0">
                <a:solidFill>
                  <a:srgbClr val="00B0F0"/>
                </a:solidFill>
              </a:rPr>
              <a:t> == null)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</a:rPr>
              <a:t>            {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                </a:t>
            </a:r>
            <a:r>
              <a:rPr lang="en-US" sz="2000" dirty="0" err="1" smtClean="0">
                <a:solidFill>
                  <a:srgbClr val="00B0F0"/>
                </a:solidFill>
              </a:rPr>
              <a:t>elementRenderer</a:t>
            </a:r>
            <a:r>
              <a:rPr lang="en-US" sz="2000" dirty="0" smtClean="0">
                <a:solidFill>
                  <a:srgbClr val="00B0F0"/>
                </a:solidFill>
              </a:rPr>
              <a:t> = new </a:t>
            </a:r>
            <a:r>
              <a:rPr lang="en-US" sz="2000" dirty="0" err="1" smtClean="0">
                <a:solidFill>
                  <a:srgbClr val="00B0F0"/>
                </a:solidFill>
              </a:rPr>
              <a:t>UIElementRenderer</a:t>
            </a:r>
            <a:r>
              <a:rPr lang="en-US" sz="2000" dirty="0" smtClean="0">
                <a:solidFill>
                  <a:srgbClr val="00B0F0"/>
                </a:solidFill>
              </a:rPr>
              <a:t>(this, (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)</a:t>
            </a:r>
            <a:r>
              <a:rPr lang="en-US" sz="2000" dirty="0" err="1" smtClean="0">
                <a:solidFill>
                  <a:srgbClr val="00B0F0"/>
                </a:solidFill>
              </a:rPr>
              <a:t>ActualWidth</a:t>
            </a:r>
            <a:r>
              <a:rPr lang="en-US" sz="2000" dirty="0" smtClean="0">
                <a:solidFill>
                  <a:srgbClr val="00B0F0"/>
                </a:solidFill>
              </a:rPr>
              <a:t>,(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rgbClr val="00B0F0"/>
                </a:solidFill>
              </a:rPr>
              <a:t>)</a:t>
            </a:r>
            <a:r>
              <a:rPr lang="en-US" sz="2000" dirty="0" err="1" smtClean="0">
                <a:solidFill>
                  <a:srgbClr val="00B0F0"/>
                </a:solidFill>
              </a:rPr>
              <a:t>ActualHeight</a:t>
            </a:r>
            <a:r>
              <a:rPr lang="en-US" sz="2000" dirty="0" smtClean="0">
                <a:solidFill>
                  <a:srgbClr val="00B0F0"/>
                </a:solidFill>
              </a:rPr>
              <a:t>);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</a:rPr>
              <a:t>            }</a:t>
            </a:r>
          </a:p>
          <a:p>
            <a:pPr algn="l"/>
            <a:r>
              <a:rPr lang="uk-UA" sz="2000" dirty="0" smtClean="0">
                <a:solidFill>
                  <a:srgbClr val="00B0F0"/>
                </a:solidFill>
              </a:rPr>
              <a:t>        }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457200" indent="-457200" algn="l">
              <a:lnSpc>
                <a:spcPct val="110000"/>
              </a:lnSpc>
              <a:buFont typeface="+mj-lt"/>
              <a:buAutoNum type="arabicPeriod" startAt="3"/>
            </a:pPr>
            <a:r>
              <a:rPr lang="ru-RU" sz="2000" dirty="0" smtClean="0">
                <a:solidFill>
                  <a:schemeClr val="tx1"/>
                </a:solidFill>
              </a:rPr>
              <a:t>Запуск отрисовки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protected override void </a:t>
            </a:r>
            <a:r>
              <a:rPr lang="en-US" sz="2000" dirty="0" err="1" smtClean="0">
                <a:solidFill>
                  <a:srgbClr val="FF0000"/>
                </a:solidFill>
              </a:rPr>
              <a:t>OnNavigatedTo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NavigationEventArgs</a:t>
            </a:r>
            <a:r>
              <a:rPr lang="en-US" sz="2000" dirty="0" smtClean="0">
                <a:solidFill>
                  <a:srgbClr val="FF0000"/>
                </a:solidFill>
              </a:rPr>
              <a:t> e)</a:t>
            </a:r>
          </a:p>
          <a:p>
            <a:pPr algn="l">
              <a:lnSpc>
                <a:spcPct val="110000"/>
              </a:lnSpc>
            </a:pP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uk-UA" sz="2000" dirty="0" smtClean="0">
                <a:solidFill>
                  <a:srgbClr val="FF0000"/>
                </a:solidFill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SharedGraphicsDeviceManager.Current.GraphicsDevice.SetSharingMode(true);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err="1" smtClean="0">
                <a:solidFill>
                  <a:srgbClr val="FF0000"/>
                </a:solidFill>
              </a:rPr>
              <a:t>spriteBatch</a:t>
            </a:r>
            <a:r>
              <a:rPr lang="en-US" sz="2000" dirty="0" smtClean="0">
                <a:solidFill>
                  <a:srgbClr val="FF0000"/>
                </a:solidFill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</a:rPr>
              <a:t>SpriteBatch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SharedGraphicsDeviceManager.Current.GraphicsDevice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err="1" smtClean="0">
                <a:solidFill>
                  <a:srgbClr val="FF0000"/>
                </a:solidFill>
              </a:rPr>
              <a:t>timer.Start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endParaRPr lang="uk-UA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</a:t>
            </a:r>
            <a:r>
              <a:rPr lang="en-US" sz="2000" dirty="0" err="1" smtClean="0">
                <a:solidFill>
                  <a:srgbClr val="FF0000"/>
                </a:solidFill>
              </a:rPr>
              <a:t>base.OnNavigatedTo</a:t>
            </a:r>
            <a:r>
              <a:rPr lang="en-US" sz="2000" dirty="0" smtClean="0">
                <a:solidFill>
                  <a:srgbClr val="FF0000"/>
                </a:solidFill>
              </a:rPr>
              <a:t>(e);</a:t>
            </a:r>
          </a:p>
          <a:p>
            <a:pPr algn="l">
              <a:lnSpc>
                <a:spcPct val="110000"/>
              </a:lnSpc>
            </a:pPr>
            <a:r>
              <a:rPr lang="uk-UA" sz="2000" dirty="0" smtClean="0">
                <a:solidFill>
                  <a:srgbClr val="FF0000"/>
                </a:solidFill>
              </a:rPr>
              <a:t>   }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2" name="Rectangle 5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7413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414" name="Freeform 7"/>
          <p:cNvSpPr>
            <a:spLocks/>
          </p:cNvSpPr>
          <p:nvPr/>
        </p:nvSpPr>
        <p:spPr bwMode="auto">
          <a:xfrm>
            <a:off x="0" y="228600"/>
            <a:ext cx="74168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7415" name="Rectangle 8"/>
          <p:cNvSpPr>
            <a:spLocks/>
          </p:cNvSpPr>
          <p:nvPr/>
        </p:nvSpPr>
        <p:spPr bwMode="auto">
          <a:xfrm>
            <a:off x="0" y="533400"/>
            <a:ext cx="68072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Интеграция 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Silverlight 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и 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XNA (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часть 2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)</a:t>
            </a:r>
          </a:p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11200" y="1143000"/>
            <a:ext cx="11658600" cy="8153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4. </a:t>
            </a:r>
            <a:r>
              <a:rPr lang="ru-RU" sz="2000" dirty="0" smtClean="0">
                <a:solidFill>
                  <a:schemeClr val="tx1"/>
                </a:solidFill>
              </a:rPr>
              <a:t>  </a:t>
            </a:r>
            <a:r>
              <a:rPr lang="uk-UA" sz="2000" dirty="0" smtClean="0">
                <a:solidFill>
                  <a:schemeClr val="tx1"/>
                </a:solidFill>
              </a:rPr>
              <a:t>Обновление </a:t>
            </a:r>
            <a:r>
              <a:rPr lang="ru-RU" sz="2000" dirty="0" smtClean="0">
                <a:solidFill>
                  <a:schemeClr val="tx1"/>
                </a:solidFill>
              </a:rPr>
              <a:t>слоя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smtClean="0">
                <a:solidFill>
                  <a:srgbClr val="00B0F0"/>
                </a:solidFill>
              </a:rPr>
              <a:t>private void </a:t>
            </a:r>
            <a:r>
              <a:rPr lang="en-US" sz="2000" dirty="0" err="1" smtClean="0">
                <a:solidFill>
                  <a:srgbClr val="00B0F0"/>
                </a:solidFill>
              </a:rPr>
              <a:t>OnUpdate</a:t>
            </a:r>
            <a:r>
              <a:rPr lang="en-US" sz="2000" dirty="0" smtClean="0">
                <a:solidFill>
                  <a:srgbClr val="00B0F0"/>
                </a:solidFill>
              </a:rPr>
              <a:t>(object sender, </a:t>
            </a:r>
            <a:r>
              <a:rPr lang="en-US" sz="2000" dirty="0" err="1" smtClean="0">
                <a:solidFill>
                  <a:srgbClr val="00B0F0"/>
                </a:solidFill>
              </a:rPr>
              <a:t>GameTimerEventArgs</a:t>
            </a:r>
            <a:r>
              <a:rPr lang="en-US" sz="2000" dirty="0" smtClean="0">
                <a:solidFill>
                  <a:srgbClr val="00B0F0"/>
                </a:solidFill>
              </a:rPr>
              <a:t> e)</a:t>
            </a:r>
          </a:p>
          <a:p>
            <a:pPr marL="457200" indent="-457200" algn="l">
              <a:lnSpc>
                <a:spcPct val="130000"/>
              </a:lnSpc>
              <a:buFont typeface="+mj-lt"/>
              <a:buAutoNum type="arabicPeriod" startAt="5"/>
            </a:pPr>
            <a:r>
              <a:rPr lang="ru-RU" sz="2000" dirty="0" smtClean="0">
                <a:solidFill>
                  <a:schemeClr val="tx1"/>
                </a:solidFill>
              </a:rPr>
              <a:t>Отрисовка слоя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private void </a:t>
            </a:r>
            <a:r>
              <a:rPr lang="en-US" sz="2000" dirty="0" err="1" smtClean="0">
                <a:solidFill>
                  <a:srgbClr val="FF0000"/>
                </a:solidFill>
              </a:rPr>
              <a:t>OnDraw</a:t>
            </a:r>
            <a:r>
              <a:rPr lang="en-US" sz="2000" dirty="0" smtClean="0">
                <a:solidFill>
                  <a:srgbClr val="FF0000"/>
                </a:solidFill>
              </a:rPr>
              <a:t>(object sender, </a:t>
            </a:r>
            <a:r>
              <a:rPr lang="en-US" sz="2000" dirty="0" err="1" smtClean="0">
                <a:solidFill>
                  <a:srgbClr val="FF0000"/>
                </a:solidFill>
              </a:rPr>
              <a:t>GameTimerEventArgs</a:t>
            </a:r>
            <a:r>
              <a:rPr lang="en-US" sz="2000" dirty="0" smtClean="0">
                <a:solidFill>
                  <a:srgbClr val="FF0000"/>
                </a:solidFill>
              </a:rPr>
              <a:t> e)</a:t>
            </a:r>
          </a:p>
          <a:p>
            <a:pPr algn="l">
              <a:lnSpc>
                <a:spcPct val="130000"/>
              </a:lnSpc>
            </a:pPr>
            <a:r>
              <a:rPr lang="uk-UA" sz="2000" dirty="0" smtClean="0">
                <a:solidFill>
                  <a:srgbClr val="FF0000"/>
                </a:solidFill>
              </a:rPr>
              <a:t>        {</a:t>
            </a:r>
          </a:p>
          <a:p>
            <a:pPr algn="l">
              <a:lnSpc>
                <a:spcPct val="130000"/>
              </a:lnSpc>
            </a:pPr>
            <a:r>
              <a:rPr lang="uk-UA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SharedGraphicsDeviceManager.Current.GraphicsDevice.Clear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Color.Black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  <a:endParaRPr lang="ru-RU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elementRenderer.Render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pPr algn="l">
              <a:lnSpc>
                <a:spcPct val="13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spriteBatch.Begin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pPr algn="l">
              <a:lnSpc>
                <a:spcPct val="13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spriteBatch.Draw</a:t>
            </a:r>
            <a:r>
              <a:rPr lang="en-US" sz="2000" dirty="0" smtClean="0">
                <a:solidFill>
                  <a:srgbClr val="FF0000"/>
                </a:solidFill>
              </a:rPr>
              <a:t>(texture, </a:t>
            </a:r>
            <a:r>
              <a:rPr lang="en-US" sz="2000" dirty="0" err="1" smtClean="0">
                <a:solidFill>
                  <a:srgbClr val="FF0000"/>
                </a:solidFill>
              </a:rPr>
              <a:t>spritePosition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Color.White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algn="l">
              <a:lnSpc>
                <a:spcPct val="130000"/>
              </a:lnSpc>
            </a:pPr>
            <a:r>
              <a:rPr lang="ru-RU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spriteBatch.Draw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elementRenderer.Texture</a:t>
            </a:r>
            <a:r>
              <a:rPr lang="en-US" sz="2000" dirty="0" smtClean="0">
                <a:solidFill>
                  <a:srgbClr val="FF0000"/>
                </a:solidFill>
              </a:rPr>
              <a:t>, Vector2.Zero, </a:t>
            </a:r>
            <a:r>
              <a:rPr lang="en-US" sz="2000" dirty="0" err="1" smtClean="0">
                <a:solidFill>
                  <a:srgbClr val="FF0000"/>
                </a:solidFill>
              </a:rPr>
              <a:t>Color.White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  <a:endParaRPr lang="uk-UA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en-US" sz="2000" dirty="0" err="1" smtClean="0">
                <a:solidFill>
                  <a:srgbClr val="FF0000"/>
                </a:solidFill>
              </a:rPr>
              <a:t>spriteBatch.End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</a:p>
          <a:p>
            <a:pPr algn="l">
              <a:lnSpc>
                <a:spcPct val="130000"/>
              </a:lnSpc>
            </a:pPr>
            <a:r>
              <a:rPr lang="uk-UA" sz="2000" dirty="0" smtClean="0">
                <a:solidFill>
                  <a:srgbClr val="FF0000"/>
                </a:solidFill>
              </a:rPr>
              <a:t>        }</a:t>
            </a:r>
          </a:p>
          <a:p>
            <a:pPr marL="457200" indent="-457200" algn="l">
              <a:lnSpc>
                <a:spcPct val="130000"/>
              </a:lnSpc>
              <a:buAutoNum type="arabicPeriod" startAt="6"/>
            </a:pPr>
            <a:r>
              <a:rPr lang="ru-RU" sz="2000" dirty="0" smtClean="0">
                <a:solidFill>
                  <a:schemeClr val="tx1"/>
                </a:solidFill>
              </a:rPr>
              <a:t>Остановка отрисовки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protected override void </a:t>
            </a:r>
            <a:r>
              <a:rPr lang="en-US" sz="2000" dirty="0" err="1" smtClean="0">
                <a:solidFill>
                  <a:srgbClr val="00B0F0"/>
                </a:solidFill>
              </a:rPr>
              <a:t>OnNavigatedFrom</a:t>
            </a:r>
            <a:r>
              <a:rPr lang="en-US" sz="2000" dirty="0" smtClean="0">
                <a:solidFill>
                  <a:srgbClr val="00B0F0"/>
                </a:solidFill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</a:rPr>
              <a:t>NavigationEventArgs</a:t>
            </a:r>
            <a:r>
              <a:rPr lang="en-US" sz="2000" dirty="0" smtClean="0">
                <a:solidFill>
                  <a:srgbClr val="00B0F0"/>
                </a:solidFill>
              </a:rPr>
              <a:t> e)</a:t>
            </a:r>
          </a:p>
          <a:p>
            <a:pPr algn="l">
              <a:lnSpc>
                <a:spcPct val="130000"/>
              </a:lnSpc>
            </a:pPr>
            <a:r>
              <a:rPr lang="uk-UA" sz="2000" dirty="0" smtClean="0">
                <a:solidFill>
                  <a:srgbClr val="00B0F0"/>
                </a:solidFill>
              </a:rPr>
              <a:t>        {</a:t>
            </a:r>
            <a:endParaRPr lang="en-US" sz="2000" dirty="0" smtClean="0">
              <a:solidFill>
                <a:srgbClr val="00B0F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</a:t>
            </a:r>
            <a:r>
              <a:rPr lang="en-US" sz="2000" dirty="0" err="1" smtClean="0">
                <a:solidFill>
                  <a:srgbClr val="00B0F0"/>
                </a:solidFill>
              </a:rPr>
              <a:t>timer.Stop</a:t>
            </a:r>
            <a:r>
              <a:rPr lang="en-US" sz="2000" dirty="0" smtClean="0">
                <a:solidFill>
                  <a:srgbClr val="00B0F0"/>
                </a:solidFill>
              </a:rPr>
              <a:t>();</a:t>
            </a: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SharedGraphicsDeviceManager.Current.GraphicsDevice.SetSharingMode(false);</a:t>
            </a: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          </a:t>
            </a:r>
            <a:r>
              <a:rPr lang="en-US" sz="2000" dirty="0" err="1" smtClean="0">
                <a:solidFill>
                  <a:srgbClr val="00B0F0"/>
                </a:solidFill>
              </a:rPr>
              <a:t>base.OnNavigatedFrom</a:t>
            </a:r>
            <a:r>
              <a:rPr lang="en-US" sz="2000" dirty="0" smtClean="0">
                <a:solidFill>
                  <a:srgbClr val="00B0F0"/>
                </a:solidFill>
              </a:rPr>
              <a:t>(e);</a:t>
            </a:r>
          </a:p>
          <a:p>
            <a:pPr algn="l">
              <a:lnSpc>
                <a:spcPct val="130000"/>
              </a:lnSpc>
            </a:pPr>
            <a:r>
              <a:rPr lang="uk-UA" sz="2000" dirty="0" smtClean="0">
                <a:solidFill>
                  <a:srgbClr val="00B0F0"/>
                </a:solidFill>
              </a:rPr>
              <a:t>        }</a:t>
            </a:r>
          </a:p>
          <a:p>
            <a:pPr marL="457200" indent="-457200" algn="l">
              <a:lnSpc>
                <a:spcPct val="110000"/>
              </a:lnSpc>
            </a:pPr>
            <a:endParaRPr lang="ru-RU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843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843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843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8" name="Rectangle 5"/>
          <p:cNvSpPr>
            <a:spLocks/>
          </p:cNvSpPr>
          <p:nvPr/>
        </p:nvSpPr>
        <p:spPr bwMode="auto">
          <a:xfrm>
            <a:off x="406400" y="4724400"/>
            <a:ext cx="12598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AR </a:t>
            </a:r>
            <a:r>
              <a:rPr lang="ru-RU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библиотеки для </a:t>
            </a:r>
            <a:r>
              <a:rPr lang="en-US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WP7</a:t>
            </a:r>
            <a:endParaRPr lang="en-US" sz="7100" dirty="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307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78" name="Rectangle 5"/>
          <p:cNvSpPr>
            <a:spLocks/>
          </p:cNvSpPr>
          <p:nvPr/>
        </p:nvSpPr>
        <p:spPr bwMode="auto">
          <a:xfrm>
            <a:off x="749300" y="4784725"/>
            <a:ext cx="73533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Что такое </a:t>
            </a:r>
            <a:r>
              <a:rPr lang="en-US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AR?</a:t>
            </a:r>
            <a:endParaRPr lang="en-US" sz="7100" dirty="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9460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9461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946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3" name="Freeform 5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9464" name="Rectangle 6"/>
          <p:cNvSpPr>
            <a:spLocks/>
          </p:cNvSpPr>
          <p:nvPr/>
        </p:nvSpPr>
        <p:spPr bwMode="auto">
          <a:xfrm>
            <a:off x="152400" y="369888"/>
            <a:ext cx="278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200" b="1" dirty="0" err="1"/>
              <a:t>SLARToolkit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19468" name="Picture 12" descr="C:\Users\Ilya Rodin\Desktop\SLARToolkit_WP_Mango_Sample_Image_Overla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143000"/>
            <a:ext cx="8432800" cy="6324600"/>
          </a:xfrm>
          <a:prstGeom prst="rect">
            <a:avLst/>
          </a:prstGeom>
          <a:noFill/>
        </p:spPr>
      </p:pic>
      <p:pic>
        <p:nvPicPr>
          <p:cNvPr id="19469" name="Picture 13" descr="C:\Users\Ilya Rodin\Desktop\SLAR_Tex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505200"/>
            <a:ext cx="7416800" cy="5562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9460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9461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946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3" name="Freeform 5"/>
          <p:cNvSpPr>
            <a:spLocks/>
          </p:cNvSpPr>
          <p:nvPr/>
        </p:nvSpPr>
        <p:spPr bwMode="auto">
          <a:xfrm>
            <a:off x="0" y="266700"/>
            <a:ext cx="6502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9464" name="Rectangle 6"/>
          <p:cNvSpPr>
            <a:spLocks/>
          </p:cNvSpPr>
          <p:nvPr/>
        </p:nvSpPr>
        <p:spPr bwMode="auto">
          <a:xfrm>
            <a:off x="152400" y="381000"/>
            <a:ext cx="5664200" cy="446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200" b="1" dirty="0" smtClean="0"/>
              <a:t>GART (</a:t>
            </a:r>
            <a:r>
              <a:rPr lang="en-US" sz="3200" b="1" dirty="0" smtClean="0"/>
              <a:t>Geo AR </a:t>
            </a:r>
            <a:r>
              <a:rPr lang="en-US" sz="3200" b="1" dirty="0" smtClean="0"/>
              <a:t>Toolkit)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1027" name="Picture 3" descr="C:\Users\Ilya Rodi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1447800"/>
            <a:ext cx="9468196" cy="5105400"/>
          </a:xfrm>
          <a:prstGeom prst="rect">
            <a:avLst/>
          </a:prstGeom>
          <a:noFill/>
        </p:spPr>
      </p:pic>
      <p:pic>
        <p:nvPicPr>
          <p:cNvPr id="1026" name="Picture 2" descr="C:\Users\Ilya Rodin\Desktop\j4MsWvNnzYsdxsxMqkMZajl72eJkfbmt4t8yenImKBU8NzMXDbey6A_oozMjJET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5004" y="4495800"/>
            <a:ext cx="7751895" cy="4403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20484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20485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2048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487" name="Freeform 5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20488" name="Rectangle 6"/>
          <p:cNvSpPr>
            <a:spLocks/>
          </p:cNvSpPr>
          <p:nvPr/>
        </p:nvSpPr>
        <p:spPr bwMode="auto">
          <a:xfrm>
            <a:off x="93663" y="438150"/>
            <a:ext cx="30480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Goblin XNA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20493" name="Picture 13" descr="C:\Users\Ilya Rodin\Desktop\armab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8880" y="3810000"/>
            <a:ext cx="9554108" cy="5257800"/>
          </a:xfrm>
          <a:prstGeom prst="rect">
            <a:avLst/>
          </a:prstGeom>
          <a:noFill/>
        </p:spPr>
      </p:pic>
      <p:pic>
        <p:nvPicPr>
          <p:cNvPr id="20492" name="Picture 12" descr="C:\Users\Ilya Rodin\Desktop\armodel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400" y="1371600"/>
            <a:ext cx="6848475" cy="51363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2355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2355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8" name="Rectangle 5"/>
          <p:cNvSpPr>
            <a:spLocks/>
          </p:cNvSpPr>
          <p:nvPr/>
        </p:nvSpPr>
        <p:spPr bwMode="auto">
          <a:xfrm>
            <a:off x="406400" y="4724400"/>
            <a:ext cx="12598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710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Спасибо за внимание!</a:t>
            </a:r>
            <a:endParaRPr lang="en-US" sz="710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58D95"/>
            </a:gs>
            <a:gs pos="100000">
              <a:srgbClr val="1DAF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4100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4101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02" name="Freeform 5"/>
          <p:cNvSpPr>
            <a:spLocks/>
          </p:cNvSpPr>
          <p:nvPr/>
        </p:nvSpPr>
        <p:spPr bwMode="auto">
          <a:xfrm>
            <a:off x="0" y="266700"/>
            <a:ext cx="4216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2" name="Rectangle 6"/>
          <p:cNvSpPr>
            <a:spLocks/>
          </p:cNvSpPr>
          <p:nvPr/>
        </p:nvSpPr>
        <p:spPr bwMode="auto">
          <a:xfrm>
            <a:off x="330200" y="1143000"/>
            <a:ext cx="12319000" cy="8166100"/>
          </a:xfrm>
          <a:prstGeom prst="rect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39998"/>
              </a:schemeClr>
            </a:outerShdw>
          </a:effectLst>
        </p:spPr>
        <p:txBody>
          <a:bodyPr lIns="0" tIns="0" rIns="0" bIns="0"/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en-US" sz="24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</p:txBody>
      </p:sp>
      <p:sp>
        <p:nvSpPr>
          <p:cNvPr id="4104" name="Rectangle 7"/>
          <p:cNvSpPr>
            <a:spLocks/>
          </p:cNvSpPr>
          <p:nvPr/>
        </p:nvSpPr>
        <p:spPr bwMode="auto">
          <a:xfrm>
            <a:off x="93662" y="381000"/>
            <a:ext cx="3817937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Общее определение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4106" name="TextBox 10"/>
          <p:cNvSpPr txBox="1">
            <a:spLocks noChangeArrowheads="1"/>
          </p:cNvSpPr>
          <p:nvPr/>
        </p:nvSpPr>
        <p:spPr bwMode="auto">
          <a:xfrm>
            <a:off x="482600" y="3048000"/>
            <a:ext cx="4876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Совмещает виртуальное </a:t>
            </a:r>
            <a:r>
              <a:rPr lang="en-US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и реальное</a:t>
            </a: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en-US" sz="28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Взаимдействие в реальном времени</a:t>
            </a: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Arial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en-US" sz="2800" dirty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Работает в </a:t>
            </a:r>
            <a:r>
              <a:rPr lang="en-US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3D</a:t>
            </a: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uk-UA" dirty="0"/>
          </a:p>
        </p:txBody>
      </p:sp>
      <p:pic>
        <p:nvPicPr>
          <p:cNvPr id="4107" name="Picture 11" descr="C:\Users\Ilya Rodin\Desktop\iScreen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0" y="1371600"/>
            <a:ext cx="7086600" cy="7543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5125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6" name="Freeform 6"/>
          <p:cNvSpPr>
            <a:spLocks/>
          </p:cNvSpPr>
          <p:nvPr/>
        </p:nvSpPr>
        <p:spPr bwMode="auto">
          <a:xfrm>
            <a:off x="0" y="266700"/>
            <a:ext cx="3073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5127" name="Rectangle 8"/>
          <p:cNvSpPr>
            <a:spLocks/>
          </p:cNvSpPr>
          <p:nvPr/>
        </p:nvSpPr>
        <p:spPr bwMode="auto">
          <a:xfrm>
            <a:off x="152400" y="381000"/>
            <a:ext cx="2540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Helvetica" charset="0"/>
              </a:rPr>
              <a:t>Примеры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5129" name="Picture 9" descr="C:\Users\Ilya Rodin\Desktop\visionpic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381000"/>
            <a:ext cx="4445000" cy="5321300"/>
          </a:xfrm>
          <a:prstGeom prst="rect">
            <a:avLst/>
          </a:prstGeom>
          <a:noFill/>
        </p:spPr>
      </p:pic>
      <p:pic>
        <p:nvPicPr>
          <p:cNvPr id="5131" name="Picture 11" descr="C:\Users\Ilya Rodin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88400" y="1295400"/>
            <a:ext cx="3876675" cy="5825605"/>
          </a:xfrm>
          <a:prstGeom prst="rect">
            <a:avLst/>
          </a:prstGeom>
          <a:noFill/>
        </p:spPr>
      </p:pic>
      <p:pic>
        <p:nvPicPr>
          <p:cNvPr id="5132" name="Picture 12" descr="C:\Users\Ilya Rodin\Desktop\ss-480-0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000" y="1219200"/>
            <a:ext cx="4572000" cy="7620000"/>
          </a:xfrm>
          <a:prstGeom prst="rect">
            <a:avLst/>
          </a:prstGeom>
          <a:noFill/>
        </p:spPr>
      </p:pic>
      <p:pic>
        <p:nvPicPr>
          <p:cNvPr id="5133" name="Picture 13" descr="C:\Users\Ilya Rodin\Desktop\ss-480-1-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06800" y="5943600"/>
            <a:ext cx="5067300" cy="3378200"/>
          </a:xfrm>
          <a:prstGeom prst="rect">
            <a:avLst/>
          </a:prstGeom>
          <a:noFill/>
        </p:spPr>
      </p:pic>
      <p:pic>
        <p:nvPicPr>
          <p:cNvPr id="5130" name="Picture 10" descr="C:\Users\Ilya Rodin\Desktop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69600" y="73152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819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819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8" name="Rectangle 5"/>
          <p:cNvSpPr>
            <a:spLocks/>
          </p:cNvSpPr>
          <p:nvPr/>
        </p:nvSpPr>
        <p:spPr bwMode="auto">
          <a:xfrm>
            <a:off x="749300" y="4784725"/>
            <a:ext cx="96393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7100" dirty="0" smtClean="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Инструменты</a:t>
            </a:r>
            <a:endParaRPr lang="en-US" sz="7100" dirty="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2" descr="C:\Users\Ilya Rodin\Desktop\How-to-Create-a-Vector-Safari-Compass-in-Illustra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7600" y="1066800"/>
            <a:ext cx="5778500" cy="3594100"/>
          </a:xfrm>
          <a:prstGeom prst="rect">
            <a:avLst/>
          </a:prstGeom>
          <a:noFill/>
        </p:spPr>
      </p:pic>
      <p:sp>
        <p:nvSpPr>
          <p:cNvPr id="9218" name="Rectangle 4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9219" name="Rectangle 5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9220" name="Rectangle 6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922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2" name="Freeform 8"/>
          <p:cNvSpPr>
            <a:spLocks/>
          </p:cNvSpPr>
          <p:nvPr/>
        </p:nvSpPr>
        <p:spPr bwMode="auto">
          <a:xfrm>
            <a:off x="0" y="266700"/>
            <a:ext cx="44450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9223" name="Rectangle 9"/>
          <p:cNvSpPr>
            <a:spLocks/>
          </p:cNvSpPr>
          <p:nvPr/>
        </p:nvSpPr>
        <p:spPr bwMode="auto">
          <a:xfrm>
            <a:off x="152400" y="382588"/>
            <a:ext cx="3911600" cy="455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Что нам понадобится</a:t>
            </a: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?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9226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6324600"/>
            <a:ext cx="2889738" cy="2808718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9227" name="Picture 11" descr="C:\Users\Ilya Rodin\Desktop\3_ring_gyroscope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0" y="4114800"/>
            <a:ext cx="6375400" cy="4781550"/>
          </a:xfrm>
          <a:prstGeom prst="rect">
            <a:avLst/>
          </a:prstGeom>
          <a:noFill/>
        </p:spPr>
      </p:pic>
      <p:pic>
        <p:nvPicPr>
          <p:cNvPr id="9229" name="Picture 13" descr="C:\Users\Ilya Rodin\Desktop\old_camera_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6200" y="5257800"/>
            <a:ext cx="3602037" cy="3602037"/>
          </a:xfrm>
          <a:prstGeom prst="rect">
            <a:avLst/>
          </a:prstGeom>
          <a:noFill/>
        </p:spPr>
      </p:pic>
      <p:pic>
        <p:nvPicPr>
          <p:cNvPr id="9225" name="Picture 9" descr="C:\Users\Ilya Rodin\Desktop\large_Tricycle_with_GPS_Funny_Picture_4134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93000" y="1295400"/>
            <a:ext cx="4648201" cy="417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0244" name="Rectangle 6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0245" name="Rectangle 7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0246" name="Picture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7" name="Freeform 9"/>
          <p:cNvSpPr>
            <a:spLocks/>
          </p:cNvSpPr>
          <p:nvPr/>
        </p:nvSpPr>
        <p:spPr bwMode="auto">
          <a:xfrm>
            <a:off x="0" y="266700"/>
            <a:ext cx="3454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0248" name="Rectangle 10"/>
          <p:cNvSpPr>
            <a:spLocks/>
          </p:cNvSpPr>
          <p:nvPr/>
        </p:nvSpPr>
        <p:spPr bwMode="auto">
          <a:xfrm>
            <a:off x="152400" y="381000"/>
            <a:ext cx="29210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GPS API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1025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066800"/>
            <a:ext cx="11658600" cy="2290762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1025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2819400"/>
            <a:ext cx="6906830" cy="65532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  <a:miter lim="800000"/>
            <a:headEnd/>
            <a:tailEnd/>
          </a:ln>
        </p:spPr>
      </p:pic>
      <p:pic>
        <p:nvPicPr>
          <p:cNvPr id="1025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3200" y="5410200"/>
            <a:ext cx="7393259" cy="12192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1" name="Picture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5029200"/>
            <a:ext cx="12190713" cy="41910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sp>
        <p:nvSpPr>
          <p:cNvPr id="11266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1267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68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126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70" name="Freeform 5"/>
          <p:cNvSpPr>
            <a:spLocks/>
          </p:cNvSpPr>
          <p:nvPr/>
        </p:nvSpPr>
        <p:spPr bwMode="auto">
          <a:xfrm>
            <a:off x="0" y="266700"/>
            <a:ext cx="5740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71" name="Rectangle 6"/>
          <p:cNvSpPr>
            <a:spLocks/>
          </p:cNvSpPr>
          <p:nvPr/>
        </p:nvSpPr>
        <p:spPr bwMode="auto">
          <a:xfrm>
            <a:off x="139700" y="304800"/>
            <a:ext cx="49911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200" dirty="0" smtClean="0"/>
              <a:t>Compass API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11282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66800"/>
            <a:ext cx="8514644" cy="35814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sp>
        <p:nvSpPr>
          <p:cNvPr id="16" name="Rectangle 6"/>
          <p:cNvSpPr>
            <a:spLocks/>
          </p:cNvSpPr>
          <p:nvPr/>
        </p:nvSpPr>
        <p:spPr bwMode="auto">
          <a:xfrm>
            <a:off x="8102600" y="1219200"/>
            <a:ext cx="4902200" cy="5257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39998"/>
              </a:schemeClr>
            </a:outerShdw>
          </a:effectLst>
        </p:spPr>
        <p:txBody>
          <a:bodyPr lIns="0" tIns="0" rIns="0" bIns="0"/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rgbClr val="0F0F0F"/>
              </a:solidFill>
              <a:latin typeface="Helvetica" charset="0"/>
              <a:ea typeface="MS PGothic" pitchFamily="34" charset="-128"/>
              <a:sym typeface="Helvetica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8051800" y="762000"/>
            <a:ext cx="4953000" cy="802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ru-RU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uk-UA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Неустойчив к внешним воздействиям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uk-UA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Требует периодическую калибровку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Погрешность (до 20 градусов) 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Медленная реакция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Доступен не на всех устройствах</a:t>
            </a: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uk-UA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en-US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uk-U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11267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68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11269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70" name="Freeform 5"/>
          <p:cNvSpPr>
            <a:spLocks/>
          </p:cNvSpPr>
          <p:nvPr/>
        </p:nvSpPr>
        <p:spPr bwMode="auto">
          <a:xfrm>
            <a:off x="0" y="266700"/>
            <a:ext cx="5740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11271" name="Rectangle 6"/>
          <p:cNvSpPr>
            <a:spLocks/>
          </p:cNvSpPr>
          <p:nvPr/>
        </p:nvSpPr>
        <p:spPr bwMode="auto">
          <a:xfrm>
            <a:off x="139700" y="304800"/>
            <a:ext cx="49911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0000"/>
              </a:lnSpc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200" dirty="0" smtClean="0"/>
              <a:t>Gyro API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254000" y="1600200"/>
            <a:ext cx="4902200" cy="419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39998"/>
              </a:schemeClr>
            </a:outerShdw>
          </a:effectLst>
        </p:spPr>
        <p:txBody>
          <a:bodyPr lIns="0" tIns="0" rIns="0" bIns="0"/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  <a:defRPr/>
            </a:pPr>
            <a:endParaRPr lang="ru-RU" sz="2400" b="1" dirty="0" smtClean="0">
              <a:solidFill>
                <a:srgbClr val="0F0F0F"/>
              </a:solidFill>
              <a:latin typeface="Helvetica" charset="0"/>
              <a:ea typeface="MS PGothic" pitchFamily="34" charset="-128"/>
              <a:sym typeface="Helvetica" charset="0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06400" y="1066800"/>
            <a:ext cx="4953000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ru-RU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☺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Позволяет определить угол наклона устройства даже в состоянии покоя</a:t>
            </a:r>
            <a:endParaRPr lang="uk-UA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Опционально доступен на </a:t>
            </a:r>
            <a:r>
              <a:rPr lang="en-US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Mango </a:t>
            </a:r>
            <a:r>
              <a:rPr lang="ru-RU" sz="2800" dirty="0" smtClean="0">
                <a:solidFill>
                  <a:schemeClr val="tx1"/>
                </a:solidFill>
                <a:latin typeface="Helvetica" charset="0"/>
                <a:ea typeface="MS PGothic" pitchFamily="34" charset="-128"/>
                <a:sym typeface="Helvetica" charset="0"/>
              </a:rPr>
              <a:t>и не доступен на устройствах первого поколения</a:t>
            </a:r>
            <a:endParaRPr lang="uk-UA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en-US" sz="2800" dirty="0" smtClean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 algn="l">
              <a:lnSpc>
                <a:spcPct val="130000"/>
              </a:lnSpc>
              <a:buClr>
                <a:srgbClr val="000000"/>
              </a:buClr>
              <a:buSzPct val="125000"/>
              <a:buFont typeface="Helvetica" pitchFamily="34" charset="0"/>
              <a:buChar char="☻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en-US" sz="2800" dirty="0">
              <a:solidFill>
                <a:schemeClr val="tx1"/>
              </a:solidFill>
              <a:latin typeface="Helvetica" charset="0"/>
              <a:ea typeface="MS PGothic" pitchFamily="34" charset="-128"/>
              <a:sym typeface="Helvetica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572000" algn="l"/>
              </a:tabLst>
            </a:pPr>
            <a:endParaRPr lang="uk-UA" dirty="0"/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6600" y="762000"/>
            <a:ext cx="5265174" cy="38862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999" y="6019800"/>
            <a:ext cx="11488615" cy="32766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5400" y="4876800"/>
            <a:ext cx="8835452" cy="1676400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">
  <a:themeElements>
    <a:clrScheme name="">
      <a:dk1>
        <a:srgbClr val="000000"/>
      </a:dk1>
      <a:lt1>
        <a:srgbClr val="168D93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ABC5C8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r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t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eStudi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eStudi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aseStud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Pages>0</Pages>
  <Words>1025</Words>
  <Characters>0</Characters>
  <Application>Microsoft Office PowerPoint</Application>
  <PresentationFormat>Custom</PresentationFormat>
  <Lines>0</Lines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Start</vt:lpstr>
      <vt:lpstr>CaseStudies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Rodin</dc:creator>
  <cp:lastModifiedBy>Ilya Rodin</cp:lastModifiedBy>
  <cp:revision>159</cp:revision>
  <dcterms:modified xsi:type="dcterms:W3CDTF">2011-10-29T06:54:21Z</dcterms:modified>
</cp:coreProperties>
</file>