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0"/>
  </p:notesMasterIdLst>
  <p:handoutMasterIdLst>
    <p:handoutMasterId r:id="rId11"/>
  </p:handoutMasterIdLst>
  <p:sldIdLst>
    <p:sldId id="315" r:id="rId2"/>
    <p:sldId id="397" r:id="rId3"/>
    <p:sldId id="396" r:id="rId4"/>
    <p:sldId id="395" r:id="rId5"/>
    <p:sldId id="399" r:id="rId6"/>
    <p:sldId id="400" r:id="rId7"/>
    <p:sldId id="401" r:id="rId8"/>
    <p:sldId id="394" r:id="rId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na Schuler (Bookey Consulting)" initials="DLS" lastIdx="2" clrIdx="0"/>
  <p:cmAuthor id="1" name="Wenwen" initials="WW" lastIdx="1" clrIdx="1"/>
  <p:cmAuthor id="2" name="Alan Meeus" initials="A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246A3"/>
    <a:srgbClr val="D13FA0"/>
    <a:srgbClr val="C02E8F"/>
    <a:srgbClr val="B72172"/>
    <a:srgbClr val="FFFFFF"/>
    <a:srgbClr val="000000"/>
    <a:srgbClr val="44C8F5"/>
    <a:srgbClr val="8CC63F"/>
    <a:srgbClr val="701997"/>
    <a:srgbClr val="9521C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86" autoAdjust="0"/>
    <p:restoredTop sz="88402" autoAdjust="0"/>
  </p:normalViewPr>
  <p:slideViewPr>
    <p:cSldViewPr snapToGrid="0">
      <p:cViewPr>
        <p:scale>
          <a:sx n="70" d="100"/>
          <a:sy n="70" d="100"/>
        </p:scale>
        <p:origin x="180" y="-546"/>
      </p:cViewPr>
      <p:guideLst>
        <p:guide orient="horz" pos="144"/>
        <p:guide orient="horz" pos="622"/>
        <p:guide orient="horz" pos="816"/>
        <p:guide orient="horz" pos="2175"/>
        <p:guide orient="horz" pos="4176"/>
        <p:guide orient="horz" pos="1019"/>
        <p:guide orient="horz" pos="1981"/>
        <p:guide pos="3839"/>
        <p:guide pos="320"/>
        <p:guide pos="613"/>
        <p:guide pos="7358"/>
        <p:guide pos="1940"/>
        <p:guide pos="7063"/>
      </p:guideLst>
    </p:cSldViewPr>
  </p:slid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Tech Ed North America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12/23/2011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3937252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 Ed North America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12/23/2011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xmlns="" val="391025808"/>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309" indent="-233309" defTabSz="933237">
              <a:spcBef>
                <a:spcPts val="1225"/>
              </a:spcBef>
              <a:spcAft>
                <a:spcPts val="306"/>
              </a:spcAft>
              <a:defRPr/>
            </a:pPr>
            <a:endParaRPr lang="en-US" dirty="0"/>
          </a:p>
        </p:txBody>
      </p:sp>
      <p:sp>
        <p:nvSpPr>
          <p:cNvPr id="4" name="Slide Number Placeholder 3"/>
          <p:cNvSpPr>
            <a:spLocks noGrp="1"/>
          </p:cNvSpPr>
          <p:nvPr>
            <p:ph type="sldNum" sz="quarter" idx="10"/>
          </p:nvPr>
        </p:nvSpPr>
        <p:spPr/>
        <p:txBody>
          <a:bodyPr/>
          <a:lstStyle/>
          <a:p>
            <a:fld id="{0CA0CC17-FC20-40C7-9433-933A8C819787}"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EB517995-54C4-48FC-8176-6843EC6F7FBD}" type="datetime1">
              <a:rPr lang="en-US" smtClean="0"/>
              <a:pPr/>
              <a:t>12/23/2011</a:t>
            </a:fld>
            <a:endParaRPr lang="en-US"/>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F598683F-FDB9-475D-9B66-7CE9AAA0F842}" type="slidenum">
              <a:rPr lang="en-US" smtClean="0"/>
              <a:pPr/>
              <a:t>2</a:t>
            </a:fld>
            <a:endParaRPr lang="en-US" dirty="0"/>
          </a:p>
        </p:txBody>
      </p:sp>
      <p:sp>
        <p:nvSpPr>
          <p:cNvPr id="11" name="Header Placeholder 10"/>
          <p:cNvSpPr>
            <a:spLocks noGrp="1"/>
          </p:cNvSpPr>
          <p:nvPr>
            <p:ph type="hdr" sz="quarter" idx="13"/>
          </p:nvPr>
        </p:nvSpPr>
        <p:spPr/>
        <p:txBody>
          <a:bodyPr/>
          <a:lstStyle/>
          <a:p>
            <a:pPr defTabSz="914363"/>
            <a:r>
              <a:rPr lang="en-US" smtClean="0">
                <a:solidFill>
                  <a:prstClr val="black"/>
                </a:solidFill>
              </a:rPr>
              <a:t>Tech Ed North America 2010</a:t>
            </a:r>
            <a:endParaRPr lang="en-US" dirty="0" smtClean="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Windows 7 | Presenter Mode</a:t>
            </a:r>
            <a:endParaRPr lang="en-US"/>
          </a:p>
        </p:txBody>
      </p:sp>
      <p:sp>
        <p:nvSpPr>
          <p:cNvPr id="5" name="Date Placeholder 4"/>
          <p:cNvSpPr>
            <a:spLocks noGrp="1"/>
          </p:cNvSpPr>
          <p:nvPr>
            <p:ph type="dt" idx="11"/>
          </p:nvPr>
        </p:nvSpPr>
        <p:spPr/>
        <p:txBody>
          <a:bodyPr/>
          <a:lstStyle/>
          <a:p>
            <a:fld id="{C5BBB5DE-F9B9-485E-B8CA-57DDC5ABA486}" type="datetime2">
              <a:rPr lang="en-US" smtClean="0"/>
              <a:pPr/>
              <a:t>Friday, December 23, 2011</a:t>
            </a:fld>
            <a:endParaRPr lang="en-US"/>
          </a:p>
        </p:txBody>
      </p:sp>
      <p:sp>
        <p:nvSpPr>
          <p:cNvPr id="6" name="Footer Placeholder 5"/>
          <p:cNvSpPr>
            <a:spLocks noGrp="1"/>
          </p:cNvSpPr>
          <p:nvPr>
            <p:ph type="ftr" sz="quarter" idx="12"/>
          </p:nvPr>
        </p:nvSpPr>
        <p:spPr/>
        <p:txBody>
          <a:bodyPr/>
          <a:lstStyle/>
          <a:p>
            <a:r>
              <a:rPr lang="en-US" smtClean="0"/>
              <a:t>Microsoft Confidential</a:t>
            </a:r>
            <a:endParaRPr lang="en-US"/>
          </a:p>
        </p:txBody>
      </p:sp>
      <p:sp>
        <p:nvSpPr>
          <p:cNvPr id="7" name="Slide Number Placeholder 6"/>
          <p:cNvSpPr>
            <a:spLocks noGrp="1"/>
          </p:cNvSpPr>
          <p:nvPr>
            <p:ph type="sldNum" sz="quarter" idx="13"/>
          </p:nvPr>
        </p:nvSpPr>
        <p:spPr/>
        <p:txBody>
          <a:bodyPr/>
          <a:lstStyle/>
          <a:p>
            <a:fld id="{26921066-999A-4F94-8750-23B55137A9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Windows 7 | Presenter Mode</a:t>
            </a:r>
            <a:endParaRPr lang="en-US"/>
          </a:p>
        </p:txBody>
      </p:sp>
      <p:sp>
        <p:nvSpPr>
          <p:cNvPr id="5" name="Date Placeholder 4"/>
          <p:cNvSpPr>
            <a:spLocks noGrp="1"/>
          </p:cNvSpPr>
          <p:nvPr>
            <p:ph type="dt" idx="11"/>
          </p:nvPr>
        </p:nvSpPr>
        <p:spPr/>
        <p:txBody>
          <a:bodyPr/>
          <a:lstStyle/>
          <a:p>
            <a:fld id="{C5BBB5DE-F9B9-485E-B8CA-57DDC5ABA486}" type="datetime2">
              <a:rPr lang="en-US" smtClean="0"/>
              <a:pPr/>
              <a:t>Friday, December 23, 2011</a:t>
            </a:fld>
            <a:endParaRPr lang="en-US"/>
          </a:p>
        </p:txBody>
      </p:sp>
      <p:sp>
        <p:nvSpPr>
          <p:cNvPr id="6" name="Footer Placeholder 5"/>
          <p:cNvSpPr>
            <a:spLocks noGrp="1"/>
          </p:cNvSpPr>
          <p:nvPr>
            <p:ph type="ftr" sz="quarter" idx="12"/>
          </p:nvPr>
        </p:nvSpPr>
        <p:spPr/>
        <p:txBody>
          <a:bodyPr/>
          <a:lstStyle/>
          <a:p>
            <a:r>
              <a:rPr lang="en-US" smtClean="0"/>
              <a:t>Microsoft Confidential</a:t>
            </a:r>
            <a:endParaRPr lang="en-US"/>
          </a:p>
        </p:txBody>
      </p:sp>
      <p:sp>
        <p:nvSpPr>
          <p:cNvPr id="7" name="Slide Number Placeholder 6"/>
          <p:cNvSpPr>
            <a:spLocks noGrp="1"/>
          </p:cNvSpPr>
          <p:nvPr>
            <p:ph type="sldNum" sz="quarter" idx="13"/>
          </p:nvPr>
        </p:nvSpPr>
        <p:spPr/>
        <p:txBody>
          <a:bodyPr/>
          <a:lstStyle/>
          <a:p>
            <a:fld id="{26921066-999A-4F94-8750-23B55137A9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Windows 7 | Presenter Mode</a:t>
            </a:r>
            <a:endParaRPr lang="en-US"/>
          </a:p>
        </p:txBody>
      </p:sp>
      <p:sp>
        <p:nvSpPr>
          <p:cNvPr id="5" name="Date Placeholder 4"/>
          <p:cNvSpPr>
            <a:spLocks noGrp="1"/>
          </p:cNvSpPr>
          <p:nvPr>
            <p:ph type="dt" idx="11"/>
          </p:nvPr>
        </p:nvSpPr>
        <p:spPr/>
        <p:txBody>
          <a:bodyPr/>
          <a:lstStyle/>
          <a:p>
            <a:fld id="{C5BBB5DE-F9B9-485E-B8CA-57DDC5ABA486}" type="datetime2">
              <a:rPr lang="en-US" smtClean="0"/>
              <a:pPr/>
              <a:t>Friday, December 23, 2011</a:t>
            </a:fld>
            <a:endParaRPr lang="en-US"/>
          </a:p>
        </p:txBody>
      </p:sp>
      <p:sp>
        <p:nvSpPr>
          <p:cNvPr id="6" name="Footer Placeholder 5"/>
          <p:cNvSpPr>
            <a:spLocks noGrp="1"/>
          </p:cNvSpPr>
          <p:nvPr>
            <p:ph type="ftr" sz="quarter" idx="12"/>
          </p:nvPr>
        </p:nvSpPr>
        <p:spPr/>
        <p:txBody>
          <a:bodyPr/>
          <a:lstStyle/>
          <a:p>
            <a:r>
              <a:rPr lang="en-US" smtClean="0"/>
              <a:t>Microsoft Confidential</a:t>
            </a:r>
            <a:endParaRPr lang="en-US"/>
          </a:p>
        </p:txBody>
      </p:sp>
      <p:sp>
        <p:nvSpPr>
          <p:cNvPr id="7" name="Slide Number Placeholder 6"/>
          <p:cNvSpPr>
            <a:spLocks noGrp="1"/>
          </p:cNvSpPr>
          <p:nvPr>
            <p:ph type="sldNum" sz="quarter" idx="13"/>
          </p:nvPr>
        </p:nvSpPr>
        <p:spPr/>
        <p:txBody>
          <a:bodyPr/>
          <a:lstStyle/>
          <a:p>
            <a:fld id="{26921066-999A-4F94-8750-23B55137A9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Windows 7 | Presenter Mode</a:t>
            </a:r>
            <a:endParaRPr lang="en-US"/>
          </a:p>
        </p:txBody>
      </p:sp>
      <p:sp>
        <p:nvSpPr>
          <p:cNvPr id="5" name="Date Placeholder 4"/>
          <p:cNvSpPr>
            <a:spLocks noGrp="1"/>
          </p:cNvSpPr>
          <p:nvPr>
            <p:ph type="dt" idx="11"/>
          </p:nvPr>
        </p:nvSpPr>
        <p:spPr/>
        <p:txBody>
          <a:bodyPr/>
          <a:lstStyle/>
          <a:p>
            <a:fld id="{C5BBB5DE-F9B9-485E-B8CA-57DDC5ABA486}" type="datetime2">
              <a:rPr lang="en-US" smtClean="0"/>
              <a:pPr/>
              <a:t>Friday, December 23, 2011</a:t>
            </a:fld>
            <a:endParaRPr lang="en-US"/>
          </a:p>
        </p:txBody>
      </p:sp>
      <p:sp>
        <p:nvSpPr>
          <p:cNvPr id="6" name="Footer Placeholder 5"/>
          <p:cNvSpPr>
            <a:spLocks noGrp="1"/>
          </p:cNvSpPr>
          <p:nvPr>
            <p:ph type="ftr" sz="quarter" idx="12"/>
          </p:nvPr>
        </p:nvSpPr>
        <p:spPr/>
        <p:txBody>
          <a:bodyPr/>
          <a:lstStyle/>
          <a:p>
            <a:r>
              <a:rPr lang="en-US" smtClean="0"/>
              <a:t>Microsoft Confidential</a:t>
            </a:r>
            <a:endParaRPr lang="en-US"/>
          </a:p>
        </p:txBody>
      </p:sp>
      <p:sp>
        <p:nvSpPr>
          <p:cNvPr id="7" name="Slide Number Placeholder 6"/>
          <p:cNvSpPr>
            <a:spLocks noGrp="1"/>
          </p:cNvSpPr>
          <p:nvPr>
            <p:ph type="sldNum" sz="quarter" idx="13"/>
          </p:nvPr>
        </p:nvSpPr>
        <p:spPr/>
        <p:txBody>
          <a:bodyPr/>
          <a:lstStyle/>
          <a:p>
            <a:fld id="{26921066-999A-4F94-8750-23B55137A9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Windows 7 | Presenter Mode</a:t>
            </a:r>
            <a:endParaRPr lang="en-US"/>
          </a:p>
        </p:txBody>
      </p:sp>
      <p:sp>
        <p:nvSpPr>
          <p:cNvPr id="5" name="Date Placeholder 4"/>
          <p:cNvSpPr>
            <a:spLocks noGrp="1"/>
          </p:cNvSpPr>
          <p:nvPr>
            <p:ph type="dt" idx="11"/>
          </p:nvPr>
        </p:nvSpPr>
        <p:spPr/>
        <p:txBody>
          <a:bodyPr/>
          <a:lstStyle/>
          <a:p>
            <a:fld id="{C5BBB5DE-F9B9-485E-B8CA-57DDC5ABA486}" type="datetime2">
              <a:rPr lang="en-US" smtClean="0"/>
              <a:pPr/>
              <a:t>Friday, December 23, 2011</a:t>
            </a:fld>
            <a:endParaRPr lang="en-US"/>
          </a:p>
        </p:txBody>
      </p:sp>
      <p:sp>
        <p:nvSpPr>
          <p:cNvPr id="6" name="Footer Placeholder 5"/>
          <p:cNvSpPr>
            <a:spLocks noGrp="1"/>
          </p:cNvSpPr>
          <p:nvPr>
            <p:ph type="ftr" sz="quarter" idx="12"/>
          </p:nvPr>
        </p:nvSpPr>
        <p:spPr/>
        <p:txBody>
          <a:bodyPr/>
          <a:lstStyle/>
          <a:p>
            <a:r>
              <a:rPr lang="en-US" smtClean="0"/>
              <a:t>Microsoft Confidential</a:t>
            </a:r>
            <a:endParaRPr lang="en-US"/>
          </a:p>
        </p:txBody>
      </p:sp>
      <p:sp>
        <p:nvSpPr>
          <p:cNvPr id="7" name="Slide Number Placeholder 6"/>
          <p:cNvSpPr>
            <a:spLocks noGrp="1"/>
          </p:cNvSpPr>
          <p:nvPr>
            <p:ph type="sldNum" sz="quarter" idx="13"/>
          </p:nvPr>
        </p:nvSpPr>
        <p:spPr/>
        <p:txBody>
          <a:bodyPr/>
          <a:lstStyle/>
          <a:p>
            <a:fld id="{26921066-999A-4F94-8750-23B55137A9B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3309" indent="-233309" defTabSz="933237">
              <a:spcBef>
                <a:spcPts val="1225"/>
              </a:spcBef>
              <a:spcAft>
                <a:spcPts val="306"/>
              </a:spcAft>
              <a:defRPr/>
            </a:pPr>
            <a:endParaRPr lang="en-US" dirty="0"/>
          </a:p>
        </p:txBody>
      </p:sp>
      <p:sp>
        <p:nvSpPr>
          <p:cNvPr id="4" name="Slide Number Placeholder 3"/>
          <p:cNvSpPr>
            <a:spLocks noGrp="1"/>
          </p:cNvSpPr>
          <p:nvPr>
            <p:ph type="sldNum" sz="quarter" idx="10"/>
          </p:nvPr>
        </p:nvSpPr>
        <p:spPr/>
        <p:txBody>
          <a:bodyPr/>
          <a:lstStyle/>
          <a:p>
            <a:fld id="{0CA0CC17-FC20-40C7-9433-933A8C819787}"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726" y="989013"/>
            <a:ext cx="8124787" cy="1020789"/>
          </a:xfrm>
        </p:spPr>
        <p:txBody>
          <a:bodyPr anchor="b">
            <a:noAutofit/>
          </a:bodyPr>
          <a:lstStyle>
            <a:lvl1pPr algn="l">
              <a:lnSpc>
                <a:spcPct val="90000"/>
              </a:lnSpc>
              <a:defRPr sz="4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3087726" y="2030327"/>
            <a:ext cx="8124788" cy="461665"/>
          </a:xfrm>
        </p:spPr>
        <p:txBody>
          <a:bodyPr vert="horz" wrap="square" lIns="0" tIns="0" rIns="0" bIns="0" rtlCol="0">
            <a:noAutofit/>
          </a:bodyPr>
          <a:lstStyle>
            <a:lvl1pPr marL="0" indent="0" algn="l" defTabSz="914363" rtl="0" eaLnBrk="1" latinLnBrk="0" hangingPunct="1">
              <a:lnSpc>
                <a:spcPct val="100000"/>
              </a:lnSpc>
              <a:spcBef>
                <a:spcPts val="0"/>
              </a:spcBef>
              <a:buSzPct val="100000"/>
              <a:buFontTx/>
              <a:buNone/>
              <a:defRPr lang="en-US" sz="2800" kern="1200" dirty="0">
                <a:solidFill>
                  <a:schemeClr val="accent4">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3" cstate="screen"/>
          <a:stretch>
            <a:fillRect/>
          </a:stretch>
        </p:blipFill>
        <p:spPr>
          <a:xfrm>
            <a:off x="858321" y="504759"/>
            <a:ext cx="3688868" cy="1584272"/>
          </a:xfrm>
          <a:prstGeom prst="rect">
            <a:avLst/>
          </a:prstGeom>
          <a:noFill/>
          <a:ln>
            <a:noFill/>
          </a:ln>
        </p:spPr>
      </p:pic>
      <p:sp>
        <p:nvSpPr>
          <p:cNvPr id="3" name="TextBox 2"/>
          <p:cNvSpPr txBox="1"/>
          <p:nvPr userDrawn="1"/>
        </p:nvSpPr>
        <p:spPr>
          <a:xfrm>
            <a:off x="861620" y="2383217"/>
            <a:ext cx="6668733" cy="353943"/>
          </a:xfrm>
          <a:prstGeom prst="rect">
            <a:avLst/>
          </a:prstGeom>
          <a:noFill/>
        </p:spPr>
        <p:txBody>
          <a:bodyPr wrap="square" rtlCol="0">
            <a:spAutoFit/>
          </a:bodyPr>
          <a:lstStyle/>
          <a:p>
            <a:r>
              <a:rPr lang="en-US" sz="1700" spc="-30" dirty="0" smtClean="0">
                <a:gradFill>
                  <a:gsLst>
                    <a:gs pos="0">
                      <a:schemeClr val="tx1"/>
                    </a:gs>
                    <a:gs pos="100000">
                      <a:schemeClr val="tx1"/>
                    </a:gs>
                  </a:gsLst>
                  <a:lin ang="5400000" scaled="0"/>
                </a:gradFill>
                <a:latin typeface="+mj-lt"/>
              </a:rPr>
              <a:t>JUNE 7-10, 2010 | NEW ORLEANS,</a:t>
            </a:r>
            <a:r>
              <a:rPr lang="en-US" sz="1700" spc="-30" baseline="0" dirty="0" smtClean="0">
                <a:gradFill>
                  <a:gsLst>
                    <a:gs pos="0">
                      <a:schemeClr val="tx1"/>
                    </a:gs>
                    <a:gs pos="100000">
                      <a:schemeClr val="tx1"/>
                    </a:gs>
                  </a:gsLst>
                  <a:lin ang="5400000" scaled="0"/>
                </a:gradFill>
                <a:latin typeface="+mj-lt"/>
              </a:rPr>
              <a:t> LA</a:t>
            </a:r>
            <a:endParaRPr lang="en-US" sz="1700" spc="-30" dirty="0">
              <a:gradFill>
                <a:gsLst>
                  <a:gs pos="0">
                    <a:schemeClr val="tx1"/>
                  </a:gs>
                  <a:gs pos="100000">
                    <a:schemeClr val="tx1"/>
                  </a:gs>
                </a:gsLst>
                <a:lin ang="5400000" scaled="0"/>
              </a:gradFill>
              <a:latin typeface="+mj-lt"/>
            </a:endParaRPr>
          </a:p>
        </p:txBody>
      </p:sp>
      <p:pic>
        <p:nvPicPr>
          <p:cNvPr id="1026" name="Picture 2" descr="C:\Users\shane\Pictures\Logos\MICROSOFT (brand)\Microsoft corporate logo white.png"/>
          <p:cNvPicPr>
            <a:picLocks noChangeAspect="1" noChangeArrowheads="1"/>
          </p:cNvPicPr>
          <p:nvPr userDrawn="1"/>
        </p:nvPicPr>
        <p:blipFill>
          <a:blip r:embed="rId4"/>
          <a:stretch>
            <a:fillRect/>
          </a:stretch>
        </p:blipFill>
        <p:spPr bwMode="auto">
          <a:xfrm>
            <a:off x="1154353" y="5950432"/>
            <a:ext cx="2418271" cy="414561"/>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859" y="927100"/>
            <a:ext cx="11739554"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640" y="1143000"/>
            <a:ext cx="10940317"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413" y="1617664"/>
            <a:ext cx="10239100"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413" y="2227634"/>
            <a:ext cx="10239100"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297" y="5761524"/>
            <a:ext cx="1025081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735" y="228600"/>
            <a:ext cx="11173090" cy="55399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7868" y="989013"/>
            <a:ext cx="11172957" cy="1945148"/>
          </a:xfrm>
        </p:spPr>
        <p:txBody>
          <a:bodyPr/>
          <a:lstStyle>
            <a:lvl1pPr>
              <a:lnSpc>
                <a:spcPct val="90000"/>
              </a:lnSpc>
              <a:defRPr sz="2800"/>
            </a:lvl1pPr>
            <a:lvl2pPr>
              <a:lnSpc>
                <a:spcPct val="90000"/>
              </a:lnSpc>
              <a:defRPr sz="2600"/>
            </a:lvl2pPr>
            <a:lvl3pPr>
              <a:lnSpc>
                <a:spcPct val="90000"/>
              </a:lnSpc>
              <a:defRPr/>
            </a:lvl3pPr>
            <a:lvl4pPr>
              <a:lnSpc>
                <a:spcPct val="90000"/>
              </a:lnSpc>
              <a:defRPr sz="2200"/>
            </a:lvl4pPr>
            <a:lvl5pPr>
              <a:lnSpc>
                <a:spcPct val="9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2790" y="989013"/>
            <a:ext cx="5484971" cy="1945148"/>
          </a:xfrm>
        </p:spPr>
        <p:txBody>
          <a:bodyPr/>
          <a:lstStyle>
            <a:lvl1pPr marL="339976" indent="-339976">
              <a:lnSpc>
                <a:spcPct val="90000"/>
              </a:lnSpc>
              <a:defRPr sz="2800"/>
            </a:lvl1pPr>
            <a:lvl2pPr marL="673338" indent="-325424">
              <a:lnSpc>
                <a:spcPct val="90000"/>
              </a:lnSpc>
              <a:defRPr sz="2600"/>
            </a:lvl2pPr>
            <a:lvl3pPr marL="953785" indent="-288384">
              <a:lnSpc>
                <a:spcPct val="90000"/>
              </a:lnSpc>
              <a:defRPr sz="2400"/>
            </a:lvl3pPr>
            <a:lvl4pPr marL="1227618" indent="-273833">
              <a:lnSpc>
                <a:spcPct val="90000"/>
              </a:lnSpc>
              <a:defRPr sz="2200"/>
            </a:lvl4pPr>
            <a:lvl5pPr marL="1516002" indent="-280447">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854" y="989013"/>
            <a:ext cx="5484971" cy="1945148"/>
          </a:xfrm>
        </p:spPr>
        <p:txBody>
          <a:bodyPr/>
          <a:lstStyle>
            <a:lvl1pPr marL="347914" indent="-347914">
              <a:lnSpc>
                <a:spcPct val="90000"/>
              </a:lnSpc>
              <a:defRPr sz="2800"/>
            </a:lvl1pPr>
            <a:lvl2pPr marL="673338" indent="-339976">
              <a:lnSpc>
                <a:spcPct val="90000"/>
              </a:lnSpc>
              <a:defRPr sz="2600"/>
            </a:lvl2pPr>
            <a:lvl3pPr marL="961722" indent="-302936">
              <a:lnSpc>
                <a:spcPct val="90000"/>
              </a:lnSpc>
              <a:defRPr sz="2400"/>
            </a:lvl3pPr>
            <a:lvl4pPr marL="1227618" indent="-265896">
              <a:lnSpc>
                <a:spcPct val="90000"/>
              </a:lnSpc>
              <a:defRPr sz="2200"/>
            </a:lvl4pPr>
            <a:lvl5pPr marL="1516002" indent="-273833">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083" y="98901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7083" y="1401033"/>
            <a:ext cx="5484971" cy="1686616"/>
          </a:xfrm>
        </p:spPr>
        <p:txBody>
          <a:bodyPr/>
          <a:lstStyle>
            <a:lvl1pPr marL="281770" indent="-281770">
              <a:defRPr sz="2400"/>
            </a:lvl1pPr>
            <a:lvl2pPr marL="562218" indent="-265896">
              <a:defRPr sz="2400"/>
            </a:lvl2pPr>
            <a:lvl3pPr marL="813562" indent="-243407">
              <a:defRPr sz="2000"/>
            </a:lvl3pPr>
            <a:lvl4pPr marL="1050354" indent="-228856">
              <a:defRPr sz="1800"/>
            </a:lvl4pPr>
            <a:lvl5pPr marL="1279210" indent="-206367">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98901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1401033"/>
            <a:ext cx="5489202" cy="1686616"/>
          </a:xfrm>
        </p:spPr>
        <p:txBody>
          <a:bodyPr/>
          <a:lstStyle>
            <a:lvl1pPr marL="296321" indent="-296321">
              <a:defRPr sz="2400"/>
            </a:lvl1pPr>
            <a:lvl2pPr marL="570155" indent="-273833">
              <a:defRPr sz="2400"/>
            </a:lvl2pPr>
            <a:lvl3pPr marL="821499" indent="-244730">
              <a:defRPr sz="2000"/>
            </a:lvl3pPr>
            <a:lvl4pPr marL="1050354" indent="-236793">
              <a:defRPr sz="1800"/>
            </a:lvl4pPr>
            <a:lvl5pPr marL="1279210" indent="-220919">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28600"/>
            <a:ext cx="1117295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989013"/>
            <a:ext cx="11172957" cy="19451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4" r:id="rId2"/>
    <p:sldLayoutId id="2147483696" r:id="rId3"/>
    <p:sldLayoutId id="2147483729" r:id="rId4"/>
    <p:sldLayoutId id="2147483697" r:id="rId5"/>
    <p:sldLayoutId id="2147483698" r:id="rId6"/>
    <p:sldLayoutId id="2147483699" r:id="rId7"/>
    <p:sldLayoutId id="2147483700" r:id="rId8"/>
    <p:sldLayoutId id="2147483701" r:id="rId9"/>
    <p:sldLayoutId id="2147483730" r:id="rId10"/>
    <p:sldLayoutId id="2147483702" r:id="rId11"/>
    <p:sldLayoutId id="2147483703" r:id="rId12"/>
    <p:sldLayoutId id="2147483704" r:id="rId13"/>
    <p:sldLayoutId id="2147483726"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100000"/>
        <a:buFontTx/>
        <a:buBlip>
          <a:blip r:embed="rId17"/>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17"/>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17"/>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17"/>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Krakovetskiy@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p7rocks.com/" TargetMode="External"/><Relationship Id="rId4" Type="http://schemas.openxmlformats.org/officeDocument/2006/relationships/hyperlink" Target="http://msug.vn.ua/"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wp7rocks.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Alex.Krakovetskiy@gmail.com" TargetMode="External"/><Relationship Id="rId5" Type="http://schemas.openxmlformats.org/officeDocument/2006/relationships/hyperlink" Target="http://twitter.com/msugvnua" TargetMode="External"/><Relationship Id="rId4" Type="http://schemas.openxmlformats.org/officeDocument/2006/relationships/hyperlink" Target="http://msug.vn.u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57099" y="436729"/>
            <a:ext cx="8816454" cy="1600200"/>
          </a:xfrm>
        </p:spPr>
        <p:txBody>
          <a:bodyPr/>
          <a:lstStyle/>
          <a:p>
            <a:r>
              <a:rPr lang="en-US" sz="3600" b="1" dirty="0"/>
              <a:t>Windows Phone </a:t>
            </a:r>
            <a:r>
              <a:rPr lang="en-US" sz="3600" b="1" dirty="0" smtClean="0"/>
              <a:t>7</a:t>
            </a:r>
            <a:r>
              <a:rPr lang="ru-RU" sz="3600" dirty="0" smtClean="0"/>
              <a:t/>
            </a:r>
            <a:br>
              <a:rPr lang="ru-RU" sz="3600" dirty="0" smtClean="0"/>
            </a:br>
            <a:r>
              <a:rPr lang="uk-UA" sz="3600" dirty="0" smtClean="0"/>
              <a:t>Публикация приложений в </a:t>
            </a:r>
            <a:r>
              <a:rPr lang="en-US" sz="3600" dirty="0" smtClean="0"/>
              <a:t>Marketplace</a:t>
            </a:r>
            <a:endParaRPr lang="en-US" sz="3600" dirty="0"/>
          </a:p>
        </p:txBody>
      </p:sp>
      <p:sp>
        <p:nvSpPr>
          <p:cNvPr id="7" name="Subtitle 6"/>
          <p:cNvSpPr>
            <a:spLocks noGrp="1"/>
          </p:cNvSpPr>
          <p:nvPr>
            <p:ph type="subTitle" idx="1"/>
          </p:nvPr>
        </p:nvSpPr>
        <p:spPr>
          <a:xfrm>
            <a:off x="3087726" y="2030327"/>
            <a:ext cx="8124788" cy="2077649"/>
          </a:xfrm>
        </p:spPr>
        <p:txBody>
          <a:bodyPr/>
          <a:lstStyle/>
          <a:p>
            <a:endParaRPr lang="ru-RU" dirty="0" smtClean="0"/>
          </a:p>
          <a:p>
            <a:r>
              <a:rPr lang="uk-UA" b="1" dirty="0" err="1" smtClean="0"/>
              <a:t>Краковецкий</a:t>
            </a:r>
            <a:r>
              <a:rPr lang="uk-UA" b="1" dirty="0" smtClean="0"/>
              <a:t> </a:t>
            </a:r>
            <a:r>
              <a:rPr lang="uk-UA" b="1" dirty="0" err="1" smtClean="0"/>
              <a:t>Александр</a:t>
            </a:r>
            <a:endParaRPr lang="ru-RU" b="1" dirty="0" smtClean="0"/>
          </a:p>
          <a:p>
            <a:r>
              <a:rPr lang="en-US" dirty="0" smtClean="0"/>
              <a:t>Software Engineer</a:t>
            </a:r>
          </a:p>
          <a:p>
            <a:r>
              <a:rPr lang="en-US" dirty="0" smtClean="0"/>
              <a:t>Microsoft Regional Director, ASP.NET MVP</a:t>
            </a:r>
          </a:p>
          <a:p>
            <a:r>
              <a:rPr lang="en-US" dirty="0" smtClean="0">
                <a:hlinkClick r:id="rId3"/>
              </a:rPr>
              <a:t>Alex.Krakovetskiy@gmail.com</a:t>
            </a:r>
            <a:r>
              <a:rPr lang="en-US" dirty="0" smtClean="0"/>
              <a:t>, @</a:t>
            </a:r>
            <a:r>
              <a:rPr lang="en-US" dirty="0" err="1" smtClean="0"/>
              <a:t>msugvnua</a:t>
            </a:r>
            <a:endParaRPr lang="en-US" dirty="0" smtClean="0"/>
          </a:p>
          <a:p>
            <a:r>
              <a:rPr lang="en-US" dirty="0" smtClean="0">
                <a:hlinkClick r:id="rId4"/>
              </a:rPr>
              <a:t>http://msug.vn.ua</a:t>
            </a:r>
            <a:r>
              <a:rPr lang="en-US" dirty="0" smtClean="0"/>
              <a:t>, </a:t>
            </a:r>
            <a:r>
              <a:rPr lang="en-US" dirty="0" smtClean="0">
                <a:hlinkClick r:id="rId5"/>
              </a:rPr>
              <a:t>http://wp7rocks.com/</a:t>
            </a:r>
            <a:r>
              <a:rPr lang="en-US" dirty="0" smtClean="0"/>
              <a:t> </a:t>
            </a:r>
            <a:endParaRPr lang="ru-RU" dirty="0" smtClean="0"/>
          </a:p>
        </p:txBody>
      </p:sp>
    </p:spTree>
    <p:extLst>
      <p:ext uri="{BB962C8B-B14F-4D97-AF65-F5344CB8AC3E}">
        <p14:creationId xmlns:p14="http://schemas.microsoft.com/office/powerpoint/2010/main" xmlns="" val="40570702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0" y="2331060"/>
            <a:ext cx="4142232" cy="2592957"/>
          </a:xfrm>
          <a:prstGeom prst="rect">
            <a:avLst/>
          </a:prstGeom>
          <a:gradFill flip="none" rotWithShape="1">
            <a:gsLst>
              <a:gs pos="0">
                <a:srgbClr val="92EF5F"/>
              </a:gs>
              <a:gs pos="50000">
                <a:schemeClr val="accent3"/>
              </a:gs>
              <a:gs pos="100000">
                <a:schemeClr val="accent3">
                  <a:shade val="100000"/>
                  <a:satMod val="115000"/>
                </a:schemeClr>
              </a:gs>
            </a:gsLst>
            <a:path path="circle">
              <a:fillToRect l="100000" t="100000"/>
            </a:path>
            <a:tileRect r="-100000" b="-100000"/>
          </a:gradFill>
          <a:ln w="50800" cap="rnd">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indent="-342900" algn="ctr" defTabSz="800100" fontAlgn="base">
              <a:lnSpc>
                <a:spcPct val="90000"/>
              </a:lnSpc>
              <a:spcBef>
                <a:spcPct val="0"/>
              </a:spcBef>
              <a:spcAft>
                <a:spcPct val="35000"/>
              </a:spcAft>
              <a:defRPr/>
            </a:pPr>
            <a:endParaRPr lang="en-US" sz="1600" b="1" dirty="0" smtClean="0"/>
          </a:p>
        </p:txBody>
      </p:sp>
      <p:sp>
        <p:nvSpPr>
          <p:cNvPr id="43" name="Rectangle 42"/>
          <p:cNvSpPr/>
          <p:nvPr/>
        </p:nvSpPr>
        <p:spPr bwMode="auto">
          <a:xfrm>
            <a:off x="8046593" y="2283559"/>
            <a:ext cx="4142232" cy="2596896"/>
          </a:xfrm>
          <a:prstGeom prst="rect">
            <a:avLst/>
          </a:prstGeom>
          <a:gradFill flip="none" rotWithShape="1">
            <a:gsLst>
              <a:gs pos="0">
                <a:schemeClr val="accent1">
                  <a:lumMod val="60000"/>
                  <a:lumOff val="40000"/>
                </a:schemeClr>
              </a:gs>
              <a:gs pos="50000">
                <a:schemeClr val="accent1"/>
              </a:gs>
              <a:gs pos="100000">
                <a:schemeClr val="accent1">
                  <a:shade val="100000"/>
                  <a:satMod val="115000"/>
                </a:schemeClr>
              </a:gs>
            </a:gsLst>
            <a:path path="circle">
              <a:fillToRect l="100000" t="100000"/>
            </a:path>
            <a:tileRect r="-100000" b="-100000"/>
          </a:gradFill>
          <a:ln w="47625" cap="rnd">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800100" fontAlgn="base">
              <a:lnSpc>
                <a:spcPct val="90000"/>
              </a:lnSpc>
              <a:spcBef>
                <a:spcPct val="0"/>
              </a:spcBef>
              <a:spcAft>
                <a:spcPct val="35000"/>
              </a:spcAft>
            </a:pPr>
            <a:endParaRPr lang="en-US" sz="2800" b="1" dirty="0" smtClean="0"/>
          </a:p>
        </p:txBody>
      </p:sp>
      <p:sp>
        <p:nvSpPr>
          <p:cNvPr id="11" name="Title 1"/>
          <p:cNvSpPr>
            <a:spLocks noGrp="1"/>
          </p:cNvSpPr>
          <p:nvPr>
            <p:ph type="title"/>
          </p:nvPr>
        </p:nvSpPr>
        <p:spPr/>
        <p:txBody>
          <a:bodyPr vert="horz" wrap="square" lIns="0" tIns="0" rIns="0" bIns="0" rtlCol="0" anchor="t">
            <a:spAutoFit/>
          </a:bodyPr>
          <a:lstStyle/>
          <a:p>
            <a:r>
              <a:rPr lang="ru-RU" dirty="0" smtClean="0"/>
              <a:t>Две платформы разработки</a:t>
            </a:r>
            <a:endParaRPr lang="en-US" dirty="0"/>
          </a:p>
        </p:txBody>
      </p:sp>
      <p:pic>
        <p:nvPicPr>
          <p:cNvPr id="9218" name="Picture 2" descr="C:\Documents and Settings\Pennie\My Documents\GDC\Win08_Miki412.png"/>
          <p:cNvPicPr>
            <a:picLocks noChangeAspect="1" noChangeArrowheads="1"/>
          </p:cNvPicPr>
          <p:nvPr/>
        </p:nvPicPr>
        <p:blipFill>
          <a:blip r:embed="rId3" cstate="print"/>
          <a:srcRect/>
          <a:stretch>
            <a:fillRect/>
          </a:stretch>
        </p:blipFill>
        <p:spPr bwMode="auto">
          <a:xfrm>
            <a:off x="4300530" y="1180708"/>
            <a:ext cx="3629500" cy="2418155"/>
          </a:xfrm>
          <a:prstGeom prst="rect">
            <a:avLst/>
          </a:prstGeom>
          <a:noFill/>
        </p:spPr>
      </p:pic>
      <p:sp>
        <p:nvSpPr>
          <p:cNvPr id="34" name="Rectangle 33"/>
          <p:cNvSpPr/>
          <p:nvPr/>
        </p:nvSpPr>
        <p:spPr bwMode="auto">
          <a:xfrm>
            <a:off x="8046593" y="1180708"/>
            <a:ext cx="4142232" cy="1189207"/>
          </a:xfrm>
          <a:prstGeom prst="rect">
            <a:avLst/>
          </a:prstGeom>
          <a:solidFill>
            <a:schemeClr val="accent1">
              <a:lumMod val="75000"/>
            </a:schemeClr>
          </a:solidFill>
          <a:ln w="63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Zegoe UI SemiLight" pitchFamily="34" charset="0"/>
            </a:endParaRPr>
          </a:p>
        </p:txBody>
      </p:sp>
      <p:sp>
        <p:nvSpPr>
          <p:cNvPr id="39" name="Rectangle 38"/>
          <p:cNvSpPr/>
          <p:nvPr/>
        </p:nvSpPr>
        <p:spPr bwMode="auto">
          <a:xfrm>
            <a:off x="0" y="1180708"/>
            <a:ext cx="4144488" cy="1189207"/>
          </a:xfrm>
          <a:prstGeom prst="rect">
            <a:avLst/>
          </a:prstGeom>
          <a:solidFill>
            <a:schemeClr val="accent3">
              <a:lumMod val="75000"/>
            </a:schemeClr>
          </a:solidFill>
          <a:ln w="63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Zegoe UI SemiLight" pitchFamily="34" charset="0"/>
            </a:endParaRPr>
          </a:p>
        </p:txBody>
      </p:sp>
      <p:pic>
        <p:nvPicPr>
          <p:cNvPr id="44" name="Picture 43" descr="D:\TAP\XNA logo.jpeg.png"/>
          <p:cNvPicPr>
            <a:picLocks noChangeArrowheads="1"/>
          </p:cNvPicPr>
          <p:nvPr/>
        </p:nvPicPr>
        <p:blipFill>
          <a:blip r:embed="rId4" cstate="print">
            <a:extLst>
              <a:ext uri="{28A0092B-C50C-407E-A947-70E740481C1C}">
                <a14:useLocalDpi xmlns:a14="http://schemas.microsoft.com/office/drawing/2010/main" xmlns="" val="0"/>
              </a:ext>
            </a:extLst>
          </a:blip>
          <a:srcRect t="18990" b="21678"/>
          <a:stretch>
            <a:fillRect/>
          </a:stretch>
        </p:blipFill>
        <p:spPr bwMode="auto">
          <a:xfrm>
            <a:off x="9051789" y="1246861"/>
            <a:ext cx="2131840" cy="961901"/>
          </a:xfrm>
          <a:prstGeom prst="rect">
            <a:avLst/>
          </a:prstGeom>
          <a:ln>
            <a:noFill/>
          </a:ln>
          <a:extLst/>
        </p:spPr>
      </p:pic>
      <p:grpSp>
        <p:nvGrpSpPr>
          <p:cNvPr id="45" name="Group 44"/>
          <p:cNvGrpSpPr/>
          <p:nvPr/>
        </p:nvGrpSpPr>
        <p:grpSpPr>
          <a:xfrm>
            <a:off x="665019" y="1318888"/>
            <a:ext cx="2743200" cy="892715"/>
            <a:chOff x="1104482" y="1235761"/>
            <a:chExt cx="2743200" cy="892715"/>
          </a:xfrm>
        </p:grpSpPr>
        <p:pic>
          <p:nvPicPr>
            <p:cNvPr id="46" name="Picture 2" descr="E:\RESOURCES\DVD_ART36\Logos\Silverlight\Silverlight Logo h c.png"/>
            <p:cNvPicPr>
              <a:picLocks noChangeAspect="1" noChangeArrowheads="1"/>
            </p:cNvPicPr>
            <p:nvPr/>
          </p:nvPicPr>
          <p:blipFill>
            <a:blip r:embed="rId5" cstate="print">
              <a:lum bright="100000"/>
            </a:blip>
            <a:srcRect l="32746"/>
            <a:stretch>
              <a:fillRect/>
            </a:stretch>
          </p:blipFill>
          <p:spPr bwMode="auto">
            <a:xfrm>
              <a:off x="2002775" y="1235761"/>
              <a:ext cx="1844907" cy="892715"/>
            </a:xfrm>
            <a:prstGeom prst="rect">
              <a:avLst/>
            </a:prstGeom>
            <a:noFill/>
            <a:ln>
              <a:noFill/>
            </a:ln>
          </p:spPr>
        </p:pic>
        <p:pic>
          <p:nvPicPr>
            <p:cNvPr id="47" name="Picture 2" descr="E:\RESOURCES\DVD_ART36\Logos\Silverlight\Silverlight Logo h c.png"/>
            <p:cNvPicPr>
              <a:picLocks noChangeAspect="1" noChangeArrowheads="1"/>
            </p:cNvPicPr>
            <p:nvPr/>
          </p:nvPicPr>
          <p:blipFill>
            <a:blip r:embed="rId5" cstate="print"/>
            <a:srcRect r="65938"/>
            <a:stretch>
              <a:fillRect/>
            </a:stretch>
          </p:blipFill>
          <p:spPr bwMode="auto">
            <a:xfrm>
              <a:off x="1104482" y="1235761"/>
              <a:ext cx="934388" cy="892715"/>
            </a:xfrm>
            <a:prstGeom prst="rect">
              <a:avLst/>
            </a:prstGeom>
            <a:noFill/>
            <a:ln>
              <a:noFill/>
            </a:ln>
          </p:spPr>
        </p:pic>
      </p:grpSp>
      <p:sp>
        <p:nvSpPr>
          <p:cNvPr id="49" name="Rectangle 48"/>
          <p:cNvSpPr/>
          <p:nvPr/>
        </p:nvSpPr>
        <p:spPr>
          <a:xfrm>
            <a:off x="221674" y="2623006"/>
            <a:ext cx="3839687" cy="1661993"/>
          </a:xfrm>
          <a:prstGeom prst="rect">
            <a:avLst/>
          </a:prstGeom>
        </p:spPr>
        <p:txBody>
          <a:bodyPr vert="horz" wrap="square" lIns="0" tIns="0" rIns="0" bIns="0" rtlCol="0">
            <a:spAutoFit/>
          </a:bodyPr>
          <a:lstStyle/>
          <a:p>
            <a:pPr marL="285750" indent="-285750" defTabSz="914363">
              <a:lnSpc>
                <a:spcPct val="90000"/>
              </a:lnSpc>
              <a:spcBef>
                <a:spcPct val="20000"/>
              </a:spcBef>
              <a:buSzPct val="100000"/>
              <a:buFontTx/>
              <a:buBlip>
                <a:blip r:embed="rId6"/>
              </a:buBlip>
            </a:pPr>
            <a:r>
              <a:rPr lang="en-US" dirty="0">
                <a:solidFill>
                  <a:schemeClr val="bg1"/>
                </a:solidFill>
                <a:latin typeface="+mj-lt"/>
              </a:rPr>
              <a:t>Modern XAML/event-driven application UI framework</a:t>
            </a:r>
          </a:p>
          <a:p>
            <a:pPr marL="285750" indent="-285750" defTabSz="914363">
              <a:lnSpc>
                <a:spcPct val="90000"/>
              </a:lnSpc>
              <a:spcBef>
                <a:spcPct val="20000"/>
              </a:spcBef>
              <a:buSzPct val="100000"/>
              <a:buFontTx/>
              <a:buBlip>
                <a:blip r:embed="rId6"/>
              </a:buBlip>
            </a:pPr>
            <a:r>
              <a:rPr lang="en-US" dirty="0">
                <a:solidFill>
                  <a:schemeClr val="bg1"/>
                </a:solidFill>
                <a:latin typeface="+mj-lt"/>
              </a:rPr>
              <a:t>Rapid creation of visually rich apps</a:t>
            </a:r>
          </a:p>
          <a:p>
            <a:pPr marL="285750" indent="-285750" defTabSz="914363">
              <a:lnSpc>
                <a:spcPct val="90000"/>
              </a:lnSpc>
              <a:spcBef>
                <a:spcPct val="20000"/>
              </a:spcBef>
              <a:buSzPct val="100000"/>
              <a:buFontTx/>
              <a:buBlip>
                <a:blip r:embed="rId6"/>
              </a:buBlip>
            </a:pPr>
            <a:r>
              <a:rPr lang="en-US" dirty="0">
                <a:solidFill>
                  <a:schemeClr val="bg1"/>
                </a:solidFill>
                <a:latin typeface="+mj-lt"/>
              </a:rPr>
              <a:t>HTML/</a:t>
            </a:r>
            <a:r>
              <a:rPr lang="en-US" dirty="0" err="1">
                <a:solidFill>
                  <a:schemeClr val="bg1"/>
                </a:solidFill>
                <a:latin typeface="+mj-lt"/>
              </a:rPr>
              <a:t>Javascript</a:t>
            </a:r>
            <a:endParaRPr lang="en-US" dirty="0">
              <a:solidFill>
                <a:schemeClr val="bg1"/>
              </a:solidFill>
              <a:latin typeface="+mj-lt"/>
            </a:endParaRPr>
          </a:p>
          <a:p>
            <a:pPr marL="285750" indent="-285750" defTabSz="914363">
              <a:lnSpc>
                <a:spcPct val="90000"/>
              </a:lnSpc>
              <a:spcBef>
                <a:spcPct val="20000"/>
              </a:spcBef>
              <a:buSzPct val="100000"/>
              <a:buFontTx/>
              <a:buBlip>
                <a:blip r:embed="rId6"/>
              </a:buBlip>
            </a:pPr>
            <a:r>
              <a:rPr lang="en-US" dirty="0">
                <a:solidFill>
                  <a:schemeClr val="bg1"/>
                </a:solidFill>
                <a:latin typeface="+mj-lt"/>
              </a:rPr>
              <a:t>Mature, robust, widely deployed technology</a:t>
            </a:r>
          </a:p>
        </p:txBody>
      </p:sp>
      <p:sp>
        <p:nvSpPr>
          <p:cNvPr id="50" name="Rectangle 49"/>
          <p:cNvSpPr/>
          <p:nvPr/>
        </p:nvSpPr>
        <p:spPr>
          <a:xfrm>
            <a:off x="8285021" y="2623006"/>
            <a:ext cx="3844430" cy="1911292"/>
          </a:xfrm>
          <a:prstGeom prst="rect">
            <a:avLst/>
          </a:prstGeom>
        </p:spPr>
        <p:txBody>
          <a:bodyPr vert="horz" wrap="square" lIns="0" tIns="0" rIns="0" bIns="0" rtlCol="0">
            <a:spAutoFit/>
          </a:bodyPr>
          <a:lstStyle/>
          <a:p>
            <a:pPr marL="285750" indent="-285750" defTabSz="914363">
              <a:lnSpc>
                <a:spcPct val="90000"/>
              </a:lnSpc>
              <a:spcBef>
                <a:spcPct val="20000"/>
              </a:spcBef>
              <a:buSzPct val="100000"/>
              <a:buFontTx/>
              <a:buBlip>
                <a:blip r:embed="rId6"/>
              </a:buBlip>
            </a:pPr>
            <a:r>
              <a:rPr lang="en-US" dirty="0">
                <a:gradFill>
                  <a:gsLst>
                    <a:gs pos="0">
                      <a:schemeClr val="tx1"/>
                    </a:gs>
                    <a:gs pos="86000">
                      <a:schemeClr val="tx1"/>
                    </a:gs>
                  </a:gsLst>
                  <a:lin ang="0" scaled="0"/>
                </a:gradFill>
                <a:latin typeface="+mj-lt"/>
              </a:rPr>
              <a:t>High performance game framework</a:t>
            </a:r>
          </a:p>
          <a:p>
            <a:pPr marL="285750" indent="-285750" defTabSz="914363">
              <a:lnSpc>
                <a:spcPct val="90000"/>
              </a:lnSpc>
              <a:spcBef>
                <a:spcPct val="20000"/>
              </a:spcBef>
              <a:buSzPct val="100000"/>
              <a:buFontTx/>
              <a:buBlip>
                <a:blip r:embed="rId6"/>
              </a:buBlip>
            </a:pPr>
            <a:r>
              <a:rPr lang="en-US" dirty="0">
                <a:gradFill>
                  <a:gsLst>
                    <a:gs pos="0">
                      <a:schemeClr val="tx1"/>
                    </a:gs>
                    <a:gs pos="86000">
                      <a:schemeClr val="tx1"/>
                    </a:gs>
                  </a:gsLst>
                  <a:lin ang="0" scaled="0"/>
                </a:gradFill>
                <a:latin typeface="+mj-lt"/>
              </a:rPr>
              <a:t>Rapid creation of multi-screen </a:t>
            </a:r>
            <a:br>
              <a:rPr lang="en-US" dirty="0">
                <a:gradFill>
                  <a:gsLst>
                    <a:gs pos="0">
                      <a:schemeClr val="tx1"/>
                    </a:gs>
                    <a:gs pos="86000">
                      <a:schemeClr val="tx1"/>
                    </a:gs>
                  </a:gsLst>
                  <a:lin ang="0" scaled="0"/>
                </a:gradFill>
                <a:latin typeface="+mj-lt"/>
              </a:rPr>
            </a:br>
            <a:r>
              <a:rPr lang="en-US" dirty="0">
                <a:gradFill>
                  <a:gsLst>
                    <a:gs pos="0">
                      <a:schemeClr val="tx1"/>
                    </a:gs>
                    <a:gs pos="86000">
                      <a:schemeClr val="tx1"/>
                    </a:gs>
                  </a:gsLst>
                  <a:lin ang="0" scaled="0"/>
                </a:gradFill>
                <a:latin typeface="+mj-lt"/>
              </a:rPr>
              <a:t>2D and 3D games </a:t>
            </a:r>
          </a:p>
          <a:p>
            <a:pPr marL="285750" indent="-285750" defTabSz="914363">
              <a:lnSpc>
                <a:spcPct val="90000"/>
              </a:lnSpc>
              <a:spcBef>
                <a:spcPct val="20000"/>
              </a:spcBef>
              <a:buSzPct val="100000"/>
              <a:buFontTx/>
              <a:buBlip>
                <a:blip r:embed="rId6"/>
              </a:buBlip>
            </a:pPr>
            <a:r>
              <a:rPr lang="en-US" dirty="0">
                <a:gradFill>
                  <a:gsLst>
                    <a:gs pos="0">
                      <a:schemeClr val="tx1"/>
                    </a:gs>
                    <a:gs pos="86000">
                      <a:schemeClr val="tx1"/>
                    </a:gs>
                  </a:gsLst>
                  <a:lin ang="0" scaled="0"/>
                </a:gradFill>
                <a:latin typeface="+mj-lt"/>
              </a:rPr>
              <a:t>Rich content pipeline</a:t>
            </a:r>
          </a:p>
          <a:p>
            <a:pPr marL="285750" indent="-285750" defTabSz="914363">
              <a:lnSpc>
                <a:spcPct val="90000"/>
              </a:lnSpc>
              <a:spcBef>
                <a:spcPct val="20000"/>
              </a:spcBef>
              <a:buSzPct val="100000"/>
              <a:buFontTx/>
              <a:buBlip>
                <a:blip r:embed="rId6"/>
              </a:buBlip>
            </a:pPr>
            <a:r>
              <a:rPr lang="en-US" dirty="0">
                <a:gradFill>
                  <a:gsLst>
                    <a:gs pos="0">
                      <a:schemeClr val="tx1"/>
                    </a:gs>
                    <a:gs pos="86000">
                      <a:schemeClr val="tx1"/>
                    </a:gs>
                  </a:gsLst>
                  <a:lin ang="0" scaled="0"/>
                </a:gradFill>
                <a:latin typeface="+mj-lt"/>
              </a:rPr>
              <a:t>Mature, robust, widely adopted technology spanning Xbox, </a:t>
            </a:r>
            <a:r>
              <a:rPr lang="en-US" dirty="0" smtClean="0">
                <a:gradFill>
                  <a:gsLst>
                    <a:gs pos="0">
                      <a:schemeClr val="tx1"/>
                    </a:gs>
                    <a:gs pos="86000">
                      <a:schemeClr val="tx1"/>
                    </a:gs>
                  </a:gsLst>
                  <a:lin ang="0" scaled="0"/>
                </a:gradFill>
                <a:latin typeface="+mj-lt"/>
              </a:rPr>
              <a:t/>
            </a:r>
            <a:br>
              <a:rPr lang="en-US" dirty="0" smtClean="0">
                <a:gradFill>
                  <a:gsLst>
                    <a:gs pos="0">
                      <a:schemeClr val="tx1"/>
                    </a:gs>
                    <a:gs pos="86000">
                      <a:schemeClr val="tx1"/>
                    </a:gs>
                  </a:gsLst>
                  <a:lin ang="0" scaled="0"/>
                </a:gradFill>
                <a:latin typeface="+mj-lt"/>
              </a:rPr>
            </a:br>
            <a:r>
              <a:rPr lang="en-US" dirty="0" smtClean="0">
                <a:gradFill>
                  <a:gsLst>
                    <a:gs pos="0">
                      <a:schemeClr val="tx1"/>
                    </a:gs>
                    <a:gs pos="86000">
                      <a:schemeClr val="tx1"/>
                    </a:gs>
                  </a:gsLst>
                  <a:lin ang="0" scaled="0"/>
                </a:gradFill>
                <a:latin typeface="+mj-lt"/>
              </a:rPr>
              <a:t>Windows</a:t>
            </a:r>
            <a:r>
              <a:rPr lang="en-US" dirty="0">
                <a:gradFill>
                  <a:gsLst>
                    <a:gs pos="0">
                      <a:schemeClr val="tx1"/>
                    </a:gs>
                    <a:gs pos="86000">
                      <a:schemeClr val="tx1"/>
                    </a:gs>
                  </a:gsLst>
                  <a:lin ang="0" scaled="0"/>
                </a:gradFill>
                <a:latin typeface="+mj-lt"/>
              </a:rPr>
              <a:t>, and Zune</a:t>
            </a:r>
          </a:p>
        </p:txBody>
      </p:sp>
      <p:sp>
        <p:nvSpPr>
          <p:cNvPr id="51" name="Rectangle 50"/>
          <p:cNvSpPr/>
          <p:nvPr/>
        </p:nvSpPr>
        <p:spPr bwMode="auto">
          <a:xfrm>
            <a:off x="-1" y="4999512"/>
            <a:ext cx="12188826" cy="1858488"/>
          </a:xfrm>
          <a:prstGeom prst="rect">
            <a:avLst/>
          </a:prstGeom>
          <a:solidFill>
            <a:schemeClr val="bg1">
              <a:lumMod val="95000"/>
            </a:schemeClr>
          </a:solidFill>
          <a:ln w="50800" cap="rnd">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indent="-342900" algn="ctr" defTabSz="800100" fontAlgn="base">
              <a:lnSpc>
                <a:spcPct val="90000"/>
              </a:lnSpc>
              <a:spcBef>
                <a:spcPct val="0"/>
              </a:spcBef>
              <a:spcAft>
                <a:spcPct val="35000"/>
              </a:spcAft>
              <a:defRPr/>
            </a:pPr>
            <a:endParaRPr lang="en-US" sz="1600" b="1" dirty="0" smtClean="0"/>
          </a:p>
        </p:txBody>
      </p:sp>
      <p:pic>
        <p:nvPicPr>
          <p:cNvPr id="9219" name="Picture 3" descr="C:\Documents and Settings\Pennie\My Documents\GDC\Win08_Chloe_246.png"/>
          <p:cNvPicPr>
            <a:picLocks noChangeAspect="1" noChangeArrowheads="1"/>
          </p:cNvPicPr>
          <p:nvPr/>
        </p:nvPicPr>
        <p:blipFill>
          <a:blip r:embed="rId7" cstate="print"/>
          <a:srcRect t="16444" b="6572"/>
          <a:stretch>
            <a:fillRect/>
          </a:stretch>
        </p:blipFill>
        <p:spPr bwMode="auto">
          <a:xfrm>
            <a:off x="4299862" y="3705421"/>
            <a:ext cx="3630168" cy="1864426"/>
          </a:xfrm>
          <a:prstGeom prst="rect">
            <a:avLst/>
          </a:prstGeom>
          <a:noFill/>
        </p:spPr>
      </p:pic>
      <p:pic>
        <p:nvPicPr>
          <p:cNvPr id="9220" name="Picture 4" descr="C:\Documents and Settings\Pennie\My Documents\GDC\Win08_Eva174.png"/>
          <p:cNvPicPr>
            <a:picLocks noChangeAspect="1" noChangeArrowheads="1"/>
          </p:cNvPicPr>
          <p:nvPr/>
        </p:nvPicPr>
        <p:blipFill>
          <a:blip r:embed="rId8" cstate="print"/>
          <a:srcRect t="6099" b="45112"/>
          <a:stretch>
            <a:fillRect/>
          </a:stretch>
        </p:blipFill>
        <p:spPr bwMode="auto">
          <a:xfrm>
            <a:off x="4299862" y="5676405"/>
            <a:ext cx="3630168" cy="1181595"/>
          </a:xfrm>
          <a:prstGeom prst="rect">
            <a:avLst/>
          </a:prstGeom>
          <a:noFill/>
        </p:spPr>
      </p:pic>
      <p:sp>
        <p:nvSpPr>
          <p:cNvPr id="56" name="Oval 55"/>
          <p:cNvSpPr/>
          <p:nvPr/>
        </p:nvSpPr>
        <p:spPr bwMode="auto">
          <a:xfrm>
            <a:off x="2515314" y="5139047"/>
            <a:ext cx="1579418" cy="1579418"/>
          </a:xfrm>
          <a:prstGeom prst="ellipse">
            <a:avLst/>
          </a:prstGeom>
          <a:gradFill flip="none" rotWithShape="1">
            <a:gsLst>
              <a:gs pos="0">
                <a:schemeClr val="bg2">
                  <a:lumMod val="90000"/>
                  <a:shade val="30000"/>
                  <a:satMod val="115000"/>
                  <a:alpha val="0"/>
                </a:schemeClr>
              </a:gs>
              <a:gs pos="50000">
                <a:schemeClr val="bg2">
                  <a:lumMod val="90000"/>
                  <a:shade val="67500"/>
                  <a:satMod val="115000"/>
                  <a:alpha val="0"/>
                </a:schemeClr>
              </a:gs>
              <a:gs pos="100000">
                <a:schemeClr val="bg2">
                  <a:lumMod val="90000"/>
                  <a:shade val="100000"/>
                  <a:satMod val="115000"/>
                  <a:alpha val="40000"/>
                </a:schemeClr>
              </a:gs>
            </a:gsLst>
            <a:lin ang="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86000">
                    <a:srgbClr val="FFFFFF"/>
                  </a:gs>
                </a:gsLst>
                <a:lin ang="5400000" scaled="0"/>
              </a:gradFill>
            </a:endParaRPr>
          </a:p>
        </p:txBody>
      </p:sp>
      <p:sp>
        <p:nvSpPr>
          <p:cNvPr id="57" name="Oval 56"/>
          <p:cNvSpPr/>
          <p:nvPr/>
        </p:nvSpPr>
        <p:spPr bwMode="auto">
          <a:xfrm flipH="1">
            <a:off x="8094093" y="5139047"/>
            <a:ext cx="1579418" cy="1579418"/>
          </a:xfrm>
          <a:prstGeom prst="ellipse">
            <a:avLst/>
          </a:prstGeom>
          <a:gradFill flip="none" rotWithShape="1">
            <a:gsLst>
              <a:gs pos="0">
                <a:schemeClr val="bg2">
                  <a:lumMod val="90000"/>
                  <a:shade val="30000"/>
                  <a:satMod val="115000"/>
                  <a:alpha val="0"/>
                </a:schemeClr>
              </a:gs>
              <a:gs pos="50000">
                <a:schemeClr val="bg2">
                  <a:lumMod val="90000"/>
                  <a:shade val="67500"/>
                  <a:satMod val="115000"/>
                  <a:alpha val="0"/>
                </a:schemeClr>
              </a:gs>
              <a:gs pos="100000">
                <a:schemeClr val="bg2">
                  <a:lumMod val="90000"/>
                  <a:shade val="100000"/>
                  <a:satMod val="115000"/>
                  <a:alpha val="40000"/>
                </a:schemeClr>
              </a:gs>
            </a:gsLst>
            <a:lin ang="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86000">
                    <a:srgbClr val="FFFFFF"/>
                  </a:gs>
                </a:gsLst>
                <a:lin ang="5400000" scaled="0"/>
              </a:gradFill>
            </a:endParaRPr>
          </a:p>
        </p:txBody>
      </p:sp>
      <p:sp>
        <p:nvSpPr>
          <p:cNvPr id="52" name="TextBox 51"/>
          <p:cNvSpPr txBox="1"/>
          <p:nvPr/>
        </p:nvSpPr>
        <p:spPr>
          <a:xfrm>
            <a:off x="9179954" y="5485994"/>
            <a:ext cx="1875514" cy="861774"/>
          </a:xfrm>
          <a:prstGeom prst="rect">
            <a:avLst/>
          </a:prstGeom>
          <a:noFill/>
        </p:spPr>
        <p:txBody>
          <a:bodyPr wrap="none" lIns="0" tIns="0" rIns="0" bIns="0" rtlCol="0">
            <a:spAutoFit/>
          </a:bodyPr>
          <a:lstStyle/>
          <a:p>
            <a:pPr algn="ctr"/>
            <a:r>
              <a:rPr lang="ru-RU" sz="3600" dirty="0" smtClean="0">
                <a:solidFill>
                  <a:schemeClr val="tx1">
                    <a:lumMod val="65000"/>
                    <a:lumOff val="35000"/>
                  </a:schemeClr>
                </a:solidFill>
                <a:latin typeface="Trebuchet MS" pitchFamily="34" charset="0"/>
              </a:rPr>
              <a:t>ИГРЫ</a:t>
            </a:r>
            <a:r>
              <a:rPr lang="en-US" sz="3600" dirty="0">
                <a:solidFill>
                  <a:schemeClr val="tx1">
                    <a:lumMod val="65000"/>
                    <a:lumOff val="35000"/>
                  </a:schemeClr>
                </a:solidFill>
                <a:latin typeface="Trebuchet MS" pitchFamily="34" charset="0"/>
              </a:rPr>
              <a:t/>
            </a:r>
            <a:br>
              <a:rPr lang="en-US" sz="3600" dirty="0">
                <a:solidFill>
                  <a:schemeClr val="tx1">
                    <a:lumMod val="65000"/>
                    <a:lumOff val="35000"/>
                  </a:schemeClr>
                </a:solidFill>
                <a:latin typeface="Trebuchet MS" pitchFamily="34" charset="0"/>
              </a:rPr>
            </a:br>
            <a:r>
              <a:rPr lang="en-US" sz="2000" dirty="0" smtClean="0">
                <a:solidFill>
                  <a:schemeClr val="tx1">
                    <a:lumMod val="65000"/>
                    <a:lumOff val="35000"/>
                  </a:schemeClr>
                </a:solidFill>
                <a:latin typeface="Trebuchet MS" pitchFamily="34" charset="0"/>
              </a:rPr>
              <a:t>(</a:t>
            </a:r>
            <a:r>
              <a:rPr lang="ru-RU" sz="2000" dirty="0" smtClean="0">
                <a:solidFill>
                  <a:schemeClr val="tx1">
                    <a:lumMod val="65000"/>
                    <a:lumOff val="35000"/>
                  </a:schemeClr>
                </a:solidFill>
                <a:latin typeface="Trebuchet MS" pitchFamily="34" charset="0"/>
              </a:rPr>
              <a:t>и приложения</a:t>
            </a:r>
            <a:r>
              <a:rPr lang="en-US" sz="2000" dirty="0" smtClean="0">
                <a:solidFill>
                  <a:schemeClr val="tx1">
                    <a:lumMod val="65000"/>
                    <a:lumOff val="35000"/>
                  </a:schemeClr>
                </a:solidFill>
                <a:latin typeface="Trebuchet MS" pitchFamily="34" charset="0"/>
              </a:rPr>
              <a:t>)</a:t>
            </a:r>
            <a:endParaRPr lang="en-US" sz="3600" dirty="0">
              <a:solidFill>
                <a:schemeClr val="tx1">
                  <a:lumMod val="65000"/>
                  <a:lumOff val="35000"/>
                </a:schemeClr>
              </a:solidFill>
              <a:latin typeface="Trebuchet MS" pitchFamily="34" charset="0"/>
            </a:endParaRPr>
          </a:p>
        </p:txBody>
      </p:sp>
      <p:sp>
        <p:nvSpPr>
          <p:cNvPr id="53" name="TextBox 52"/>
          <p:cNvSpPr txBox="1"/>
          <p:nvPr/>
        </p:nvSpPr>
        <p:spPr>
          <a:xfrm>
            <a:off x="553876" y="5485994"/>
            <a:ext cx="3034485" cy="861774"/>
          </a:xfrm>
          <a:prstGeom prst="rect">
            <a:avLst/>
          </a:prstGeom>
          <a:noFill/>
        </p:spPr>
        <p:txBody>
          <a:bodyPr wrap="none" lIns="0" tIns="0" rIns="0" bIns="0" rtlCol="0">
            <a:spAutoFit/>
          </a:bodyPr>
          <a:lstStyle/>
          <a:p>
            <a:pPr algn="ctr"/>
            <a:r>
              <a:rPr lang="ru-RU" sz="3600" dirty="0" smtClean="0">
                <a:solidFill>
                  <a:schemeClr val="tx1">
                    <a:lumMod val="65000"/>
                    <a:lumOff val="35000"/>
                  </a:schemeClr>
                </a:solidFill>
                <a:latin typeface="Trebuchet MS" pitchFamily="34" charset="0"/>
              </a:rPr>
              <a:t>ПРИЛОЖЕНИЯ</a:t>
            </a:r>
            <a:endParaRPr lang="en-US" sz="3600" dirty="0" smtClean="0">
              <a:solidFill>
                <a:schemeClr val="tx1">
                  <a:lumMod val="65000"/>
                  <a:lumOff val="35000"/>
                </a:schemeClr>
              </a:solidFill>
              <a:latin typeface="Trebuchet MS" pitchFamily="34" charset="0"/>
            </a:endParaRPr>
          </a:p>
          <a:p>
            <a:pPr algn="ctr"/>
            <a:r>
              <a:rPr lang="en-US" sz="2000" dirty="0" smtClean="0">
                <a:solidFill>
                  <a:schemeClr val="tx1">
                    <a:lumMod val="65000"/>
                    <a:lumOff val="35000"/>
                  </a:schemeClr>
                </a:solidFill>
                <a:latin typeface="Trebuchet MS" pitchFamily="34" charset="0"/>
              </a:rPr>
              <a:t>(</a:t>
            </a:r>
            <a:r>
              <a:rPr lang="ru-RU" sz="2000" dirty="0" smtClean="0">
                <a:solidFill>
                  <a:schemeClr val="tx1">
                    <a:lumMod val="65000"/>
                    <a:lumOff val="35000"/>
                  </a:schemeClr>
                </a:solidFill>
                <a:latin typeface="Trebuchet MS" pitchFamily="34" charset="0"/>
              </a:rPr>
              <a:t>и игры</a:t>
            </a:r>
            <a:r>
              <a:rPr lang="en-US" sz="2000" dirty="0" smtClean="0">
                <a:solidFill>
                  <a:schemeClr val="tx1">
                    <a:lumMod val="65000"/>
                    <a:lumOff val="35000"/>
                  </a:schemeClr>
                </a:solidFill>
                <a:latin typeface="Trebuchet MS" pitchFamily="34" charset="0"/>
              </a:rPr>
              <a:t>)</a:t>
            </a:r>
          </a:p>
        </p:txBody>
      </p:sp>
    </p:spTree>
    <p:extLst>
      <p:ext uri="{BB962C8B-B14F-4D97-AF65-F5344CB8AC3E}">
        <p14:creationId xmlns:p14="http://schemas.microsoft.com/office/powerpoint/2010/main" xmlns="" val="41012315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7690" y="2442642"/>
            <a:ext cx="320055" cy="320055"/>
          </a:xfrm>
          <a:prstGeom prst="rect">
            <a:avLst/>
          </a:prstGeom>
          <a:noFill/>
          <a:ln>
            <a:noFill/>
          </a:ln>
        </p:spPr>
      </p:pic>
      <p:pic>
        <p:nvPicPr>
          <p:cNvPr id="18" name="Picture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7482" y="1932277"/>
            <a:ext cx="320055" cy="320055"/>
          </a:xfrm>
          <a:prstGeom prst="rect">
            <a:avLst/>
          </a:prstGeom>
          <a:noFill/>
          <a:ln>
            <a:noFill/>
          </a:ln>
        </p:spPr>
      </p:pic>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3481081"/>
            <a:ext cx="320055" cy="320055"/>
          </a:xfrm>
          <a:prstGeom prst="rect">
            <a:avLst/>
          </a:prstGeom>
          <a:noFill/>
          <a:ln>
            <a:noFill/>
          </a:ln>
        </p:spPr>
      </p:pic>
      <p:pic>
        <p:nvPicPr>
          <p:cNvPr id="26" name="Picture 2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2963640"/>
            <a:ext cx="320055" cy="320055"/>
          </a:xfrm>
          <a:prstGeom prst="rect">
            <a:avLst/>
          </a:prstGeom>
          <a:noFill/>
          <a:ln>
            <a:noFill/>
          </a:ln>
        </p:spPr>
      </p:pic>
      <p:sp>
        <p:nvSpPr>
          <p:cNvPr id="27" name="Content Placeholder 2"/>
          <p:cNvSpPr txBox="1">
            <a:spLocks/>
          </p:cNvSpPr>
          <p:nvPr/>
        </p:nvSpPr>
        <p:spPr>
          <a:xfrm>
            <a:off x="1276349" y="1828800"/>
            <a:ext cx="10310600" cy="4491038"/>
          </a:xfrm>
          <a:prstGeom prst="rect">
            <a:avLst/>
          </a:prstGeom>
        </p:spPr>
        <p:txBody>
          <a:bodyPr vert="horz" lIns="91440" tIns="45720" rIns="91440" bIns="45720" rtlCol="0">
            <a:noAutofit/>
          </a:bodyPr>
          <a:lstStyle/>
          <a:p>
            <a:pPr defTabSz="457200">
              <a:spcBef>
                <a:spcPct val="20000"/>
              </a:spcBef>
              <a:buClr>
                <a:srgbClr val="0070C0"/>
              </a:buClr>
            </a:pPr>
            <a:r>
              <a:rPr lang="ru-RU" sz="2800" dirty="0" smtClean="0">
                <a:latin typeface="Segoe UI" pitchFamily="34" charset="0"/>
                <a:ea typeface="Segoe UI" pitchFamily="34" charset="0"/>
                <a:cs typeface="Segoe UI" pitchFamily="34" charset="0"/>
              </a:rPr>
              <a:t>Можно использовать </a:t>
            </a:r>
            <a:r>
              <a:rPr lang="en-US" sz="2800" dirty="0" smtClean="0">
                <a:latin typeface="Segoe UI" pitchFamily="34" charset="0"/>
                <a:ea typeface="Segoe UI" pitchFamily="34" charset="0"/>
                <a:cs typeface="Segoe UI" pitchFamily="34" charset="0"/>
              </a:rPr>
              <a:t>Silverlight </a:t>
            </a:r>
            <a:r>
              <a:rPr lang="uk-UA" sz="2800" dirty="0" smtClean="0">
                <a:latin typeface="Segoe UI" pitchFamily="34" charset="0"/>
                <a:ea typeface="Segoe UI" pitchFamily="34" charset="0"/>
                <a:cs typeface="Segoe UI" pitchFamily="34" charset="0"/>
              </a:rPr>
              <a:t>компонент</a:t>
            </a:r>
            <a:r>
              <a:rPr lang="ru-RU" sz="2800" dirty="0" smtClean="0">
                <a:latin typeface="Segoe UI" pitchFamily="34" charset="0"/>
                <a:ea typeface="Segoe UI" pitchFamily="34" charset="0"/>
                <a:cs typeface="Segoe UI" pitchFamily="34" charset="0"/>
              </a:rPr>
              <a:t>ы</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Только асинхронные вызовы при работе с интернетом</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Ограничения на элементы управления, производительность</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Окно </a:t>
            </a:r>
            <a:r>
              <a:rPr lang="en-US" sz="2800" dirty="0" smtClean="0">
                <a:latin typeface="Segoe UI" pitchFamily="34" charset="0"/>
                <a:ea typeface="Segoe UI" pitchFamily="34" charset="0"/>
                <a:cs typeface="Segoe UI" pitchFamily="34" charset="0"/>
              </a:rPr>
              <a:t>about, feedback</a:t>
            </a:r>
          </a:p>
          <a:p>
            <a:pPr defTabSz="457200">
              <a:spcBef>
                <a:spcPct val="20000"/>
              </a:spcBef>
              <a:buClr>
                <a:srgbClr val="0070C0"/>
              </a:buClr>
            </a:pPr>
            <a:r>
              <a:rPr lang="uk-UA" sz="2800" dirty="0" smtClean="0">
                <a:latin typeface="Segoe UI" pitchFamily="34" charset="0"/>
                <a:ea typeface="Segoe UI" pitchFamily="34" charset="0"/>
                <a:cs typeface="Segoe UI" pitchFamily="34" charset="0"/>
              </a:rPr>
              <a:t>Кнопка </a:t>
            </a:r>
            <a:r>
              <a:rPr lang="en-US" sz="2800" dirty="0" smtClean="0">
                <a:latin typeface="Segoe UI" pitchFamily="34" charset="0"/>
                <a:ea typeface="Segoe UI" pitchFamily="34" charset="0"/>
                <a:cs typeface="Segoe UI" pitchFamily="34" charset="0"/>
              </a:rPr>
              <a:t>Back </a:t>
            </a:r>
            <a:r>
              <a:rPr lang="uk-UA" sz="2800" dirty="0" smtClean="0">
                <a:latin typeface="Segoe UI" pitchFamily="34" charset="0"/>
                <a:ea typeface="Segoe UI" pitchFamily="34" charset="0"/>
                <a:cs typeface="Segoe UI" pitchFamily="34" charset="0"/>
              </a:rPr>
              <a:t>и сохранение состояния</a:t>
            </a:r>
          </a:p>
          <a:p>
            <a:pPr defTabSz="457200">
              <a:spcBef>
                <a:spcPct val="20000"/>
              </a:spcBef>
              <a:buClr>
                <a:srgbClr val="0070C0"/>
              </a:buClr>
            </a:pPr>
            <a:r>
              <a:rPr lang="uk-UA" sz="2800" dirty="0" smtClean="0">
                <a:latin typeface="Segoe UI" pitchFamily="34" charset="0"/>
                <a:ea typeface="Segoe UI" pitchFamily="34" charset="0"/>
                <a:cs typeface="Segoe UI" pitchFamily="34" charset="0"/>
              </a:rPr>
              <a:t>Эмулятор != реальное устройство</a:t>
            </a:r>
            <a:endParaRPr lang="ru-RU" sz="2800" dirty="0" smtClean="0">
              <a:latin typeface="Segoe UI" pitchFamily="34" charset="0"/>
              <a:ea typeface="Segoe UI" pitchFamily="34" charset="0"/>
              <a:cs typeface="Segoe UI"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3991446"/>
            <a:ext cx="320055" cy="320055"/>
          </a:xfrm>
          <a:prstGeom prst="rect">
            <a:avLst/>
          </a:prstGeom>
          <a:noFill/>
          <a:ln>
            <a:noFill/>
          </a:ln>
        </p:spPr>
      </p:pic>
      <p:sp>
        <p:nvSpPr>
          <p:cNvPr id="3" name="Title 2"/>
          <p:cNvSpPr>
            <a:spLocks noGrp="1"/>
          </p:cNvSpPr>
          <p:nvPr>
            <p:ph type="title"/>
          </p:nvPr>
        </p:nvSpPr>
        <p:spPr/>
        <p:txBody>
          <a:bodyPr/>
          <a:lstStyle/>
          <a:p>
            <a:r>
              <a:rPr lang="ru-RU" dirty="0" smtClean="0"/>
              <a:t>РАЗРАБОТКА</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5217" y="4494735"/>
            <a:ext cx="320055" cy="320055"/>
          </a:xfrm>
          <a:prstGeom prst="rect">
            <a:avLst/>
          </a:prstGeom>
          <a:noFill/>
          <a:ln>
            <a:noFill/>
          </a:ln>
        </p:spPr>
      </p:pic>
    </p:spTree>
    <p:extLst>
      <p:ext uri="{BB962C8B-B14F-4D97-AF65-F5344CB8AC3E}">
        <p14:creationId xmlns:p14="http://schemas.microsoft.com/office/powerpoint/2010/main" xmlns="" val="226880536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7690" y="2442642"/>
            <a:ext cx="320055" cy="320055"/>
          </a:xfrm>
          <a:prstGeom prst="rect">
            <a:avLst/>
          </a:prstGeom>
          <a:noFill/>
          <a:ln>
            <a:noFill/>
          </a:ln>
        </p:spPr>
      </p:pic>
      <p:pic>
        <p:nvPicPr>
          <p:cNvPr id="18" name="Picture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7482" y="1932277"/>
            <a:ext cx="320055" cy="320055"/>
          </a:xfrm>
          <a:prstGeom prst="rect">
            <a:avLst/>
          </a:prstGeom>
          <a:noFill/>
          <a:ln>
            <a:noFill/>
          </a:ln>
        </p:spPr>
      </p:pic>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3481081"/>
            <a:ext cx="320055" cy="320055"/>
          </a:xfrm>
          <a:prstGeom prst="rect">
            <a:avLst/>
          </a:prstGeom>
          <a:noFill/>
          <a:ln>
            <a:noFill/>
          </a:ln>
        </p:spPr>
      </p:pic>
      <p:pic>
        <p:nvPicPr>
          <p:cNvPr id="26" name="Picture 2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2963640"/>
            <a:ext cx="320055" cy="320055"/>
          </a:xfrm>
          <a:prstGeom prst="rect">
            <a:avLst/>
          </a:prstGeom>
          <a:noFill/>
          <a:ln>
            <a:noFill/>
          </a:ln>
        </p:spPr>
      </p:pic>
      <p:sp>
        <p:nvSpPr>
          <p:cNvPr id="27" name="Content Placeholder 2"/>
          <p:cNvSpPr txBox="1">
            <a:spLocks/>
          </p:cNvSpPr>
          <p:nvPr/>
        </p:nvSpPr>
        <p:spPr>
          <a:xfrm>
            <a:off x="1276349" y="1828800"/>
            <a:ext cx="10310600" cy="4491038"/>
          </a:xfrm>
          <a:prstGeom prst="rect">
            <a:avLst/>
          </a:prstGeom>
        </p:spPr>
        <p:txBody>
          <a:bodyPr vert="horz" lIns="91440" tIns="45720" rIns="91440" bIns="45720" rtlCol="0">
            <a:noAutofit/>
          </a:bodyPr>
          <a:lstStyle/>
          <a:p>
            <a:pPr defTabSz="457200">
              <a:spcBef>
                <a:spcPct val="20000"/>
              </a:spcBef>
              <a:buClr>
                <a:srgbClr val="0070C0"/>
              </a:buClr>
            </a:pPr>
            <a:r>
              <a:rPr lang="uk-UA" sz="2800" dirty="0" smtClean="0">
                <a:latin typeface="Segoe UI" pitchFamily="34" charset="0"/>
                <a:ea typeface="Segoe UI" pitchFamily="34" charset="0"/>
                <a:cs typeface="Segoe UI" pitchFamily="34" charset="0"/>
              </a:rPr>
              <a:t>Украина в </a:t>
            </a:r>
            <a:r>
              <a:rPr lang="en-US" sz="2800" dirty="0" smtClean="0">
                <a:latin typeface="Segoe UI" pitchFamily="34" charset="0"/>
                <a:ea typeface="Segoe UI" pitchFamily="34" charset="0"/>
                <a:cs typeface="Segoe UI" pitchFamily="34" charset="0"/>
              </a:rPr>
              <a:t>MP </a:t>
            </a:r>
            <a:r>
              <a:rPr lang="uk-UA" sz="2800" dirty="0" smtClean="0">
                <a:latin typeface="Segoe UI" pitchFamily="34" charset="0"/>
                <a:ea typeface="Segoe UI" pitchFamily="34" charset="0"/>
                <a:cs typeface="Segoe UI" pitchFamily="34" charset="0"/>
              </a:rPr>
              <a:t>не доступна, но </a:t>
            </a:r>
            <a:r>
              <a:rPr lang="en-US" sz="2800" dirty="0" smtClean="0">
                <a:latin typeface="Segoe UI" pitchFamily="34" charset="0"/>
                <a:ea typeface="Segoe UI" pitchFamily="34" charset="0"/>
                <a:cs typeface="Segoe UI" pitchFamily="34" charset="0"/>
              </a:rPr>
              <a:t>HTC Mozart </a:t>
            </a:r>
            <a:r>
              <a:rPr lang="uk-UA" sz="2800" dirty="0" smtClean="0">
                <a:latin typeface="Segoe UI" pitchFamily="34" charset="0"/>
                <a:ea typeface="Segoe UI" pitchFamily="34" charset="0"/>
                <a:cs typeface="Segoe UI" pitchFamily="34" charset="0"/>
              </a:rPr>
              <a:t>доступен</a:t>
            </a:r>
          </a:p>
          <a:p>
            <a:pPr defTabSz="457200">
              <a:spcBef>
                <a:spcPct val="20000"/>
              </a:spcBef>
              <a:buClr>
                <a:srgbClr val="0070C0"/>
              </a:buClr>
            </a:pPr>
            <a:r>
              <a:rPr kumimoji="0" lang="en-US" sz="2800" b="0" i="0" u="none" strike="noStrike" kern="120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Yallaapps</a:t>
            </a:r>
            <a:r>
              <a:rPr lang="en-US" sz="2800" dirty="0" smtClean="0">
                <a:latin typeface="Segoe UI" pitchFamily="34" charset="0"/>
                <a:ea typeface="Segoe UI" pitchFamily="34" charset="0"/>
                <a:cs typeface="Segoe UI" pitchFamily="34" charset="0"/>
              </a:rPr>
              <a:t>, </a:t>
            </a:r>
            <a:r>
              <a:rPr lang="uk-UA" sz="2800" dirty="0" smtClean="0">
                <a:latin typeface="Segoe UI" pitchFamily="34" charset="0"/>
                <a:ea typeface="Segoe UI" pitchFamily="34" charset="0"/>
                <a:cs typeface="Segoe UI" pitchFamily="34" charset="0"/>
              </a:rPr>
              <a:t>для студентов Украин</a:t>
            </a:r>
            <a:r>
              <a:rPr lang="ru-RU" sz="2800" dirty="0" smtClean="0">
                <a:latin typeface="Segoe UI" pitchFamily="34" charset="0"/>
                <a:ea typeface="Segoe UI" pitchFamily="34" charset="0"/>
                <a:cs typeface="Segoe UI" pitchFamily="34" charset="0"/>
              </a:rPr>
              <a:t>ы скидок нет</a:t>
            </a:r>
          </a:p>
          <a:p>
            <a:pPr defTabSz="457200">
              <a:spcBef>
                <a:spcPct val="20000"/>
              </a:spcBef>
              <a:buClr>
                <a:srgbClr val="0070C0"/>
              </a:buClr>
            </a:pPr>
            <a:r>
              <a:rPr lang="en-US" sz="2800" dirty="0" smtClean="0">
                <a:latin typeface="Segoe UI" pitchFamily="34" charset="0"/>
                <a:ea typeface="Segoe UI" pitchFamily="34" charset="0"/>
                <a:cs typeface="Segoe UI" pitchFamily="34" charset="0"/>
              </a:rPr>
              <a:t>Microsoft </a:t>
            </a:r>
            <a:r>
              <a:rPr lang="uk-UA" sz="2800" dirty="0" smtClean="0">
                <a:latin typeface="Segoe UI" pitchFamily="34" charset="0"/>
                <a:ea typeface="Segoe UI" pitchFamily="34" charset="0"/>
                <a:cs typeface="Segoe UI" pitchFamily="34" charset="0"/>
              </a:rPr>
              <a:t>Украина дает устройства и публикует приложения</a:t>
            </a:r>
          </a:p>
          <a:p>
            <a:pPr defTabSz="457200">
              <a:spcBef>
                <a:spcPct val="20000"/>
              </a:spcBef>
              <a:buClr>
                <a:srgbClr val="0070C0"/>
              </a:buClr>
            </a:pPr>
            <a:r>
              <a:rPr kumimoji="0" lang="uk-UA" sz="2800" b="0"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100 бесплатн</a:t>
            </a:r>
            <a:r>
              <a:rPr kumimoji="0" lang="ru-RU" sz="2800" b="0"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ых,</a:t>
            </a:r>
            <a:r>
              <a:rPr kumimoji="0" lang="ru-RU" sz="2800" b="0" i="0" u="none" strike="noStrike" kern="1200" cap="none" spc="0" normalizeH="0" noProof="0" dirty="0" smtClean="0">
                <a:ln>
                  <a:noFill/>
                </a:ln>
                <a:solidFill>
                  <a:schemeClr val="tx1"/>
                </a:solidFill>
                <a:effectLst/>
                <a:uLnTx/>
                <a:uFillTx/>
                <a:latin typeface="Segoe UI" pitchFamily="34" charset="0"/>
                <a:ea typeface="Segoe UI" pitchFamily="34" charset="0"/>
                <a:cs typeface="Segoe UI" pitchFamily="34" charset="0"/>
              </a:rPr>
              <a:t> неограниченное число платных</a:t>
            </a:r>
          </a:p>
          <a:p>
            <a:pPr defTabSz="457200">
              <a:spcBef>
                <a:spcPct val="20000"/>
              </a:spcBef>
              <a:buClr>
                <a:srgbClr val="0070C0"/>
              </a:buClr>
            </a:pPr>
            <a:r>
              <a:rPr lang="ru-RU" sz="2800" baseline="0" dirty="0" smtClean="0">
                <a:latin typeface="Segoe UI" pitchFamily="34" charset="0"/>
                <a:ea typeface="Segoe UI" pitchFamily="34" charset="0"/>
                <a:cs typeface="Segoe UI" pitchFamily="34" charset="0"/>
              </a:rPr>
              <a:t>Сертификаты</a:t>
            </a:r>
            <a:r>
              <a:rPr lang="ru-RU" sz="2800" dirty="0" smtClean="0">
                <a:latin typeface="Segoe UI" pitchFamily="34" charset="0"/>
                <a:ea typeface="Segoe UI" pitchFamily="34" charset="0"/>
                <a:cs typeface="Segoe UI" pitchFamily="34" charset="0"/>
              </a:rPr>
              <a:t> для устройства и рабочих машин не нужны</a:t>
            </a:r>
          </a:p>
          <a:p>
            <a:pPr defTabSz="457200">
              <a:spcBef>
                <a:spcPct val="20000"/>
              </a:spcBef>
              <a:buClr>
                <a:srgbClr val="0070C0"/>
              </a:buClr>
            </a:pPr>
            <a:r>
              <a:rPr kumimoji="0" lang="ru-RU" sz="2800" b="0"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Один раз</a:t>
            </a:r>
            <a:r>
              <a:rPr kumimoji="0" lang="ru-RU" sz="2800" b="0" i="0" u="none" strike="noStrike" kern="1200" cap="none" spc="0" normalizeH="0" noProof="0" dirty="0" smtClean="0">
                <a:ln>
                  <a:noFill/>
                </a:ln>
                <a:solidFill>
                  <a:schemeClr val="tx1"/>
                </a:solidFill>
                <a:effectLst/>
                <a:uLnTx/>
                <a:uFillTx/>
                <a:latin typeface="Segoe UI" pitchFamily="34" charset="0"/>
                <a:ea typeface="Segoe UI" pitchFamily="34" charset="0"/>
                <a:cs typeface="Segoe UI" pitchFamily="34" charset="0"/>
              </a:rPr>
              <a:t> разлочил – используешь на любой машине</a:t>
            </a:r>
            <a:endParaRPr kumimoji="0" lang="en-US" sz="2800" b="0" i="0" u="none" strike="noStrike" kern="120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3991446"/>
            <a:ext cx="320055" cy="320055"/>
          </a:xfrm>
          <a:prstGeom prst="rect">
            <a:avLst/>
          </a:prstGeom>
          <a:noFill/>
          <a:ln>
            <a:noFill/>
          </a:ln>
        </p:spPr>
      </p:pic>
      <p:sp>
        <p:nvSpPr>
          <p:cNvPr id="3" name="Title 2"/>
          <p:cNvSpPr>
            <a:spLocks noGrp="1"/>
          </p:cNvSpPr>
          <p:nvPr>
            <p:ph type="title"/>
          </p:nvPr>
        </p:nvSpPr>
        <p:spPr/>
        <p:txBody>
          <a:bodyPr/>
          <a:lstStyle/>
          <a:p>
            <a:r>
              <a:rPr lang="uk-UA" dirty="0" smtClean="0"/>
              <a:t>РЕГИСТРАЦИЯ </a:t>
            </a:r>
            <a:r>
              <a:rPr lang="en-US" dirty="0" smtClean="0"/>
              <a:t>&amp; </a:t>
            </a:r>
            <a:r>
              <a:rPr lang="uk-UA" dirty="0" smtClean="0"/>
              <a:t>РАБОТА С УСТРОЙСТВОМ</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5217" y="4494735"/>
            <a:ext cx="320055" cy="320055"/>
          </a:xfrm>
          <a:prstGeom prst="rect">
            <a:avLst/>
          </a:prstGeom>
          <a:noFill/>
          <a:ln>
            <a:noFill/>
          </a:ln>
        </p:spPr>
      </p:pic>
    </p:spTree>
    <p:extLst>
      <p:ext uri="{BB962C8B-B14F-4D97-AF65-F5344CB8AC3E}">
        <p14:creationId xmlns:p14="http://schemas.microsoft.com/office/powerpoint/2010/main" xmlns="" val="15623517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7690" y="2442642"/>
            <a:ext cx="320055" cy="320055"/>
          </a:xfrm>
          <a:prstGeom prst="rect">
            <a:avLst/>
          </a:prstGeom>
          <a:noFill/>
          <a:ln>
            <a:noFill/>
          </a:ln>
        </p:spPr>
      </p:pic>
      <p:pic>
        <p:nvPicPr>
          <p:cNvPr id="18" name="Picture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7482" y="1932277"/>
            <a:ext cx="320055" cy="320055"/>
          </a:xfrm>
          <a:prstGeom prst="rect">
            <a:avLst/>
          </a:prstGeom>
          <a:noFill/>
          <a:ln>
            <a:noFill/>
          </a:ln>
        </p:spPr>
      </p:pic>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3481081"/>
            <a:ext cx="320055" cy="320055"/>
          </a:xfrm>
          <a:prstGeom prst="rect">
            <a:avLst/>
          </a:prstGeom>
          <a:noFill/>
          <a:ln>
            <a:noFill/>
          </a:ln>
        </p:spPr>
      </p:pic>
      <p:pic>
        <p:nvPicPr>
          <p:cNvPr id="26" name="Picture 2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2963640"/>
            <a:ext cx="320055" cy="320055"/>
          </a:xfrm>
          <a:prstGeom prst="rect">
            <a:avLst/>
          </a:prstGeom>
          <a:noFill/>
          <a:ln>
            <a:noFill/>
          </a:ln>
        </p:spPr>
      </p:pic>
      <p:sp>
        <p:nvSpPr>
          <p:cNvPr id="27" name="Content Placeholder 2"/>
          <p:cNvSpPr txBox="1">
            <a:spLocks/>
          </p:cNvSpPr>
          <p:nvPr/>
        </p:nvSpPr>
        <p:spPr>
          <a:xfrm>
            <a:off x="1276349" y="1828800"/>
            <a:ext cx="10310600" cy="4491038"/>
          </a:xfrm>
          <a:prstGeom prst="rect">
            <a:avLst/>
          </a:prstGeom>
        </p:spPr>
        <p:txBody>
          <a:bodyPr vert="horz" lIns="91440" tIns="45720" rIns="91440" bIns="45720" rtlCol="0">
            <a:noAutofit/>
          </a:bodyPr>
          <a:lstStyle/>
          <a:p>
            <a:pPr defTabSz="457200">
              <a:spcBef>
                <a:spcPct val="20000"/>
              </a:spcBef>
              <a:buClr>
                <a:srgbClr val="0070C0"/>
              </a:buClr>
            </a:pPr>
            <a:r>
              <a:rPr lang="ru-RU" sz="2800" dirty="0" smtClean="0">
                <a:latin typeface="Segoe UI" pitchFamily="34" charset="0"/>
                <a:ea typeface="Segoe UI" pitchFamily="34" charset="0"/>
                <a:cs typeface="Segoe UI" pitchFamily="34" charset="0"/>
              </a:rPr>
              <a:t>У</a:t>
            </a:r>
            <a:r>
              <a:rPr lang="uk-UA" sz="2800" dirty="0">
                <a:latin typeface="Segoe UI" pitchFamily="34" charset="0"/>
                <a:ea typeface="Segoe UI" pitchFamily="34" charset="0"/>
                <a:cs typeface="Segoe UI" pitchFamily="34" charset="0"/>
              </a:rPr>
              <a:t>б</a:t>
            </a:r>
            <a:r>
              <a:rPr lang="ru-RU" sz="2800" dirty="0" smtClean="0">
                <a:latin typeface="Segoe UI" pitchFamily="34" charset="0"/>
                <a:ea typeface="Segoe UI" pitchFamily="34" charset="0"/>
                <a:cs typeface="Segoe UI" pitchFamily="34" charset="0"/>
              </a:rPr>
              <a:t>едиться, что нет критических ошибок</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Приложение – чуть больше, чем веб-страница</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Черная </a:t>
            </a:r>
            <a:r>
              <a:rPr lang="en-US" sz="2800" dirty="0" smtClean="0">
                <a:latin typeface="Segoe UI" pitchFamily="34" charset="0"/>
                <a:ea typeface="Segoe UI" pitchFamily="34" charset="0"/>
                <a:cs typeface="Segoe UI" pitchFamily="34" charset="0"/>
              </a:rPr>
              <a:t>&amp; </a:t>
            </a:r>
            <a:r>
              <a:rPr lang="uk-UA" sz="2800" dirty="0" smtClean="0">
                <a:latin typeface="Segoe UI" pitchFamily="34" charset="0"/>
                <a:ea typeface="Segoe UI" pitchFamily="34" charset="0"/>
                <a:cs typeface="Segoe UI" pitchFamily="34" charset="0"/>
              </a:rPr>
              <a:t>белая тем</a:t>
            </a:r>
            <a:r>
              <a:rPr lang="ru-RU" sz="2800" dirty="0" smtClean="0">
                <a:latin typeface="Segoe UI" pitchFamily="34" charset="0"/>
                <a:ea typeface="Segoe UI" pitchFamily="34" charset="0"/>
                <a:cs typeface="Segoe UI" pitchFamily="34" charset="0"/>
              </a:rPr>
              <a:t>ы</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Проверка локализации</a:t>
            </a:r>
          </a:p>
          <a:p>
            <a:pPr defTabSz="457200">
              <a:spcBef>
                <a:spcPct val="20000"/>
              </a:spcBef>
              <a:buClr>
                <a:srgbClr val="0070C0"/>
              </a:buClr>
            </a:pPr>
            <a:r>
              <a:rPr lang="uk-UA" sz="2800" dirty="0" smtClean="0">
                <a:latin typeface="Segoe UI" pitchFamily="34" charset="0"/>
                <a:ea typeface="Segoe UI" pitchFamily="34" charset="0"/>
                <a:cs typeface="Segoe UI" pitchFamily="34" charset="0"/>
              </a:rPr>
              <a:t>Наличие </a:t>
            </a:r>
            <a:r>
              <a:rPr lang="en-US" sz="2800" dirty="0" smtClean="0">
                <a:latin typeface="Segoe UI" pitchFamily="34" charset="0"/>
                <a:ea typeface="Segoe UI" pitchFamily="34" charset="0"/>
                <a:cs typeface="Segoe UI" pitchFamily="34" charset="0"/>
              </a:rPr>
              <a:t>&amp; </a:t>
            </a:r>
            <a:r>
              <a:rPr lang="uk-UA" sz="2800" dirty="0" smtClean="0">
                <a:latin typeface="Segoe UI" pitchFamily="34" charset="0"/>
                <a:ea typeface="Segoe UI" pitchFamily="34" charset="0"/>
                <a:cs typeface="Segoe UI" pitchFamily="34" charset="0"/>
              </a:rPr>
              <a:t>отсутствие интернета</a:t>
            </a:r>
            <a:r>
              <a:rPr lang="ru-RU" sz="2800" dirty="0" smtClean="0">
                <a:latin typeface="Segoe UI" pitchFamily="34" charset="0"/>
                <a:ea typeface="Segoe UI" pitchFamily="34" charset="0"/>
                <a:cs typeface="Segoe UI" pitchFamily="34" charset="0"/>
              </a:rPr>
              <a:t>, индикатор прогресса</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Проверить </a:t>
            </a:r>
            <a:r>
              <a:rPr lang="en-US" sz="2800" dirty="0" smtClean="0">
                <a:latin typeface="Segoe UI" pitchFamily="34" charset="0"/>
                <a:ea typeface="Segoe UI" pitchFamily="34" charset="0"/>
                <a:cs typeface="Segoe UI" pitchFamily="34" charset="0"/>
              </a:rPr>
              <a:t>Capabilities</a:t>
            </a:r>
            <a:r>
              <a:rPr lang="ru-RU" sz="2800" dirty="0" smtClean="0">
                <a:latin typeface="Segoe UI" pitchFamily="34" charset="0"/>
                <a:ea typeface="Segoe UI" pitchFamily="34" charset="0"/>
                <a:cs typeface="Segoe UI" pitchFamily="34" charset="0"/>
              </a:rPr>
              <a:t> и </a:t>
            </a:r>
            <a:r>
              <a:rPr lang="en-US" sz="2800" dirty="0" smtClean="0">
                <a:latin typeface="Segoe UI" pitchFamily="34" charset="0"/>
                <a:ea typeface="Segoe UI" pitchFamily="34" charset="0"/>
                <a:cs typeface="Segoe UI" pitchFamily="34" charset="0"/>
              </a:rPr>
              <a:t>meta </a:t>
            </a:r>
            <a:r>
              <a:rPr lang="uk-UA" sz="2800" dirty="0" smtClean="0">
                <a:latin typeface="Segoe UI" pitchFamily="34" charset="0"/>
                <a:ea typeface="Segoe UI" pitchFamily="34" charset="0"/>
                <a:cs typeface="Segoe UI" pitchFamily="34" charset="0"/>
              </a:rPr>
              <a:t>данн</a:t>
            </a:r>
            <a:r>
              <a:rPr lang="ru-RU" sz="2800" dirty="0" smtClean="0">
                <a:latin typeface="Segoe UI" pitchFamily="34" charset="0"/>
                <a:ea typeface="Segoe UI" pitchFamily="34" charset="0"/>
                <a:cs typeface="Segoe UI" pitchFamily="34" charset="0"/>
              </a:rPr>
              <a:t>ые</a:t>
            </a:r>
            <a:endParaRPr lang="uk-UA" sz="2800" dirty="0" smtClean="0">
              <a:latin typeface="Segoe UI" pitchFamily="34" charset="0"/>
              <a:ea typeface="Segoe UI" pitchFamily="34" charset="0"/>
              <a:cs typeface="Segoe UI"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3991446"/>
            <a:ext cx="320055" cy="320055"/>
          </a:xfrm>
          <a:prstGeom prst="rect">
            <a:avLst/>
          </a:prstGeom>
          <a:noFill/>
          <a:ln>
            <a:noFill/>
          </a:ln>
        </p:spPr>
      </p:pic>
      <p:sp>
        <p:nvSpPr>
          <p:cNvPr id="3" name="Title 2"/>
          <p:cNvSpPr>
            <a:spLocks noGrp="1"/>
          </p:cNvSpPr>
          <p:nvPr>
            <p:ph type="title"/>
          </p:nvPr>
        </p:nvSpPr>
        <p:spPr/>
        <p:txBody>
          <a:bodyPr/>
          <a:lstStyle/>
          <a:p>
            <a:r>
              <a:rPr lang="ru-RU" dirty="0" smtClean="0"/>
              <a:t>ТЕСТИРОВАНИЕ</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5217" y="4494735"/>
            <a:ext cx="320055" cy="320055"/>
          </a:xfrm>
          <a:prstGeom prst="rect">
            <a:avLst/>
          </a:prstGeom>
          <a:noFill/>
          <a:ln>
            <a:noFill/>
          </a:ln>
        </p:spPr>
      </p:pic>
    </p:spTree>
    <p:extLst>
      <p:ext uri="{BB962C8B-B14F-4D97-AF65-F5344CB8AC3E}">
        <p14:creationId xmlns:p14="http://schemas.microsoft.com/office/powerpoint/2010/main" xmlns="" val="40815274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7690" y="2442642"/>
            <a:ext cx="320055" cy="320055"/>
          </a:xfrm>
          <a:prstGeom prst="rect">
            <a:avLst/>
          </a:prstGeom>
          <a:noFill/>
          <a:ln>
            <a:noFill/>
          </a:ln>
        </p:spPr>
      </p:pic>
      <p:pic>
        <p:nvPicPr>
          <p:cNvPr id="18" name="Picture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7482" y="1932277"/>
            <a:ext cx="320055" cy="320055"/>
          </a:xfrm>
          <a:prstGeom prst="rect">
            <a:avLst/>
          </a:prstGeom>
          <a:noFill/>
          <a:ln>
            <a:noFill/>
          </a:ln>
        </p:spPr>
      </p:pic>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3481081"/>
            <a:ext cx="320055" cy="320055"/>
          </a:xfrm>
          <a:prstGeom prst="rect">
            <a:avLst/>
          </a:prstGeom>
          <a:noFill/>
          <a:ln>
            <a:noFill/>
          </a:ln>
        </p:spPr>
      </p:pic>
      <p:pic>
        <p:nvPicPr>
          <p:cNvPr id="26" name="Picture 2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2963640"/>
            <a:ext cx="320055" cy="320055"/>
          </a:xfrm>
          <a:prstGeom prst="rect">
            <a:avLst/>
          </a:prstGeom>
          <a:noFill/>
          <a:ln>
            <a:noFill/>
          </a:ln>
        </p:spPr>
      </p:pic>
      <p:sp>
        <p:nvSpPr>
          <p:cNvPr id="27" name="Content Placeholder 2"/>
          <p:cNvSpPr txBox="1">
            <a:spLocks/>
          </p:cNvSpPr>
          <p:nvPr/>
        </p:nvSpPr>
        <p:spPr>
          <a:xfrm>
            <a:off x="1276348" y="1828800"/>
            <a:ext cx="10638147" cy="4491038"/>
          </a:xfrm>
          <a:prstGeom prst="rect">
            <a:avLst/>
          </a:prstGeom>
        </p:spPr>
        <p:txBody>
          <a:bodyPr vert="horz" lIns="91440" tIns="45720" rIns="91440" bIns="45720" rtlCol="0">
            <a:noAutofit/>
          </a:bodyPr>
          <a:lstStyle/>
          <a:p>
            <a:pPr defTabSz="457200">
              <a:spcBef>
                <a:spcPct val="20000"/>
              </a:spcBef>
              <a:buClr>
                <a:srgbClr val="0070C0"/>
              </a:buClr>
            </a:pPr>
            <a:r>
              <a:rPr lang="ru-RU" sz="2800" dirty="0" smtClean="0">
                <a:latin typeface="Segoe UI" pitchFamily="34" charset="0"/>
                <a:ea typeface="Segoe UI" pitchFamily="34" charset="0"/>
                <a:cs typeface="Segoe UI" pitchFamily="34" charset="0"/>
              </a:rPr>
              <a:t>Соблюдение авторских прав (контент, логотипы)</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Скриншоты – 480*800 (</a:t>
            </a:r>
            <a:r>
              <a:rPr lang="en-US" sz="2800" dirty="0" smtClean="0">
                <a:latin typeface="Segoe UI" pitchFamily="34" charset="0"/>
                <a:ea typeface="Segoe UI" pitchFamily="34" charset="0"/>
                <a:cs typeface="Segoe UI" pitchFamily="34" charset="0"/>
              </a:rPr>
              <a:t>Snipping tool &amp; emulator 100%</a:t>
            </a:r>
            <a:r>
              <a:rPr lang="ru-RU" sz="2800" dirty="0" smtClean="0">
                <a:latin typeface="Segoe UI" pitchFamily="34" charset="0"/>
                <a:ea typeface="Segoe UI" pitchFamily="34" charset="0"/>
                <a:cs typeface="Segoe UI" pitchFamily="34" charset="0"/>
              </a:rPr>
              <a:t>)</a:t>
            </a:r>
            <a:endParaRPr lang="en-US" sz="2800" dirty="0" smtClean="0">
              <a:latin typeface="Segoe UI" pitchFamily="34" charset="0"/>
              <a:ea typeface="Segoe UI" pitchFamily="34" charset="0"/>
              <a:cs typeface="Segoe UI" pitchFamily="34" charset="0"/>
            </a:endParaRPr>
          </a:p>
          <a:p>
            <a:pPr defTabSz="457200">
              <a:spcBef>
                <a:spcPct val="20000"/>
              </a:spcBef>
              <a:buClr>
                <a:srgbClr val="0070C0"/>
              </a:buClr>
            </a:pPr>
            <a:r>
              <a:rPr lang="uk-UA" sz="2800" dirty="0" smtClean="0">
                <a:latin typeface="Segoe UI" pitchFamily="34" charset="0"/>
                <a:ea typeface="Segoe UI" pitchFamily="34" charset="0"/>
                <a:cs typeface="Segoe UI" pitchFamily="34" charset="0"/>
              </a:rPr>
              <a:t>Описание приложение – </a:t>
            </a:r>
            <a:r>
              <a:rPr lang="en-US" sz="2800" dirty="0" smtClean="0">
                <a:latin typeface="Segoe UI" pitchFamily="34" charset="0"/>
                <a:ea typeface="Segoe UI" pitchFamily="34" charset="0"/>
                <a:cs typeface="Segoe UI" pitchFamily="34" charset="0"/>
              </a:rPr>
              <a:t>English must be</a:t>
            </a:r>
          </a:p>
          <a:p>
            <a:pPr defTabSz="457200">
              <a:spcBef>
                <a:spcPct val="20000"/>
              </a:spcBef>
              <a:buClr>
                <a:srgbClr val="0070C0"/>
              </a:buClr>
            </a:pPr>
            <a:r>
              <a:rPr lang="uk-UA" sz="2800" dirty="0" smtClean="0">
                <a:latin typeface="Segoe UI" pitchFamily="34" charset="0"/>
                <a:ea typeface="Segoe UI" pitchFamily="34" charset="0"/>
                <a:cs typeface="Segoe UI" pitchFamily="34" charset="0"/>
              </a:rPr>
              <a:t>Пробная версия должна отображать все возможности платной</a:t>
            </a:r>
            <a:endParaRPr lang="en-US" sz="2800" dirty="0" smtClean="0">
              <a:latin typeface="Segoe UI" pitchFamily="34" charset="0"/>
              <a:ea typeface="Segoe UI" pitchFamily="34" charset="0"/>
              <a:cs typeface="Segoe UI" pitchFamily="34" charset="0"/>
            </a:endParaRPr>
          </a:p>
          <a:p>
            <a:pPr defTabSz="457200">
              <a:spcBef>
                <a:spcPct val="20000"/>
              </a:spcBef>
              <a:buClr>
                <a:srgbClr val="0070C0"/>
              </a:buClr>
            </a:pPr>
            <a:r>
              <a:rPr lang="uk-UA" sz="2800" dirty="0" smtClean="0">
                <a:latin typeface="Segoe UI" pitchFamily="34" charset="0"/>
                <a:ea typeface="Segoe UI" pitchFamily="34" charset="0"/>
                <a:cs typeface="Segoe UI" pitchFamily="34" charset="0"/>
              </a:rPr>
              <a:t>Реклама (</a:t>
            </a:r>
            <a:r>
              <a:rPr lang="en-US" sz="2800" dirty="0">
                <a:latin typeface="Segoe UI" pitchFamily="34" charset="0"/>
                <a:ea typeface="Segoe UI" pitchFamily="34" charset="0"/>
                <a:cs typeface="Segoe UI" pitchFamily="34" charset="0"/>
              </a:rPr>
              <a:t>Advertising Creative Acceptance Policy </a:t>
            </a:r>
            <a:r>
              <a:rPr lang="en-US" sz="2800" dirty="0" smtClean="0">
                <a:latin typeface="Segoe UI" pitchFamily="34" charset="0"/>
                <a:ea typeface="Segoe UI" pitchFamily="34" charset="0"/>
                <a:cs typeface="Segoe UI" pitchFamily="34" charset="0"/>
              </a:rPr>
              <a:t>Guide</a:t>
            </a:r>
            <a:r>
              <a:rPr lang="ru-RU" sz="2800" dirty="0" smtClean="0">
                <a:latin typeface="Segoe UI" pitchFamily="34" charset="0"/>
                <a:ea typeface="Segoe UI" pitchFamily="34" charset="0"/>
                <a:cs typeface="Segoe UI" pitchFamily="34" charset="0"/>
              </a:rPr>
              <a:t>)</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Политика приватности - </a:t>
            </a:r>
            <a:r>
              <a:rPr lang="en-US" sz="2800" dirty="0">
                <a:latin typeface="Segoe UI" pitchFamily="34" charset="0"/>
                <a:ea typeface="Segoe UI" pitchFamily="34" charset="0"/>
                <a:cs typeface="Segoe UI" pitchFamily="34" charset="0"/>
              </a:rPr>
              <a:t>Location Service API</a:t>
            </a:r>
            <a:endParaRPr lang="uk-UA" sz="2800" dirty="0" smtClean="0">
              <a:latin typeface="Segoe UI" pitchFamily="34" charset="0"/>
              <a:ea typeface="Segoe UI" pitchFamily="34" charset="0"/>
              <a:cs typeface="Segoe UI"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3991446"/>
            <a:ext cx="320055" cy="320055"/>
          </a:xfrm>
          <a:prstGeom prst="rect">
            <a:avLst/>
          </a:prstGeom>
          <a:noFill/>
          <a:ln>
            <a:noFill/>
          </a:ln>
        </p:spPr>
      </p:pic>
      <p:sp>
        <p:nvSpPr>
          <p:cNvPr id="3" name="Title 2"/>
          <p:cNvSpPr>
            <a:spLocks noGrp="1"/>
          </p:cNvSpPr>
          <p:nvPr>
            <p:ph type="title"/>
          </p:nvPr>
        </p:nvSpPr>
        <p:spPr/>
        <p:txBody>
          <a:bodyPr/>
          <a:lstStyle/>
          <a:p>
            <a:r>
              <a:rPr lang="ru-RU" dirty="0" smtClean="0"/>
              <a:t>ТРЕБОВАНИЯ</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5217" y="4494735"/>
            <a:ext cx="320055" cy="320055"/>
          </a:xfrm>
          <a:prstGeom prst="rect">
            <a:avLst/>
          </a:prstGeom>
          <a:noFill/>
          <a:ln>
            <a:noFill/>
          </a:ln>
        </p:spPr>
      </p:pic>
    </p:spTree>
    <p:extLst>
      <p:ext uri="{BB962C8B-B14F-4D97-AF65-F5344CB8AC3E}">
        <p14:creationId xmlns:p14="http://schemas.microsoft.com/office/powerpoint/2010/main" xmlns="" val="154336135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7690" y="2442642"/>
            <a:ext cx="320055" cy="320055"/>
          </a:xfrm>
          <a:prstGeom prst="rect">
            <a:avLst/>
          </a:prstGeom>
          <a:noFill/>
          <a:ln>
            <a:noFill/>
          </a:ln>
        </p:spPr>
      </p:pic>
      <p:pic>
        <p:nvPicPr>
          <p:cNvPr id="18" name="Picture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7482" y="1932277"/>
            <a:ext cx="320055" cy="320055"/>
          </a:xfrm>
          <a:prstGeom prst="rect">
            <a:avLst/>
          </a:prstGeom>
          <a:noFill/>
          <a:ln>
            <a:noFill/>
          </a:ln>
        </p:spPr>
      </p:pic>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3481081"/>
            <a:ext cx="320055" cy="320055"/>
          </a:xfrm>
          <a:prstGeom prst="rect">
            <a:avLst/>
          </a:prstGeom>
          <a:noFill/>
          <a:ln>
            <a:noFill/>
          </a:ln>
        </p:spPr>
      </p:pic>
      <p:pic>
        <p:nvPicPr>
          <p:cNvPr id="26" name="Picture 2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2963640"/>
            <a:ext cx="320055" cy="320055"/>
          </a:xfrm>
          <a:prstGeom prst="rect">
            <a:avLst/>
          </a:prstGeom>
          <a:noFill/>
          <a:ln>
            <a:noFill/>
          </a:ln>
        </p:spPr>
      </p:pic>
      <p:sp>
        <p:nvSpPr>
          <p:cNvPr id="27" name="Content Placeholder 2"/>
          <p:cNvSpPr txBox="1">
            <a:spLocks/>
          </p:cNvSpPr>
          <p:nvPr/>
        </p:nvSpPr>
        <p:spPr>
          <a:xfrm>
            <a:off x="1276348" y="1828800"/>
            <a:ext cx="10638147" cy="4491038"/>
          </a:xfrm>
          <a:prstGeom prst="rect">
            <a:avLst/>
          </a:prstGeom>
        </p:spPr>
        <p:txBody>
          <a:bodyPr vert="horz" lIns="91440" tIns="45720" rIns="91440" bIns="45720" rtlCol="0">
            <a:noAutofit/>
          </a:bodyPr>
          <a:lstStyle/>
          <a:p>
            <a:pPr defTabSz="457200">
              <a:spcBef>
                <a:spcPct val="20000"/>
              </a:spcBef>
              <a:buClr>
                <a:srgbClr val="0070C0"/>
              </a:buClr>
            </a:pPr>
            <a:r>
              <a:rPr lang="en-US" sz="2800" dirty="0" err="1" smtClean="0">
                <a:latin typeface="Segoe UI" pitchFamily="34" charset="0"/>
                <a:ea typeface="Segoe UI" pitchFamily="34" charset="0"/>
                <a:cs typeface="Segoe UI" pitchFamily="34" charset="0"/>
              </a:rPr>
              <a:t>AppLists</a:t>
            </a:r>
            <a:r>
              <a:rPr lang="en-US" sz="2800" dirty="0" smtClean="0">
                <a:latin typeface="Segoe UI" pitchFamily="34" charset="0"/>
                <a:ea typeface="Segoe UI" pitchFamily="34" charset="0"/>
                <a:cs typeface="Segoe UI" pitchFamily="34" charset="0"/>
              </a:rPr>
              <a:t> &amp; </a:t>
            </a:r>
            <a:r>
              <a:rPr lang="en-US" sz="2800" dirty="0" err="1" smtClean="0">
                <a:latin typeface="Segoe UI" pitchFamily="34" charset="0"/>
                <a:ea typeface="Segoe UI" pitchFamily="34" charset="0"/>
                <a:cs typeface="Segoe UI" pitchFamily="34" charset="0"/>
              </a:rPr>
              <a:t>wpcentral</a:t>
            </a:r>
            <a:r>
              <a:rPr lang="en-US" sz="2800" dirty="0" smtClean="0">
                <a:latin typeface="Segoe UI" pitchFamily="34" charset="0"/>
                <a:ea typeface="Segoe UI" pitchFamily="34" charset="0"/>
                <a:cs typeface="Segoe UI" pitchFamily="34" charset="0"/>
              </a:rPr>
              <a:t> etc.</a:t>
            </a:r>
          </a:p>
          <a:p>
            <a:pPr defTabSz="457200">
              <a:spcBef>
                <a:spcPct val="20000"/>
              </a:spcBef>
              <a:buClr>
                <a:srgbClr val="0070C0"/>
              </a:buClr>
            </a:pPr>
            <a:r>
              <a:rPr lang="en-US" sz="2800" dirty="0" smtClean="0">
                <a:latin typeface="Segoe UI" pitchFamily="34" charset="0"/>
                <a:ea typeface="Segoe UI" pitchFamily="34" charset="0"/>
                <a:cs typeface="Segoe UI" pitchFamily="34" charset="0"/>
              </a:rPr>
              <a:t>Keywords </a:t>
            </a:r>
            <a:r>
              <a:rPr lang="uk-UA" sz="2800" dirty="0" smtClean="0">
                <a:latin typeface="Segoe UI" pitchFamily="34" charset="0"/>
                <a:ea typeface="Segoe UI" pitchFamily="34" charset="0"/>
                <a:cs typeface="Segoe UI" pitchFamily="34" charset="0"/>
              </a:rPr>
              <a:t>не ищутся в </a:t>
            </a:r>
            <a:r>
              <a:rPr lang="en-US" sz="2800" dirty="0" smtClean="0">
                <a:latin typeface="Segoe UI" pitchFamily="34" charset="0"/>
                <a:ea typeface="Segoe UI" pitchFamily="34" charset="0"/>
                <a:cs typeface="Segoe UI" pitchFamily="34" charset="0"/>
              </a:rPr>
              <a:t>Marketplace</a:t>
            </a:r>
          </a:p>
          <a:p>
            <a:pPr defTabSz="457200">
              <a:spcBef>
                <a:spcPct val="20000"/>
              </a:spcBef>
              <a:buClr>
                <a:srgbClr val="0070C0"/>
              </a:buClr>
            </a:pPr>
            <a:r>
              <a:rPr lang="uk-UA" sz="2800" dirty="0" smtClean="0">
                <a:latin typeface="Segoe UI" pitchFamily="34" charset="0"/>
                <a:ea typeface="Segoe UI" pitchFamily="34" charset="0"/>
                <a:cs typeface="Segoe UI" pitchFamily="34" charset="0"/>
              </a:rPr>
              <a:t>Статистика опазд</a:t>
            </a:r>
            <a:r>
              <a:rPr lang="ru-RU" sz="2800" dirty="0" smtClean="0">
                <a:latin typeface="Segoe UI" pitchFamily="34" charset="0"/>
                <a:ea typeface="Segoe UI" pitchFamily="34" charset="0"/>
                <a:cs typeface="Segoe UI" pitchFamily="34" charset="0"/>
              </a:rPr>
              <a:t>ывает на неделю</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Время рассмотрения – минимум 3 дня</a:t>
            </a:r>
          </a:p>
          <a:p>
            <a:pPr defTabSz="457200">
              <a:spcBef>
                <a:spcPct val="20000"/>
              </a:spcBef>
              <a:buClr>
                <a:srgbClr val="0070C0"/>
              </a:buClr>
            </a:pPr>
            <a:r>
              <a:rPr lang="ru-RU" sz="2800" dirty="0" smtClean="0">
                <a:latin typeface="Segoe UI" pitchFamily="34" charset="0"/>
                <a:ea typeface="Segoe UI" pitchFamily="34" charset="0"/>
                <a:cs typeface="Segoe UI" pitchFamily="34" charset="0"/>
              </a:rPr>
              <a:t>Рекламные сети</a:t>
            </a:r>
          </a:p>
          <a:p>
            <a:pPr defTabSz="457200">
              <a:spcBef>
                <a:spcPct val="20000"/>
              </a:spcBef>
              <a:buClr>
                <a:srgbClr val="0070C0"/>
              </a:buClr>
            </a:pPr>
            <a:r>
              <a:rPr lang="ru-RU" sz="2800" dirty="0">
                <a:latin typeface="Segoe UI" pitchFamily="34" charset="0"/>
                <a:ea typeface="Segoe UI" pitchFamily="34" charset="0"/>
                <a:cs typeface="Segoe UI" pitchFamily="34" charset="0"/>
              </a:rPr>
              <a:t>?</a:t>
            </a:r>
            <a:endParaRPr lang="uk-UA" sz="2800" dirty="0" smtClean="0">
              <a:latin typeface="Segoe UI" pitchFamily="34" charset="0"/>
              <a:ea typeface="Segoe UI" pitchFamily="34" charset="0"/>
              <a:cs typeface="Segoe UI" pitchFamily="34"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2312" y="3991446"/>
            <a:ext cx="320055" cy="320055"/>
          </a:xfrm>
          <a:prstGeom prst="rect">
            <a:avLst/>
          </a:prstGeom>
          <a:noFill/>
          <a:ln>
            <a:noFill/>
          </a:ln>
        </p:spPr>
      </p:pic>
      <p:sp>
        <p:nvSpPr>
          <p:cNvPr id="3" name="Title 2"/>
          <p:cNvSpPr>
            <a:spLocks noGrp="1"/>
          </p:cNvSpPr>
          <p:nvPr>
            <p:ph type="title"/>
          </p:nvPr>
        </p:nvSpPr>
        <p:spPr/>
        <p:txBody>
          <a:bodyPr/>
          <a:lstStyle/>
          <a:p>
            <a:r>
              <a:rPr lang="uk-UA" dirty="0" smtClean="0"/>
              <a:t>РАСКРУТКА </a:t>
            </a:r>
            <a:r>
              <a:rPr lang="en-US" dirty="0" smtClean="0"/>
              <a:t>&amp; </a:t>
            </a:r>
            <a:r>
              <a:rPr lang="uk-UA" dirty="0" smtClean="0"/>
              <a:t>ПРОФИТ</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5217" y="4494735"/>
            <a:ext cx="320055" cy="320055"/>
          </a:xfrm>
          <a:prstGeom prst="rect">
            <a:avLst/>
          </a:prstGeom>
          <a:noFill/>
          <a:ln>
            <a:noFill/>
          </a:ln>
        </p:spPr>
      </p:pic>
    </p:spTree>
    <p:extLst>
      <p:ext uri="{BB962C8B-B14F-4D97-AF65-F5344CB8AC3E}">
        <p14:creationId xmlns:p14="http://schemas.microsoft.com/office/powerpoint/2010/main" xmlns="" val="33633034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087726" y="2030327"/>
            <a:ext cx="8124788" cy="2077649"/>
          </a:xfrm>
        </p:spPr>
        <p:txBody>
          <a:bodyPr/>
          <a:lstStyle/>
          <a:p>
            <a:r>
              <a:rPr lang="en-US" dirty="0" smtClean="0">
                <a:hlinkClick r:id="rId3"/>
              </a:rPr>
              <a:t>http://wp7rocks.com</a:t>
            </a:r>
            <a:r>
              <a:rPr lang="en-US" dirty="0"/>
              <a:t> </a:t>
            </a:r>
            <a:endParaRPr lang="en-US" dirty="0" smtClean="0"/>
          </a:p>
          <a:p>
            <a:r>
              <a:rPr lang="en-US" dirty="0" smtClean="0">
                <a:hlinkClick r:id="rId4"/>
              </a:rPr>
              <a:t>http://msug.vn.ua</a:t>
            </a:r>
            <a:r>
              <a:rPr lang="en-US" dirty="0" smtClean="0"/>
              <a:t> </a:t>
            </a:r>
          </a:p>
          <a:p>
            <a:r>
              <a:rPr lang="en-US" dirty="0" smtClean="0">
                <a:hlinkClick r:id="rId5"/>
              </a:rPr>
              <a:t>http://twitter.com/msugvnua</a:t>
            </a:r>
            <a:r>
              <a:rPr lang="en-US" dirty="0"/>
              <a:t> </a:t>
            </a:r>
            <a:endParaRPr lang="en-US" dirty="0" smtClean="0"/>
          </a:p>
          <a:p>
            <a:r>
              <a:rPr lang="en-US" dirty="0" smtClean="0">
                <a:hlinkClick r:id="rId6"/>
              </a:rPr>
              <a:t>Alex.Krakovetskiy@gmail.com</a:t>
            </a:r>
            <a:r>
              <a:rPr lang="en-US" dirty="0" smtClean="0"/>
              <a:t> </a:t>
            </a:r>
          </a:p>
          <a:p>
            <a:endParaRPr lang="en-US" dirty="0" smtClean="0"/>
          </a:p>
          <a:p>
            <a:endParaRPr lang="ru-RU" dirty="0" smtClean="0"/>
          </a:p>
        </p:txBody>
      </p:sp>
      <p:sp>
        <p:nvSpPr>
          <p:cNvPr id="2" name="Title 1"/>
          <p:cNvSpPr>
            <a:spLocks noGrp="1"/>
          </p:cNvSpPr>
          <p:nvPr>
            <p:ph type="ctrTitle"/>
          </p:nvPr>
        </p:nvSpPr>
        <p:spPr/>
        <p:txBody>
          <a:bodyPr/>
          <a:lstStyle/>
          <a:p>
            <a:r>
              <a:rPr lang="ru-RU" dirty="0"/>
              <a:t/>
            </a:r>
            <a:br>
              <a:rPr lang="ru-RU" dirty="0"/>
            </a:br>
            <a:r>
              <a:rPr lang="ru-RU" dirty="0"/>
              <a:t>Спасибо за внимание!</a:t>
            </a:r>
            <a:br>
              <a:rPr lang="ru-RU" dirty="0"/>
            </a:br>
            <a:endParaRPr lang="en-GB" dirty="0"/>
          </a:p>
        </p:txBody>
      </p:sp>
    </p:spTree>
    <p:extLst>
      <p:ext uri="{BB962C8B-B14F-4D97-AF65-F5344CB8AC3E}">
        <p14:creationId xmlns:p14="http://schemas.microsoft.com/office/powerpoint/2010/main" xmlns="" val="266946215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_NA_2010_PPT_Template">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TechEd_NA_2010_PPT_Template</Template>
  <TotalTime>2318</TotalTime>
  <Words>419</Words>
  <Application>Microsoft Office PowerPoint</Application>
  <PresentationFormat>Произвольный</PresentationFormat>
  <Paragraphs>86</Paragraphs>
  <Slides>8</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TechEd_NA_2010_PPT_Template</vt:lpstr>
      <vt:lpstr>Windows Phone 7 Публикация приложений в Marketplace</vt:lpstr>
      <vt:lpstr>Две платформы разработки</vt:lpstr>
      <vt:lpstr>РАЗРАБОТКА</vt:lpstr>
      <vt:lpstr>РЕГИСТРАЦИЯ &amp; РАБОТА С УСТРОЙСТВОМ</vt:lpstr>
      <vt:lpstr>ТЕСТИРОВАНИЕ</vt:lpstr>
      <vt:lpstr>ТРЕБОВАНИЯ</vt:lpstr>
      <vt:lpstr>РАСКРУТКА &amp; ПРОФИТ</vt:lpstr>
      <vt:lpstr> Спасибо за внимание! </vt:lpstr>
    </vt:vector>
  </TitlesOfParts>
  <Manager>&lt;Content Manager Name Here&gt;</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Phone 7</dc:title>
  <dc:subject>Mobile Software Forum</dc:subject>
  <dc:creator>Loke Uei Tan</dc:creator>
  <cp:lastModifiedBy>VKRAKOVETSKY</cp:lastModifiedBy>
  <cp:revision>104</cp:revision>
  <dcterms:created xsi:type="dcterms:W3CDTF">2010-05-03T19:22:57Z</dcterms:created>
  <dcterms:modified xsi:type="dcterms:W3CDTF">2011-12-23T21:37:25Z</dcterms:modified>
</cp:coreProperties>
</file>