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4"/>
    <p:sldMasterId id="2147483761" r:id="rId5"/>
  </p:sldMasterIdLst>
  <p:notesMasterIdLst>
    <p:notesMasterId r:id="rId20"/>
  </p:notesMasterIdLst>
  <p:handoutMasterIdLst>
    <p:handoutMasterId r:id="rId21"/>
  </p:handoutMasterIdLst>
  <p:sldIdLst>
    <p:sldId id="345" r:id="rId6"/>
    <p:sldId id="324" r:id="rId7"/>
    <p:sldId id="350" r:id="rId8"/>
    <p:sldId id="326" r:id="rId9"/>
    <p:sldId id="328" r:id="rId10"/>
    <p:sldId id="372" r:id="rId11"/>
    <p:sldId id="373" r:id="rId12"/>
    <p:sldId id="374" r:id="rId13"/>
    <p:sldId id="349" r:id="rId14"/>
    <p:sldId id="330" r:id="rId15"/>
    <p:sldId id="331" r:id="rId16"/>
    <p:sldId id="334" r:id="rId17"/>
    <p:sldId id="335" r:id="rId18"/>
    <p:sldId id="370"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quel Romano" initials="R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67160"/>
    <a:srgbClr val="000000"/>
    <a:srgbClr val="FFFFFF"/>
    <a:srgbClr val="6BBD46"/>
    <a:srgbClr val="5F5F5F"/>
    <a:srgbClr val="DDDDDD"/>
    <a:srgbClr val="B2B2B2"/>
    <a:srgbClr val="6C086E"/>
    <a:srgbClr val="777777"/>
    <a:srgbClr val="6C083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2" autoAdjust="0"/>
    <p:restoredTop sz="96163" autoAdjust="0"/>
  </p:normalViewPr>
  <p:slideViewPr>
    <p:cSldViewPr snapToGrid="0">
      <p:cViewPr varScale="1">
        <p:scale>
          <a:sx n="75" d="100"/>
          <a:sy n="75" d="100"/>
        </p:scale>
        <p:origin x="-114" y="-768"/>
      </p:cViewPr>
      <p:guideLst>
        <p:guide orient="horz" pos="144"/>
        <p:guide orient="horz" pos="1200"/>
        <p:guide orient="horz" pos="2736"/>
        <p:guide orient="horz" pos="4176"/>
        <p:guide orient="horz" pos="1488"/>
        <p:guide orient="horz" pos="912"/>
        <p:guide pos="3839"/>
        <p:guide pos="327"/>
        <p:guide pos="1190"/>
        <p:guide pos="7356"/>
        <p:guide pos="7063"/>
        <p:guide pos="611"/>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80" d="100"/>
          <a:sy n="80" d="100"/>
        </p:scale>
        <p:origin x="-317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TechEd</a:t>
            </a:r>
            <a:r>
              <a:rPr lang="en-US" dirty="0" smtClean="0">
                <a:latin typeface="Segoe UI" pitchFamily="34" charset="0"/>
              </a:rPr>
              <a:t> 2011</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12/23/2011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12079664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TechEd</a:t>
            </a:r>
            <a:r>
              <a:rPr lang="en-US" dirty="0" smtClean="0"/>
              <a:t> 2011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12/23/2011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xmlns="" val="22528957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0"/>
          </p:nvPr>
        </p:nvSpPr>
        <p:spPr/>
        <p:txBody>
          <a:bodyPr/>
          <a:lstStyle/>
          <a:p>
            <a:fld id="{8B36F451-719B-419E-9911-46C2C0F6966D}" type="datetime1">
              <a:rPr lang="en-US" smtClean="0"/>
              <a:pPr/>
              <a:t>12/23/2011</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2"/>
          </p:nvPr>
        </p:nvSpPr>
        <p:spPr/>
        <p:txBody>
          <a:bodyPr/>
          <a:lstStyle/>
          <a:p>
            <a:fld id="{8B263312-38AA-4E1E-B2B5-0F8F122B24FE}" type="slidenum">
              <a:rPr lang="en-US" smtClean="0"/>
              <a:pPr/>
              <a:t>1</a:t>
            </a:fld>
            <a:endParaRPr lang="en-US" dirty="0"/>
          </a:p>
        </p:txBody>
      </p:sp>
      <p:sp>
        <p:nvSpPr>
          <p:cNvPr id="8" name="Header Placeholder 7"/>
          <p:cNvSpPr>
            <a:spLocks noGrp="1"/>
          </p:cNvSpPr>
          <p:nvPr>
            <p:ph type="hdr" sz="quarter" idx="13"/>
          </p:nvPr>
        </p:nvSpPr>
        <p:spPr/>
        <p:txBody>
          <a:bodyPr/>
          <a:lstStyle/>
          <a:p>
            <a:r>
              <a:rPr lang="en-US" smtClean="0"/>
              <a:t>TechEd 2011</a:t>
            </a:r>
            <a:endParaRPr lang="en-US" dirty="0"/>
          </a:p>
        </p:txBody>
      </p:sp>
    </p:spTree>
    <p:extLst>
      <p:ext uri="{BB962C8B-B14F-4D97-AF65-F5344CB8AC3E}">
        <p14:creationId xmlns:p14="http://schemas.microsoft.com/office/powerpoint/2010/main" xmlns="" val="262943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fld id="{C00CC0A3-7949-4784-8C67-122392AD1355}" type="datetime1">
              <a:rPr lang="en-US" smtClean="0"/>
              <a:pPr/>
              <a:t>12/23/2011</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a:t>
            </a:fld>
            <a:endParaRPr lang="en-US" dirty="0"/>
          </a:p>
        </p:txBody>
      </p:sp>
      <p:sp>
        <p:nvSpPr>
          <p:cNvPr id="11" name="Header Placeholder 10"/>
          <p:cNvSpPr>
            <a:spLocks noGrp="1"/>
          </p:cNvSpPr>
          <p:nvPr>
            <p:ph type="hdr" sz="quarter" idx="13"/>
          </p:nvPr>
        </p:nvSpPr>
        <p:spPr/>
        <p:txBody>
          <a:bodyPr/>
          <a:lstStyle/>
          <a:p>
            <a:r>
              <a:rPr lang="en-US" smtClean="0"/>
              <a:t>TechEd 2011</a:t>
            </a:r>
            <a:endParaRPr lang="en-US" dirty="0"/>
          </a:p>
        </p:txBody>
      </p:sp>
    </p:spTree>
    <p:extLst>
      <p:ext uri="{BB962C8B-B14F-4D97-AF65-F5344CB8AC3E}">
        <p14:creationId xmlns:p14="http://schemas.microsoft.com/office/powerpoint/2010/main" xmlns="" val="329546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D924A16-5DD8-42B8-9660-F2515DBDDB91}" type="datetime1">
              <a:rPr lang="en-US" smtClean="0"/>
              <a:pPr/>
              <a:t>12/23/2011</a:t>
            </a:fld>
            <a:endParaRPr lang="en-US" dirty="0"/>
          </a:p>
        </p:txBody>
      </p:sp>
      <p:sp>
        <p:nvSpPr>
          <p:cNvPr id="5" name="Footer Placeholder 4"/>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6" name="Slide Number Placeholder 5"/>
          <p:cNvSpPr>
            <a:spLocks noGrp="1"/>
          </p:cNvSpPr>
          <p:nvPr>
            <p:ph type="sldNum" sz="quarter" idx="12"/>
          </p:nvPr>
        </p:nvSpPr>
        <p:spPr/>
        <p:txBody>
          <a:bodyPr/>
          <a:lstStyle/>
          <a:p>
            <a:fld id="{8B263312-38AA-4E1E-B2B5-0F8F122B24FE}" type="slidenum">
              <a:rPr lang="en-US" smtClean="0"/>
              <a:pPr/>
              <a:t>9</a:t>
            </a:fld>
            <a:endParaRPr lang="en-US" dirty="0"/>
          </a:p>
        </p:txBody>
      </p:sp>
      <p:sp>
        <p:nvSpPr>
          <p:cNvPr id="7" name="Header Placeholder 6"/>
          <p:cNvSpPr>
            <a:spLocks noGrp="1"/>
          </p:cNvSpPr>
          <p:nvPr>
            <p:ph type="hdr" sz="quarter" idx="13"/>
          </p:nvPr>
        </p:nvSpPr>
        <p:spPr/>
        <p:txBody>
          <a:bodyPr/>
          <a:lstStyle/>
          <a:p>
            <a:r>
              <a:rPr lang="en-US" smtClean="0"/>
              <a:t>TechEd 2011</a:t>
            </a:r>
            <a:endParaRPr lang="en-US" dirty="0"/>
          </a:p>
        </p:txBody>
      </p:sp>
    </p:spTree>
    <p:extLst>
      <p:ext uri="{BB962C8B-B14F-4D97-AF65-F5344CB8AC3E}">
        <p14:creationId xmlns:p14="http://schemas.microsoft.com/office/powerpoint/2010/main" xmlns="" val="104969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12/23/2011 11:46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6.png"/><Relationship Id="rId4"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auto">
          <a:xfrm>
            <a:off x="3621741" y="1644650"/>
            <a:ext cx="1810871" cy="56832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sp>
        <p:nvSpPr>
          <p:cNvPr id="2" name="Title 1"/>
          <p:cNvSpPr>
            <a:spLocks noGrp="1"/>
          </p:cNvSpPr>
          <p:nvPr>
            <p:ph type="ctrTitle" hasCustomPrompt="1"/>
          </p:nvPr>
        </p:nvSpPr>
        <p:spPr>
          <a:xfrm>
            <a:off x="969964" y="2265472"/>
            <a:ext cx="10242549" cy="1523497"/>
          </a:xfrm>
        </p:spPr>
        <p:txBody>
          <a:bodyPr anchor="ctr">
            <a:noAutofit/>
          </a:bodyPr>
          <a:lstStyle>
            <a:lvl1pPr>
              <a:lnSpc>
                <a:spcPct val="90000"/>
              </a:lnSpc>
              <a:defRPr sz="4800"/>
            </a:lvl1pPr>
          </a:lstStyle>
          <a:p>
            <a:r>
              <a:rPr lang="en-US" dirty="0" smtClean="0"/>
              <a:t>Title of Presentation</a:t>
            </a:r>
            <a:endParaRPr lang="en-US" dirty="0"/>
          </a:p>
        </p:txBody>
      </p:sp>
      <p:sp>
        <p:nvSpPr>
          <p:cNvPr id="3" name="Subtitle 2"/>
          <p:cNvSpPr>
            <a:spLocks noGrp="1"/>
          </p:cNvSpPr>
          <p:nvPr>
            <p:ph type="subTitle" idx="1" hasCustomPrompt="1"/>
          </p:nvPr>
        </p:nvSpPr>
        <p:spPr>
          <a:xfrm>
            <a:off x="969964" y="4703872"/>
            <a:ext cx="10242550"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Name</a:t>
            </a:r>
          </a:p>
          <a:p>
            <a:r>
              <a:rPr lang="en-US" dirty="0" smtClean="0"/>
              <a:t>Title</a:t>
            </a:r>
          </a:p>
          <a:p>
            <a:r>
              <a:rPr lang="en-US" dirty="0" smtClean="0"/>
              <a:t>Company</a:t>
            </a:r>
            <a:endParaRPr lang="en-US" dirty="0"/>
          </a:p>
        </p:txBody>
      </p:sp>
      <p:pic>
        <p:nvPicPr>
          <p:cNvPr id="10" name="Picture 3" descr="E:\Duotone_02.pn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40613" t="78783" r="37784"/>
          <a:stretch/>
        </p:blipFill>
        <p:spPr bwMode="auto">
          <a:xfrm rot="10800000">
            <a:off x="5429248" y="1644647"/>
            <a:ext cx="1028700" cy="5683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Placeholder 6"/>
          <p:cNvSpPr>
            <a:spLocks noGrp="1"/>
          </p:cNvSpPr>
          <p:nvPr>
            <p:ph type="body" sz="quarter" idx="10" hasCustomPrompt="1"/>
          </p:nvPr>
        </p:nvSpPr>
        <p:spPr>
          <a:xfrm>
            <a:off x="3737368" y="1837299"/>
            <a:ext cx="2188302" cy="249299"/>
          </a:xfrm>
        </p:spPr>
        <p:txBody>
          <a:bodyPr/>
          <a:lstStyle>
            <a:lvl1pPr marL="0" indent="0">
              <a:buFont typeface="Arial" pitchFamily="34" charset="0"/>
              <a:buNone/>
              <a:defRPr sz="1800" b="0">
                <a:solidFill>
                  <a:srgbClr val="F09A1F"/>
                </a:solidFill>
              </a:defRPr>
            </a:lvl1pPr>
          </a:lstStyle>
          <a:p>
            <a:pPr lvl="0"/>
            <a:r>
              <a:rPr lang="en-US" dirty="0" smtClean="0"/>
              <a:t>Session Code</a:t>
            </a:r>
            <a:endParaRPr lang="en-US" dirty="0"/>
          </a:p>
        </p:txBody>
      </p:sp>
    </p:spTree>
    <p:extLst>
      <p:ext uri="{BB962C8B-B14F-4D97-AF65-F5344CB8AC3E}">
        <p14:creationId xmlns:p14="http://schemas.microsoft.com/office/powerpoint/2010/main" xmlns="" val="421255894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70087838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7114049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9468566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xmlns="" val="163494374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94243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4957462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3753651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S Tag Slide">
    <p:spTree>
      <p:nvGrpSpPr>
        <p:cNvPr id="1" name=""/>
        <p:cNvGrpSpPr/>
        <p:nvPr/>
      </p:nvGrpSpPr>
      <p:grpSpPr>
        <a:xfrm>
          <a:off x="0" y="0"/>
          <a:ext cx="0" cy="0"/>
          <a:chOff x="0" y="0"/>
          <a:chExt cx="0" cy="0"/>
        </a:xfrm>
      </p:grpSpPr>
      <p:pic>
        <p:nvPicPr>
          <p:cNvPr id="12" name="Picture 3" descr="E:\Duotone_02.png"/>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r="4297"/>
          <a:stretch/>
        </p:blipFill>
        <p:spPr bwMode="auto">
          <a:xfrm flipH="1">
            <a:off x="-1" y="0"/>
            <a:ext cx="11668125"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Picture Placeholder 3"/>
          <p:cNvSpPr>
            <a:spLocks noGrp="1"/>
          </p:cNvSpPr>
          <p:nvPr>
            <p:ph type="pic" sz="quarter" idx="10"/>
          </p:nvPr>
        </p:nvSpPr>
        <p:spPr>
          <a:xfrm>
            <a:off x="6051430" y="1941977"/>
            <a:ext cx="4114800" cy="4114800"/>
          </a:xfrm>
        </p:spPr>
        <p:txBody>
          <a:bodyPr/>
          <a:lstStyle>
            <a:lvl1pPr marL="0" indent="0" algn="ctr">
              <a:buFont typeface="Arial" pitchFamily="34" charset="0"/>
              <a:buNone/>
              <a:defRPr/>
            </a:lvl1pPr>
          </a:lstStyle>
          <a:p>
            <a:r>
              <a:rPr lang="en-US" smtClean="0"/>
              <a:t>Click icon to add picture</a:t>
            </a:r>
            <a:endParaRPr lang="en-US" dirty="0"/>
          </a:p>
        </p:txBody>
      </p:sp>
      <p:grpSp>
        <p:nvGrpSpPr>
          <p:cNvPr id="5" name="Group 4"/>
          <p:cNvGrpSpPr/>
          <p:nvPr userDrawn="1"/>
        </p:nvGrpSpPr>
        <p:grpSpPr>
          <a:xfrm>
            <a:off x="878542" y="5637071"/>
            <a:ext cx="2269288" cy="988240"/>
            <a:chOff x="8941983" y="3690298"/>
            <a:chExt cx="2594343" cy="1129797"/>
          </a:xfrm>
          <a:effectLst>
            <a:reflection blurRad="6350" stA="11000" endPos="15000" dist="101600" dir="5400000" sy="-100000" algn="bl" rotWithShape="0"/>
          </a:effectLst>
        </p:grpSpPr>
        <p:sp>
          <p:nvSpPr>
            <p:cNvPr id="6" name="Rectangle 5"/>
            <p:cNvSpPr/>
            <p:nvPr/>
          </p:nvSpPr>
          <p:spPr bwMode="auto">
            <a:xfrm>
              <a:off x="8941983" y="4426691"/>
              <a:ext cx="2594343" cy="3934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2200" b="1" dirty="0" smtClean="0">
                <a:gradFill>
                  <a:gsLst>
                    <a:gs pos="0">
                      <a:schemeClr val="tx1"/>
                    </a:gs>
                    <a:gs pos="100000">
                      <a:schemeClr val="tx1"/>
                    </a:gs>
                  </a:gsLst>
                  <a:lin ang="5400000" scaled="0"/>
                </a:gradFill>
                <a:latin typeface="Segoe Condensed" pitchFamily="34" charset="0"/>
              </a:endParaRPr>
            </a:p>
          </p:txBody>
        </p:sp>
        <p:pic>
          <p:nvPicPr>
            <p:cNvPr id="7" name="Picture 3" descr="\\SFP\Work\White_Whale\7-20753_TechEd_Keynote\Walk_In_Deck\Format\e_Keynote_Walkin_-_TechEd_NA_2011_2011415182315.jpe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68897"/>
            <a:stretch/>
          </p:blipFill>
          <p:spPr bwMode="auto">
            <a:xfrm>
              <a:off x="8943772" y="3690298"/>
              <a:ext cx="2589196" cy="7440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8" name="TextBox 7"/>
          <p:cNvSpPr txBox="1"/>
          <p:nvPr userDrawn="1"/>
        </p:nvSpPr>
        <p:spPr>
          <a:xfrm>
            <a:off x="169984" y="158469"/>
            <a:ext cx="3118500" cy="2769989"/>
          </a:xfrm>
          <a:prstGeom prst="rect">
            <a:avLst/>
          </a:prstGeom>
          <a:noFill/>
        </p:spPr>
        <p:txBody>
          <a:bodyPr wrap="square" lIns="0" tIns="0" rIns="0" bIns="0" rtlCol="0">
            <a:spAutoFit/>
          </a:bodyPr>
          <a:lstStyle/>
          <a:p>
            <a:pPr algn="l"/>
            <a:r>
              <a:rPr lang="en-US" sz="3600" b="1" dirty="0" smtClean="0">
                <a:solidFill>
                  <a:schemeClr val="bg2">
                    <a:alpha val="99000"/>
                  </a:schemeClr>
                </a:solidFill>
              </a:rPr>
              <a:t>Scan the Tag </a:t>
            </a:r>
            <a:r>
              <a:rPr lang="en-US" sz="3600" b="1" dirty="0" smtClean="0">
                <a:solidFill>
                  <a:schemeClr val="accent1">
                    <a:alpha val="99000"/>
                  </a:schemeClr>
                </a:solidFill>
              </a:rPr>
              <a:t/>
            </a:r>
            <a:br>
              <a:rPr lang="en-US" sz="3600" b="1" dirty="0" smtClean="0">
                <a:solidFill>
                  <a:schemeClr val="accent1">
                    <a:alpha val="99000"/>
                  </a:schemeClr>
                </a:solidFill>
              </a:rPr>
            </a:br>
            <a:r>
              <a:rPr lang="en-US" sz="3600" dirty="0" smtClean="0">
                <a:solidFill>
                  <a:schemeClr val="bg1">
                    <a:lumMod val="50000"/>
                    <a:lumOff val="50000"/>
                    <a:alpha val="99000"/>
                  </a:schemeClr>
                </a:solidFill>
              </a:rPr>
              <a:t>to evaluate this session now on </a:t>
            </a:r>
            <a:r>
              <a:rPr lang="en-US" sz="3600" b="1" dirty="0" err="1" smtClean="0">
                <a:solidFill>
                  <a:schemeClr val="bg2">
                    <a:alpha val="99000"/>
                  </a:schemeClr>
                </a:solidFill>
              </a:rPr>
              <a:t>myTech•Ed</a:t>
            </a:r>
            <a:r>
              <a:rPr lang="en-US" sz="3600" b="1" dirty="0" smtClean="0">
                <a:solidFill>
                  <a:schemeClr val="bg2">
                    <a:alpha val="99000"/>
                  </a:schemeClr>
                </a:solidFill>
              </a:rPr>
              <a:t> Mobile</a:t>
            </a:r>
            <a:endParaRPr lang="en-US" sz="3600" b="1" dirty="0" smtClean="0">
              <a:solidFill>
                <a:srgbClr val="F09A1F"/>
              </a:solidFill>
            </a:endParaRPr>
          </a:p>
        </p:txBody>
      </p:sp>
      <p:sp>
        <p:nvSpPr>
          <p:cNvPr id="9" name="Isosceles Triangle 8"/>
          <p:cNvSpPr/>
          <p:nvPr userDrawn="1"/>
        </p:nvSpPr>
        <p:spPr bwMode="auto">
          <a:xfrm rot="16200000">
            <a:off x="2982781" y="3004650"/>
            <a:ext cx="4131321" cy="2005976"/>
          </a:xfrm>
          <a:prstGeom prst="triangle">
            <a:avLst>
              <a:gd name="adj" fmla="val 50000"/>
            </a:avLst>
          </a:prstGeom>
          <a:gradFill flip="none" rotWithShape="1">
            <a:gsLst>
              <a:gs pos="0">
                <a:schemeClr val="tx1">
                  <a:alpha val="0"/>
                </a:schemeClr>
              </a:gs>
              <a:gs pos="80000">
                <a:schemeClr val="tx1"/>
              </a:gs>
              <a:gs pos="100000">
                <a:schemeClr val="accent1">
                  <a:alpha val="72000"/>
                </a:schemeClr>
              </a:gs>
            </a:gsLst>
            <a:lin ang="1620000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pic>
        <p:nvPicPr>
          <p:cNvPr id="10" name="Picture 7" descr="\\adisvr2\Shared\ADI_Projects\Microsoft\MS_10-01098_SpeechTek_Template_&amp;_Slides\ADI_Art\Working_Art\winphone2.png"/>
          <p:cNvPicPr>
            <a:picLocks noChangeAspect="1" noChangeArrowheads="1"/>
          </p:cNvPicPr>
          <p:nvPr userDrawn="1"/>
        </p:nvPicPr>
        <p:blipFill>
          <a:blip r:embed="rId4" cstate="email">
            <a:extLst>
              <a:ext uri="{28A0092B-C50C-407E-A947-70E740481C1C}">
                <a14:useLocalDpi xmlns:a14="http://schemas.microsoft.com/office/drawing/2010/main" xmlns="" val="0"/>
              </a:ext>
            </a:extLst>
          </a:blip>
          <a:srcRect/>
          <a:stretch>
            <a:fillRect/>
          </a:stretch>
        </p:blipFill>
        <p:spPr bwMode="auto">
          <a:xfrm>
            <a:off x="3147056" y="2769642"/>
            <a:ext cx="1356653" cy="2642647"/>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xmlns="">
                <a:solidFill>
                  <a:srgbClr val="FFFFFF"/>
                </a:solidFill>
              </a14:hiddenFill>
            </a:ext>
          </a:extLst>
        </p:spPr>
      </p:pic>
      <p:pic>
        <p:nvPicPr>
          <p:cNvPr id="11" name="Picture 10"/>
          <p:cNvPicPr>
            <a:picLocks noChangeAspect="1"/>
          </p:cNvPicPr>
          <p:nvPr userDrawn="1"/>
        </p:nvPicPr>
        <p:blipFill>
          <a:blip r:embed="rId5">
            <a:extLst>
              <a:ext uri="{BEBA8EAE-BF5A-486C-A8C5-ECC9F3942E4B}">
                <a14:imgProps xmlns:a14="http://schemas.microsoft.com/office/drawing/2010/main" xmlns="">
                  <a14:imgLayer r:embed="rId6">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8533351" y="497187"/>
            <a:ext cx="2271293" cy="811495"/>
          </a:xfrm>
          <a:prstGeom prst="rect">
            <a:avLst/>
          </a:prstGeom>
        </p:spPr>
      </p:pic>
    </p:spTree>
    <p:extLst>
      <p:ext uri="{BB962C8B-B14F-4D97-AF65-F5344CB8AC3E}">
        <p14:creationId xmlns:p14="http://schemas.microsoft.com/office/powerpoint/2010/main" xmlns="" val="26258495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421356442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xmlns="" val="30710755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836612" y="2431024"/>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21994130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2932671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55047"/>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89143"/>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xmlns="" val="35086688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xmlns="" val="133177691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xmlns="" val="112671184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xmlns="" val="22307042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xmlns="" val="93830557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46220669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1058309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4002865376"/>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809496388"/>
      </p:ext>
    </p:extLst>
  </p:cSld>
  <p:clrMap bg1="dk1" tx1="lt1" bg2="dk2" tx2="lt2" accent1="accent1" accent2="accent2" accent3="accent3" accent4="accent4" accent5="accent5" accent6="accent6" hlink="hlink" folHlink="folHlink"/>
  <p:sldLayoutIdLst>
    <p:sldLayoutId id="2147483762" r:id="rId1"/>
  </p:sldLayoutIdLst>
  <p:transition>
    <p:fade/>
  </p:transition>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devlicio.us/blogs/derik_whittaker/archive/2011/07/16/working-with-live-tiles-in-wp7-mango-creating-updating-and-deleting-them.aspx" TargetMode="External"/><Relationship Id="rId3" Type="http://schemas.openxmlformats.org/officeDocument/2006/relationships/hyperlink" Target="http://blogs.msdn.com/b/stasus/archive/2011/09/27/windows-phone-development-live-tiles.aspx" TargetMode="External"/><Relationship Id="rId7" Type="http://schemas.openxmlformats.org/officeDocument/2006/relationships/hyperlink" Target="http://northamerica.msteched.com/webcasts?video=special_wpdev_pre026&amp;fbid=FjSj91mXcYQ"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msdn.microsoft.com/en-us/library/ff402558(VS.92).aspx" TargetMode="External"/><Relationship Id="rId5" Type="http://schemas.openxmlformats.org/officeDocument/2006/relationships/hyperlink" Target="http://create.msdn.com/en-US/education/basics/push_notifications" TargetMode="External"/><Relationship Id="rId4" Type="http://schemas.openxmlformats.org/officeDocument/2006/relationships/hyperlink" Target="http://channel9.msdn.com/Events/TechEd/NorthAmerica/2011/WPH309" TargetMode="External"/><Relationship Id="rId9" Type="http://schemas.openxmlformats.org/officeDocument/2006/relationships/hyperlink" Target="http://dimecasts.net/Casts/CastDetails/19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69963" y="2567130"/>
            <a:ext cx="10242549" cy="1523497"/>
          </a:xfrm>
        </p:spPr>
        <p:txBody>
          <a:bodyPr/>
          <a:lstStyle/>
          <a:p>
            <a:r>
              <a:rPr lang="en-US" dirty="0" smtClean="0"/>
              <a:t>Push Notifications </a:t>
            </a:r>
            <a:r>
              <a:rPr lang="ru-RU" dirty="0" smtClean="0"/>
              <a:t>и </a:t>
            </a:r>
            <a:r>
              <a:rPr lang="en-US" dirty="0" smtClean="0"/>
              <a:t>Live Tiles </a:t>
            </a:r>
            <a:br>
              <a:rPr lang="en-US" dirty="0" smtClean="0"/>
            </a:br>
            <a:r>
              <a:rPr lang="ru-RU" dirty="0" smtClean="0"/>
              <a:t>в </a:t>
            </a:r>
            <a:r>
              <a:rPr lang="en-US" dirty="0" smtClean="0"/>
              <a:t>Windows Phone</a:t>
            </a:r>
            <a:endParaRPr lang="en-US" dirty="0"/>
          </a:p>
        </p:txBody>
      </p:sp>
      <p:sp>
        <p:nvSpPr>
          <p:cNvPr id="6" name="Subtitle 5"/>
          <p:cNvSpPr>
            <a:spLocks noGrp="1"/>
          </p:cNvSpPr>
          <p:nvPr>
            <p:ph type="subTitle" idx="1"/>
          </p:nvPr>
        </p:nvSpPr>
        <p:spPr/>
        <p:txBody>
          <a:bodyPr/>
          <a:lstStyle/>
          <a:p>
            <a:r>
              <a:rPr lang="ru-RU" dirty="0" smtClean="0"/>
              <a:t>Краковецкий Александр</a:t>
            </a:r>
            <a:endParaRPr lang="en-US" dirty="0" smtClean="0"/>
          </a:p>
          <a:p>
            <a:r>
              <a:rPr lang="en-US" dirty="0" smtClean="0"/>
              <a:t>Software Engineer, MVP/RD</a:t>
            </a:r>
          </a:p>
          <a:p>
            <a:r>
              <a:rPr lang="en-US" dirty="0"/>
              <a:t>http://wp7rocks.com</a:t>
            </a:r>
            <a:endParaRPr lang="en-US" dirty="0" smtClean="0"/>
          </a:p>
          <a:p>
            <a:endParaRPr lang="en-US" dirty="0" smtClean="0"/>
          </a:p>
        </p:txBody>
      </p:sp>
      <p:sp>
        <p:nvSpPr>
          <p:cNvPr id="7" name="Text Placeholder 6"/>
          <p:cNvSpPr>
            <a:spLocks noGrp="1"/>
          </p:cNvSpPr>
          <p:nvPr>
            <p:ph type="body" sz="quarter" idx="10"/>
          </p:nvPr>
        </p:nvSpPr>
        <p:spPr/>
        <p:txBody>
          <a:bodyPr/>
          <a:lstStyle/>
          <a:p>
            <a:r>
              <a:rPr lang="en-US" dirty="0" smtClean="0"/>
              <a:t>WPH309</a:t>
            </a:r>
            <a:endParaRPr lang="en-US" dirty="0"/>
          </a:p>
        </p:txBody>
      </p:sp>
    </p:spTree>
    <p:extLst>
      <p:ext uri="{BB962C8B-B14F-4D97-AF65-F5344CB8AC3E}">
        <p14:creationId xmlns:p14="http://schemas.microsoft.com/office/powerpoint/2010/main" xmlns="" val="30448971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608121" y="1912595"/>
            <a:ext cx="2261539" cy="4493056"/>
            <a:chOff x="7642843" y="1840684"/>
            <a:chExt cx="2261539" cy="4493056"/>
          </a:xfrm>
        </p:grpSpPr>
        <p:pic>
          <p:nvPicPr>
            <p:cNvPr id="34" name="Picture 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42843" y="1840684"/>
              <a:ext cx="2261539" cy="4493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5" name="Group 34"/>
            <p:cNvGrpSpPr/>
            <p:nvPr/>
          </p:nvGrpSpPr>
          <p:grpSpPr>
            <a:xfrm>
              <a:off x="7865652" y="2650379"/>
              <a:ext cx="907960" cy="2868431"/>
              <a:chOff x="10119087" y="2791119"/>
              <a:chExt cx="822746" cy="2599222"/>
            </a:xfrm>
          </p:grpSpPr>
          <p:pic>
            <p:nvPicPr>
              <p:cNvPr id="36" name="Picture 3"/>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10119087" y="2791119"/>
                <a:ext cx="822746" cy="8229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0119087" y="3679250"/>
                <a:ext cx="822746" cy="8229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5"/>
              <p:cNvPicPr>
                <a:picLocks noChangeAspect="1" noChangeArrowheads="1"/>
              </p:cNvPicPr>
              <p:nvPr/>
            </p:nvPicPr>
            <p:blipFill>
              <a:blip r:embed="rId5">
                <a:extLst>
                  <a:ext uri="{28A0092B-C50C-407E-A947-70E740481C1C}">
                    <a14:useLocalDpi xmlns:a14="http://schemas.microsoft.com/office/drawing/2010/main" xmlns="" val="0"/>
                  </a:ext>
                </a:extLst>
              </a:blip>
              <a:stretch>
                <a:fillRect/>
              </a:stretch>
            </p:blipFill>
            <p:spPr bwMode="auto">
              <a:xfrm>
                <a:off x="10119087" y="4567381"/>
                <a:ext cx="822746" cy="8229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
        <p:nvSpPr>
          <p:cNvPr id="5" name="Title 4"/>
          <p:cNvSpPr>
            <a:spLocks noGrp="1"/>
          </p:cNvSpPr>
          <p:nvPr>
            <p:ph type="title"/>
          </p:nvPr>
        </p:nvSpPr>
        <p:spPr/>
        <p:txBody>
          <a:bodyPr/>
          <a:lstStyle/>
          <a:p>
            <a:r>
              <a:rPr lang="en-US" smtClean="0"/>
              <a:t>Live Tiles – Local Tile API</a:t>
            </a:r>
            <a:endParaRPr lang="en-US" dirty="0"/>
          </a:p>
        </p:txBody>
      </p:sp>
      <p:cxnSp>
        <p:nvCxnSpPr>
          <p:cNvPr id="20" name="Straight Arrow Connector 19"/>
          <p:cNvCxnSpPr/>
          <p:nvPr/>
        </p:nvCxnSpPr>
        <p:spPr>
          <a:xfrm flipV="1">
            <a:off x="6780045" y="3210780"/>
            <a:ext cx="3123888" cy="1424594"/>
          </a:xfrm>
          <a:prstGeom prst="straightConnector1">
            <a:avLst/>
          </a:prstGeom>
          <a:ln w="50800">
            <a:gradFill>
              <a:gsLst>
                <a:gs pos="0">
                  <a:srgbClr val="FFC000">
                    <a:alpha val="0"/>
                  </a:srgbClr>
                </a:gs>
                <a:gs pos="50000">
                  <a:srgbClr val="FFC000"/>
                </a:gs>
              </a:gsLst>
              <a:lin ang="0" scaled="0"/>
            </a:gradFill>
            <a:tailEnd type="triangle"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780045" y="4116268"/>
            <a:ext cx="3123889" cy="519106"/>
          </a:xfrm>
          <a:prstGeom prst="straightConnector1">
            <a:avLst/>
          </a:prstGeom>
          <a:ln w="50800">
            <a:gradFill>
              <a:gsLst>
                <a:gs pos="0">
                  <a:srgbClr val="FFC000">
                    <a:alpha val="0"/>
                  </a:srgbClr>
                </a:gs>
                <a:gs pos="50000">
                  <a:srgbClr val="FFC000"/>
                </a:gs>
              </a:gsLst>
              <a:lin ang="0" scaled="0"/>
            </a:gradFill>
            <a:tailEnd type="triangle"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780045" y="4635374"/>
            <a:ext cx="3123889" cy="352452"/>
          </a:xfrm>
          <a:prstGeom prst="straightConnector1">
            <a:avLst/>
          </a:prstGeom>
          <a:ln w="50800">
            <a:gradFill>
              <a:gsLst>
                <a:gs pos="0">
                  <a:srgbClr val="FFC000">
                    <a:alpha val="0"/>
                  </a:srgbClr>
                </a:gs>
                <a:gs pos="50000">
                  <a:srgbClr val="FFC000"/>
                </a:gs>
              </a:gsLst>
              <a:lin ang="0" scaled="0"/>
            </a:gradFill>
            <a:tailEnd type="triangle" w="med"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74963" y="6115550"/>
            <a:ext cx="914400" cy="477054"/>
          </a:xfrm>
          <a:prstGeom prst="rect">
            <a:avLst/>
          </a:prstGeom>
          <a:noFill/>
        </p:spPr>
        <p:txBody>
          <a:bodyPr wrap="none" lIns="0" tIns="0" rIns="0" bIns="0" rtlCol="0">
            <a:noAutofit/>
          </a:bodyPr>
          <a:lstStyle/>
          <a:p>
            <a:r>
              <a:rPr lang="en-US" dirty="0">
                <a:gradFill>
                  <a:gsLst>
                    <a:gs pos="0">
                      <a:schemeClr val="tx1"/>
                    </a:gs>
                    <a:gs pos="86000">
                      <a:schemeClr val="tx1"/>
                    </a:gs>
                  </a:gsLst>
                  <a:lin ang="5400000" scaled="0"/>
                </a:gradFill>
              </a:rPr>
              <a:t>Application Tile</a:t>
            </a:r>
          </a:p>
          <a:p>
            <a:r>
              <a:rPr lang="en-US" sz="1300" dirty="0">
                <a:gradFill>
                  <a:gsLst>
                    <a:gs pos="0">
                      <a:schemeClr val="tx1"/>
                    </a:gs>
                    <a:gs pos="86000">
                      <a:schemeClr val="tx1"/>
                    </a:gs>
                  </a:gsLst>
                  <a:lin ang="5400000" scaled="0"/>
                </a:gradFill>
              </a:rPr>
              <a:t>Launches main app experience</a:t>
            </a:r>
          </a:p>
        </p:txBody>
      </p:sp>
      <p:sp>
        <p:nvSpPr>
          <p:cNvPr id="26" name="TextBox 25"/>
          <p:cNvSpPr txBox="1"/>
          <p:nvPr/>
        </p:nvSpPr>
        <p:spPr>
          <a:xfrm>
            <a:off x="3420185" y="6115550"/>
            <a:ext cx="914400" cy="477054"/>
          </a:xfrm>
          <a:prstGeom prst="rect">
            <a:avLst/>
          </a:prstGeom>
          <a:noFill/>
        </p:spPr>
        <p:txBody>
          <a:bodyPr wrap="none" lIns="0" tIns="0" rIns="0" bIns="0" rtlCol="0">
            <a:noAutofit/>
          </a:bodyPr>
          <a:lstStyle/>
          <a:p>
            <a:r>
              <a:rPr lang="en-US" dirty="0">
                <a:gradFill>
                  <a:gsLst>
                    <a:gs pos="0">
                      <a:schemeClr val="tx1"/>
                    </a:gs>
                    <a:gs pos="86000">
                      <a:schemeClr val="tx1"/>
                    </a:gs>
                  </a:gsLst>
                  <a:lin ang="5400000" scaled="0"/>
                </a:gradFill>
              </a:rPr>
              <a:t>Secondary Tile</a:t>
            </a:r>
          </a:p>
          <a:p>
            <a:r>
              <a:rPr lang="en-US" sz="1300" dirty="0">
                <a:gradFill>
                  <a:gsLst>
                    <a:gs pos="0">
                      <a:schemeClr val="tx1"/>
                    </a:gs>
                    <a:gs pos="86000">
                      <a:schemeClr val="tx1"/>
                    </a:gs>
                  </a:gsLst>
                  <a:lin ang="5400000" scaled="0"/>
                </a:gradFill>
              </a:rPr>
              <a:t>Launches world news page</a:t>
            </a:r>
          </a:p>
        </p:txBody>
      </p:sp>
      <p:sp>
        <p:nvSpPr>
          <p:cNvPr id="28" name="TextBox 27"/>
          <p:cNvSpPr txBox="1"/>
          <p:nvPr/>
        </p:nvSpPr>
        <p:spPr>
          <a:xfrm>
            <a:off x="5865883" y="6115550"/>
            <a:ext cx="914400" cy="477054"/>
          </a:xfrm>
          <a:prstGeom prst="rect">
            <a:avLst/>
          </a:prstGeom>
          <a:noFill/>
        </p:spPr>
        <p:txBody>
          <a:bodyPr wrap="none" lIns="0" tIns="0" rIns="0" bIns="0" rtlCol="0">
            <a:noAutofit/>
          </a:bodyPr>
          <a:lstStyle/>
          <a:p>
            <a:r>
              <a:rPr lang="en-US" dirty="0">
                <a:gradFill>
                  <a:gsLst>
                    <a:gs pos="0">
                      <a:schemeClr val="tx1"/>
                    </a:gs>
                    <a:gs pos="86000">
                      <a:schemeClr val="tx1"/>
                    </a:gs>
                  </a:gsLst>
                  <a:lin ang="5400000" scaled="0"/>
                </a:gradFill>
              </a:rPr>
              <a:t>Secondary Tile</a:t>
            </a:r>
          </a:p>
          <a:p>
            <a:r>
              <a:rPr lang="en-US" sz="1300" dirty="0">
                <a:gradFill>
                  <a:gsLst>
                    <a:gs pos="0">
                      <a:schemeClr val="tx1"/>
                    </a:gs>
                    <a:gs pos="86000">
                      <a:schemeClr val="tx1"/>
                    </a:gs>
                  </a:gsLst>
                  <a:lin ang="5400000" scaled="0"/>
                </a:gradFill>
              </a:rPr>
              <a:t>Launches local news page</a:t>
            </a:r>
          </a:p>
        </p:txBody>
      </p:sp>
      <p:pic>
        <p:nvPicPr>
          <p:cNvPr id="23" name="Picture 3"/>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974963" y="5163609"/>
            <a:ext cx="914162"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4"/>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3420423" y="5163609"/>
            <a:ext cx="914162"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 name="Picture 5"/>
          <p:cNvPicPr>
            <a:picLocks noChangeAspect="1" noChangeArrowheads="1"/>
          </p:cNvPicPr>
          <p:nvPr/>
        </p:nvPicPr>
        <p:blipFill>
          <a:blip r:embed="rId5">
            <a:extLst>
              <a:ext uri="{28A0092B-C50C-407E-A947-70E740481C1C}">
                <a14:useLocalDpi xmlns:a14="http://schemas.microsoft.com/office/drawing/2010/main" xmlns="" val="0"/>
              </a:ext>
            </a:extLst>
          </a:blip>
          <a:stretch>
            <a:fillRect/>
          </a:stretch>
        </p:blipFill>
        <p:spPr bwMode="auto">
          <a:xfrm>
            <a:off x="5865883" y="5163609"/>
            <a:ext cx="914162"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 name="Rectangle 29"/>
          <p:cNvSpPr/>
          <p:nvPr/>
        </p:nvSpPr>
        <p:spPr bwMode="auto">
          <a:xfrm>
            <a:off x="1" y="1444625"/>
            <a:ext cx="8229600" cy="457200"/>
          </a:xfrm>
          <a:prstGeom prst="rect">
            <a:avLst/>
          </a:prstGeom>
          <a:solidFill>
            <a:srgbClr val="6BBD46"/>
          </a:solidFill>
          <a:ln w="12700" cap="flat" cmpd="sng" algn="ctr">
            <a:noFill/>
            <a:prstDash val="solid"/>
            <a:headEnd type="none" w="med" len="med"/>
            <a:tailEnd type="none" w="med" len="med"/>
          </a:ln>
          <a:effectLst>
            <a:outerShdw blurRad="40005" dist="22860" dir="5400000" algn="t" rotWithShape="0">
              <a:prstClr val="black">
                <a:alpha val="35000"/>
              </a:prstClr>
            </a:outerShdw>
          </a:effectLst>
        </p:spPr>
        <p:txBody>
          <a:bodyPr vert="horz" wrap="square" lIns="521208" tIns="18288" rIns="68604" bIns="0" numCol="1" rtlCol="0" anchor="ctr" anchorCtr="0" compatLnSpc="1">
            <a:prstTxWarp prst="textNoShape">
              <a:avLst/>
            </a:prstTxWarp>
          </a:bodyPr>
          <a:lstStyle/>
          <a:p>
            <a:pPr defTabSz="914099" fontAlgn="base">
              <a:lnSpc>
                <a:spcPct val="90000"/>
              </a:lnSpc>
              <a:spcBef>
                <a:spcPts val="300"/>
              </a:spcBef>
              <a:spcAft>
                <a:spcPct val="0"/>
              </a:spcAft>
            </a:pPr>
            <a:r>
              <a:rPr lang="en-US" sz="2800" dirty="0">
                <a:solidFill>
                  <a:schemeClr val="tx1">
                    <a:alpha val="99000"/>
                  </a:schemeClr>
                </a:solidFill>
              </a:rPr>
              <a:t>Local tile updates (these are </a:t>
            </a:r>
            <a:r>
              <a:rPr lang="en-US" sz="2800" b="1" dirty="0">
                <a:gradFill>
                  <a:gsLst>
                    <a:gs pos="0">
                      <a:schemeClr val="accent1">
                        <a:lumMod val="60000"/>
                        <a:lumOff val="40000"/>
                      </a:schemeClr>
                    </a:gs>
                    <a:gs pos="86000">
                      <a:schemeClr val="accent1">
                        <a:lumMod val="60000"/>
                        <a:lumOff val="40000"/>
                      </a:schemeClr>
                    </a:gs>
                  </a:gsLst>
                  <a:lin ang="5400000" scaled="0"/>
                </a:gradFill>
              </a:rPr>
              <a:t>not</a:t>
            </a:r>
            <a:r>
              <a:rPr lang="en-US" sz="2800" dirty="0">
                <a:solidFill>
                  <a:schemeClr val="tx1">
                    <a:alpha val="99000"/>
                  </a:schemeClr>
                </a:solidFill>
              </a:rPr>
              <a:t> push)</a:t>
            </a:r>
          </a:p>
        </p:txBody>
      </p:sp>
      <p:sp>
        <p:nvSpPr>
          <p:cNvPr id="31" name="Content Placeholder 7"/>
          <p:cNvSpPr txBox="1">
            <a:spLocks/>
          </p:cNvSpPr>
          <p:nvPr/>
        </p:nvSpPr>
        <p:spPr>
          <a:xfrm>
            <a:off x="519112" y="2001181"/>
            <a:ext cx="7710489" cy="124957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6"/>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indent="-400050"/>
            <a:r>
              <a:rPr lang="en-US" sz="2800" dirty="0"/>
              <a:t>Full control of all properties when your app </a:t>
            </a:r>
            <a:br>
              <a:rPr lang="en-US" sz="2800" dirty="0"/>
            </a:br>
            <a:r>
              <a:rPr lang="en-US" sz="2800" dirty="0"/>
              <a:t>is in the foreground or background</a:t>
            </a:r>
          </a:p>
          <a:p>
            <a:pPr marL="400050" indent="-400050"/>
            <a:r>
              <a:rPr lang="en-US" sz="2800" dirty="0"/>
              <a:t>Calorie counter, sticky notes</a:t>
            </a:r>
          </a:p>
        </p:txBody>
      </p:sp>
      <p:sp>
        <p:nvSpPr>
          <p:cNvPr id="32" name="Rectangle 31"/>
          <p:cNvSpPr/>
          <p:nvPr/>
        </p:nvSpPr>
        <p:spPr bwMode="auto">
          <a:xfrm>
            <a:off x="1" y="3423579"/>
            <a:ext cx="8229600" cy="457200"/>
          </a:xfrm>
          <a:prstGeom prst="rect">
            <a:avLst/>
          </a:prstGeom>
          <a:solidFill>
            <a:srgbClr val="6BBD46"/>
          </a:solidFill>
          <a:ln w="12700" cap="flat" cmpd="sng" algn="ctr">
            <a:noFill/>
            <a:prstDash val="solid"/>
            <a:headEnd type="none" w="med" len="med"/>
            <a:tailEnd type="none" w="med" len="med"/>
          </a:ln>
          <a:effectLst>
            <a:outerShdw blurRad="40005" dist="22860" dir="5400000" algn="t" rotWithShape="0">
              <a:prstClr val="black">
                <a:alpha val="35000"/>
              </a:prstClr>
            </a:outerShdw>
          </a:effectLst>
        </p:spPr>
        <p:txBody>
          <a:bodyPr vert="horz" wrap="square" lIns="521208" tIns="18288" rIns="68604" bIns="0" numCol="1" rtlCol="0" anchor="ctr" anchorCtr="0" compatLnSpc="1">
            <a:prstTxWarp prst="textNoShape">
              <a:avLst/>
            </a:prstTxWarp>
          </a:bodyPr>
          <a:lstStyle/>
          <a:p>
            <a:pPr defTabSz="914099" fontAlgn="base">
              <a:lnSpc>
                <a:spcPct val="90000"/>
              </a:lnSpc>
              <a:spcBef>
                <a:spcPts val="300"/>
              </a:spcBef>
              <a:spcAft>
                <a:spcPct val="0"/>
              </a:spcAft>
            </a:pPr>
            <a:r>
              <a:rPr lang="en-US" sz="2800" dirty="0" err="1">
                <a:solidFill>
                  <a:schemeClr val="tx1">
                    <a:alpha val="99000"/>
                  </a:schemeClr>
                </a:solidFill>
              </a:rPr>
              <a:t>MultiTile</a:t>
            </a:r>
            <a:r>
              <a:rPr lang="en-US" sz="2800" dirty="0">
                <a:solidFill>
                  <a:schemeClr val="tx1">
                    <a:alpha val="99000"/>
                  </a:schemeClr>
                </a:solidFill>
              </a:rPr>
              <a:t>!</a:t>
            </a:r>
          </a:p>
        </p:txBody>
      </p:sp>
      <p:sp>
        <p:nvSpPr>
          <p:cNvPr id="33" name="Content Placeholder 7"/>
          <p:cNvSpPr txBox="1">
            <a:spLocks/>
          </p:cNvSpPr>
          <p:nvPr/>
        </p:nvSpPr>
        <p:spPr>
          <a:xfrm>
            <a:off x="519112" y="3980135"/>
            <a:ext cx="7710489" cy="86177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6"/>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indent="-400050"/>
            <a:r>
              <a:rPr lang="en-US" sz="2800" dirty="0"/>
              <a:t>Create/Update/Delete</a:t>
            </a:r>
          </a:p>
          <a:p>
            <a:pPr marL="400050" indent="-400050"/>
            <a:r>
              <a:rPr lang="en-US" sz="2800" dirty="0"/>
              <a:t>Launches directly to page/experience</a:t>
            </a:r>
          </a:p>
        </p:txBody>
      </p:sp>
    </p:spTree>
    <p:extLst>
      <p:ext uri="{BB962C8B-B14F-4D97-AF65-F5344CB8AC3E}">
        <p14:creationId xmlns:p14="http://schemas.microsoft.com/office/powerpoint/2010/main" xmlns="" val="5016206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par>
                                <p:cTn id="28" presetID="22" presetClass="entr" presetSubtype="8"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par>
                                <p:cTn id="31" presetID="22" presetClass="entr" presetSubtype="8"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par>
                                <p:cTn id="41" presetID="42" presetClass="path" presetSubtype="0" fill="hold" nodeType="withEffect">
                                  <p:stCondLst>
                                    <p:cond delay="0"/>
                                  </p:stCondLst>
                                  <p:childTnLst>
                                    <p:animMotion origin="layout" path="M 0.7285 -0.35277 L 8.80667E-7 2.89845E-6 " pathEditMode="relative" rAng="0" ptsTypes="AA">
                                      <p:cBhvr>
                                        <p:cTn id="42" dur="500" fill="hold"/>
                                        <p:tgtEl>
                                          <p:spTgt spid="23"/>
                                        </p:tgtEl>
                                        <p:attrNameLst>
                                          <p:attrName>ppt_x</p:attrName>
                                          <p:attrName>ppt_y</p:attrName>
                                        </p:attrNameLst>
                                      </p:cBhvr>
                                      <p:rCtr x="-36425" y="17627"/>
                                    </p:animMotion>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par>
                          <p:cTn id="46" fill="hold">
                            <p:stCondLst>
                              <p:cond delay="500"/>
                            </p:stCondLst>
                            <p:childTnLst>
                              <p:par>
                                <p:cTn id="47" presetID="53" presetClass="entr" presetSubtype="16"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500" fill="hold"/>
                                        <p:tgtEl>
                                          <p:spTgt spid="25"/>
                                        </p:tgtEl>
                                        <p:attrNameLst>
                                          <p:attrName>ppt_w</p:attrName>
                                        </p:attrNameLst>
                                      </p:cBhvr>
                                      <p:tavLst>
                                        <p:tav tm="0">
                                          <p:val>
                                            <p:fltVal val="0"/>
                                          </p:val>
                                        </p:tav>
                                        <p:tav tm="100000">
                                          <p:val>
                                            <p:strVal val="#ppt_w"/>
                                          </p:val>
                                        </p:tav>
                                      </p:tavLst>
                                    </p:anim>
                                    <p:anim calcmode="lin" valueType="num">
                                      <p:cBhvr>
                                        <p:cTn id="50" dur="500" fill="hold"/>
                                        <p:tgtEl>
                                          <p:spTgt spid="25"/>
                                        </p:tgtEl>
                                        <p:attrNameLst>
                                          <p:attrName>ppt_h</p:attrName>
                                        </p:attrNameLst>
                                      </p:cBhvr>
                                      <p:tavLst>
                                        <p:tav tm="0">
                                          <p:val>
                                            <p:fltVal val="0"/>
                                          </p:val>
                                        </p:tav>
                                        <p:tav tm="100000">
                                          <p:val>
                                            <p:strVal val="#ppt_h"/>
                                          </p:val>
                                        </p:tav>
                                      </p:tavLst>
                                    </p:anim>
                                    <p:animEffect transition="in" filter="fade">
                                      <p:cBhvr>
                                        <p:cTn id="51" dur="500"/>
                                        <p:tgtEl>
                                          <p:spTgt spid="25"/>
                                        </p:tgtEl>
                                      </p:cBhvr>
                                    </p:animEffect>
                                  </p:childTnLst>
                                </p:cTn>
                              </p:par>
                              <p:par>
                                <p:cTn id="52" presetID="42" presetClass="path" presetSubtype="0" fill="hold" nodeType="withEffect">
                                  <p:stCondLst>
                                    <p:cond delay="0"/>
                                  </p:stCondLst>
                                  <p:childTnLst>
                                    <p:animMotion origin="layout" path="M 0.52632 -0.22138 L -4.44502E-6 2.89845E-6 " pathEditMode="relative" rAng="0" ptsTypes="AA">
                                      <p:cBhvr>
                                        <p:cTn id="53" dur="500" fill="hold"/>
                                        <p:tgtEl>
                                          <p:spTgt spid="25"/>
                                        </p:tgtEl>
                                        <p:attrNameLst>
                                          <p:attrName>ppt_x</p:attrName>
                                          <p:attrName>ppt_y</p:attrName>
                                        </p:attrNameLst>
                                      </p:cBhvr>
                                      <p:rCtr x="-26316" y="11057"/>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par>
                          <p:cTn id="57" fill="hold">
                            <p:stCondLst>
                              <p:cond delay="1000"/>
                            </p:stCondLst>
                            <p:childTnLst>
                              <p:par>
                                <p:cTn id="58" presetID="53" presetClass="entr" presetSubtype="16" fill="hold" nodeType="after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p:cTn id="60" dur="500" fill="hold"/>
                                        <p:tgtEl>
                                          <p:spTgt spid="27"/>
                                        </p:tgtEl>
                                        <p:attrNameLst>
                                          <p:attrName>ppt_w</p:attrName>
                                        </p:attrNameLst>
                                      </p:cBhvr>
                                      <p:tavLst>
                                        <p:tav tm="0">
                                          <p:val>
                                            <p:fltVal val="0"/>
                                          </p:val>
                                        </p:tav>
                                        <p:tav tm="100000">
                                          <p:val>
                                            <p:strVal val="#ppt_w"/>
                                          </p:val>
                                        </p:tav>
                                      </p:tavLst>
                                    </p:anim>
                                    <p:anim calcmode="lin" valueType="num">
                                      <p:cBhvr>
                                        <p:cTn id="61" dur="500" fill="hold"/>
                                        <p:tgtEl>
                                          <p:spTgt spid="27"/>
                                        </p:tgtEl>
                                        <p:attrNameLst>
                                          <p:attrName>ppt_h</p:attrName>
                                        </p:attrNameLst>
                                      </p:cBhvr>
                                      <p:tavLst>
                                        <p:tav tm="0">
                                          <p:val>
                                            <p:fltVal val="0"/>
                                          </p:val>
                                        </p:tav>
                                        <p:tav tm="100000">
                                          <p:val>
                                            <p:strVal val="#ppt_h"/>
                                          </p:val>
                                        </p:tav>
                                      </p:tavLst>
                                    </p:anim>
                                    <p:animEffect transition="in" filter="fade">
                                      <p:cBhvr>
                                        <p:cTn id="62" dur="500"/>
                                        <p:tgtEl>
                                          <p:spTgt spid="27"/>
                                        </p:tgtEl>
                                      </p:cBhvr>
                                    </p:animEffect>
                                  </p:childTnLst>
                                </p:cTn>
                              </p:par>
                              <p:par>
                                <p:cTn id="63" presetID="42" presetClass="path" presetSubtype="0" fill="hold" nodeType="withEffect">
                                  <p:stCondLst>
                                    <p:cond delay="0"/>
                                  </p:stCondLst>
                                  <p:childTnLst>
                                    <p:animMotion origin="layout" path="M 0.32686 -0.09346 L -4.68994E-8 2.89845E-6 " pathEditMode="relative" rAng="0" ptsTypes="AA">
                                      <p:cBhvr>
                                        <p:cTn id="64" dur="500" fill="hold"/>
                                        <p:tgtEl>
                                          <p:spTgt spid="27"/>
                                        </p:tgtEl>
                                        <p:attrNameLst>
                                          <p:attrName>ppt_x</p:attrName>
                                          <p:attrName>ppt_y</p:attrName>
                                        </p:attrNameLst>
                                      </p:cBhvr>
                                      <p:rCtr x="-16350" y="4673"/>
                                    </p:animMotion>
                                  </p:childTnLst>
                                </p:cTn>
                              </p:par>
                              <p:par>
                                <p:cTn id="65" presetID="10"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p:bldP spid="30" grpId="0" animBg="1"/>
      <p:bldP spid="31" grpId="0"/>
      <p:bldP spid="32"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Live Tiles – Local Tile API</a:t>
            </a:r>
            <a:endParaRPr lang="en-US" dirty="0"/>
          </a:p>
        </p:txBody>
      </p:sp>
      <p:sp>
        <p:nvSpPr>
          <p:cNvPr id="50" name="Rectangle 49"/>
          <p:cNvSpPr/>
          <p:nvPr/>
        </p:nvSpPr>
        <p:spPr bwMode="auto">
          <a:xfrm>
            <a:off x="1" y="1444625"/>
            <a:ext cx="8869680" cy="548640"/>
          </a:xfrm>
          <a:prstGeom prst="rect">
            <a:avLst/>
          </a:prstGeom>
          <a:solidFill>
            <a:srgbClr val="F09B2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21208" tIns="18288" rIns="91436" bIns="0" numCol="1" rtlCol="0" anchor="ctr" anchorCtr="0" compatLnSpc="1">
            <a:prstTxWarp prst="textNoShape">
              <a:avLst/>
            </a:prstTxWarp>
          </a:bodyPr>
          <a:lstStyle/>
          <a:p>
            <a:pPr defTabSz="914099">
              <a:lnSpc>
                <a:spcPct val="90000"/>
              </a:lnSpc>
            </a:pPr>
            <a:r>
              <a:rPr lang="en-US" sz="3200" dirty="0">
                <a:solidFill>
                  <a:schemeClr val="tx1">
                    <a:alpha val="99000"/>
                  </a:schemeClr>
                </a:solidFill>
              </a:rPr>
              <a:t>Back of tile updates</a:t>
            </a:r>
          </a:p>
        </p:txBody>
      </p:sp>
      <p:sp>
        <p:nvSpPr>
          <p:cNvPr id="51" name="Text Placeholder 5"/>
          <p:cNvSpPr txBox="1">
            <a:spLocks/>
          </p:cNvSpPr>
          <p:nvPr/>
        </p:nvSpPr>
        <p:spPr>
          <a:xfrm>
            <a:off x="528637" y="2163677"/>
            <a:ext cx="11149013" cy="124957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4813" indent="-404813"/>
            <a:r>
              <a:rPr lang="en-US" sz="2800" dirty="0" smtClean="0"/>
              <a:t>Full control of all properties when your app </a:t>
            </a:r>
            <a:br>
              <a:rPr lang="en-US" sz="2800" dirty="0" smtClean="0"/>
            </a:br>
            <a:r>
              <a:rPr lang="en-US" sz="2800" dirty="0" smtClean="0"/>
              <a:t>is in the foreground or background</a:t>
            </a:r>
          </a:p>
          <a:p>
            <a:pPr marL="404813" indent="-404813"/>
            <a:r>
              <a:rPr lang="en-US" sz="2800" dirty="0" smtClean="0"/>
              <a:t>Content, Title, Background</a:t>
            </a:r>
            <a:endParaRPr lang="en-US" sz="2800" dirty="0"/>
          </a:p>
        </p:txBody>
      </p:sp>
      <p:sp>
        <p:nvSpPr>
          <p:cNvPr id="52" name="Text Placeholder 5"/>
          <p:cNvSpPr txBox="1">
            <a:spLocks/>
          </p:cNvSpPr>
          <p:nvPr/>
        </p:nvSpPr>
        <p:spPr>
          <a:xfrm>
            <a:off x="528637" y="5656386"/>
            <a:ext cx="11149013" cy="86177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4813" indent="-404813"/>
            <a:r>
              <a:rPr lang="en-US" sz="2800" dirty="0" smtClean="0"/>
              <a:t>Flips from front to back at random interval</a:t>
            </a:r>
          </a:p>
          <a:p>
            <a:pPr marL="404813" indent="-404813"/>
            <a:r>
              <a:rPr lang="en-US" sz="2800" dirty="0" smtClean="0"/>
              <a:t>Smart logic to make flips asynchronous</a:t>
            </a:r>
            <a:endParaRPr lang="en-US" sz="2800" dirty="0"/>
          </a:p>
        </p:txBody>
      </p:sp>
      <p:grpSp>
        <p:nvGrpSpPr>
          <p:cNvPr id="2" name="Group 1"/>
          <p:cNvGrpSpPr/>
          <p:nvPr/>
        </p:nvGrpSpPr>
        <p:grpSpPr>
          <a:xfrm>
            <a:off x="983015" y="3586387"/>
            <a:ext cx="4749578" cy="1737360"/>
            <a:chOff x="983015" y="3591188"/>
            <a:chExt cx="4749578" cy="1737360"/>
          </a:xfrm>
        </p:grpSpPr>
        <p:sp>
          <p:nvSpPr>
            <p:cNvPr id="20" name="Rectangle 19"/>
            <p:cNvSpPr/>
            <p:nvPr/>
          </p:nvSpPr>
          <p:spPr bwMode="auto">
            <a:xfrm>
              <a:off x="983015" y="3591188"/>
              <a:ext cx="4634014" cy="1737360"/>
            </a:xfrm>
            <a:prstGeom prst="rect">
              <a:avLst/>
            </a:prstGeom>
            <a:gradFill flip="none" rotWithShape="1">
              <a:gsLst>
                <a:gs pos="0">
                  <a:schemeClr val="bg1">
                    <a:alpha val="60000"/>
                  </a:schemeClr>
                </a:gs>
                <a:gs pos="100000">
                  <a:schemeClr val="bg1">
                    <a:alpha val="40000"/>
                  </a:schemeClr>
                </a:gs>
              </a:gsLst>
              <a:lin ang="5400000" scaled="0"/>
              <a:tileRect/>
            </a:gradFill>
            <a:ln>
              <a:gradFill>
                <a:gsLst>
                  <a:gs pos="0">
                    <a:schemeClr val="tx1">
                      <a:lumMod val="65000"/>
                    </a:schemeClr>
                  </a:gs>
                  <a:gs pos="100000">
                    <a:schemeClr val="tx1">
                      <a:lumMod val="65000"/>
                      <a:alpha val="50000"/>
                    </a:schemeClr>
                  </a:gs>
                </a:gsLst>
                <a:lin ang="5400000" scaled="0"/>
              </a:gra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40" tIns="1005840" rIns="91440" bIns="45718" numCol="1" rtlCol="0" anchor="t" anchorCtr="0" compatLnSpc="1">
              <a:prstTxWarp prst="textNoShape">
                <a:avLst/>
              </a:prstTxWarp>
            </a:bodyPr>
            <a:lstStyle/>
            <a:p>
              <a:pPr algn="ctr" defTabSz="914099" fontAlgn="base">
                <a:lnSpc>
                  <a:spcPct val="90000"/>
                </a:lnSpc>
                <a:spcBef>
                  <a:spcPts val="1800"/>
                </a:spcBef>
              </a:pPr>
              <a:endParaRPr lang="en-US" sz="2800" i="1" dirty="0">
                <a:gradFill>
                  <a:gsLst>
                    <a:gs pos="0">
                      <a:schemeClr val="tx1"/>
                    </a:gs>
                    <a:gs pos="86000">
                      <a:schemeClr val="tx1"/>
                    </a:gs>
                  </a:gsLst>
                  <a:lin ang="5400000" scaled="0"/>
                </a:gra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71583" y="3777285"/>
              <a:ext cx="1015419" cy="10058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3" name="Group 22"/>
            <p:cNvGrpSpPr/>
            <p:nvPr/>
          </p:nvGrpSpPr>
          <p:grpSpPr>
            <a:xfrm>
              <a:off x="1170236" y="3777285"/>
              <a:ext cx="4562357" cy="1471964"/>
              <a:chOff x="7113446" y="5053052"/>
              <a:chExt cx="4562357" cy="1471964"/>
            </a:xfrm>
          </p:grpSpPr>
          <p:grpSp>
            <p:nvGrpSpPr>
              <p:cNvPr id="24" name="Group 23"/>
              <p:cNvGrpSpPr/>
              <p:nvPr/>
            </p:nvGrpSpPr>
            <p:grpSpPr>
              <a:xfrm>
                <a:off x="7113446" y="5053052"/>
                <a:ext cx="1005840" cy="1471964"/>
                <a:chOff x="6845977" y="4652681"/>
                <a:chExt cx="1005840" cy="1471964"/>
              </a:xfrm>
            </p:grpSpPr>
            <p:sp>
              <p:nvSpPr>
                <p:cNvPr id="48" name="Rectangle 47"/>
                <p:cNvSpPr>
                  <a:spLocks noChangeAspect="1"/>
                </p:cNvSpPr>
                <p:nvPr/>
              </p:nvSpPr>
              <p:spPr bwMode="auto">
                <a:xfrm>
                  <a:off x="6845977" y="4652681"/>
                  <a:ext cx="1005840" cy="1005840"/>
                </a:xfrm>
                <a:prstGeom prst="rect">
                  <a:avLst/>
                </a:prstGeom>
                <a:solidFill>
                  <a:srgbClr val="B2B2B2"/>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defTabSz="914061" fontAlgn="base">
                    <a:spcBef>
                      <a:spcPct val="0"/>
                    </a:spcBef>
                    <a:spcAft>
                      <a:spcPct val="0"/>
                    </a:spcAft>
                  </a:pPr>
                  <a:r>
                    <a:rPr lang="en-US" sz="160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BreakingHeadline</a:t>
                  </a:r>
                  <a:endParaRPr lang="en-US" sz="16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45" name="Group 44"/>
                <p:cNvGrpSpPr/>
                <p:nvPr/>
              </p:nvGrpSpPr>
              <p:grpSpPr>
                <a:xfrm>
                  <a:off x="6845977" y="5251229"/>
                  <a:ext cx="705666" cy="873416"/>
                  <a:chOff x="6845977" y="5251229"/>
                  <a:chExt cx="705666" cy="873416"/>
                </a:xfrm>
              </p:grpSpPr>
              <p:cxnSp>
                <p:nvCxnSpPr>
                  <p:cNvPr id="46" name="Straight Arrow Connector 45"/>
                  <p:cNvCxnSpPr/>
                  <p:nvPr/>
                </p:nvCxnSpPr>
                <p:spPr>
                  <a:xfrm flipV="1">
                    <a:off x="7088279" y="5251229"/>
                    <a:ext cx="0" cy="624115"/>
                  </a:xfrm>
                  <a:prstGeom prst="straightConnector1">
                    <a:avLst/>
                  </a:prstGeom>
                  <a:ln w="50800">
                    <a:gradFill>
                      <a:gsLst>
                        <a:gs pos="0">
                          <a:srgbClr val="FFC000">
                            <a:alpha val="0"/>
                          </a:srgbClr>
                        </a:gs>
                        <a:gs pos="50000">
                          <a:srgbClr val="FFC000"/>
                        </a:gs>
                      </a:gsLst>
                      <a:lin ang="5400000" scaled="0"/>
                    </a:gradFill>
                    <a:tailEnd type="triangle" w="med" len="med"/>
                  </a:ln>
                </p:spPr>
                <p:style>
                  <a:lnRef idx="2">
                    <a:schemeClr val="accent1"/>
                  </a:lnRef>
                  <a:fillRef idx="0">
                    <a:schemeClr val="accent1"/>
                  </a:fillRef>
                  <a:effectRef idx="1">
                    <a:schemeClr val="accent1"/>
                  </a:effectRef>
                  <a:fontRef idx="minor">
                    <a:schemeClr val="tx1"/>
                  </a:fontRef>
                </p:style>
              </p:cxnSp>
              <p:sp>
                <p:nvSpPr>
                  <p:cNvPr id="47" name="Text Placeholder 2"/>
                  <p:cNvSpPr txBox="1">
                    <a:spLocks/>
                  </p:cNvSpPr>
                  <p:nvPr/>
                </p:nvSpPr>
                <p:spPr>
                  <a:xfrm>
                    <a:off x="6845977" y="5875346"/>
                    <a:ext cx="705666" cy="249299"/>
                  </a:xfrm>
                  <a:prstGeom prst="rect">
                    <a:avLst/>
                  </a:prstGeom>
                </p:spPr>
                <p:txBody>
                  <a:bodyPr vert="horz" wrap="none" lIns="0" tIns="0" rIns="0" bIns="0" rtlCol="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err="1" smtClean="0"/>
                      <a:t>BackContent</a:t>
                    </a:r>
                    <a:endParaRPr lang="en-US" sz="1600" dirty="0" smtClean="0"/>
                  </a:p>
                </p:txBody>
              </p:sp>
            </p:grpSp>
          </p:grpSp>
          <p:grpSp>
            <p:nvGrpSpPr>
              <p:cNvPr id="41" name="Group 40"/>
              <p:cNvGrpSpPr/>
              <p:nvPr/>
            </p:nvGrpSpPr>
            <p:grpSpPr>
              <a:xfrm>
                <a:off x="10014793" y="5793510"/>
                <a:ext cx="1661010" cy="731506"/>
                <a:chOff x="9622659" y="5393139"/>
                <a:chExt cx="1661010" cy="731506"/>
              </a:xfrm>
            </p:grpSpPr>
            <p:sp>
              <p:nvSpPr>
                <p:cNvPr id="43" name="Text Placeholder 2"/>
                <p:cNvSpPr txBox="1">
                  <a:spLocks/>
                </p:cNvSpPr>
                <p:nvPr/>
              </p:nvSpPr>
              <p:spPr>
                <a:xfrm>
                  <a:off x="9622659" y="5875346"/>
                  <a:ext cx="1661010" cy="249299"/>
                </a:xfrm>
                <a:prstGeom prst="rect">
                  <a:avLst/>
                </a:prstGeom>
              </p:spPr>
              <p:txBody>
                <a:bodyPr vert="horz" wrap="none" lIns="0" tIns="0" rIns="0" bIns="0" rtlCol="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err="1" smtClean="0"/>
                    <a:t>BackBackground</a:t>
                  </a:r>
                  <a:endParaRPr lang="en-US" sz="1600" dirty="0"/>
                </a:p>
              </p:txBody>
            </p:sp>
            <p:cxnSp>
              <p:nvCxnSpPr>
                <p:cNvPr id="42" name="Straight Arrow Connector 41"/>
                <p:cNvCxnSpPr/>
                <p:nvPr/>
              </p:nvCxnSpPr>
              <p:spPr>
                <a:xfrm flipV="1">
                  <a:off x="10130368" y="5393139"/>
                  <a:ext cx="0" cy="482207"/>
                </a:xfrm>
                <a:prstGeom prst="straightConnector1">
                  <a:avLst/>
                </a:prstGeom>
                <a:ln w="50800">
                  <a:gradFill>
                    <a:gsLst>
                      <a:gs pos="0">
                        <a:srgbClr val="FFC000">
                          <a:alpha val="0"/>
                        </a:srgbClr>
                      </a:gs>
                      <a:gs pos="50000">
                        <a:srgbClr val="FFC000"/>
                      </a:gs>
                    </a:gsLst>
                    <a:lin ang="5400000" scaled="0"/>
                  </a:gradFill>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8566580" y="5053052"/>
                <a:ext cx="1005840" cy="1471963"/>
                <a:chOff x="8236778" y="4652681"/>
                <a:chExt cx="1005840" cy="1471963"/>
              </a:xfrm>
            </p:grpSpPr>
            <p:grpSp>
              <p:nvGrpSpPr>
                <p:cNvPr id="27" name="Group 26"/>
                <p:cNvGrpSpPr/>
                <p:nvPr/>
              </p:nvGrpSpPr>
              <p:grpSpPr>
                <a:xfrm>
                  <a:off x="8236778" y="4652681"/>
                  <a:ext cx="1005840" cy="1005840"/>
                  <a:chOff x="6573246" y="4875116"/>
                  <a:chExt cx="1005840" cy="1005840"/>
                </a:xfrm>
              </p:grpSpPr>
              <p:sp>
                <p:nvSpPr>
                  <p:cNvPr id="38" name="Rectangle 37"/>
                  <p:cNvSpPr>
                    <a:spLocks noChangeAspect="1"/>
                  </p:cNvSpPr>
                  <p:nvPr/>
                </p:nvSpPr>
                <p:spPr bwMode="auto">
                  <a:xfrm>
                    <a:off x="6573246" y="4875116"/>
                    <a:ext cx="1005840" cy="1005840"/>
                  </a:xfrm>
                  <a:prstGeom prst="rect">
                    <a:avLst/>
                  </a:prstGeom>
                  <a:solidFill>
                    <a:srgbClr val="B2B2B2"/>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9" name="TextBox 38"/>
                  <p:cNvSpPr txBox="1"/>
                  <p:nvPr/>
                </p:nvSpPr>
                <p:spPr>
                  <a:xfrm>
                    <a:off x="6613285" y="5656999"/>
                    <a:ext cx="825098" cy="184666"/>
                  </a:xfrm>
                  <a:prstGeom prst="rect">
                    <a:avLst/>
                  </a:prstGeom>
                  <a:noFill/>
                </p:spPr>
                <p:txBody>
                  <a:bodyPr wrap="none" lIns="0" tIns="0" rIns="0" bIns="0" rtlCol="0">
                    <a:spAutoFit/>
                  </a:bodyPr>
                  <a:lstStyle/>
                  <a:p>
                    <a:r>
                      <a:rPr lang="en-US" sz="1200" dirty="0" smtClean="0">
                        <a:gradFill>
                          <a:gsLst>
                            <a:gs pos="0">
                              <a:srgbClr val="FFFFFF"/>
                            </a:gs>
                            <a:gs pos="50000">
                              <a:srgbClr val="FFFFFF"/>
                            </a:gs>
                          </a:gsLst>
                          <a:lin ang="0" scaled="0"/>
                        </a:gradFill>
                        <a:latin typeface="Segoe UI" pitchFamily="34" charset="0"/>
                        <a:ea typeface="Segoe UI" pitchFamily="34" charset="0"/>
                        <a:cs typeface="Segoe UI" pitchFamily="34" charset="0"/>
                      </a:rPr>
                      <a:t>World News</a:t>
                    </a:r>
                    <a:endParaRPr lang="en-US" sz="1200" dirty="0">
                      <a:gradFill>
                        <a:gsLst>
                          <a:gs pos="0">
                            <a:srgbClr val="FFFFFF"/>
                          </a:gs>
                          <a:gs pos="50000">
                            <a:srgbClr val="FFFFFF"/>
                          </a:gs>
                        </a:gsLst>
                        <a:lin ang="0" scaled="0"/>
                      </a:gradFill>
                      <a:latin typeface="Segoe UI" pitchFamily="34" charset="0"/>
                      <a:ea typeface="Segoe UI" pitchFamily="34" charset="0"/>
                      <a:cs typeface="Segoe UI" pitchFamily="34" charset="0"/>
                    </a:endParaRPr>
                  </a:p>
                </p:txBody>
              </p:sp>
            </p:grpSp>
            <p:grpSp>
              <p:nvGrpSpPr>
                <p:cNvPr id="28" name="Group 27"/>
                <p:cNvGrpSpPr/>
                <p:nvPr/>
              </p:nvGrpSpPr>
              <p:grpSpPr>
                <a:xfrm>
                  <a:off x="8236778" y="5576725"/>
                  <a:ext cx="885081" cy="547919"/>
                  <a:chOff x="8236778" y="5576725"/>
                  <a:chExt cx="885081" cy="547919"/>
                </a:xfrm>
              </p:grpSpPr>
              <p:cxnSp>
                <p:nvCxnSpPr>
                  <p:cNvPr id="36" name="Straight Arrow Connector 35"/>
                  <p:cNvCxnSpPr/>
                  <p:nvPr/>
                </p:nvCxnSpPr>
                <p:spPr>
                  <a:xfrm flipV="1">
                    <a:off x="8493178" y="5576725"/>
                    <a:ext cx="0" cy="298620"/>
                  </a:xfrm>
                  <a:prstGeom prst="straightConnector1">
                    <a:avLst/>
                  </a:prstGeom>
                  <a:ln w="50800">
                    <a:gradFill>
                      <a:gsLst>
                        <a:gs pos="0">
                          <a:srgbClr val="FFC000">
                            <a:alpha val="0"/>
                          </a:srgbClr>
                        </a:gs>
                        <a:gs pos="50000">
                          <a:srgbClr val="FFC000"/>
                        </a:gs>
                      </a:gsLst>
                      <a:lin ang="5400000" scaled="0"/>
                    </a:gradFill>
                    <a:tailEnd type="triangle" w="med" len="med"/>
                  </a:ln>
                </p:spPr>
                <p:style>
                  <a:lnRef idx="2">
                    <a:schemeClr val="accent1"/>
                  </a:lnRef>
                  <a:fillRef idx="0">
                    <a:schemeClr val="accent1"/>
                  </a:fillRef>
                  <a:effectRef idx="1">
                    <a:schemeClr val="accent1"/>
                  </a:effectRef>
                  <a:fontRef idx="minor">
                    <a:schemeClr val="tx1"/>
                  </a:fontRef>
                </p:style>
              </p:cxnSp>
              <p:sp>
                <p:nvSpPr>
                  <p:cNvPr id="37" name="Text Placeholder 2"/>
                  <p:cNvSpPr txBox="1">
                    <a:spLocks/>
                  </p:cNvSpPr>
                  <p:nvPr/>
                </p:nvSpPr>
                <p:spPr>
                  <a:xfrm>
                    <a:off x="8236778" y="5875345"/>
                    <a:ext cx="885081" cy="249299"/>
                  </a:xfrm>
                  <a:prstGeom prst="rect">
                    <a:avLst/>
                  </a:prstGeom>
                </p:spPr>
                <p:txBody>
                  <a:bodyPr vert="horz" wrap="none" lIns="0" tIns="0" rIns="0" bIns="0" rtlCol="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err="1" smtClean="0"/>
                      <a:t>BackTitle</a:t>
                    </a:r>
                    <a:endParaRPr lang="en-US" sz="1600" dirty="0"/>
                  </a:p>
                </p:txBody>
              </p:sp>
            </p:grpSp>
          </p:grpSp>
        </p:grpSp>
      </p:grpSp>
    </p:spTree>
    <p:extLst>
      <p:ext uri="{BB962C8B-B14F-4D97-AF65-F5344CB8AC3E}">
        <p14:creationId xmlns:p14="http://schemas.microsoft.com/office/powerpoint/2010/main" xmlns="" val="29553769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3828648"/>
            <a:ext cx="12188825" cy="2764465"/>
          </a:xfrm>
          <a:prstGeom prst="rect">
            <a:avLst/>
          </a:prstGeom>
          <a:gradFill>
            <a:gsLst>
              <a:gs pos="0">
                <a:srgbClr val="FFFFFF"/>
              </a:gs>
              <a:gs pos="100000">
                <a:srgbClr val="FFFFFF"/>
              </a:gs>
            </a:gsLst>
            <a:lin ang="5400000" scaled="0"/>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sp>
        <p:nvSpPr>
          <p:cNvPr id="3" name="Rectangle 2"/>
          <p:cNvSpPr/>
          <p:nvPr/>
        </p:nvSpPr>
        <p:spPr bwMode="auto">
          <a:xfrm>
            <a:off x="1999622" y="4270549"/>
            <a:ext cx="3386294" cy="27130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sp>
        <p:nvSpPr>
          <p:cNvPr id="11" name="Rectangle 10"/>
          <p:cNvSpPr/>
          <p:nvPr/>
        </p:nvSpPr>
        <p:spPr bwMode="auto">
          <a:xfrm>
            <a:off x="1432694" y="5210880"/>
            <a:ext cx="9503530" cy="70224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sp>
        <p:nvSpPr>
          <p:cNvPr id="9" name="Text Placeholder 4"/>
          <p:cNvSpPr txBox="1">
            <a:spLocks/>
          </p:cNvSpPr>
          <p:nvPr/>
        </p:nvSpPr>
        <p:spPr>
          <a:xfrm>
            <a:off x="519906" y="4029018"/>
            <a:ext cx="11149012" cy="2363724"/>
          </a:xfrm>
          <a:prstGeom prst="rect">
            <a:avLst/>
          </a:prstGeom>
        </p:spPr>
        <p:txBody>
          <a:bodyPr anchor="ctr" anchorCtr="0"/>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gradFill>
                  <a:gsLst>
                    <a:gs pos="0">
                      <a:schemeClr val="tx2"/>
                    </a:gs>
                    <a:gs pos="86000">
                      <a:schemeClr val="tx2"/>
                    </a:gs>
                  </a:gsLst>
                  <a:lin ang="5400000" scaled="0"/>
                </a:gradFill>
                <a:latin typeface="Consolas" pitchFamily="49" charset="0"/>
                <a:cs typeface="Consolas" pitchFamily="49" charset="0"/>
              </a:rPr>
              <a:t>&lt;</a:t>
            </a:r>
            <a:r>
              <a:rPr lang="en-US" sz="1600" dirty="0" err="1" smtClean="0">
                <a:gradFill>
                  <a:gsLst>
                    <a:gs pos="80833">
                      <a:srgbClr val="6C0835"/>
                    </a:gs>
                    <a:gs pos="70000">
                      <a:srgbClr val="6C0835"/>
                    </a:gs>
                  </a:gsLst>
                  <a:lin ang="5400000" scaled="0"/>
                </a:gradFill>
                <a:latin typeface="Consolas" pitchFamily="49" charset="0"/>
                <a:cs typeface="Consolas" pitchFamily="49" charset="0"/>
              </a:rPr>
              <a:t>wp:Notification</a:t>
            </a:r>
            <a:r>
              <a:rPr lang="en-US" sz="1600" dirty="0" smtClean="0">
                <a:gradFill>
                  <a:gsLst>
                    <a:gs pos="0">
                      <a:srgbClr val="59072C"/>
                    </a:gs>
                    <a:gs pos="70000">
                      <a:srgbClr val="59072C"/>
                    </a:gs>
                  </a:gsLst>
                  <a:lin ang="5400000" scaled="0"/>
                </a:gradFill>
                <a:latin typeface="Consolas" pitchFamily="49" charset="0"/>
                <a:cs typeface="Consolas" pitchFamily="49" charset="0"/>
              </a:rPr>
              <a:t> </a:t>
            </a:r>
            <a:r>
              <a:rPr lang="en-US" sz="1600" dirty="0" err="1" smtClean="0">
                <a:gradFill>
                  <a:gsLst>
                    <a:gs pos="0">
                      <a:srgbClr val="CB2A0F"/>
                    </a:gs>
                    <a:gs pos="85000">
                      <a:srgbClr val="CB2A0F"/>
                    </a:gs>
                  </a:gsLst>
                  <a:lin ang="5400000" scaled="0"/>
                </a:gradFill>
                <a:latin typeface="Consolas" pitchFamily="49" charset="0"/>
                <a:cs typeface="Consolas" pitchFamily="49" charset="0"/>
              </a:rPr>
              <a:t>xmlns:wp</a:t>
            </a:r>
            <a:r>
              <a:rPr lang="en-US" sz="1600" dirty="0" smtClean="0">
                <a:gradFill>
                  <a:gsLst>
                    <a:gs pos="0">
                      <a:schemeClr val="tx2"/>
                    </a:gs>
                    <a:gs pos="86000">
                      <a:schemeClr val="tx2"/>
                    </a:gs>
                  </a:gsLst>
                  <a:lin ang="5400000" scaled="0"/>
                </a:gradFill>
                <a:latin typeface="Consolas" pitchFamily="49" charset="0"/>
                <a:cs typeface="Consolas" pitchFamily="49" charset="0"/>
              </a:rPr>
              <a:t>="</a:t>
            </a:r>
            <a:r>
              <a:rPr lang="en-US" sz="1600" dirty="0" err="1" smtClean="0">
                <a:gradFill>
                  <a:gsLst>
                    <a:gs pos="0">
                      <a:schemeClr val="tx2"/>
                    </a:gs>
                    <a:gs pos="86000">
                      <a:schemeClr val="tx2"/>
                    </a:gs>
                  </a:gsLst>
                  <a:lin ang="5400000" scaled="0"/>
                </a:gradFill>
                <a:latin typeface="Consolas" pitchFamily="49" charset="0"/>
                <a:cs typeface="Consolas" pitchFamily="49" charset="0"/>
              </a:rPr>
              <a:t>WPNotification</a:t>
            </a:r>
            <a:r>
              <a:rPr lang="en-US" sz="1600" dirty="0" smtClean="0">
                <a:gradFill>
                  <a:gsLst>
                    <a:gs pos="0">
                      <a:schemeClr val="tx2"/>
                    </a:gs>
                    <a:gs pos="86000">
                      <a:schemeClr val="tx2"/>
                    </a:gs>
                  </a:gsLst>
                  <a:lin ang="5400000" scaled="0"/>
                </a:gradFill>
                <a:latin typeface="Consolas" pitchFamily="49" charset="0"/>
                <a:cs typeface="Consolas" pitchFamily="49" charset="0"/>
              </a:rPr>
              <a:t>"&gt;</a:t>
            </a:r>
          </a:p>
          <a:p>
            <a:pPr marL="0" indent="0">
              <a:buNone/>
            </a:pPr>
            <a:r>
              <a:rPr lang="en-US" sz="1600" dirty="0" smtClean="0">
                <a:gradFill>
                  <a:gsLst>
                    <a:gs pos="0">
                      <a:schemeClr val="tx2"/>
                    </a:gs>
                    <a:gs pos="86000">
                      <a:schemeClr val="tx2"/>
                    </a:gs>
                  </a:gsLst>
                  <a:lin ang="5400000" scaled="0"/>
                </a:gradFill>
                <a:latin typeface="Consolas" pitchFamily="49" charset="0"/>
                <a:cs typeface="Consolas" pitchFamily="49" charset="0"/>
              </a:rPr>
              <a:t>    &lt;</a:t>
            </a:r>
            <a:r>
              <a:rPr lang="en-US" sz="1600" dirty="0" err="1" smtClean="0">
                <a:gradFill>
                  <a:gsLst>
                    <a:gs pos="0">
                      <a:schemeClr val="accent3">
                        <a:lumMod val="50000"/>
                      </a:schemeClr>
                    </a:gs>
                    <a:gs pos="70000">
                      <a:schemeClr val="accent3">
                        <a:lumMod val="50000"/>
                      </a:schemeClr>
                    </a:gs>
                  </a:gsLst>
                  <a:lin ang="5400000" scaled="0"/>
                </a:gradFill>
                <a:latin typeface="Consolas" pitchFamily="49" charset="0"/>
                <a:cs typeface="Consolas" pitchFamily="49" charset="0"/>
              </a:rPr>
              <a:t>wp:Tile</a:t>
            </a:r>
            <a:r>
              <a:rPr lang="en-US" sz="1600" dirty="0" smtClean="0">
                <a:gradFill>
                  <a:gsLst>
                    <a:gs pos="0">
                      <a:schemeClr val="accent3">
                        <a:lumMod val="50000"/>
                      </a:schemeClr>
                    </a:gs>
                    <a:gs pos="70000">
                      <a:schemeClr val="accent3">
                        <a:lumMod val="50000"/>
                      </a:schemeClr>
                    </a:gs>
                  </a:gsLst>
                  <a:lin ang="5400000" scaled="0"/>
                </a:gradFill>
                <a:latin typeface="Consolas" pitchFamily="49" charset="0"/>
                <a:cs typeface="Consolas" pitchFamily="49" charset="0"/>
              </a:rPr>
              <a:t> </a:t>
            </a:r>
            <a:r>
              <a:rPr lang="en-US" sz="1600" b="1" dirty="0" smtClean="0">
                <a:gradFill>
                  <a:gsLst>
                    <a:gs pos="6667">
                      <a:srgbClr val="777777"/>
                    </a:gs>
                    <a:gs pos="30000">
                      <a:srgbClr val="777777"/>
                    </a:gs>
                  </a:gsLst>
                  <a:lin ang="5400000" scaled="0"/>
                </a:gradFill>
                <a:latin typeface="Consolas" pitchFamily="49" charset="0"/>
                <a:cs typeface="Consolas" pitchFamily="49" charset="0"/>
              </a:rPr>
              <a:t>Id="/</a:t>
            </a:r>
            <a:r>
              <a:rPr lang="en-US" sz="1600" b="1" dirty="0" err="1" smtClean="0">
                <a:gradFill>
                  <a:gsLst>
                    <a:gs pos="6667">
                      <a:srgbClr val="777777"/>
                    </a:gs>
                    <a:gs pos="30000">
                      <a:srgbClr val="777777"/>
                    </a:gs>
                  </a:gsLst>
                  <a:lin ang="5400000" scaled="0"/>
                </a:gradFill>
                <a:latin typeface="Consolas" pitchFamily="49" charset="0"/>
                <a:cs typeface="Consolas" pitchFamily="49" charset="0"/>
              </a:rPr>
              <a:t>WorldNews.xaml?how</a:t>
            </a:r>
            <a:r>
              <a:rPr lang="en-US" sz="1600" b="1" dirty="0" smtClean="0">
                <a:gradFill>
                  <a:gsLst>
                    <a:gs pos="6667">
                      <a:srgbClr val="777777"/>
                    </a:gs>
                    <a:gs pos="30000">
                      <a:srgbClr val="777777"/>
                    </a:gs>
                  </a:gsLst>
                  <a:lin ang="5400000" scaled="0"/>
                </a:gradFill>
                <a:latin typeface="Consolas" pitchFamily="49" charset="0"/>
                <a:cs typeface="Consolas" pitchFamily="49" charset="0"/>
              </a:rPr>
              <a:t>=start"</a:t>
            </a:r>
            <a:r>
              <a:rPr lang="en-US" sz="1600" dirty="0" smtClean="0">
                <a:gradFill>
                  <a:gsLst>
                    <a:gs pos="0">
                      <a:schemeClr val="tx2"/>
                    </a:gs>
                    <a:gs pos="86000">
                      <a:schemeClr val="tx2"/>
                    </a:gs>
                  </a:gsLst>
                  <a:lin ang="5400000" scaled="0"/>
                </a:gradFill>
                <a:latin typeface="Consolas" pitchFamily="49" charset="0"/>
                <a:cs typeface="Consolas" pitchFamily="49" charset="0"/>
              </a:rPr>
              <a:t>&gt;</a:t>
            </a:r>
          </a:p>
          <a:p>
            <a:pPr marL="0" indent="0">
              <a:buNone/>
            </a:pPr>
            <a:r>
              <a:rPr lang="en-US" sz="1600" dirty="0" smtClean="0">
                <a:gradFill>
                  <a:gsLst>
                    <a:gs pos="0">
                      <a:schemeClr val="tx2"/>
                    </a:gs>
                    <a:gs pos="86000">
                      <a:schemeClr val="tx2"/>
                    </a:gs>
                  </a:gsLst>
                  <a:lin ang="5400000" scaled="0"/>
                </a:gradFill>
                <a:latin typeface="Consolas" pitchFamily="49" charset="0"/>
                <a:cs typeface="Consolas" pitchFamily="49" charset="0"/>
              </a:rPr>
              <a:t>        &lt;</a:t>
            </a:r>
            <a:r>
              <a:rPr lang="en-US" sz="1600" dirty="0" err="1" smtClean="0">
                <a:gradFill>
                  <a:gsLst>
                    <a:gs pos="0">
                      <a:schemeClr val="accent3">
                        <a:lumMod val="50000"/>
                      </a:schemeClr>
                    </a:gs>
                    <a:gs pos="70000">
                      <a:schemeClr val="accent3">
                        <a:lumMod val="50000"/>
                      </a:schemeClr>
                    </a:gs>
                  </a:gsLst>
                  <a:lin ang="5400000" scaled="0"/>
                </a:gradFill>
                <a:latin typeface="Consolas" pitchFamily="49" charset="0"/>
                <a:cs typeface="Consolas" pitchFamily="49" charset="0"/>
              </a:rPr>
              <a:t>wp:BackgroundImage</a:t>
            </a:r>
            <a:r>
              <a:rPr lang="en-US" sz="1600" dirty="0" smtClean="0">
                <a:gradFill>
                  <a:gsLst>
                    <a:gs pos="0">
                      <a:schemeClr val="tx2"/>
                    </a:gs>
                    <a:gs pos="86000">
                      <a:schemeClr val="tx2"/>
                    </a:gs>
                  </a:gsLst>
                  <a:lin ang="5400000" scaled="0"/>
                </a:gradFill>
                <a:latin typeface="Consolas" pitchFamily="49" charset="0"/>
                <a:cs typeface="Consolas" pitchFamily="49" charset="0"/>
              </a:rPr>
              <a:t>&gt;http://www.contoso.com/worldTile.png&lt;/</a:t>
            </a:r>
            <a:r>
              <a:rPr lang="en-US" sz="1600" dirty="0" smtClean="0">
                <a:gradFill>
                  <a:gsLst>
                    <a:gs pos="0">
                      <a:schemeClr val="accent3">
                        <a:lumMod val="50000"/>
                      </a:schemeClr>
                    </a:gs>
                    <a:gs pos="70000">
                      <a:schemeClr val="accent3">
                        <a:lumMod val="50000"/>
                      </a:schemeClr>
                    </a:gs>
                  </a:gsLst>
                  <a:lin ang="5400000" scaled="0"/>
                </a:gradFill>
                <a:latin typeface="Consolas" pitchFamily="49" charset="0"/>
                <a:cs typeface="Consolas" pitchFamily="49" charset="0"/>
              </a:rPr>
              <a:t>wp:BackgroundImage</a:t>
            </a:r>
            <a:r>
              <a:rPr lang="en-US" sz="1600" dirty="0" smtClean="0">
                <a:gradFill>
                  <a:gsLst>
                    <a:gs pos="0">
                      <a:schemeClr val="tx2"/>
                    </a:gs>
                    <a:gs pos="86000">
                      <a:schemeClr val="tx2"/>
                    </a:gs>
                  </a:gsLst>
                  <a:lin ang="5400000" scaled="0"/>
                </a:gradFill>
                <a:latin typeface="Consolas" pitchFamily="49" charset="0"/>
                <a:cs typeface="Consolas" pitchFamily="49" charset="0"/>
              </a:rPr>
              <a:t>&gt;</a:t>
            </a:r>
            <a:br>
              <a:rPr lang="en-US" sz="1600" dirty="0" smtClean="0">
                <a:gradFill>
                  <a:gsLst>
                    <a:gs pos="0">
                      <a:schemeClr val="tx2"/>
                    </a:gs>
                    <a:gs pos="86000">
                      <a:schemeClr val="tx2"/>
                    </a:gs>
                  </a:gsLst>
                  <a:lin ang="5400000" scaled="0"/>
                </a:gradFill>
                <a:latin typeface="Consolas" pitchFamily="49" charset="0"/>
                <a:cs typeface="Consolas" pitchFamily="49" charset="0"/>
              </a:rPr>
            </a:br>
            <a:r>
              <a:rPr lang="en-US" sz="1600" dirty="0" smtClean="0">
                <a:gradFill>
                  <a:gsLst>
                    <a:gs pos="0">
                      <a:schemeClr val="tx2"/>
                    </a:gs>
                    <a:gs pos="86000">
                      <a:schemeClr val="tx2"/>
                    </a:gs>
                  </a:gsLst>
                  <a:lin ang="5400000" scaled="0"/>
                </a:gradFill>
                <a:latin typeface="Consolas" pitchFamily="49" charset="0"/>
                <a:cs typeface="Consolas" pitchFamily="49" charset="0"/>
              </a:rPr>
              <a:t>        &lt;</a:t>
            </a:r>
            <a:r>
              <a:rPr lang="en-US" sz="1600" dirty="0" err="1" smtClean="0">
                <a:gradFill>
                  <a:gsLst>
                    <a:gs pos="0">
                      <a:schemeClr val="accent3">
                        <a:lumMod val="50000"/>
                      </a:schemeClr>
                    </a:gs>
                    <a:gs pos="70000">
                      <a:schemeClr val="accent3">
                        <a:lumMod val="50000"/>
                      </a:schemeClr>
                    </a:gs>
                  </a:gsLst>
                  <a:lin ang="5400000" scaled="0"/>
                </a:gradFill>
                <a:latin typeface="Consolas" pitchFamily="49" charset="0"/>
                <a:cs typeface="Consolas" pitchFamily="49" charset="0"/>
              </a:rPr>
              <a:t>wp:Count</a:t>
            </a:r>
            <a:r>
              <a:rPr lang="en-US" sz="1600" dirty="0" smtClean="0">
                <a:gradFill>
                  <a:gsLst>
                    <a:gs pos="0">
                      <a:schemeClr val="tx2"/>
                    </a:gs>
                    <a:gs pos="86000">
                      <a:schemeClr val="tx2"/>
                    </a:gs>
                  </a:gsLst>
                  <a:lin ang="5400000" scaled="0"/>
                </a:gradFill>
                <a:latin typeface="Consolas" pitchFamily="49" charset="0"/>
                <a:cs typeface="Consolas" pitchFamily="49" charset="0"/>
              </a:rPr>
              <a:t>&gt;4&lt;/</a:t>
            </a:r>
            <a:r>
              <a:rPr lang="en-US" sz="1600" dirty="0" err="1" smtClean="0">
                <a:gradFill>
                  <a:gsLst>
                    <a:gs pos="0">
                      <a:schemeClr val="accent3">
                        <a:lumMod val="50000"/>
                      </a:schemeClr>
                    </a:gs>
                    <a:gs pos="70000">
                      <a:schemeClr val="accent3">
                        <a:lumMod val="50000"/>
                      </a:schemeClr>
                    </a:gs>
                  </a:gsLst>
                  <a:lin ang="5400000" scaled="0"/>
                </a:gradFill>
                <a:latin typeface="Consolas" pitchFamily="49" charset="0"/>
                <a:cs typeface="Consolas" pitchFamily="49" charset="0"/>
              </a:rPr>
              <a:t>wp:Count</a:t>
            </a:r>
            <a:r>
              <a:rPr lang="en-US" sz="1600" dirty="0" smtClean="0">
                <a:gradFill>
                  <a:gsLst>
                    <a:gs pos="0">
                      <a:schemeClr val="tx2"/>
                    </a:gs>
                    <a:gs pos="86000">
                      <a:schemeClr val="tx2"/>
                    </a:gs>
                  </a:gsLst>
                  <a:lin ang="5400000" scaled="0"/>
                </a:gradFill>
                <a:latin typeface="Consolas" pitchFamily="49" charset="0"/>
                <a:cs typeface="Consolas" pitchFamily="49" charset="0"/>
              </a:rPr>
              <a:t>&gt;</a:t>
            </a:r>
            <a:br>
              <a:rPr lang="en-US" sz="1600" dirty="0" smtClean="0">
                <a:gradFill>
                  <a:gsLst>
                    <a:gs pos="0">
                      <a:schemeClr val="tx2"/>
                    </a:gs>
                    <a:gs pos="86000">
                      <a:schemeClr val="tx2"/>
                    </a:gs>
                  </a:gsLst>
                  <a:lin ang="5400000" scaled="0"/>
                </a:gradFill>
                <a:latin typeface="Consolas" pitchFamily="49" charset="0"/>
                <a:cs typeface="Consolas" pitchFamily="49" charset="0"/>
              </a:rPr>
            </a:br>
            <a:r>
              <a:rPr lang="en-US" sz="1600" dirty="0" smtClean="0">
                <a:gradFill>
                  <a:gsLst>
                    <a:gs pos="0">
                      <a:schemeClr val="tx2"/>
                    </a:gs>
                    <a:gs pos="86000">
                      <a:schemeClr val="tx2"/>
                    </a:gs>
                  </a:gsLst>
                  <a:lin ang="5400000" scaled="0"/>
                </a:gradFill>
                <a:latin typeface="Consolas" pitchFamily="49" charset="0"/>
                <a:cs typeface="Consolas" pitchFamily="49" charset="0"/>
              </a:rPr>
              <a:t>        &lt;</a:t>
            </a:r>
            <a:r>
              <a:rPr lang="en-US" sz="1600" dirty="0" err="1" smtClean="0">
                <a:gradFill>
                  <a:gsLst>
                    <a:gs pos="0">
                      <a:schemeClr val="accent3">
                        <a:lumMod val="50000"/>
                      </a:schemeClr>
                    </a:gs>
                    <a:gs pos="70000">
                      <a:schemeClr val="accent3">
                        <a:lumMod val="50000"/>
                      </a:schemeClr>
                    </a:gs>
                  </a:gsLst>
                  <a:lin ang="5400000" scaled="0"/>
                </a:gradFill>
                <a:latin typeface="Consolas" pitchFamily="49" charset="0"/>
                <a:cs typeface="Consolas" pitchFamily="49" charset="0"/>
              </a:rPr>
              <a:t>wp:Title</a:t>
            </a:r>
            <a:r>
              <a:rPr lang="en-US" sz="1600" dirty="0" smtClean="0">
                <a:gradFill>
                  <a:gsLst>
                    <a:gs pos="0">
                      <a:schemeClr val="tx2"/>
                    </a:gs>
                    <a:gs pos="86000">
                      <a:schemeClr val="tx2"/>
                    </a:gs>
                  </a:gsLst>
                  <a:lin ang="5400000" scaled="0"/>
                </a:gradFill>
                <a:latin typeface="Consolas" pitchFamily="49" charset="0"/>
                <a:cs typeface="Consolas" pitchFamily="49" charset="0"/>
              </a:rPr>
              <a:t>&gt;World News Updates&lt;/</a:t>
            </a:r>
            <a:r>
              <a:rPr lang="en-US" sz="1600" dirty="0" err="1" smtClean="0">
                <a:gradFill>
                  <a:gsLst>
                    <a:gs pos="0">
                      <a:schemeClr val="accent3">
                        <a:lumMod val="50000"/>
                      </a:schemeClr>
                    </a:gs>
                    <a:gs pos="70000">
                      <a:schemeClr val="accent3">
                        <a:lumMod val="50000"/>
                      </a:schemeClr>
                    </a:gs>
                  </a:gsLst>
                  <a:lin ang="5400000" scaled="0"/>
                </a:gradFill>
                <a:latin typeface="Consolas" pitchFamily="49" charset="0"/>
                <a:cs typeface="Consolas" pitchFamily="49" charset="0"/>
              </a:rPr>
              <a:t>wp:Title</a:t>
            </a:r>
            <a:r>
              <a:rPr lang="en-US" sz="1600" dirty="0" smtClean="0">
                <a:gradFill>
                  <a:gsLst>
                    <a:gs pos="0">
                      <a:schemeClr val="tx2"/>
                    </a:gs>
                    <a:gs pos="86000">
                      <a:schemeClr val="tx2"/>
                    </a:gs>
                  </a:gsLst>
                  <a:lin ang="5400000" scaled="0"/>
                </a:gradFill>
                <a:latin typeface="Consolas" pitchFamily="49" charset="0"/>
                <a:cs typeface="Consolas" pitchFamily="49" charset="0"/>
              </a:rPr>
              <a:t>&gt;</a:t>
            </a:r>
            <a:br>
              <a:rPr lang="en-US" sz="1600" dirty="0" smtClean="0">
                <a:gradFill>
                  <a:gsLst>
                    <a:gs pos="0">
                      <a:schemeClr val="tx2"/>
                    </a:gs>
                    <a:gs pos="86000">
                      <a:schemeClr val="tx2"/>
                    </a:gs>
                  </a:gsLst>
                  <a:lin ang="5400000" scaled="0"/>
                </a:gradFill>
                <a:latin typeface="Consolas" pitchFamily="49" charset="0"/>
                <a:cs typeface="Consolas" pitchFamily="49" charset="0"/>
              </a:rPr>
            </a:br>
            <a:r>
              <a:rPr lang="en-US" sz="1600" dirty="0" smtClean="0">
                <a:gradFill>
                  <a:gsLst>
                    <a:gs pos="0">
                      <a:schemeClr val="tx2"/>
                    </a:gs>
                    <a:gs pos="86000">
                      <a:schemeClr val="tx2"/>
                    </a:gs>
                  </a:gsLst>
                  <a:lin ang="5400000" scaled="0"/>
                </a:gradFill>
                <a:latin typeface="Consolas" pitchFamily="49" charset="0"/>
                <a:cs typeface="Consolas" pitchFamily="49" charset="0"/>
              </a:rPr>
              <a:t>        </a:t>
            </a:r>
            <a:r>
              <a:rPr lang="en-US" sz="1600" b="1" dirty="0" smtClean="0">
                <a:gradFill>
                  <a:gsLst>
                    <a:gs pos="6667">
                      <a:srgbClr val="777777"/>
                    </a:gs>
                    <a:gs pos="30000">
                      <a:srgbClr val="777777"/>
                    </a:gs>
                  </a:gsLst>
                  <a:lin ang="5400000" scaled="0"/>
                </a:gradFill>
                <a:latin typeface="Consolas" pitchFamily="49" charset="0"/>
                <a:cs typeface="Consolas" pitchFamily="49" charset="0"/>
              </a:rPr>
              <a:t>&lt;</a:t>
            </a:r>
            <a:r>
              <a:rPr lang="en-US" sz="1600" b="1" dirty="0" err="1" smtClean="0">
                <a:gradFill>
                  <a:gsLst>
                    <a:gs pos="6667">
                      <a:srgbClr val="777777"/>
                    </a:gs>
                    <a:gs pos="30000">
                      <a:srgbClr val="777777"/>
                    </a:gs>
                  </a:gsLst>
                  <a:lin ang="5400000" scaled="0"/>
                </a:gradFill>
                <a:latin typeface="Consolas" pitchFamily="49" charset="0"/>
                <a:cs typeface="Consolas" pitchFamily="49" charset="0"/>
              </a:rPr>
              <a:t>wp:BackBackgroundImage</a:t>
            </a:r>
            <a:r>
              <a:rPr lang="en-US" sz="1600" b="1" dirty="0" smtClean="0">
                <a:gradFill>
                  <a:gsLst>
                    <a:gs pos="6667">
                      <a:srgbClr val="777777"/>
                    </a:gs>
                    <a:gs pos="30000">
                      <a:srgbClr val="777777"/>
                    </a:gs>
                  </a:gsLst>
                  <a:lin ang="5400000" scaled="0"/>
                </a:gradFill>
                <a:latin typeface="Consolas" pitchFamily="49" charset="0"/>
                <a:cs typeface="Consolas" pitchFamily="49" charset="0"/>
              </a:rPr>
              <a:t>&gt;http://www.contoso.com/worldBack.png&lt;/wp:BackBackgroundImage&gt;</a:t>
            </a:r>
            <a:br>
              <a:rPr lang="en-US" sz="1600" b="1" dirty="0" smtClean="0">
                <a:gradFill>
                  <a:gsLst>
                    <a:gs pos="6667">
                      <a:srgbClr val="777777"/>
                    </a:gs>
                    <a:gs pos="30000">
                      <a:srgbClr val="777777"/>
                    </a:gs>
                  </a:gsLst>
                  <a:lin ang="5400000" scaled="0"/>
                </a:gradFill>
                <a:latin typeface="Consolas" pitchFamily="49" charset="0"/>
                <a:cs typeface="Consolas" pitchFamily="49" charset="0"/>
              </a:rPr>
            </a:br>
            <a:r>
              <a:rPr lang="en-US" sz="1600" b="1" dirty="0" smtClean="0">
                <a:gradFill>
                  <a:gsLst>
                    <a:gs pos="6667">
                      <a:srgbClr val="777777"/>
                    </a:gs>
                    <a:gs pos="30000">
                      <a:srgbClr val="777777"/>
                    </a:gs>
                  </a:gsLst>
                  <a:lin ang="5400000" scaled="0"/>
                </a:gradFill>
                <a:latin typeface="Consolas" pitchFamily="49" charset="0"/>
                <a:cs typeface="Consolas" pitchFamily="49" charset="0"/>
              </a:rPr>
              <a:t>        &lt;</a:t>
            </a:r>
            <a:r>
              <a:rPr lang="en-US" sz="1600" b="1" dirty="0" err="1" smtClean="0">
                <a:gradFill>
                  <a:gsLst>
                    <a:gs pos="6667">
                      <a:srgbClr val="777777"/>
                    </a:gs>
                    <a:gs pos="30000">
                      <a:srgbClr val="777777"/>
                    </a:gs>
                  </a:gsLst>
                  <a:lin ang="5400000" scaled="0"/>
                </a:gradFill>
                <a:latin typeface="Consolas" pitchFamily="49" charset="0"/>
                <a:cs typeface="Consolas" pitchFamily="49" charset="0"/>
              </a:rPr>
              <a:t>wp:BackContent</a:t>
            </a:r>
            <a:r>
              <a:rPr lang="en-US" sz="1600" b="1" dirty="0" smtClean="0">
                <a:gradFill>
                  <a:gsLst>
                    <a:gs pos="6667">
                      <a:srgbClr val="777777"/>
                    </a:gs>
                    <a:gs pos="30000">
                      <a:srgbClr val="777777"/>
                    </a:gs>
                  </a:gsLst>
                  <a:lin ang="5400000" scaled="0"/>
                </a:gradFill>
                <a:latin typeface="Consolas" pitchFamily="49" charset="0"/>
                <a:cs typeface="Consolas" pitchFamily="49" charset="0"/>
              </a:rPr>
              <a:t>&gt;Happy World News&lt;/</a:t>
            </a:r>
            <a:r>
              <a:rPr lang="en-US" sz="1600" b="1" dirty="0" err="1" smtClean="0">
                <a:gradFill>
                  <a:gsLst>
                    <a:gs pos="6667">
                      <a:srgbClr val="777777"/>
                    </a:gs>
                    <a:gs pos="30000">
                      <a:srgbClr val="777777"/>
                    </a:gs>
                  </a:gsLst>
                  <a:lin ang="5400000" scaled="0"/>
                </a:gradFill>
                <a:latin typeface="Consolas" pitchFamily="49" charset="0"/>
                <a:cs typeface="Consolas" pitchFamily="49" charset="0"/>
              </a:rPr>
              <a:t>wp:BackContent</a:t>
            </a:r>
            <a:r>
              <a:rPr lang="en-US" sz="1600" b="1" dirty="0" smtClean="0">
                <a:gradFill>
                  <a:gsLst>
                    <a:gs pos="6667">
                      <a:srgbClr val="777777"/>
                    </a:gs>
                    <a:gs pos="30000">
                      <a:srgbClr val="777777"/>
                    </a:gs>
                  </a:gsLst>
                  <a:lin ang="5400000" scaled="0"/>
                </a:gradFill>
                <a:latin typeface="Consolas" pitchFamily="49" charset="0"/>
                <a:cs typeface="Consolas" pitchFamily="49" charset="0"/>
              </a:rPr>
              <a:t>&gt;</a:t>
            </a:r>
            <a:br>
              <a:rPr lang="en-US" sz="1600" b="1" dirty="0" smtClean="0">
                <a:gradFill>
                  <a:gsLst>
                    <a:gs pos="6667">
                      <a:srgbClr val="777777"/>
                    </a:gs>
                    <a:gs pos="30000">
                      <a:srgbClr val="777777"/>
                    </a:gs>
                  </a:gsLst>
                  <a:lin ang="5400000" scaled="0"/>
                </a:gradFill>
                <a:latin typeface="Consolas" pitchFamily="49" charset="0"/>
                <a:cs typeface="Consolas" pitchFamily="49" charset="0"/>
              </a:rPr>
            </a:br>
            <a:r>
              <a:rPr lang="en-US" sz="1600" b="1" dirty="0" smtClean="0">
                <a:gradFill>
                  <a:gsLst>
                    <a:gs pos="6667">
                      <a:srgbClr val="777777"/>
                    </a:gs>
                    <a:gs pos="30000">
                      <a:srgbClr val="777777"/>
                    </a:gs>
                  </a:gsLst>
                  <a:lin ang="5400000" scaled="0"/>
                </a:gradFill>
                <a:latin typeface="Consolas" pitchFamily="49" charset="0"/>
                <a:cs typeface="Consolas" pitchFamily="49" charset="0"/>
              </a:rPr>
              <a:t>        &lt;</a:t>
            </a:r>
            <a:r>
              <a:rPr lang="en-US" sz="1600" b="1" dirty="0" err="1" smtClean="0">
                <a:gradFill>
                  <a:gsLst>
                    <a:gs pos="6667">
                      <a:srgbClr val="777777"/>
                    </a:gs>
                    <a:gs pos="30000">
                      <a:srgbClr val="777777"/>
                    </a:gs>
                  </a:gsLst>
                  <a:lin ang="5400000" scaled="0"/>
                </a:gradFill>
                <a:latin typeface="Consolas" pitchFamily="49" charset="0"/>
                <a:cs typeface="Consolas" pitchFamily="49" charset="0"/>
              </a:rPr>
              <a:t>wp:BackTitle</a:t>
            </a:r>
            <a:r>
              <a:rPr lang="en-US" sz="1600" b="1" dirty="0" smtClean="0">
                <a:gradFill>
                  <a:gsLst>
                    <a:gs pos="6667">
                      <a:srgbClr val="777777"/>
                    </a:gs>
                    <a:gs pos="30000">
                      <a:srgbClr val="777777"/>
                    </a:gs>
                  </a:gsLst>
                  <a:lin ang="5400000" scaled="0"/>
                </a:gradFill>
                <a:latin typeface="Consolas" pitchFamily="49" charset="0"/>
                <a:cs typeface="Consolas" pitchFamily="49" charset="0"/>
              </a:rPr>
              <a:t>&gt;World News&lt;/</a:t>
            </a:r>
            <a:r>
              <a:rPr lang="en-US" sz="1600" b="1" dirty="0" err="1" smtClean="0">
                <a:gradFill>
                  <a:gsLst>
                    <a:gs pos="6667">
                      <a:srgbClr val="777777"/>
                    </a:gs>
                    <a:gs pos="30000">
                      <a:srgbClr val="777777"/>
                    </a:gs>
                  </a:gsLst>
                  <a:lin ang="5400000" scaled="0"/>
                </a:gradFill>
                <a:latin typeface="Consolas" pitchFamily="49" charset="0"/>
                <a:cs typeface="Consolas" pitchFamily="49" charset="0"/>
              </a:rPr>
              <a:t>wp:BackTitle</a:t>
            </a:r>
            <a:r>
              <a:rPr lang="en-US" sz="1600" b="1" dirty="0" smtClean="0">
                <a:gradFill>
                  <a:gsLst>
                    <a:gs pos="6667">
                      <a:srgbClr val="777777"/>
                    </a:gs>
                    <a:gs pos="30000">
                      <a:srgbClr val="777777"/>
                    </a:gs>
                  </a:gsLst>
                  <a:lin ang="5400000" scaled="0"/>
                </a:gradFill>
                <a:latin typeface="Consolas" pitchFamily="49" charset="0"/>
                <a:cs typeface="Consolas" pitchFamily="49" charset="0"/>
              </a:rPr>
              <a:t>&gt;</a:t>
            </a:r>
            <a:br>
              <a:rPr lang="en-US" sz="1600" b="1" dirty="0" smtClean="0">
                <a:gradFill>
                  <a:gsLst>
                    <a:gs pos="6667">
                      <a:srgbClr val="777777"/>
                    </a:gs>
                    <a:gs pos="30000">
                      <a:srgbClr val="777777"/>
                    </a:gs>
                  </a:gsLst>
                  <a:lin ang="5400000" scaled="0"/>
                </a:gradFill>
                <a:latin typeface="Consolas" pitchFamily="49" charset="0"/>
                <a:cs typeface="Consolas" pitchFamily="49" charset="0"/>
              </a:rPr>
            </a:br>
            <a:r>
              <a:rPr lang="en-US" sz="1600" dirty="0" smtClean="0">
                <a:gradFill>
                  <a:gsLst>
                    <a:gs pos="0">
                      <a:schemeClr val="tx2"/>
                    </a:gs>
                    <a:gs pos="86000">
                      <a:schemeClr val="tx2"/>
                    </a:gs>
                  </a:gsLst>
                  <a:lin ang="5400000" scaled="0"/>
                </a:gradFill>
                <a:latin typeface="Consolas" pitchFamily="49" charset="0"/>
                <a:cs typeface="Consolas" pitchFamily="49" charset="0"/>
              </a:rPr>
              <a:t>    &lt;/</a:t>
            </a:r>
            <a:r>
              <a:rPr lang="en-US" sz="1600" dirty="0" err="1" smtClean="0">
                <a:gradFill>
                  <a:gsLst>
                    <a:gs pos="0">
                      <a:schemeClr val="accent3">
                        <a:lumMod val="50000"/>
                      </a:schemeClr>
                    </a:gs>
                    <a:gs pos="70000">
                      <a:schemeClr val="accent3">
                        <a:lumMod val="50000"/>
                      </a:schemeClr>
                    </a:gs>
                  </a:gsLst>
                  <a:lin ang="5400000" scaled="0"/>
                </a:gradFill>
                <a:latin typeface="Consolas" pitchFamily="49" charset="0"/>
                <a:cs typeface="Consolas" pitchFamily="49" charset="0"/>
              </a:rPr>
              <a:t>wp:Tile</a:t>
            </a:r>
            <a:r>
              <a:rPr lang="en-US" sz="1600" dirty="0" smtClean="0">
                <a:gradFill>
                  <a:gsLst>
                    <a:gs pos="0">
                      <a:schemeClr val="tx2"/>
                    </a:gs>
                    <a:gs pos="86000">
                      <a:schemeClr val="tx2"/>
                    </a:gs>
                  </a:gsLst>
                  <a:lin ang="5400000" scaled="0"/>
                </a:gradFill>
                <a:latin typeface="Consolas" pitchFamily="49" charset="0"/>
                <a:cs typeface="Consolas" pitchFamily="49" charset="0"/>
              </a:rPr>
              <a:t>&gt;</a:t>
            </a:r>
          </a:p>
          <a:p>
            <a:pPr marL="0" indent="0">
              <a:buNone/>
            </a:pPr>
            <a:r>
              <a:rPr lang="en-US" sz="1600" dirty="0" smtClean="0">
                <a:gradFill>
                  <a:gsLst>
                    <a:gs pos="0">
                      <a:schemeClr val="tx2"/>
                    </a:gs>
                    <a:gs pos="86000">
                      <a:schemeClr val="tx2"/>
                    </a:gs>
                  </a:gsLst>
                  <a:lin ang="5400000" scaled="0"/>
                </a:gradFill>
                <a:latin typeface="Consolas" pitchFamily="49" charset="0"/>
                <a:cs typeface="Consolas" pitchFamily="49" charset="0"/>
              </a:rPr>
              <a:t>&lt;/</a:t>
            </a:r>
            <a:r>
              <a:rPr lang="en-US" sz="1600" dirty="0" err="1" smtClean="0">
                <a:gradFill>
                  <a:gsLst>
                    <a:gs pos="0">
                      <a:schemeClr val="accent3">
                        <a:lumMod val="50000"/>
                      </a:schemeClr>
                    </a:gs>
                    <a:gs pos="70000">
                      <a:schemeClr val="accent3">
                        <a:lumMod val="50000"/>
                      </a:schemeClr>
                    </a:gs>
                  </a:gsLst>
                  <a:lin ang="5400000" scaled="0"/>
                </a:gradFill>
                <a:latin typeface="Consolas" pitchFamily="49" charset="0"/>
                <a:cs typeface="Consolas" pitchFamily="49" charset="0"/>
              </a:rPr>
              <a:t>wp:Notification</a:t>
            </a:r>
            <a:r>
              <a:rPr lang="en-US" sz="1600" dirty="0" smtClean="0">
                <a:gradFill>
                  <a:gsLst>
                    <a:gs pos="0">
                      <a:schemeClr val="tx2"/>
                    </a:gs>
                    <a:gs pos="86000">
                      <a:schemeClr val="tx2"/>
                    </a:gs>
                  </a:gsLst>
                  <a:lin ang="5400000" scaled="0"/>
                </a:gradFill>
                <a:latin typeface="Consolas" pitchFamily="49" charset="0"/>
                <a:cs typeface="Consolas" pitchFamily="49" charset="0"/>
              </a:rPr>
              <a:t>&gt;</a:t>
            </a:r>
            <a:endParaRPr lang="en-US" sz="1600" dirty="0">
              <a:gradFill>
                <a:gsLst>
                  <a:gs pos="0">
                    <a:schemeClr val="tx2"/>
                  </a:gs>
                  <a:gs pos="86000">
                    <a:schemeClr val="tx2"/>
                  </a:gs>
                </a:gsLst>
                <a:lin ang="5400000" scaled="0"/>
              </a:gradFill>
              <a:latin typeface="Consolas" pitchFamily="49" charset="0"/>
              <a:cs typeface="Consolas" pitchFamily="49" charset="0"/>
            </a:endParaRPr>
          </a:p>
        </p:txBody>
      </p:sp>
      <p:sp>
        <p:nvSpPr>
          <p:cNvPr id="2" name="Title 1"/>
          <p:cNvSpPr>
            <a:spLocks noGrp="1"/>
          </p:cNvSpPr>
          <p:nvPr>
            <p:ph type="title"/>
          </p:nvPr>
        </p:nvSpPr>
        <p:spPr/>
        <p:txBody>
          <a:bodyPr/>
          <a:lstStyle/>
          <a:p>
            <a:r>
              <a:rPr lang="en-US" smtClean="0"/>
              <a:t>Push Notifications – New Features!</a:t>
            </a:r>
            <a:endParaRPr lang="en-US" dirty="0"/>
          </a:p>
        </p:txBody>
      </p:sp>
      <p:sp>
        <p:nvSpPr>
          <p:cNvPr id="14" name="Rectangle 13"/>
          <p:cNvSpPr/>
          <p:nvPr/>
        </p:nvSpPr>
        <p:spPr bwMode="auto">
          <a:xfrm>
            <a:off x="1" y="1444625"/>
            <a:ext cx="10149840" cy="457200"/>
          </a:xfrm>
          <a:prstGeom prst="rect">
            <a:avLst/>
          </a:prstGeom>
          <a:solidFill>
            <a:srgbClr val="6BBD46"/>
          </a:solidFill>
          <a:ln w="12700" cap="flat" cmpd="sng" algn="ctr">
            <a:noFill/>
            <a:prstDash val="solid"/>
            <a:headEnd type="none" w="med" len="med"/>
            <a:tailEnd type="none" w="med" len="med"/>
          </a:ln>
          <a:effectLst>
            <a:outerShdw blurRad="40005" dist="22860" dir="5400000" algn="t" rotWithShape="0">
              <a:prstClr val="black">
                <a:alpha val="35000"/>
              </a:prstClr>
            </a:outerShdw>
          </a:effectLst>
        </p:spPr>
        <p:txBody>
          <a:bodyPr vert="horz" wrap="square" lIns="521208" tIns="18288" rIns="68604" bIns="0" numCol="1" rtlCol="0" anchor="ctr" anchorCtr="0" compatLnSpc="1">
            <a:prstTxWarp prst="textNoShape">
              <a:avLst/>
            </a:prstTxWarp>
          </a:bodyPr>
          <a:lstStyle/>
          <a:p>
            <a:pPr defTabSz="914099" fontAlgn="base">
              <a:lnSpc>
                <a:spcPct val="90000"/>
              </a:lnSpc>
              <a:spcBef>
                <a:spcPts val="300"/>
              </a:spcBef>
              <a:spcAft>
                <a:spcPct val="0"/>
              </a:spcAft>
            </a:pPr>
            <a:r>
              <a:rPr lang="en-US" sz="2800" dirty="0" err="1">
                <a:solidFill>
                  <a:schemeClr val="tx1">
                    <a:alpha val="99000"/>
                  </a:schemeClr>
                </a:solidFill>
              </a:rPr>
              <a:t>MultiTile</a:t>
            </a:r>
            <a:r>
              <a:rPr lang="en-US" sz="2800" dirty="0">
                <a:solidFill>
                  <a:schemeClr val="tx1">
                    <a:alpha val="99000"/>
                  </a:schemeClr>
                </a:solidFill>
              </a:rPr>
              <a:t>/Back of Tile Support</a:t>
            </a:r>
          </a:p>
        </p:txBody>
      </p:sp>
      <p:sp>
        <p:nvSpPr>
          <p:cNvPr id="15" name="Content Placeholder 7"/>
          <p:cNvSpPr txBox="1">
            <a:spLocks/>
          </p:cNvSpPr>
          <p:nvPr/>
        </p:nvSpPr>
        <p:spPr>
          <a:xfrm>
            <a:off x="519112" y="2001181"/>
            <a:ext cx="11149806" cy="163121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8138" indent="-338138"/>
            <a:r>
              <a:rPr lang="en-US" sz="2000" dirty="0"/>
              <a:t>Multiple weather locations, news categories, sports team scores, twitter favorites</a:t>
            </a:r>
          </a:p>
          <a:p>
            <a:pPr marL="338138" indent="-338138"/>
            <a:r>
              <a:rPr lang="en-US" sz="2000" dirty="0"/>
              <a:t>Can update all tiles belonging to your application</a:t>
            </a:r>
          </a:p>
          <a:p>
            <a:pPr marL="338138" indent="-338138"/>
            <a:r>
              <a:rPr lang="en-US" sz="2000" dirty="0"/>
              <a:t>No API Change! – </a:t>
            </a:r>
            <a:r>
              <a:rPr lang="en-US" sz="2000" dirty="0" err="1"/>
              <a:t>BindToShellTile</a:t>
            </a:r>
            <a:r>
              <a:rPr lang="en-US" sz="2000" dirty="0"/>
              <a:t> now binds you to all tiles</a:t>
            </a:r>
          </a:p>
          <a:p>
            <a:pPr marL="338138" indent="-338138"/>
            <a:r>
              <a:rPr lang="en-US" sz="2000" dirty="0"/>
              <a:t>Send Tile ID to service and use new attribute to direct update</a:t>
            </a:r>
          </a:p>
          <a:p>
            <a:pPr marL="338138" indent="-338138"/>
            <a:r>
              <a:rPr lang="en-US" sz="2000" dirty="0"/>
              <a:t>3 new elements for back properties</a:t>
            </a:r>
            <a:endParaRPr lang="en-US" sz="2000" b="1" dirty="0"/>
          </a:p>
        </p:txBody>
      </p:sp>
    </p:spTree>
    <p:extLst>
      <p:ext uri="{BB962C8B-B14F-4D97-AF65-F5344CB8AC3E}">
        <p14:creationId xmlns:p14="http://schemas.microsoft.com/office/powerpoint/2010/main" xmlns="" val="1506158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3530207"/>
            <a:ext cx="12188825" cy="2364244"/>
          </a:xfrm>
          <a:prstGeom prst="rect">
            <a:avLst/>
          </a:prstGeom>
          <a:gradFill>
            <a:gsLst>
              <a:gs pos="0">
                <a:srgbClr val="FFFFFF"/>
              </a:gs>
              <a:gs pos="100000">
                <a:srgbClr val="FFFFFF"/>
              </a:gs>
            </a:gsLst>
            <a:lin ang="5400000" scaled="0"/>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sp>
        <p:nvSpPr>
          <p:cNvPr id="2" name="Title 1"/>
          <p:cNvSpPr>
            <a:spLocks noGrp="1"/>
          </p:cNvSpPr>
          <p:nvPr>
            <p:ph type="title"/>
          </p:nvPr>
        </p:nvSpPr>
        <p:spPr/>
        <p:txBody>
          <a:bodyPr/>
          <a:lstStyle/>
          <a:p>
            <a:r>
              <a:rPr lang="en-US" smtClean="0"/>
              <a:t>Push Notifications – New Features!</a:t>
            </a:r>
            <a:endParaRPr lang="en-US" dirty="0"/>
          </a:p>
        </p:txBody>
      </p:sp>
      <p:sp>
        <p:nvSpPr>
          <p:cNvPr id="9" name="Rectangle 8"/>
          <p:cNvSpPr/>
          <p:nvPr/>
        </p:nvSpPr>
        <p:spPr bwMode="auto">
          <a:xfrm>
            <a:off x="1475232" y="4840224"/>
            <a:ext cx="5925312" cy="26517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sp>
        <p:nvSpPr>
          <p:cNvPr id="8" name="Text Placeholder 4"/>
          <p:cNvSpPr txBox="1">
            <a:spLocks/>
          </p:cNvSpPr>
          <p:nvPr/>
        </p:nvSpPr>
        <p:spPr>
          <a:xfrm>
            <a:off x="519906" y="3816698"/>
            <a:ext cx="11149012" cy="1791260"/>
          </a:xfrm>
          <a:prstGeom prst="rect">
            <a:avLst/>
          </a:prstGeom>
        </p:spPr>
        <p:txBody>
          <a:bodyPr anchor="ctr" anchorCtr="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1600" dirty="0">
                <a:gradFill>
                  <a:gsLst>
                    <a:gs pos="0">
                      <a:srgbClr val="005A84"/>
                    </a:gs>
                    <a:gs pos="86000">
                      <a:srgbClr val="005A84"/>
                    </a:gs>
                  </a:gsLst>
                  <a:lin ang="5400000" scaled="0"/>
                </a:gradFill>
                <a:latin typeface="Consolas" pitchFamily="49" charset="0"/>
                <a:cs typeface="Consolas" pitchFamily="49" charset="0"/>
              </a:rPr>
              <a:t>&lt;</a:t>
            </a:r>
            <a:r>
              <a:rPr lang="en-US" sz="1600" dirty="0" err="1">
                <a:gradFill>
                  <a:gsLst>
                    <a:gs pos="80833">
                      <a:srgbClr val="6C0835"/>
                    </a:gs>
                    <a:gs pos="70000">
                      <a:srgbClr val="6C0835"/>
                    </a:gs>
                  </a:gsLst>
                  <a:lin ang="5400000" scaled="0"/>
                </a:gradFill>
                <a:latin typeface="Consolas" pitchFamily="49" charset="0"/>
                <a:cs typeface="Consolas" pitchFamily="49" charset="0"/>
              </a:rPr>
              <a:t>wp:Notification</a:t>
            </a:r>
            <a:r>
              <a:rPr lang="en-US" sz="1600" dirty="0">
                <a:gradFill>
                  <a:gsLst>
                    <a:gs pos="0">
                      <a:srgbClr val="005A84"/>
                    </a:gs>
                    <a:gs pos="86000">
                      <a:srgbClr val="005A84"/>
                    </a:gs>
                  </a:gsLst>
                  <a:lin ang="5400000" scaled="0"/>
                </a:gradFill>
                <a:latin typeface="Consolas" pitchFamily="49" charset="0"/>
                <a:cs typeface="Consolas" pitchFamily="49" charset="0"/>
              </a:rPr>
              <a:t> </a:t>
            </a:r>
            <a:r>
              <a:rPr lang="en-US" sz="1600" dirty="0" err="1">
                <a:gradFill>
                  <a:gsLst>
                    <a:gs pos="0">
                      <a:srgbClr val="CB2A0F"/>
                    </a:gs>
                    <a:gs pos="85000">
                      <a:srgbClr val="CB2A0F"/>
                    </a:gs>
                  </a:gsLst>
                  <a:lin ang="5400000" scaled="0"/>
                </a:gradFill>
                <a:latin typeface="Consolas" pitchFamily="49" charset="0"/>
                <a:cs typeface="Consolas" pitchFamily="49" charset="0"/>
              </a:rPr>
              <a:t>xmlns:wp</a:t>
            </a:r>
            <a:r>
              <a:rPr lang="en-US" sz="1600" dirty="0">
                <a:gradFill>
                  <a:gsLst>
                    <a:gs pos="0">
                      <a:srgbClr val="005A84"/>
                    </a:gs>
                    <a:gs pos="86000">
                      <a:srgbClr val="005A84"/>
                    </a:gs>
                  </a:gsLst>
                  <a:lin ang="5400000" scaled="0"/>
                </a:gradFill>
                <a:latin typeface="Consolas" pitchFamily="49" charset="0"/>
                <a:cs typeface="Consolas" pitchFamily="49" charset="0"/>
              </a:rPr>
              <a:t>="</a:t>
            </a:r>
            <a:r>
              <a:rPr lang="en-US" sz="1600" dirty="0" err="1">
                <a:gradFill>
                  <a:gsLst>
                    <a:gs pos="0">
                      <a:srgbClr val="005A84"/>
                    </a:gs>
                    <a:gs pos="86000">
                      <a:srgbClr val="005A84"/>
                    </a:gs>
                  </a:gsLst>
                  <a:lin ang="5400000" scaled="0"/>
                </a:gradFill>
                <a:latin typeface="Consolas" pitchFamily="49" charset="0"/>
                <a:cs typeface="Consolas" pitchFamily="49" charset="0"/>
              </a:rPr>
              <a:t>WPNotification</a:t>
            </a:r>
            <a:r>
              <a:rPr lang="en-US" sz="1600" dirty="0">
                <a:gradFill>
                  <a:gsLst>
                    <a:gs pos="0">
                      <a:srgbClr val="005A84"/>
                    </a:gs>
                    <a:gs pos="86000">
                      <a:srgbClr val="005A84"/>
                    </a:gs>
                  </a:gsLst>
                  <a:lin ang="5400000" scaled="0"/>
                </a:gradFill>
                <a:latin typeface="Consolas" pitchFamily="49" charset="0"/>
                <a:cs typeface="Consolas" pitchFamily="49" charset="0"/>
              </a:rPr>
              <a:t>"&gt;</a:t>
            </a:r>
          </a:p>
          <a:p>
            <a:pPr marL="0" lvl="0" indent="0">
              <a:buNone/>
            </a:pPr>
            <a:r>
              <a:rPr lang="en-US" sz="1600" dirty="0">
                <a:gradFill>
                  <a:gsLst>
                    <a:gs pos="0">
                      <a:srgbClr val="005A84"/>
                    </a:gs>
                    <a:gs pos="86000">
                      <a:srgbClr val="005A84"/>
                    </a:gs>
                  </a:gsLst>
                  <a:lin ang="5400000" scaled="0"/>
                </a:gradFill>
                <a:latin typeface="Consolas" pitchFamily="49" charset="0"/>
                <a:cs typeface="Consolas" pitchFamily="49" charset="0"/>
              </a:rPr>
              <a:t>    &lt;</a:t>
            </a:r>
            <a:r>
              <a:rPr lang="en-US" sz="1600" dirty="0" err="1">
                <a:gradFill>
                  <a:gsLst>
                    <a:gs pos="80833">
                      <a:srgbClr val="6C0835"/>
                    </a:gs>
                    <a:gs pos="70000">
                      <a:srgbClr val="6C0835"/>
                    </a:gs>
                  </a:gsLst>
                  <a:lin ang="5400000" scaled="0"/>
                </a:gradFill>
                <a:latin typeface="Consolas" pitchFamily="49" charset="0"/>
                <a:cs typeface="Consolas" pitchFamily="49" charset="0"/>
              </a:rPr>
              <a:t>wp:Toast</a:t>
            </a:r>
            <a:r>
              <a:rPr lang="en-US" sz="1600" dirty="0">
                <a:gradFill>
                  <a:gsLst>
                    <a:gs pos="0">
                      <a:srgbClr val="005A84"/>
                    </a:gs>
                    <a:gs pos="86000">
                      <a:srgbClr val="005A84"/>
                    </a:gs>
                  </a:gsLst>
                  <a:lin ang="5400000" scaled="0"/>
                </a:gradFill>
                <a:latin typeface="Consolas" pitchFamily="49" charset="0"/>
                <a:cs typeface="Consolas" pitchFamily="49" charset="0"/>
              </a:rPr>
              <a:t>&gt;</a:t>
            </a:r>
          </a:p>
          <a:p>
            <a:pPr marL="0" lvl="0" indent="0">
              <a:buNone/>
            </a:pPr>
            <a:r>
              <a:rPr lang="en-US" sz="1600" dirty="0">
                <a:gradFill>
                  <a:gsLst>
                    <a:gs pos="0">
                      <a:srgbClr val="005A84"/>
                    </a:gs>
                    <a:gs pos="86000">
                      <a:srgbClr val="005A84"/>
                    </a:gs>
                  </a:gsLst>
                  <a:lin ang="5400000" scaled="0"/>
                </a:gradFill>
                <a:latin typeface="Consolas" pitchFamily="49" charset="0"/>
                <a:cs typeface="Consolas" pitchFamily="49" charset="0"/>
              </a:rPr>
              <a:t>        &lt;</a:t>
            </a:r>
            <a:r>
              <a:rPr lang="en-US" sz="1600" dirty="0">
                <a:gradFill>
                  <a:gsLst>
                    <a:gs pos="80833">
                      <a:srgbClr val="6C0835"/>
                    </a:gs>
                    <a:gs pos="70000">
                      <a:srgbClr val="6C0835"/>
                    </a:gs>
                  </a:gsLst>
                  <a:lin ang="5400000" scaled="0"/>
                </a:gradFill>
                <a:latin typeface="Consolas" pitchFamily="49" charset="0"/>
                <a:cs typeface="Consolas" pitchFamily="49" charset="0"/>
              </a:rPr>
              <a:t>wp:Text1</a:t>
            </a:r>
            <a:r>
              <a:rPr lang="en-US" sz="1600" dirty="0">
                <a:gradFill>
                  <a:gsLst>
                    <a:gs pos="0">
                      <a:srgbClr val="005A84"/>
                    </a:gs>
                    <a:gs pos="86000">
                      <a:srgbClr val="005A84"/>
                    </a:gs>
                  </a:gsLst>
                  <a:lin ang="5400000" scaled="0"/>
                </a:gradFill>
                <a:latin typeface="Consolas" pitchFamily="49" charset="0"/>
                <a:cs typeface="Consolas" pitchFamily="49" charset="0"/>
              </a:rPr>
              <a:t>&gt;</a:t>
            </a:r>
            <a:r>
              <a:rPr lang="en-US" sz="1600" i="1" dirty="0">
                <a:gradFill>
                  <a:gsLst>
                    <a:gs pos="13333">
                      <a:srgbClr val="6C086E"/>
                    </a:gs>
                    <a:gs pos="42000">
                      <a:srgbClr val="6C086E"/>
                    </a:gs>
                  </a:gsLst>
                  <a:lin ang="5400000" scaled="0"/>
                </a:gradFill>
                <a:latin typeface="Consolas" pitchFamily="49" charset="0"/>
                <a:cs typeface="Consolas" pitchFamily="49" charset="0"/>
              </a:rPr>
              <a:t>World News Updates</a:t>
            </a:r>
            <a:r>
              <a:rPr lang="en-US" sz="1600" dirty="0">
                <a:gradFill>
                  <a:gsLst>
                    <a:gs pos="0">
                      <a:srgbClr val="005A84"/>
                    </a:gs>
                    <a:gs pos="86000">
                      <a:srgbClr val="005A84"/>
                    </a:gs>
                  </a:gsLst>
                  <a:lin ang="5400000" scaled="0"/>
                </a:gradFill>
                <a:latin typeface="Consolas" pitchFamily="49" charset="0"/>
                <a:cs typeface="Consolas" pitchFamily="49" charset="0"/>
              </a:rPr>
              <a:t>&lt;/</a:t>
            </a:r>
            <a:r>
              <a:rPr lang="en-US" sz="1600" dirty="0">
                <a:gradFill>
                  <a:gsLst>
                    <a:gs pos="80833">
                      <a:srgbClr val="6C0835"/>
                    </a:gs>
                    <a:gs pos="70000">
                      <a:srgbClr val="6C0835"/>
                    </a:gs>
                  </a:gsLst>
                  <a:lin ang="5400000" scaled="0"/>
                </a:gradFill>
                <a:latin typeface="Consolas" pitchFamily="49" charset="0"/>
                <a:cs typeface="Consolas" pitchFamily="49" charset="0"/>
              </a:rPr>
              <a:t>wp:Text1</a:t>
            </a:r>
            <a:r>
              <a:rPr lang="en-US" sz="1600" dirty="0">
                <a:gradFill>
                  <a:gsLst>
                    <a:gs pos="0">
                      <a:srgbClr val="005A84"/>
                    </a:gs>
                    <a:gs pos="86000">
                      <a:srgbClr val="005A84"/>
                    </a:gs>
                  </a:gsLst>
                  <a:lin ang="5400000" scaled="0"/>
                </a:gradFill>
                <a:latin typeface="Consolas" pitchFamily="49" charset="0"/>
                <a:cs typeface="Consolas" pitchFamily="49" charset="0"/>
              </a:rPr>
              <a:t>&gt;</a:t>
            </a:r>
            <a:br>
              <a:rPr lang="en-US" sz="1600" dirty="0">
                <a:gradFill>
                  <a:gsLst>
                    <a:gs pos="0">
                      <a:srgbClr val="005A84"/>
                    </a:gs>
                    <a:gs pos="86000">
                      <a:srgbClr val="005A84"/>
                    </a:gs>
                  </a:gsLst>
                  <a:lin ang="5400000" scaled="0"/>
                </a:gradFill>
                <a:latin typeface="Consolas" pitchFamily="49" charset="0"/>
                <a:cs typeface="Consolas" pitchFamily="49" charset="0"/>
              </a:rPr>
            </a:br>
            <a:r>
              <a:rPr lang="en-US" sz="1600" dirty="0">
                <a:gradFill>
                  <a:gsLst>
                    <a:gs pos="0">
                      <a:srgbClr val="005A84"/>
                    </a:gs>
                    <a:gs pos="86000">
                      <a:srgbClr val="005A84"/>
                    </a:gs>
                  </a:gsLst>
                  <a:lin ang="5400000" scaled="0"/>
                </a:gradFill>
                <a:latin typeface="Consolas" pitchFamily="49" charset="0"/>
                <a:cs typeface="Consolas" pitchFamily="49" charset="0"/>
              </a:rPr>
              <a:t>        &lt;</a:t>
            </a:r>
            <a:r>
              <a:rPr lang="en-US" sz="1600" dirty="0" smtClean="0">
                <a:gradFill>
                  <a:gsLst>
                    <a:gs pos="80833">
                      <a:srgbClr val="6C0835"/>
                    </a:gs>
                    <a:gs pos="70000">
                      <a:srgbClr val="6C0835"/>
                    </a:gs>
                  </a:gsLst>
                  <a:lin ang="5400000" scaled="0"/>
                </a:gradFill>
                <a:latin typeface="Consolas" pitchFamily="49" charset="0"/>
                <a:cs typeface="Consolas" pitchFamily="49" charset="0"/>
              </a:rPr>
              <a:t>wp:Text2</a:t>
            </a:r>
            <a:r>
              <a:rPr lang="en-US" sz="1600" dirty="0" smtClean="0">
                <a:gradFill>
                  <a:gsLst>
                    <a:gs pos="0">
                      <a:srgbClr val="005A84"/>
                    </a:gs>
                    <a:gs pos="86000">
                      <a:srgbClr val="005A84"/>
                    </a:gs>
                  </a:gsLst>
                  <a:lin ang="5400000" scaled="0"/>
                </a:gradFill>
                <a:latin typeface="Consolas" pitchFamily="49" charset="0"/>
                <a:cs typeface="Consolas" pitchFamily="49" charset="0"/>
              </a:rPr>
              <a:t>&gt;</a:t>
            </a:r>
            <a:r>
              <a:rPr lang="en-US" sz="1600" i="1" dirty="0" smtClean="0">
                <a:gradFill>
                  <a:gsLst>
                    <a:gs pos="13333">
                      <a:srgbClr val="6C086E"/>
                    </a:gs>
                    <a:gs pos="42000">
                      <a:srgbClr val="6C086E"/>
                    </a:gs>
                  </a:gsLst>
                  <a:lin ang="5400000" scaled="0"/>
                </a:gradFill>
                <a:latin typeface="Consolas" pitchFamily="49" charset="0"/>
                <a:cs typeface="Consolas" pitchFamily="49" charset="0"/>
              </a:rPr>
              <a:t>Egypt </a:t>
            </a:r>
            <a:r>
              <a:rPr lang="en-US" sz="1600" i="1" dirty="0">
                <a:gradFill>
                  <a:gsLst>
                    <a:gs pos="13333">
                      <a:srgbClr val="6C086E"/>
                    </a:gs>
                    <a:gs pos="42000">
                      <a:srgbClr val="6C086E"/>
                    </a:gs>
                  </a:gsLst>
                  <a:lin ang="5400000" scaled="0"/>
                </a:gradFill>
                <a:latin typeface="Consolas" pitchFamily="49" charset="0"/>
                <a:cs typeface="Consolas" pitchFamily="49" charset="0"/>
              </a:rPr>
              <a:t>braces for march in palace square</a:t>
            </a:r>
            <a:r>
              <a:rPr lang="en-US" sz="1600" dirty="0">
                <a:gradFill>
                  <a:gsLst>
                    <a:gs pos="0">
                      <a:srgbClr val="005A84"/>
                    </a:gs>
                    <a:gs pos="86000">
                      <a:srgbClr val="005A84"/>
                    </a:gs>
                  </a:gsLst>
                  <a:lin ang="5400000" scaled="0"/>
                </a:gradFill>
                <a:latin typeface="Consolas" pitchFamily="49" charset="0"/>
                <a:cs typeface="Consolas" pitchFamily="49" charset="0"/>
              </a:rPr>
              <a:t>&lt;/</a:t>
            </a:r>
            <a:r>
              <a:rPr lang="en-US" sz="1600" dirty="0">
                <a:gradFill>
                  <a:gsLst>
                    <a:gs pos="80833">
                      <a:srgbClr val="6C0835"/>
                    </a:gs>
                    <a:gs pos="70000">
                      <a:srgbClr val="6C0835"/>
                    </a:gs>
                  </a:gsLst>
                  <a:lin ang="5400000" scaled="0"/>
                </a:gradFill>
                <a:latin typeface="Consolas" pitchFamily="49" charset="0"/>
                <a:cs typeface="Consolas" pitchFamily="49" charset="0"/>
              </a:rPr>
              <a:t>wp:Text2</a:t>
            </a:r>
            <a:r>
              <a:rPr lang="en-US" sz="1600" dirty="0">
                <a:gradFill>
                  <a:gsLst>
                    <a:gs pos="0">
                      <a:srgbClr val="005A84"/>
                    </a:gs>
                    <a:gs pos="86000">
                      <a:srgbClr val="005A84"/>
                    </a:gs>
                  </a:gsLst>
                  <a:lin ang="5400000" scaled="0"/>
                </a:gradFill>
                <a:latin typeface="Consolas" pitchFamily="49" charset="0"/>
                <a:cs typeface="Consolas" pitchFamily="49" charset="0"/>
              </a:rPr>
              <a:t>&gt;</a:t>
            </a:r>
            <a:br>
              <a:rPr lang="en-US" sz="1600" dirty="0">
                <a:gradFill>
                  <a:gsLst>
                    <a:gs pos="0">
                      <a:srgbClr val="005A84"/>
                    </a:gs>
                    <a:gs pos="86000">
                      <a:srgbClr val="005A84"/>
                    </a:gs>
                  </a:gsLst>
                  <a:lin ang="5400000" scaled="0"/>
                </a:gradFill>
                <a:latin typeface="Consolas" pitchFamily="49" charset="0"/>
                <a:cs typeface="Consolas" pitchFamily="49" charset="0"/>
              </a:rPr>
            </a:br>
            <a:r>
              <a:rPr lang="en-US" sz="1600" dirty="0">
                <a:gradFill>
                  <a:gsLst>
                    <a:gs pos="0">
                      <a:srgbClr val="005A84"/>
                    </a:gs>
                    <a:gs pos="86000">
                      <a:srgbClr val="005A84"/>
                    </a:gs>
                  </a:gsLst>
                  <a:lin ang="5400000" scaled="0"/>
                </a:gradFill>
                <a:latin typeface="Consolas" pitchFamily="49" charset="0"/>
                <a:cs typeface="Consolas" pitchFamily="49" charset="0"/>
              </a:rPr>
              <a:t>        </a:t>
            </a:r>
            <a:r>
              <a:rPr lang="en-US" sz="1600" b="1" dirty="0">
                <a:gradFill>
                  <a:gsLst>
                    <a:gs pos="6667">
                      <a:srgbClr val="777777"/>
                    </a:gs>
                    <a:gs pos="30000">
                      <a:srgbClr val="777777"/>
                    </a:gs>
                  </a:gsLst>
                  <a:lin ang="5400000" scaled="0"/>
                </a:gradFill>
                <a:latin typeface="Consolas" pitchFamily="49" charset="0"/>
                <a:cs typeface="Consolas" pitchFamily="49" charset="0"/>
              </a:rPr>
              <a:t>&lt;</a:t>
            </a:r>
            <a:r>
              <a:rPr lang="en-US" sz="1600" b="1" dirty="0" err="1">
                <a:gradFill>
                  <a:gsLst>
                    <a:gs pos="6667">
                      <a:srgbClr val="777777"/>
                    </a:gs>
                    <a:gs pos="30000">
                      <a:srgbClr val="777777"/>
                    </a:gs>
                  </a:gsLst>
                  <a:lin ang="5400000" scaled="0"/>
                </a:gradFill>
                <a:latin typeface="Consolas" pitchFamily="49" charset="0"/>
                <a:cs typeface="Consolas" pitchFamily="49" charset="0"/>
              </a:rPr>
              <a:t>wp:Param</a:t>
            </a:r>
            <a:r>
              <a:rPr lang="en-US" sz="1600" b="1" dirty="0">
                <a:gradFill>
                  <a:gsLst>
                    <a:gs pos="6667">
                      <a:srgbClr val="777777"/>
                    </a:gs>
                    <a:gs pos="30000">
                      <a:srgbClr val="777777"/>
                    </a:gs>
                  </a:gsLst>
                  <a:lin ang="5400000" scaled="0"/>
                </a:gradFill>
                <a:latin typeface="Consolas" pitchFamily="49" charset="0"/>
                <a:cs typeface="Consolas" pitchFamily="49" charset="0"/>
              </a:rPr>
              <a:t>&gt;</a:t>
            </a:r>
            <a:r>
              <a:rPr lang="en-US" sz="1600" b="1" i="1" dirty="0">
                <a:gradFill>
                  <a:gsLst>
                    <a:gs pos="6667">
                      <a:srgbClr val="777777"/>
                    </a:gs>
                    <a:gs pos="30000">
                      <a:srgbClr val="777777"/>
                    </a:gs>
                  </a:gsLst>
                  <a:lin ang="5400000" scaled="0"/>
                </a:gradFill>
                <a:latin typeface="Consolas" pitchFamily="49" charset="0"/>
                <a:cs typeface="Consolas" pitchFamily="49" charset="0"/>
              </a:rPr>
              <a:t>/</a:t>
            </a:r>
            <a:r>
              <a:rPr lang="en-US" sz="1600" b="1" i="1" dirty="0" err="1">
                <a:gradFill>
                  <a:gsLst>
                    <a:gs pos="6667">
                      <a:srgbClr val="777777"/>
                    </a:gs>
                    <a:gs pos="30000">
                      <a:srgbClr val="777777"/>
                    </a:gs>
                  </a:gsLst>
                  <a:lin ang="5400000" scaled="0"/>
                </a:gradFill>
                <a:latin typeface="Consolas" pitchFamily="49" charset="0"/>
                <a:cs typeface="Consolas" pitchFamily="49" charset="0"/>
              </a:rPr>
              <a:t>detailsPage.xaml?storyid</a:t>
            </a:r>
            <a:r>
              <a:rPr lang="en-US" sz="1600" b="1" i="1" dirty="0">
                <a:gradFill>
                  <a:gsLst>
                    <a:gs pos="6667">
                      <a:srgbClr val="777777"/>
                    </a:gs>
                    <a:gs pos="30000">
                      <a:srgbClr val="777777"/>
                    </a:gs>
                  </a:gsLst>
                  <a:lin ang="5400000" scaled="0"/>
                </a:gradFill>
                <a:latin typeface="Consolas" pitchFamily="49" charset="0"/>
                <a:cs typeface="Consolas" pitchFamily="49" charset="0"/>
              </a:rPr>
              <a:t>=186435</a:t>
            </a:r>
            <a:r>
              <a:rPr lang="en-US" sz="1600" b="1" dirty="0">
                <a:gradFill>
                  <a:gsLst>
                    <a:gs pos="6667">
                      <a:srgbClr val="777777"/>
                    </a:gs>
                    <a:gs pos="30000">
                      <a:srgbClr val="777777"/>
                    </a:gs>
                  </a:gsLst>
                  <a:lin ang="5400000" scaled="0"/>
                </a:gradFill>
                <a:latin typeface="Consolas" pitchFamily="49" charset="0"/>
                <a:cs typeface="Consolas" pitchFamily="49" charset="0"/>
              </a:rPr>
              <a:t>&lt;/</a:t>
            </a:r>
            <a:r>
              <a:rPr lang="en-US" sz="1600" b="1" dirty="0" err="1">
                <a:gradFill>
                  <a:gsLst>
                    <a:gs pos="6667">
                      <a:srgbClr val="777777"/>
                    </a:gs>
                    <a:gs pos="30000">
                      <a:srgbClr val="777777"/>
                    </a:gs>
                  </a:gsLst>
                  <a:lin ang="5400000" scaled="0"/>
                </a:gradFill>
                <a:latin typeface="Consolas" pitchFamily="49" charset="0"/>
                <a:cs typeface="Consolas" pitchFamily="49" charset="0"/>
              </a:rPr>
              <a:t>wp:Param</a:t>
            </a:r>
            <a:r>
              <a:rPr lang="en-US" sz="1600" b="1" dirty="0">
                <a:gradFill>
                  <a:gsLst>
                    <a:gs pos="6667">
                      <a:srgbClr val="777777"/>
                    </a:gs>
                    <a:gs pos="30000">
                      <a:srgbClr val="777777"/>
                    </a:gs>
                  </a:gsLst>
                  <a:lin ang="5400000" scaled="0"/>
                </a:gradFill>
                <a:latin typeface="Consolas" pitchFamily="49" charset="0"/>
                <a:cs typeface="Consolas" pitchFamily="49" charset="0"/>
              </a:rPr>
              <a:t>&gt;</a:t>
            </a:r>
            <a:r>
              <a:rPr lang="en-US" sz="1600" dirty="0">
                <a:gradFill>
                  <a:gsLst>
                    <a:gs pos="0">
                      <a:srgbClr val="005A84"/>
                    </a:gs>
                    <a:gs pos="86000">
                      <a:srgbClr val="005A84"/>
                    </a:gs>
                  </a:gsLst>
                  <a:lin ang="5400000" scaled="0"/>
                </a:gradFill>
                <a:latin typeface="Consolas" pitchFamily="49" charset="0"/>
                <a:cs typeface="Consolas" pitchFamily="49" charset="0"/>
              </a:rPr>
              <a:t/>
            </a:r>
            <a:br>
              <a:rPr lang="en-US" sz="1600" dirty="0">
                <a:gradFill>
                  <a:gsLst>
                    <a:gs pos="0">
                      <a:srgbClr val="005A84"/>
                    </a:gs>
                    <a:gs pos="86000">
                      <a:srgbClr val="005A84"/>
                    </a:gs>
                  </a:gsLst>
                  <a:lin ang="5400000" scaled="0"/>
                </a:gradFill>
                <a:latin typeface="Consolas" pitchFamily="49" charset="0"/>
                <a:cs typeface="Consolas" pitchFamily="49" charset="0"/>
              </a:rPr>
            </a:br>
            <a:r>
              <a:rPr lang="en-US" sz="1600" dirty="0">
                <a:gradFill>
                  <a:gsLst>
                    <a:gs pos="0">
                      <a:srgbClr val="005A84"/>
                    </a:gs>
                    <a:gs pos="86000">
                      <a:srgbClr val="005A84"/>
                    </a:gs>
                  </a:gsLst>
                  <a:lin ang="5400000" scaled="0"/>
                </a:gradFill>
                <a:latin typeface="Consolas" pitchFamily="49" charset="0"/>
                <a:cs typeface="Consolas" pitchFamily="49" charset="0"/>
              </a:rPr>
              <a:t>    &lt;/</a:t>
            </a:r>
            <a:r>
              <a:rPr lang="en-US" sz="1600" dirty="0" err="1">
                <a:gradFill>
                  <a:gsLst>
                    <a:gs pos="80833">
                      <a:srgbClr val="6C0835"/>
                    </a:gs>
                    <a:gs pos="70000">
                      <a:srgbClr val="6C0835"/>
                    </a:gs>
                  </a:gsLst>
                  <a:lin ang="5400000" scaled="0"/>
                </a:gradFill>
                <a:latin typeface="Consolas" pitchFamily="49" charset="0"/>
                <a:cs typeface="Consolas" pitchFamily="49" charset="0"/>
              </a:rPr>
              <a:t>wp:Toast</a:t>
            </a:r>
            <a:r>
              <a:rPr lang="en-US" sz="1600" dirty="0">
                <a:gradFill>
                  <a:gsLst>
                    <a:gs pos="0">
                      <a:srgbClr val="005A84"/>
                    </a:gs>
                    <a:gs pos="86000">
                      <a:srgbClr val="005A84"/>
                    </a:gs>
                  </a:gsLst>
                  <a:lin ang="5400000" scaled="0"/>
                </a:gradFill>
                <a:latin typeface="Consolas" pitchFamily="49" charset="0"/>
                <a:cs typeface="Consolas" pitchFamily="49" charset="0"/>
              </a:rPr>
              <a:t>&gt;</a:t>
            </a:r>
          </a:p>
          <a:p>
            <a:pPr marL="0" lvl="0" indent="0">
              <a:buNone/>
            </a:pPr>
            <a:r>
              <a:rPr lang="en-US" sz="1600" dirty="0">
                <a:gradFill>
                  <a:gsLst>
                    <a:gs pos="0">
                      <a:srgbClr val="005A84"/>
                    </a:gs>
                    <a:gs pos="86000">
                      <a:srgbClr val="005A84"/>
                    </a:gs>
                  </a:gsLst>
                  <a:lin ang="5400000" scaled="0"/>
                </a:gradFill>
                <a:latin typeface="Consolas" pitchFamily="49" charset="0"/>
                <a:cs typeface="Consolas" pitchFamily="49" charset="0"/>
              </a:rPr>
              <a:t>&lt;/</a:t>
            </a:r>
            <a:r>
              <a:rPr lang="en-US" sz="1600" dirty="0" err="1">
                <a:gradFill>
                  <a:gsLst>
                    <a:gs pos="80833">
                      <a:srgbClr val="6C0835"/>
                    </a:gs>
                    <a:gs pos="70000">
                      <a:srgbClr val="6C0835"/>
                    </a:gs>
                  </a:gsLst>
                  <a:lin ang="5400000" scaled="0"/>
                </a:gradFill>
                <a:latin typeface="Consolas" pitchFamily="49" charset="0"/>
                <a:cs typeface="Consolas" pitchFamily="49" charset="0"/>
              </a:rPr>
              <a:t>wp:Notification</a:t>
            </a:r>
            <a:r>
              <a:rPr lang="en-US" sz="1600" dirty="0">
                <a:gradFill>
                  <a:gsLst>
                    <a:gs pos="0">
                      <a:srgbClr val="005A84"/>
                    </a:gs>
                    <a:gs pos="86000">
                      <a:srgbClr val="005A84"/>
                    </a:gs>
                  </a:gsLst>
                  <a:lin ang="5400000" scaled="0"/>
                </a:gradFill>
                <a:latin typeface="Consolas" pitchFamily="49" charset="0"/>
                <a:cs typeface="Consolas" pitchFamily="49" charset="0"/>
              </a:rPr>
              <a:t>&gt;</a:t>
            </a:r>
          </a:p>
        </p:txBody>
      </p:sp>
      <p:sp>
        <p:nvSpPr>
          <p:cNvPr id="11" name="Rectangle 10"/>
          <p:cNvSpPr/>
          <p:nvPr/>
        </p:nvSpPr>
        <p:spPr bwMode="auto">
          <a:xfrm>
            <a:off x="1" y="1444625"/>
            <a:ext cx="10149840" cy="457200"/>
          </a:xfrm>
          <a:prstGeom prst="rect">
            <a:avLst/>
          </a:prstGeom>
          <a:solidFill>
            <a:srgbClr val="6BBD46"/>
          </a:solidFill>
          <a:ln w="12700" cap="flat" cmpd="sng" algn="ctr">
            <a:noFill/>
            <a:prstDash val="solid"/>
            <a:headEnd type="none" w="med" len="med"/>
            <a:tailEnd type="none" w="med" len="med"/>
          </a:ln>
          <a:effectLst>
            <a:outerShdw blurRad="40005" dist="22860" dir="5400000" algn="t" rotWithShape="0">
              <a:prstClr val="black">
                <a:alpha val="35000"/>
              </a:prstClr>
            </a:outerShdw>
          </a:effectLst>
        </p:spPr>
        <p:txBody>
          <a:bodyPr vert="horz" wrap="square" lIns="521208" tIns="18288" rIns="68604" bIns="0" numCol="1" rtlCol="0" anchor="ctr" anchorCtr="0" compatLnSpc="1">
            <a:prstTxWarp prst="textNoShape">
              <a:avLst/>
            </a:prstTxWarp>
          </a:bodyPr>
          <a:lstStyle/>
          <a:p>
            <a:pPr defTabSz="914099" fontAlgn="base">
              <a:lnSpc>
                <a:spcPct val="90000"/>
              </a:lnSpc>
              <a:spcBef>
                <a:spcPts val="300"/>
              </a:spcBef>
              <a:spcAft>
                <a:spcPct val="0"/>
              </a:spcAft>
            </a:pPr>
            <a:r>
              <a:rPr lang="en-US" sz="2800" dirty="0" smtClean="0">
                <a:solidFill>
                  <a:schemeClr val="tx1">
                    <a:alpha val="99000"/>
                  </a:schemeClr>
                </a:solidFill>
              </a:rPr>
              <a:t>Deep Links in Toasts</a:t>
            </a:r>
            <a:endParaRPr lang="en-US" sz="2800" dirty="0">
              <a:solidFill>
                <a:schemeClr val="tx1">
                  <a:alpha val="99000"/>
                </a:schemeClr>
              </a:solidFill>
            </a:endParaRPr>
          </a:p>
        </p:txBody>
      </p:sp>
      <p:sp>
        <p:nvSpPr>
          <p:cNvPr id="12" name="Content Placeholder 7"/>
          <p:cNvSpPr txBox="1">
            <a:spLocks/>
          </p:cNvSpPr>
          <p:nvPr/>
        </p:nvSpPr>
        <p:spPr>
          <a:xfrm>
            <a:off x="519112" y="2001181"/>
            <a:ext cx="11149806" cy="129266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8138" indent="-338138"/>
            <a:r>
              <a:rPr lang="en-US" sz="2000" dirty="0"/>
              <a:t>Take users directly to an application experience: weather alerts, breaking news, direct tweets</a:t>
            </a:r>
          </a:p>
          <a:p>
            <a:pPr marL="338138" indent="-338138"/>
            <a:r>
              <a:rPr lang="en-US" sz="2000" dirty="0"/>
              <a:t>Use standard SL navigation (</a:t>
            </a:r>
            <a:r>
              <a:rPr lang="en-US" sz="2000" dirty="0" err="1"/>
              <a:t>OnNavigatedTo</a:t>
            </a:r>
            <a:r>
              <a:rPr lang="en-US" sz="2000" dirty="0"/>
              <a:t>)</a:t>
            </a:r>
          </a:p>
          <a:p>
            <a:pPr marL="338138" indent="-338138"/>
            <a:r>
              <a:rPr lang="en-US" sz="2000" dirty="0"/>
              <a:t>No API change! – </a:t>
            </a:r>
            <a:r>
              <a:rPr lang="en-US" sz="2000" dirty="0" err="1"/>
              <a:t>BindToShellToast</a:t>
            </a:r>
            <a:r>
              <a:rPr lang="en-US" sz="2000" dirty="0"/>
              <a:t> still all you need</a:t>
            </a:r>
          </a:p>
          <a:p>
            <a:pPr marL="338138" indent="-338138"/>
            <a:r>
              <a:rPr lang="en-US" sz="2000" dirty="0"/>
              <a:t>1 new element to send query parameters with a toast</a:t>
            </a:r>
          </a:p>
        </p:txBody>
      </p:sp>
    </p:spTree>
    <p:extLst>
      <p:ext uri="{BB962C8B-B14F-4D97-AF65-F5344CB8AC3E}">
        <p14:creationId xmlns:p14="http://schemas.microsoft.com/office/powerpoint/2010/main" xmlns="" val="21569077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5" name="Rectangle 4"/>
          <p:cNvSpPr/>
          <p:nvPr/>
        </p:nvSpPr>
        <p:spPr>
          <a:xfrm>
            <a:off x="470263" y="858027"/>
            <a:ext cx="11155679" cy="5909310"/>
          </a:xfrm>
          <a:prstGeom prst="rect">
            <a:avLst/>
          </a:prstGeom>
        </p:spPr>
        <p:txBody>
          <a:bodyPr wrap="square">
            <a:spAutoFit/>
          </a:bodyPr>
          <a:lstStyle/>
          <a:p>
            <a:r>
              <a:rPr lang="en-US" dirty="0" err="1"/>
              <a:t>Разработка</a:t>
            </a:r>
            <a:r>
              <a:rPr lang="en-US" dirty="0"/>
              <a:t> </a:t>
            </a:r>
            <a:r>
              <a:rPr lang="en-US" dirty="0" err="1"/>
              <a:t>под</a:t>
            </a:r>
            <a:r>
              <a:rPr lang="en-US" dirty="0"/>
              <a:t> Windows Phone: Live </a:t>
            </a:r>
            <a:r>
              <a:rPr lang="en-US" dirty="0" smtClean="0"/>
              <a:t>Tiles</a:t>
            </a:r>
            <a:r>
              <a:rPr lang="ru-RU" dirty="0" smtClean="0"/>
              <a:t> </a:t>
            </a:r>
          </a:p>
          <a:p>
            <a:r>
              <a:rPr lang="en-US" dirty="0" smtClean="0">
                <a:hlinkClick r:id="rId3"/>
              </a:rPr>
              <a:t>http</a:t>
            </a:r>
            <a:r>
              <a:rPr lang="en-US" dirty="0">
                <a:hlinkClick r:id="rId3"/>
              </a:rPr>
              <a:t>://</a:t>
            </a:r>
            <a:r>
              <a:rPr lang="en-US" dirty="0" smtClean="0">
                <a:hlinkClick r:id="rId3"/>
              </a:rPr>
              <a:t>blogs.msdn.com/b/stasus/archive/2011/09/27/windows-phone-development-live-tiles.aspx</a:t>
            </a:r>
            <a:r>
              <a:rPr lang="ru-RU" dirty="0" smtClean="0"/>
              <a:t> </a:t>
            </a:r>
            <a:endParaRPr lang="en-US" dirty="0"/>
          </a:p>
          <a:p>
            <a:endParaRPr lang="en-US" dirty="0" smtClean="0"/>
          </a:p>
          <a:p>
            <a:r>
              <a:rPr lang="en-US" dirty="0" smtClean="0"/>
              <a:t>Enhanced </a:t>
            </a:r>
            <a:r>
              <a:rPr lang="en-US" dirty="0"/>
              <a:t>Push Notifications and Live Tiles for Windows Phone</a:t>
            </a:r>
          </a:p>
          <a:p>
            <a:r>
              <a:rPr lang="en-US" dirty="0">
                <a:hlinkClick r:id="rId4"/>
              </a:rPr>
              <a:t>http://</a:t>
            </a:r>
            <a:r>
              <a:rPr lang="en-US" dirty="0" smtClean="0">
                <a:hlinkClick r:id="rId4"/>
              </a:rPr>
              <a:t>channel9.msdn.com/Events/TechEd/NorthAmerica/2011/WPH309</a:t>
            </a:r>
            <a:r>
              <a:rPr lang="ru-RU" dirty="0" smtClean="0"/>
              <a:t> </a:t>
            </a:r>
            <a:endParaRPr lang="en-US" dirty="0"/>
          </a:p>
          <a:p>
            <a:endParaRPr lang="en-US" dirty="0" smtClean="0"/>
          </a:p>
          <a:p>
            <a:r>
              <a:rPr lang="en-US" dirty="0" smtClean="0"/>
              <a:t>Push </a:t>
            </a:r>
            <a:r>
              <a:rPr lang="en-US" dirty="0"/>
              <a:t>Notifications and Live Tiles</a:t>
            </a:r>
          </a:p>
          <a:p>
            <a:r>
              <a:rPr lang="en-US" dirty="0">
                <a:hlinkClick r:id="rId5"/>
              </a:rPr>
              <a:t>http://</a:t>
            </a:r>
            <a:r>
              <a:rPr lang="en-US" dirty="0" smtClean="0">
                <a:hlinkClick r:id="rId5"/>
              </a:rPr>
              <a:t>create.msdn.com/en-US/education/basics/push_notifications</a:t>
            </a:r>
            <a:r>
              <a:rPr lang="ru-RU" dirty="0" smtClean="0"/>
              <a:t> </a:t>
            </a:r>
            <a:endParaRPr lang="en-US" dirty="0"/>
          </a:p>
          <a:p>
            <a:endParaRPr lang="en-US" dirty="0"/>
          </a:p>
          <a:p>
            <a:r>
              <a:rPr lang="en-US" dirty="0"/>
              <a:t>Push Notifications Overview for Windows Phone</a:t>
            </a:r>
          </a:p>
          <a:p>
            <a:r>
              <a:rPr lang="en-US" dirty="0">
                <a:hlinkClick r:id="rId6"/>
              </a:rPr>
              <a:t>http://</a:t>
            </a:r>
            <a:r>
              <a:rPr lang="en-US" dirty="0" smtClean="0">
                <a:hlinkClick r:id="rId6"/>
              </a:rPr>
              <a:t>msdn.microsoft.com/en-us/library/ff402558%28VS.92%29.aspx</a:t>
            </a:r>
            <a:r>
              <a:rPr lang="ru-RU" dirty="0" smtClean="0"/>
              <a:t> </a:t>
            </a:r>
            <a:endParaRPr lang="en-US" dirty="0"/>
          </a:p>
          <a:p>
            <a:endParaRPr lang="en-US" dirty="0"/>
          </a:p>
          <a:p>
            <a:r>
              <a:rPr lang="en-US" dirty="0"/>
              <a:t>Part 5: Live Tiles and Push Notifications</a:t>
            </a:r>
          </a:p>
          <a:p>
            <a:r>
              <a:rPr lang="en-US" dirty="0">
                <a:hlinkClick r:id="rId7"/>
              </a:rPr>
              <a:t>http://</a:t>
            </a:r>
            <a:r>
              <a:rPr lang="en-US" dirty="0" smtClean="0">
                <a:hlinkClick r:id="rId7"/>
              </a:rPr>
              <a:t>northamerica.msteched.com/webcasts?video=special_wpdev_pre026&amp;fbid=FjSj91mXcYQ</a:t>
            </a:r>
            <a:r>
              <a:rPr lang="ru-RU" dirty="0" smtClean="0"/>
              <a:t> </a:t>
            </a:r>
            <a:endParaRPr lang="en-US" dirty="0"/>
          </a:p>
          <a:p>
            <a:endParaRPr lang="en-US" dirty="0"/>
          </a:p>
          <a:p>
            <a:r>
              <a:rPr lang="en-US" dirty="0"/>
              <a:t>Working with Live Tiles in WP7 Mango–Creating, Updating and Deleting them</a:t>
            </a:r>
          </a:p>
          <a:p>
            <a:r>
              <a:rPr lang="en-US" dirty="0">
                <a:hlinkClick r:id="rId8"/>
              </a:rPr>
              <a:t>http://</a:t>
            </a:r>
            <a:r>
              <a:rPr lang="en-US" dirty="0" smtClean="0">
                <a:hlinkClick r:id="rId8"/>
              </a:rPr>
              <a:t>devlicio.us/blogs/derik_whittaker/archive/2011/07/16/working-with-live-tiles-in-wp7-mango-creating-updating-and-deleting-them.aspx</a:t>
            </a:r>
            <a:r>
              <a:rPr lang="ru-RU" dirty="0" smtClean="0"/>
              <a:t> </a:t>
            </a:r>
            <a:endParaRPr lang="en-US" dirty="0"/>
          </a:p>
          <a:p>
            <a:endParaRPr lang="en-US" dirty="0"/>
          </a:p>
          <a:p>
            <a:r>
              <a:rPr lang="en-US" dirty="0"/>
              <a:t># 195 - WP7 - Learning how to use Live Tiles</a:t>
            </a:r>
          </a:p>
          <a:p>
            <a:r>
              <a:rPr lang="en-US" dirty="0">
                <a:hlinkClick r:id="rId9"/>
              </a:rPr>
              <a:t>http://</a:t>
            </a:r>
            <a:r>
              <a:rPr lang="en-US" dirty="0" smtClean="0">
                <a:hlinkClick r:id="rId9"/>
              </a:rPr>
              <a:t>dimecasts.net/Casts/CastDetails/195</a:t>
            </a:r>
            <a:r>
              <a:rPr lang="ru-RU" dirty="0" smtClean="0"/>
              <a:t> </a:t>
            </a:r>
            <a:endParaRPr lang="en-US" dirty="0"/>
          </a:p>
        </p:txBody>
      </p:sp>
    </p:spTree>
    <p:extLst>
      <p:ext uri="{BB962C8B-B14F-4D97-AF65-F5344CB8AC3E}">
        <p14:creationId xmlns:p14="http://schemas.microsoft.com/office/powerpoint/2010/main" xmlns="" val="6630495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Push Notifications and Live Tiles</a:t>
            </a:r>
            <a:endParaRPr lang="en-US" dirty="0"/>
          </a:p>
        </p:txBody>
      </p:sp>
      <p:sp>
        <p:nvSpPr>
          <p:cNvPr id="13" name="Text Placeholder 10"/>
          <p:cNvSpPr txBox="1">
            <a:spLocks/>
          </p:cNvSpPr>
          <p:nvPr/>
        </p:nvSpPr>
        <p:spPr>
          <a:xfrm>
            <a:off x="519112" y="1447799"/>
            <a:ext cx="8723362" cy="13295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gradFill>
                  <a:gsLst>
                    <a:gs pos="0">
                      <a:schemeClr val="accent1">
                        <a:lumMod val="60000"/>
                        <a:lumOff val="40000"/>
                      </a:schemeClr>
                    </a:gs>
                    <a:gs pos="86000">
                      <a:schemeClr val="accent1">
                        <a:lumMod val="60000"/>
                        <a:lumOff val="40000"/>
                      </a:schemeClr>
                    </a:gs>
                  </a:gsLst>
                  <a:lin ang="5400000" scaled="0"/>
                </a:gradFill>
              </a:rPr>
              <a:t>Push Notifications</a:t>
            </a:r>
            <a:r>
              <a:rPr lang="en-US" b="1" dirty="0" smtClean="0"/>
              <a:t> </a:t>
            </a:r>
            <a:r>
              <a:rPr lang="en-US" dirty="0" smtClean="0"/>
              <a:t>offer developers a way to send timely information to their applications even when they are not around</a:t>
            </a:r>
          </a:p>
        </p:txBody>
      </p:sp>
      <p:pic>
        <p:nvPicPr>
          <p:cNvPr id="14" name="Picture 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195078" y="1118944"/>
            <a:ext cx="2831290" cy="4956048"/>
          </a:xfrm>
          <a:prstGeom prst="rect">
            <a:avLst/>
          </a:prstGeom>
        </p:spPr>
      </p:pic>
      <p:sp>
        <p:nvSpPr>
          <p:cNvPr id="15" name="Text Placeholder 10"/>
          <p:cNvSpPr txBox="1">
            <a:spLocks/>
          </p:cNvSpPr>
          <p:nvPr/>
        </p:nvSpPr>
        <p:spPr>
          <a:xfrm>
            <a:off x="519112" y="4441876"/>
            <a:ext cx="8723362" cy="13295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Windows Phone has the unique ability to provide the end user </a:t>
            </a:r>
            <a:r>
              <a:rPr lang="en-US" dirty="0" err="1" smtClean="0"/>
              <a:t>glanceable</a:t>
            </a:r>
            <a:r>
              <a:rPr lang="en-US" dirty="0" smtClean="0"/>
              <a:t> access to the information they care most about, via </a:t>
            </a:r>
            <a:r>
              <a:rPr lang="en-US" b="1" dirty="0">
                <a:gradFill>
                  <a:gsLst>
                    <a:gs pos="0">
                      <a:schemeClr val="accent1">
                        <a:lumMod val="60000"/>
                        <a:lumOff val="40000"/>
                      </a:schemeClr>
                    </a:gs>
                    <a:gs pos="86000">
                      <a:schemeClr val="accent1">
                        <a:lumMod val="60000"/>
                        <a:lumOff val="40000"/>
                      </a:schemeClr>
                    </a:gs>
                  </a:gsLst>
                  <a:lin ang="5400000" scaled="0"/>
                </a:gradFill>
              </a:rPr>
              <a:t>Live Tiles </a:t>
            </a:r>
          </a:p>
        </p:txBody>
      </p:sp>
      <p:pic>
        <p:nvPicPr>
          <p:cNvPr id="1027" name="Picture 3" descr="\\SFP\Resources\Microsoft Presentation Resources\DVD_Art_08-10-2010\Artwork_Imagery\Icons - Illustrations\_ WINDOWS VISTA ICONS\Green Plus sign add more.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315336" y="3133619"/>
            <a:ext cx="948032" cy="952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496126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500"/>
                                        <p:tgtEl>
                                          <p:spTgt spid="10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Push Notification UX Components</a:t>
            </a:r>
            <a:endParaRPr lang="en-US" dirty="0"/>
          </a:p>
        </p:txBody>
      </p:sp>
      <p:grpSp>
        <p:nvGrpSpPr>
          <p:cNvPr id="1041" name="Group 1040"/>
          <p:cNvGrpSpPr/>
          <p:nvPr/>
        </p:nvGrpSpPr>
        <p:grpSpPr>
          <a:xfrm>
            <a:off x="6191250" y="1447800"/>
            <a:ext cx="5486400" cy="2011680"/>
            <a:chOff x="1348965" y="4652681"/>
            <a:chExt cx="5510641" cy="2011680"/>
          </a:xfrm>
        </p:grpSpPr>
        <p:sp>
          <p:nvSpPr>
            <p:cNvPr id="81" name="Rectangle 80"/>
            <p:cNvSpPr/>
            <p:nvPr/>
          </p:nvSpPr>
          <p:spPr bwMode="auto">
            <a:xfrm>
              <a:off x="1348965" y="4652681"/>
              <a:ext cx="5510641" cy="2011680"/>
            </a:xfrm>
            <a:prstGeom prst="rect">
              <a:avLst/>
            </a:prstGeom>
            <a:gradFill flip="none" rotWithShape="1">
              <a:gsLst>
                <a:gs pos="0">
                  <a:schemeClr val="bg1">
                    <a:alpha val="60000"/>
                  </a:schemeClr>
                </a:gs>
                <a:gs pos="100000">
                  <a:schemeClr val="bg1">
                    <a:alpha val="40000"/>
                  </a:schemeClr>
                </a:gs>
              </a:gsLst>
              <a:lin ang="5400000" scaled="0"/>
              <a:tileRect/>
            </a:gradFill>
            <a:ln>
              <a:gradFill>
                <a:gsLst>
                  <a:gs pos="0">
                    <a:schemeClr val="tx1">
                      <a:lumMod val="65000"/>
                    </a:schemeClr>
                  </a:gs>
                  <a:gs pos="100000">
                    <a:schemeClr val="tx1">
                      <a:lumMod val="65000"/>
                      <a:alpha val="50000"/>
                    </a:schemeClr>
                  </a:gs>
                </a:gsLst>
                <a:lin ang="5400000" scaled="0"/>
              </a:gra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40" tIns="1005840" rIns="91440" bIns="45718" numCol="1" rtlCol="0" anchor="t" anchorCtr="0" compatLnSpc="1">
              <a:prstTxWarp prst="textNoShape">
                <a:avLst/>
              </a:prstTxWarp>
            </a:bodyPr>
            <a:lstStyle/>
            <a:p>
              <a:pPr algn="ctr" defTabSz="914099" fontAlgn="base">
                <a:lnSpc>
                  <a:spcPct val="90000"/>
                </a:lnSpc>
                <a:spcBef>
                  <a:spcPts val="1800"/>
                </a:spcBef>
              </a:pPr>
              <a:endParaRPr lang="en-US" sz="2800" i="1" dirty="0">
                <a:gradFill>
                  <a:gsLst>
                    <a:gs pos="0">
                      <a:schemeClr val="tx1"/>
                    </a:gs>
                    <a:gs pos="86000">
                      <a:schemeClr val="tx1"/>
                    </a:gs>
                  </a:gsLst>
                  <a:lin ang="5400000" scaled="0"/>
                </a:gradFill>
              </a:endParaRPr>
            </a:p>
          </p:txBody>
        </p:sp>
        <p:grpSp>
          <p:nvGrpSpPr>
            <p:cNvPr id="55" name="Group 54"/>
            <p:cNvGrpSpPr/>
            <p:nvPr/>
          </p:nvGrpSpPr>
          <p:grpSpPr>
            <a:xfrm>
              <a:off x="1497392" y="4789841"/>
              <a:ext cx="5209082" cy="1737360"/>
              <a:chOff x="6058201" y="1447800"/>
              <a:chExt cx="5209082" cy="1737360"/>
            </a:xfrm>
          </p:grpSpPr>
          <p:pic>
            <p:nvPicPr>
              <p:cNvPr id="5" name="Picture 3"/>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8357815" y="1447800"/>
                <a:ext cx="2909468" cy="17373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7" name="Group 16"/>
              <p:cNvGrpSpPr/>
              <p:nvPr/>
            </p:nvGrpSpPr>
            <p:grpSpPr>
              <a:xfrm>
                <a:off x="6058201" y="1579933"/>
                <a:ext cx="2397478" cy="249299"/>
                <a:chOff x="5768817" y="1579933"/>
                <a:chExt cx="2397478" cy="249299"/>
              </a:xfrm>
            </p:grpSpPr>
            <p:cxnSp>
              <p:nvCxnSpPr>
                <p:cNvPr id="7" name="Straight Arrow Connector 6"/>
                <p:cNvCxnSpPr/>
                <p:nvPr/>
              </p:nvCxnSpPr>
              <p:spPr>
                <a:xfrm>
                  <a:off x="7526215" y="1704582"/>
                  <a:ext cx="640080" cy="0"/>
                </a:xfrm>
                <a:prstGeom prst="straightConnector1">
                  <a:avLst/>
                </a:prstGeom>
                <a:ln w="50800">
                  <a:gradFill>
                    <a:gsLst>
                      <a:gs pos="0">
                        <a:srgbClr val="FFC000">
                          <a:alpha val="0"/>
                        </a:srgbClr>
                      </a:gs>
                      <a:gs pos="50000">
                        <a:srgbClr val="FFC000"/>
                      </a:gs>
                    </a:gsLst>
                    <a:lin ang="0" scaled="0"/>
                  </a:gradFill>
                  <a:tailEnd type="triangle" w="med" len="med"/>
                </a:ln>
              </p:spPr>
              <p:style>
                <a:lnRef idx="2">
                  <a:schemeClr val="accent1"/>
                </a:lnRef>
                <a:fillRef idx="0">
                  <a:schemeClr val="accent1"/>
                </a:fillRef>
                <a:effectRef idx="1">
                  <a:schemeClr val="accent1"/>
                </a:effectRef>
                <a:fontRef idx="minor">
                  <a:schemeClr val="tx1"/>
                </a:fontRef>
              </p:style>
            </p:cxnSp>
            <p:sp>
              <p:nvSpPr>
                <p:cNvPr id="23" name="Text Placeholder 2"/>
                <p:cNvSpPr txBox="1">
                  <a:spLocks/>
                </p:cNvSpPr>
                <p:nvPr/>
              </p:nvSpPr>
              <p:spPr>
                <a:xfrm>
                  <a:off x="5768817" y="1579933"/>
                  <a:ext cx="1872372" cy="249299"/>
                </a:xfrm>
                <a:prstGeom prst="rect">
                  <a:avLst/>
                </a:prstGeom>
              </p:spPr>
              <p:txBody>
                <a:bodyPr vert="horz" wrap="non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800" dirty="0" smtClean="0"/>
                    <a:t>Toast notifications</a:t>
                  </a:r>
                </a:p>
              </p:txBody>
            </p:sp>
          </p:grpSp>
          <p:grpSp>
            <p:nvGrpSpPr>
              <p:cNvPr id="18" name="Group 17"/>
              <p:cNvGrpSpPr/>
              <p:nvPr/>
            </p:nvGrpSpPr>
            <p:grpSpPr>
              <a:xfrm>
                <a:off x="6284866" y="2439020"/>
                <a:ext cx="2170813" cy="249299"/>
                <a:chOff x="5995482" y="2439020"/>
                <a:chExt cx="2170813" cy="249299"/>
              </a:xfrm>
            </p:grpSpPr>
            <p:cxnSp>
              <p:nvCxnSpPr>
                <p:cNvPr id="9" name="Straight Arrow Connector 8"/>
                <p:cNvCxnSpPr/>
                <p:nvPr/>
              </p:nvCxnSpPr>
              <p:spPr>
                <a:xfrm>
                  <a:off x="7526215" y="2563669"/>
                  <a:ext cx="640080" cy="0"/>
                </a:xfrm>
                <a:prstGeom prst="straightConnector1">
                  <a:avLst/>
                </a:prstGeom>
                <a:ln w="50800">
                  <a:gradFill>
                    <a:gsLst>
                      <a:gs pos="0">
                        <a:srgbClr val="FFC000">
                          <a:alpha val="0"/>
                        </a:srgbClr>
                      </a:gs>
                      <a:gs pos="50000">
                        <a:srgbClr val="FFC000"/>
                      </a:gs>
                    </a:gsLst>
                    <a:lin ang="0" scaled="0"/>
                  </a:gradFill>
                  <a:tailEnd type="triangle" w="med" len="med"/>
                </a:ln>
              </p:spPr>
              <p:style>
                <a:lnRef idx="2">
                  <a:schemeClr val="accent1"/>
                </a:lnRef>
                <a:fillRef idx="0">
                  <a:schemeClr val="accent1"/>
                </a:fillRef>
                <a:effectRef idx="1">
                  <a:schemeClr val="accent1"/>
                </a:effectRef>
                <a:fontRef idx="minor">
                  <a:schemeClr val="tx1"/>
                </a:fontRef>
              </p:style>
            </p:cxnSp>
            <p:sp>
              <p:nvSpPr>
                <p:cNvPr id="26" name="Text Placeholder 2"/>
                <p:cNvSpPr txBox="1">
                  <a:spLocks/>
                </p:cNvSpPr>
                <p:nvPr/>
              </p:nvSpPr>
              <p:spPr>
                <a:xfrm>
                  <a:off x="5995482" y="2439020"/>
                  <a:ext cx="1645707" cy="249299"/>
                </a:xfrm>
                <a:prstGeom prst="rect">
                  <a:avLst/>
                </a:prstGeom>
              </p:spPr>
              <p:txBody>
                <a:bodyPr vert="horz" wrap="non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800" dirty="0" smtClean="0"/>
                    <a:t>Tile notifications</a:t>
                  </a:r>
                </a:p>
              </p:txBody>
            </p:sp>
          </p:grpSp>
        </p:grpSp>
      </p:grpSp>
      <p:grpSp>
        <p:nvGrpSpPr>
          <p:cNvPr id="3" name="Group 2"/>
          <p:cNvGrpSpPr/>
          <p:nvPr/>
        </p:nvGrpSpPr>
        <p:grpSpPr>
          <a:xfrm>
            <a:off x="6191249" y="3761386"/>
            <a:ext cx="5486400" cy="2011680"/>
            <a:chOff x="6191249" y="3761386"/>
            <a:chExt cx="5486400" cy="2011680"/>
          </a:xfrm>
        </p:grpSpPr>
        <p:sp>
          <p:nvSpPr>
            <p:cNvPr id="1036" name="Rectangle 1035"/>
            <p:cNvSpPr/>
            <p:nvPr/>
          </p:nvSpPr>
          <p:spPr bwMode="auto">
            <a:xfrm>
              <a:off x="6191249" y="3761386"/>
              <a:ext cx="5486400" cy="2011680"/>
            </a:xfrm>
            <a:prstGeom prst="rect">
              <a:avLst/>
            </a:prstGeom>
            <a:gradFill flip="none" rotWithShape="1">
              <a:gsLst>
                <a:gs pos="0">
                  <a:schemeClr val="bg1">
                    <a:alpha val="60000"/>
                  </a:schemeClr>
                </a:gs>
                <a:gs pos="100000">
                  <a:schemeClr val="bg1">
                    <a:alpha val="40000"/>
                  </a:schemeClr>
                </a:gs>
              </a:gsLst>
              <a:lin ang="5400000" scaled="0"/>
              <a:tileRect/>
            </a:gradFill>
            <a:ln>
              <a:gradFill>
                <a:gsLst>
                  <a:gs pos="0">
                    <a:schemeClr val="tx1">
                      <a:lumMod val="65000"/>
                    </a:schemeClr>
                  </a:gs>
                  <a:gs pos="100000">
                    <a:schemeClr val="tx1">
                      <a:lumMod val="65000"/>
                      <a:alpha val="50000"/>
                    </a:schemeClr>
                  </a:gs>
                </a:gsLst>
                <a:lin ang="5400000" scaled="0"/>
              </a:gra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40" tIns="1005840" rIns="91440" bIns="45718" numCol="1" rtlCol="0" anchor="t" anchorCtr="0" compatLnSpc="1">
              <a:prstTxWarp prst="textNoShape">
                <a:avLst/>
              </a:prstTxWarp>
            </a:bodyPr>
            <a:lstStyle/>
            <a:p>
              <a:pPr algn="ctr" defTabSz="914099" fontAlgn="base">
                <a:lnSpc>
                  <a:spcPct val="90000"/>
                </a:lnSpc>
                <a:spcBef>
                  <a:spcPts val="1800"/>
                </a:spcBef>
              </a:pPr>
              <a:endParaRPr lang="en-US" sz="2800" i="1" dirty="0">
                <a:gradFill>
                  <a:gsLst>
                    <a:gs pos="0">
                      <a:schemeClr val="tx1"/>
                    </a:gs>
                    <a:gs pos="86000">
                      <a:schemeClr val="tx1"/>
                    </a:gs>
                  </a:gsLst>
                  <a:lin ang="5400000" scaled="0"/>
                </a:gradFill>
              </a:endParaRPr>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131268" y="4196354"/>
              <a:ext cx="1015419" cy="10058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4" name="Text Placeholder 2"/>
            <p:cNvSpPr txBox="1">
              <a:spLocks/>
            </p:cNvSpPr>
            <p:nvPr/>
          </p:nvSpPr>
          <p:spPr>
            <a:xfrm>
              <a:off x="6378471" y="3860162"/>
              <a:ext cx="1898020" cy="249299"/>
            </a:xfrm>
            <a:prstGeom prst="rect">
              <a:avLst/>
            </a:prstGeom>
          </p:spPr>
          <p:txBody>
            <a:bodyPr vert="horz" wrap="non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Toast notifications:</a:t>
              </a:r>
            </a:p>
          </p:txBody>
        </p:sp>
        <p:grpSp>
          <p:nvGrpSpPr>
            <p:cNvPr id="4" name="Group 3"/>
            <p:cNvGrpSpPr/>
            <p:nvPr/>
          </p:nvGrpSpPr>
          <p:grpSpPr>
            <a:xfrm>
              <a:off x="6727132" y="4196354"/>
              <a:ext cx="4049006" cy="1477573"/>
              <a:chOff x="6475737" y="4196354"/>
              <a:chExt cx="4049006" cy="1477573"/>
            </a:xfrm>
          </p:grpSpPr>
          <p:grpSp>
            <p:nvGrpSpPr>
              <p:cNvPr id="1034" name="Group 1033"/>
              <p:cNvGrpSpPr/>
              <p:nvPr/>
            </p:nvGrpSpPr>
            <p:grpSpPr>
              <a:xfrm>
                <a:off x="6475737" y="4196354"/>
                <a:ext cx="1005840" cy="1477573"/>
                <a:chOff x="6845977" y="4652681"/>
                <a:chExt cx="1005840" cy="1477573"/>
              </a:xfrm>
            </p:grpSpPr>
            <p:grpSp>
              <p:nvGrpSpPr>
                <p:cNvPr id="58" name="Group 57"/>
                <p:cNvGrpSpPr/>
                <p:nvPr/>
              </p:nvGrpSpPr>
              <p:grpSpPr>
                <a:xfrm>
                  <a:off x="6845977" y="4652681"/>
                  <a:ext cx="1005840" cy="1005840"/>
                  <a:chOff x="4129705" y="4875116"/>
                  <a:chExt cx="1005840" cy="1005840"/>
                </a:xfrm>
              </p:grpSpPr>
              <p:sp>
                <p:nvSpPr>
                  <p:cNvPr id="10" name="Rectangle 9"/>
                  <p:cNvSpPr>
                    <a:spLocks noChangeAspect="1"/>
                  </p:cNvSpPr>
                  <p:nvPr/>
                </p:nvSpPr>
                <p:spPr bwMode="auto">
                  <a:xfrm>
                    <a:off x="4129705" y="4875116"/>
                    <a:ext cx="1005840" cy="1005840"/>
                  </a:xfrm>
                  <a:prstGeom prst="rect">
                    <a:avLst/>
                  </a:prstGeom>
                  <a:solidFill>
                    <a:srgbClr val="B2B2B2"/>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 name="Oval 10"/>
                  <p:cNvSpPr/>
                  <p:nvPr/>
                </p:nvSpPr>
                <p:spPr bwMode="auto">
                  <a:xfrm>
                    <a:off x="4759171" y="4944151"/>
                    <a:ext cx="304800" cy="304800"/>
                  </a:xfrm>
                  <a:prstGeom prst="ellipse">
                    <a:avLst/>
                  </a:prstGeom>
                  <a:solidFill>
                    <a:srgbClr val="1111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1600" b="1" dirty="0">
                        <a:gradFill>
                          <a:gsLst>
                            <a:gs pos="0">
                              <a:srgbClr val="FFFFFF"/>
                            </a:gs>
                            <a:gs pos="100000">
                              <a:srgbClr val="FFFFFF"/>
                            </a:gs>
                          </a:gsLst>
                          <a:lin ang="5400000" scaled="0"/>
                        </a:gradFill>
                      </a:rPr>
                      <a:t>7</a:t>
                    </a:r>
                  </a:p>
                </p:txBody>
              </p:sp>
            </p:grpSp>
            <p:grpSp>
              <p:nvGrpSpPr>
                <p:cNvPr id="1031" name="Group 1030"/>
                <p:cNvGrpSpPr/>
                <p:nvPr/>
              </p:nvGrpSpPr>
              <p:grpSpPr>
                <a:xfrm>
                  <a:off x="7486967" y="5033694"/>
                  <a:ext cx="274320" cy="1096560"/>
                  <a:chOff x="7486967" y="5033694"/>
                  <a:chExt cx="274320" cy="1096560"/>
                </a:xfrm>
              </p:grpSpPr>
              <p:cxnSp>
                <p:nvCxnSpPr>
                  <p:cNvPr id="31" name="Straight Arrow Connector 30"/>
                  <p:cNvCxnSpPr/>
                  <p:nvPr/>
                </p:nvCxnSpPr>
                <p:spPr>
                  <a:xfrm rot="5400000" flipH="1">
                    <a:off x="7124923" y="5536614"/>
                    <a:ext cx="1005840" cy="0"/>
                  </a:xfrm>
                  <a:prstGeom prst="straightConnector1">
                    <a:avLst/>
                  </a:prstGeom>
                  <a:ln w="50800">
                    <a:gradFill>
                      <a:gsLst>
                        <a:gs pos="0">
                          <a:srgbClr val="FFC000">
                            <a:alpha val="0"/>
                          </a:srgbClr>
                        </a:gs>
                        <a:gs pos="50000">
                          <a:srgbClr val="FFC000"/>
                        </a:gs>
                      </a:gsLst>
                      <a:lin ang="0" scaled="0"/>
                    </a:gradFill>
                    <a:tailEnd type="triangle" w="med" len="med"/>
                  </a:ln>
                </p:spPr>
                <p:style>
                  <a:lnRef idx="2">
                    <a:schemeClr val="accent1"/>
                  </a:lnRef>
                  <a:fillRef idx="0">
                    <a:schemeClr val="accent1"/>
                  </a:fillRef>
                  <a:effectRef idx="1">
                    <a:schemeClr val="accent1"/>
                  </a:effectRef>
                  <a:fontRef idx="minor">
                    <a:schemeClr val="tx1"/>
                  </a:fontRef>
                </p:style>
              </p:cxnSp>
              <p:sp>
                <p:nvSpPr>
                  <p:cNvPr id="32" name="Text Placeholder 2"/>
                  <p:cNvSpPr txBox="1">
                    <a:spLocks/>
                  </p:cNvSpPr>
                  <p:nvPr/>
                </p:nvSpPr>
                <p:spPr>
                  <a:xfrm>
                    <a:off x="7486967" y="5880955"/>
                    <a:ext cx="274320" cy="249299"/>
                  </a:xfrm>
                  <a:prstGeom prst="rect">
                    <a:avLst/>
                  </a:prstGeom>
                </p:spPr>
                <p:txBody>
                  <a:bodyPr vert="horz" wrap="none" lIns="0" tIns="0" rIns="0" bIns="0" rtlCol="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dirty="0" smtClean="0"/>
                      <a:t>Count</a:t>
                    </a:r>
                  </a:p>
                </p:txBody>
              </p:sp>
            </p:grpSp>
          </p:grpSp>
          <p:grpSp>
            <p:nvGrpSpPr>
              <p:cNvPr id="1029" name="Group 1028"/>
              <p:cNvGrpSpPr/>
              <p:nvPr/>
            </p:nvGrpSpPr>
            <p:grpSpPr>
              <a:xfrm>
                <a:off x="10250423" y="4997991"/>
                <a:ext cx="274320" cy="675936"/>
                <a:chOff x="9993209" y="5454318"/>
                <a:chExt cx="274320" cy="675936"/>
              </a:xfrm>
            </p:grpSpPr>
            <p:cxnSp>
              <p:nvCxnSpPr>
                <p:cNvPr id="43" name="Straight Arrow Connector 42"/>
                <p:cNvCxnSpPr/>
                <p:nvPr/>
              </p:nvCxnSpPr>
              <p:spPr>
                <a:xfrm rot="5400000" flipH="1">
                  <a:off x="9837761" y="5746926"/>
                  <a:ext cx="585216" cy="0"/>
                </a:xfrm>
                <a:prstGeom prst="straightConnector1">
                  <a:avLst/>
                </a:prstGeom>
                <a:ln w="50800">
                  <a:gradFill>
                    <a:gsLst>
                      <a:gs pos="0">
                        <a:srgbClr val="FFC000">
                          <a:alpha val="0"/>
                        </a:srgbClr>
                      </a:gs>
                      <a:gs pos="50000">
                        <a:srgbClr val="FFC000"/>
                      </a:gs>
                    </a:gsLst>
                    <a:lin ang="0" scaled="0"/>
                  </a:gradFill>
                  <a:tailEnd type="triangle" w="med" len="med"/>
                </a:ln>
              </p:spPr>
              <p:style>
                <a:lnRef idx="2">
                  <a:schemeClr val="accent1"/>
                </a:lnRef>
                <a:fillRef idx="0">
                  <a:schemeClr val="accent1"/>
                </a:fillRef>
                <a:effectRef idx="1">
                  <a:schemeClr val="accent1"/>
                </a:effectRef>
                <a:fontRef idx="minor">
                  <a:schemeClr val="tx1"/>
                </a:fontRef>
              </p:style>
            </p:cxnSp>
            <p:sp>
              <p:nvSpPr>
                <p:cNvPr id="44" name="Text Placeholder 2"/>
                <p:cNvSpPr txBox="1">
                  <a:spLocks/>
                </p:cNvSpPr>
                <p:nvPr/>
              </p:nvSpPr>
              <p:spPr>
                <a:xfrm>
                  <a:off x="9993209" y="5880955"/>
                  <a:ext cx="274320" cy="249299"/>
                </a:xfrm>
                <a:prstGeom prst="rect">
                  <a:avLst/>
                </a:prstGeom>
              </p:spPr>
              <p:txBody>
                <a:bodyPr vert="horz" wrap="none" lIns="0" tIns="0" rIns="0" bIns="0" rtlCol="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dirty="0"/>
                    <a:t>Background</a:t>
                  </a:r>
                </a:p>
              </p:txBody>
            </p:sp>
          </p:grpSp>
          <p:grpSp>
            <p:nvGrpSpPr>
              <p:cNvPr id="1033" name="Group 1032"/>
              <p:cNvGrpSpPr/>
              <p:nvPr/>
            </p:nvGrpSpPr>
            <p:grpSpPr>
              <a:xfrm>
                <a:off x="8180265" y="4196354"/>
                <a:ext cx="1005840" cy="1477573"/>
                <a:chOff x="8236778" y="4652681"/>
                <a:chExt cx="1005840" cy="1477573"/>
              </a:xfrm>
            </p:grpSpPr>
            <p:grpSp>
              <p:nvGrpSpPr>
                <p:cNvPr id="60" name="Group 59"/>
                <p:cNvGrpSpPr/>
                <p:nvPr/>
              </p:nvGrpSpPr>
              <p:grpSpPr>
                <a:xfrm>
                  <a:off x="8236778" y="4652681"/>
                  <a:ext cx="1005840" cy="1005840"/>
                  <a:chOff x="6573246" y="4875116"/>
                  <a:chExt cx="1005840" cy="1005840"/>
                </a:xfrm>
              </p:grpSpPr>
              <p:sp>
                <p:nvSpPr>
                  <p:cNvPr id="14" name="Rectangle 13"/>
                  <p:cNvSpPr>
                    <a:spLocks noChangeAspect="1"/>
                  </p:cNvSpPr>
                  <p:nvPr/>
                </p:nvSpPr>
                <p:spPr bwMode="auto">
                  <a:xfrm>
                    <a:off x="6573246" y="4875116"/>
                    <a:ext cx="1005840" cy="1005840"/>
                  </a:xfrm>
                  <a:prstGeom prst="rect">
                    <a:avLst/>
                  </a:prstGeom>
                  <a:solidFill>
                    <a:srgbClr val="B2B2B2"/>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2" name="TextBox 11"/>
                  <p:cNvSpPr txBox="1"/>
                  <p:nvPr/>
                </p:nvSpPr>
                <p:spPr>
                  <a:xfrm>
                    <a:off x="6661331" y="5615574"/>
                    <a:ext cx="331566" cy="215444"/>
                  </a:xfrm>
                  <a:prstGeom prst="rect">
                    <a:avLst/>
                  </a:prstGeom>
                  <a:noFill/>
                </p:spPr>
                <p:txBody>
                  <a:bodyPr wrap="none" lIns="0" tIns="0" rIns="0" bIns="0" rtlCol="0">
                    <a:spAutoFit/>
                  </a:bodyPr>
                  <a:lstStyle/>
                  <a:p>
                    <a:r>
                      <a:rPr lang="en-US" sz="1400" dirty="0">
                        <a:gradFill>
                          <a:gsLst>
                            <a:gs pos="0">
                              <a:srgbClr val="FFFFFF"/>
                            </a:gs>
                            <a:gs pos="50000">
                              <a:srgbClr val="FFFFFF"/>
                            </a:gs>
                          </a:gsLst>
                          <a:lin ang="0" scaled="0"/>
                        </a:gradFill>
                      </a:rPr>
                      <a:t>Title</a:t>
                    </a:r>
                  </a:p>
                </p:txBody>
              </p:sp>
            </p:grpSp>
            <p:grpSp>
              <p:nvGrpSpPr>
                <p:cNvPr id="1030" name="Group 1029"/>
                <p:cNvGrpSpPr/>
                <p:nvPr/>
              </p:nvGrpSpPr>
              <p:grpSpPr>
                <a:xfrm>
                  <a:off x="8357537" y="5582334"/>
                  <a:ext cx="274320" cy="547920"/>
                  <a:chOff x="8357537" y="5582334"/>
                  <a:chExt cx="274320" cy="547920"/>
                </a:xfrm>
              </p:grpSpPr>
              <p:cxnSp>
                <p:nvCxnSpPr>
                  <p:cNvPr id="40" name="Straight Arrow Connector 39"/>
                  <p:cNvCxnSpPr/>
                  <p:nvPr/>
                </p:nvCxnSpPr>
                <p:spPr>
                  <a:xfrm rot="5400000" flipH="1">
                    <a:off x="8262046" y="5810934"/>
                    <a:ext cx="457200" cy="0"/>
                  </a:xfrm>
                  <a:prstGeom prst="straightConnector1">
                    <a:avLst/>
                  </a:prstGeom>
                  <a:ln w="50800">
                    <a:gradFill>
                      <a:gsLst>
                        <a:gs pos="0">
                          <a:srgbClr val="FFC000">
                            <a:alpha val="0"/>
                          </a:srgbClr>
                        </a:gs>
                        <a:gs pos="50000">
                          <a:srgbClr val="FFC000"/>
                        </a:gs>
                      </a:gsLst>
                      <a:lin ang="0" scaled="0"/>
                    </a:gradFill>
                    <a:tailEnd type="triangle" w="med" len="med"/>
                  </a:ln>
                </p:spPr>
                <p:style>
                  <a:lnRef idx="2">
                    <a:schemeClr val="accent1"/>
                  </a:lnRef>
                  <a:fillRef idx="0">
                    <a:schemeClr val="accent1"/>
                  </a:fillRef>
                  <a:effectRef idx="1">
                    <a:schemeClr val="accent1"/>
                  </a:effectRef>
                  <a:fontRef idx="minor">
                    <a:schemeClr val="tx1"/>
                  </a:fontRef>
                </p:style>
              </p:cxnSp>
              <p:sp>
                <p:nvSpPr>
                  <p:cNvPr id="41" name="Text Placeholder 2"/>
                  <p:cNvSpPr txBox="1">
                    <a:spLocks/>
                  </p:cNvSpPr>
                  <p:nvPr/>
                </p:nvSpPr>
                <p:spPr>
                  <a:xfrm>
                    <a:off x="8357537" y="5880955"/>
                    <a:ext cx="274320" cy="249299"/>
                  </a:xfrm>
                  <a:prstGeom prst="rect">
                    <a:avLst/>
                  </a:prstGeom>
                </p:spPr>
                <p:txBody>
                  <a:bodyPr vert="horz" wrap="none" lIns="0" tIns="0" rIns="0" bIns="0" rtlCol="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dirty="0"/>
                      <a:t>Title</a:t>
                    </a:r>
                  </a:p>
                </p:txBody>
              </p:sp>
            </p:grpSp>
          </p:grpSp>
        </p:grpSp>
      </p:grpSp>
      <p:sp>
        <p:nvSpPr>
          <p:cNvPr id="85" name="Rectangle 84"/>
          <p:cNvSpPr/>
          <p:nvPr/>
        </p:nvSpPr>
        <p:spPr bwMode="auto">
          <a:xfrm>
            <a:off x="1" y="1444625"/>
            <a:ext cx="5760720" cy="548640"/>
          </a:xfrm>
          <a:prstGeom prst="rect">
            <a:avLst/>
          </a:prstGeom>
          <a:solidFill>
            <a:srgbClr val="F09B2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21208" tIns="18288" rIns="91436" bIns="0" numCol="1" rtlCol="0" anchor="ctr" anchorCtr="0" compatLnSpc="1">
            <a:prstTxWarp prst="textNoShape">
              <a:avLst/>
            </a:prstTxWarp>
          </a:bodyPr>
          <a:lstStyle/>
          <a:p>
            <a:pPr defTabSz="914099">
              <a:lnSpc>
                <a:spcPct val="90000"/>
              </a:lnSpc>
            </a:pPr>
            <a:r>
              <a:rPr lang="en-US" sz="3200" dirty="0">
                <a:solidFill>
                  <a:schemeClr val="tx1">
                    <a:alpha val="99000"/>
                  </a:schemeClr>
                </a:solidFill>
              </a:rPr>
              <a:t>Toast notifications</a:t>
            </a:r>
          </a:p>
        </p:txBody>
      </p:sp>
      <p:sp>
        <p:nvSpPr>
          <p:cNvPr id="87" name="Rectangle 86"/>
          <p:cNvSpPr/>
          <p:nvPr/>
        </p:nvSpPr>
        <p:spPr bwMode="auto">
          <a:xfrm>
            <a:off x="1" y="2357337"/>
            <a:ext cx="5760720" cy="548640"/>
          </a:xfrm>
          <a:prstGeom prst="rect">
            <a:avLst/>
          </a:prstGeom>
          <a:solidFill>
            <a:srgbClr val="F09B2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21208" tIns="18288" rIns="91436" bIns="0" numCol="1" rtlCol="0" anchor="ctr" anchorCtr="0" compatLnSpc="1">
            <a:prstTxWarp prst="textNoShape">
              <a:avLst/>
            </a:prstTxWarp>
          </a:bodyPr>
          <a:lstStyle/>
          <a:p>
            <a:pPr defTabSz="914099">
              <a:lnSpc>
                <a:spcPct val="90000"/>
              </a:lnSpc>
            </a:pPr>
            <a:r>
              <a:rPr lang="en-US" sz="3200" dirty="0">
                <a:solidFill>
                  <a:schemeClr val="tx1">
                    <a:alpha val="99000"/>
                  </a:schemeClr>
                </a:solidFill>
              </a:rPr>
              <a:t>Tile notifications</a:t>
            </a:r>
          </a:p>
        </p:txBody>
      </p:sp>
      <p:sp>
        <p:nvSpPr>
          <p:cNvPr id="89" name="Rectangle 88"/>
          <p:cNvSpPr/>
          <p:nvPr/>
        </p:nvSpPr>
        <p:spPr bwMode="auto">
          <a:xfrm>
            <a:off x="1" y="3262204"/>
            <a:ext cx="5760720" cy="548640"/>
          </a:xfrm>
          <a:prstGeom prst="rect">
            <a:avLst/>
          </a:prstGeom>
          <a:solidFill>
            <a:srgbClr val="F09B2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21208" tIns="18288" rIns="91436" bIns="0" numCol="1" rtlCol="0" anchor="ctr" anchorCtr="0" compatLnSpc="1">
            <a:prstTxWarp prst="textNoShape">
              <a:avLst/>
            </a:prstTxWarp>
          </a:bodyPr>
          <a:lstStyle/>
          <a:p>
            <a:pPr defTabSz="914099">
              <a:lnSpc>
                <a:spcPct val="90000"/>
              </a:lnSpc>
            </a:pPr>
            <a:r>
              <a:rPr lang="en-US" sz="3200" dirty="0">
                <a:solidFill>
                  <a:schemeClr val="tx1">
                    <a:alpha val="99000"/>
                  </a:schemeClr>
                </a:solidFill>
              </a:rPr>
              <a:t>Raw notifications</a:t>
            </a:r>
          </a:p>
        </p:txBody>
      </p:sp>
    </p:spTree>
    <p:extLst>
      <p:ext uri="{BB962C8B-B14F-4D97-AF65-F5344CB8AC3E}">
        <p14:creationId xmlns:p14="http://schemas.microsoft.com/office/powerpoint/2010/main" xmlns="" val="35040749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7" grpId="0" animBg="1"/>
      <p:bldP spid="8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a:t>
            </a:r>
            <a:r>
              <a:rPr lang="en-US" dirty="0" smtClean="0"/>
              <a:t>Push Notification</a:t>
            </a:r>
            <a:r>
              <a:rPr lang="en-US" dirty="0"/>
              <a:t>s</a:t>
            </a:r>
          </a:p>
        </p:txBody>
      </p:sp>
      <p:sp>
        <p:nvSpPr>
          <p:cNvPr id="4" name="Rectangle 3"/>
          <p:cNvSpPr/>
          <p:nvPr/>
        </p:nvSpPr>
        <p:spPr bwMode="auto">
          <a:xfrm>
            <a:off x="8416039" y="4416981"/>
            <a:ext cx="1873594" cy="2011680"/>
          </a:xfrm>
          <a:prstGeom prst="rect">
            <a:avLst/>
          </a:prstGeom>
          <a:gradFill flip="none" rotWithShape="1">
            <a:gsLst>
              <a:gs pos="0">
                <a:schemeClr val="bg1">
                  <a:alpha val="60000"/>
                </a:schemeClr>
              </a:gs>
              <a:gs pos="100000">
                <a:schemeClr val="bg1">
                  <a:alpha val="40000"/>
                </a:schemeClr>
              </a:gs>
            </a:gsLst>
            <a:lin ang="5400000" scaled="0"/>
            <a:tileRect/>
          </a:gradFill>
          <a:ln>
            <a:gradFill>
              <a:gsLst>
                <a:gs pos="0">
                  <a:schemeClr val="tx1">
                    <a:lumMod val="65000"/>
                  </a:schemeClr>
                </a:gs>
                <a:gs pos="100000">
                  <a:schemeClr val="tx1">
                    <a:lumMod val="65000"/>
                    <a:alpha val="50000"/>
                  </a:schemeClr>
                </a:gs>
              </a:gsLst>
              <a:lin ang="5400000" scaled="0"/>
            </a:gra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40" tIns="1005840" rIns="91440" bIns="45718" numCol="1" rtlCol="0" anchor="t" anchorCtr="0" compatLnSpc="1">
            <a:prstTxWarp prst="textNoShape">
              <a:avLst/>
            </a:prstTxWarp>
          </a:bodyPr>
          <a:lstStyle/>
          <a:p>
            <a:pPr algn="ctr" defTabSz="914099" fontAlgn="base">
              <a:lnSpc>
                <a:spcPct val="90000"/>
              </a:lnSpc>
              <a:spcBef>
                <a:spcPts val="1800"/>
              </a:spcBef>
            </a:pPr>
            <a:endParaRPr lang="en-US" sz="2800" i="1" dirty="0">
              <a:gradFill>
                <a:gsLst>
                  <a:gs pos="0">
                    <a:schemeClr val="tx1"/>
                  </a:gs>
                  <a:gs pos="86000">
                    <a:schemeClr val="tx1"/>
                  </a:gs>
                </a:gsLst>
                <a:lin ang="5400000" scaled="0"/>
              </a:gradFill>
            </a:endParaRPr>
          </a:p>
        </p:txBody>
      </p:sp>
      <p:sp>
        <p:nvSpPr>
          <p:cNvPr id="5" name="Rectangle 4"/>
          <p:cNvSpPr/>
          <p:nvPr/>
        </p:nvSpPr>
        <p:spPr bwMode="auto">
          <a:xfrm>
            <a:off x="8416039" y="1657360"/>
            <a:ext cx="1873594" cy="2011680"/>
          </a:xfrm>
          <a:prstGeom prst="rect">
            <a:avLst/>
          </a:prstGeom>
          <a:gradFill flip="none" rotWithShape="1">
            <a:gsLst>
              <a:gs pos="0">
                <a:schemeClr val="bg1">
                  <a:alpha val="60000"/>
                </a:schemeClr>
              </a:gs>
              <a:gs pos="100000">
                <a:schemeClr val="bg1">
                  <a:alpha val="40000"/>
                </a:schemeClr>
              </a:gs>
            </a:gsLst>
            <a:lin ang="5400000" scaled="0"/>
            <a:tileRect/>
          </a:gradFill>
          <a:ln>
            <a:gradFill>
              <a:gsLst>
                <a:gs pos="0">
                  <a:schemeClr val="tx1">
                    <a:lumMod val="65000"/>
                  </a:schemeClr>
                </a:gs>
                <a:gs pos="100000">
                  <a:schemeClr val="tx1">
                    <a:lumMod val="65000"/>
                    <a:alpha val="50000"/>
                  </a:schemeClr>
                </a:gs>
              </a:gsLst>
              <a:lin ang="5400000" scaled="0"/>
            </a:gra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40" tIns="1005840" rIns="91440" bIns="45718" numCol="1" rtlCol="0" anchor="t" anchorCtr="0" compatLnSpc="1">
            <a:prstTxWarp prst="textNoShape">
              <a:avLst/>
            </a:prstTxWarp>
          </a:bodyPr>
          <a:lstStyle/>
          <a:p>
            <a:pPr algn="ctr" defTabSz="914099" fontAlgn="base">
              <a:lnSpc>
                <a:spcPct val="90000"/>
              </a:lnSpc>
              <a:spcBef>
                <a:spcPts val="1800"/>
              </a:spcBef>
            </a:pPr>
            <a:endParaRPr lang="en-US" sz="2800" i="1" dirty="0">
              <a:gradFill>
                <a:gsLst>
                  <a:gs pos="0">
                    <a:schemeClr val="tx1"/>
                  </a:gs>
                  <a:gs pos="86000">
                    <a:schemeClr val="tx1"/>
                  </a:gs>
                </a:gsLst>
                <a:lin ang="5400000" scaled="0"/>
              </a:gradFill>
            </a:endParaRPr>
          </a:p>
        </p:txBody>
      </p:sp>
      <p:sp>
        <p:nvSpPr>
          <p:cNvPr id="6" name="Flowchart: Process 5"/>
          <p:cNvSpPr/>
          <p:nvPr/>
        </p:nvSpPr>
        <p:spPr bwMode="auto">
          <a:xfrm>
            <a:off x="9522492" y="3789099"/>
            <a:ext cx="1737360" cy="507823"/>
          </a:xfrm>
          <a:prstGeom prst="flowChartProcess">
            <a:avLst/>
          </a:prstGeom>
          <a:solidFill>
            <a:srgbClr val="000000">
              <a:alpha val="50000"/>
            </a:srgbClr>
          </a:solidFill>
          <a:ln w="3175">
            <a:solidFill>
              <a:srgbClr val="D671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spAutoFit/>
          </a:bodyPr>
          <a:lstStyle/>
          <a:p>
            <a:pPr algn="ctr" defTabSz="914061" fontAlgn="base">
              <a:lnSpc>
                <a:spcPct val="90000"/>
              </a:lnSpc>
              <a:spcBef>
                <a:spcPct val="0"/>
              </a:spcBef>
              <a:spcAft>
                <a:spcPct val="0"/>
              </a:spcAft>
            </a:pPr>
            <a:r>
              <a:rPr lang="en-US" sz="1500" dirty="0">
                <a:gradFill>
                  <a:gsLst>
                    <a:gs pos="0">
                      <a:srgbClr val="FFFFFF"/>
                    </a:gs>
                    <a:gs pos="100000">
                      <a:srgbClr val="FFFFFF"/>
                    </a:gs>
                  </a:gsLst>
                  <a:lin ang="5400000" scaled="0"/>
                </a:gradFill>
              </a:rPr>
              <a:t>HTTP Post to URI with payload</a:t>
            </a:r>
          </a:p>
        </p:txBody>
      </p:sp>
      <p:sp>
        <p:nvSpPr>
          <p:cNvPr id="7" name="Rectangle 6"/>
          <p:cNvSpPr/>
          <p:nvPr/>
        </p:nvSpPr>
        <p:spPr bwMode="auto">
          <a:xfrm>
            <a:off x="892803" y="1657360"/>
            <a:ext cx="4014721" cy="3984382"/>
          </a:xfrm>
          <a:prstGeom prst="rect">
            <a:avLst/>
          </a:prstGeom>
          <a:gradFill flip="none" rotWithShape="1">
            <a:gsLst>
              <a:gs pos="0">
                <a:schemeClr val="bg1">
                  <a:alpha val="60000"/>
                </a:schemeClr>
              </a:gs>
              <a:gs pos="100000">
                <a:schemeClr val="bg1">
                  <a:alpha val="40000"/>
                </a:schemeClr>
              </a:gs>
            </a:gsLst>
            <a:lin ang="5400000" scaled="0"/>
            <a:tileRect/>
          </a:gradFill>
          <a:ln>
            <a:gradFill>
              <a:gsLst>
                <a:gs pos="0">
                  <a:schemeClr val="tx1">
                    <a:lumMod val="65000"/>
                  </a:schemeClr>
                </a:gs>
                <a:gs pos="100000">
                  <a:schemeClr val="tx1">
                    <a:lumMod val="65000"/>
                    <a:alpha val="50000"/>
                  </a:schemeClr>
                </a:gs>
              </a:gsLst>
              <a:lin ang="5400000" scaled="0"/>
            </a:gra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40" tIns="1005840" rIns="91440" bIns="45718" numCol="1" rtlCol="0" anchor="t" anchorCtr="0" compatLnSpc="1">
            <a:prstTxWarp prst="textNoShape">
              <a:avLst/>
            </a:prstTxWarp>
          </a:bodyPr>
          <a:lstStyle/>
          <a:p>
            <a:pPr algn="ctr" defTabSz="914099" fontAlgn="base">
              <a:lnSpc>
                <a:spcPct val="90000"/>
              </a:lnSpc>
              <a:spcBef>
                <a:spcPts val="1800"/>
              </a:spcBef>
            </a:pPr>
            <a:endParaRPr lang="en-US" sz="2800" i="1" dirty="0">
              <a:gradFill>
                <a:gsLst>
                  <a:gs pos="0">
                    <a:schemeClr val="tx1"/>
                  </a:gs>
                  <a:gs pos="86000">
                    <a:schemeClr val="tx1"/>
                  </a:gs>
                </a:gsLst>
                <a:lin ang="5400000" scaled="0"/>
              </a:gradFill>
            </a:endParaRPr>
          </a:p>
        </p:txBody>
      </p:sp>
      <p:sp>
        <p:nvSpPr>
          <p:cNvPr id="8" name="Flowchart: Process 7"/>
          <p:cNvSpPr/>
          <p:nvPr/>
        </p:nvSpPr>
        <p:spPr bwMode="auto">
          <a:xfrm>
            <a:off x="3634566" y="3758003"/>
            <a:ext cx="3628779" cy="308517"/>
          </a:xfrm>
          <a:prstGeom prst="flowChartProcess">
            <a:avLst/>
          </a:prstGeom>
          <a:solidFill>
            <a:srgbClr val="000000">
              <a:alpha val="50000"/>
            </a:srgbClr>
          </a:solidFill>
          <a:ln w="31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spAutoFit/>
          </a:bodyPr>
          <a:lstStyle/>
          <a:p>
            <a:pPr algn="r" defTabSz="914061" fontAlgn="base">
              <a:lnSpc>
                <a:spcPct val="90000"/>
              </a:lnSpc>
              <a:spcBef>
                <a:spcPct val="0"/>
              </a:spcBef>
              <a:spcAft>
                <a:spcPct val="0"/>
              </a:spcAft>
            </a:pPr>
            <a:r>
              <a:rPr lang="en-US" sz="1500" dirty="0">
                <a:gradFill>
                  <a:gsLst>
                    <a:gs pos="0">
                      <a:srgbClr val="FFFFFF"/>
                    </a:gs>
                    <a:gs pos="100000">
                      <a:srgbClr val="FFFFFF"/>
                    </a:gs>
                  </a:gsLst>
                  <a:lin ang="5400000" scaled="0"/>
                </a:gradFill>
              </a:rPr>
              <a:t>Push URI request/response</a:t>
            </a:r>
          </a:p>
        </p:txBody>
      </p:sp>
      <p:pic>
        <p:nvPicPr>
          <p:cNvPr id="10" name="Picture 4" descr="C:\Documents and Settings\Pennie\My Documents\ACERDATA (D)\Pennie's documents\MS Image\Shapes and Graphics\_WINDOWS SERVER ICONS\Hardware\Virtual Servers 2.png"/>
          <p:cNvPicPr>
            <a:picLocks noChangeAspect="1" noChangeArrowheads="1"/>
          </p:cNvPicPr>
          <p:nvPr/>
        </p:nvPicPr>
        <p:blipFill>
          <a:blip r:embed="rId2" cstate="print"/>
          <a:srcRect/>
          <a:stretch>
            <a:fillRect/>
          </a:stretch>
        </p:blipFill>
        <p:spPr bwMode="auto">
          <a:xfrm>
            <a:off x="8920286" y="4619226"/>
            <a:ext cx="865100" cy="1412631"/>
          </a:xfrm>
          <a:prstGeom prst="rect">
            <a:avLst/>
          </a:prstGeom>
          <a:noFill/>
        </p:spPr>
      </p:pic>
      <p:pic>
        <p:nvPicPr>
          <p:cNvPr id="11" name="Picture 4" descr="C:\Documents and Settings\Pennie\My Documents\ACERDATA (D)\Pennie's documents\MS Image\Shapes and Graphics\_WINDOWS SERVER ICONS\Hardware\Virtual Servers 2.png"/>
          <p:cNvPicPr>
            <a:picLocks noChangeAspect="1" noChangeArrowheads="1"/>
          </p:cNvPicPr>
          <p:nvPr/>
        </p:nvPicPr>
        <p:blipFill>
          <a:blip r:embed="rId2" cstate="print"/>
          <a:srcRect/>
          <a:stretch>
            <a:fillRect/>
          </a:stretch>
        </p:blipFill>
        <p:spPr bwMode="auto">
          <a:xfrm>
            <a:off x="8920286" y="2054165"/>
            <a:ext cx="865100" cy="1412631"/>
          </a:xfrm>
          <a:prstGeom prst="rect">
            <a:avLst/>
          </a:prstGeom>
          <a:noFill/>
        </p:spPr>
      </p:pic>
      <p:sp>
        <p:nvSpPr>
          <p:cNvPr id="12" name="Rectangle 11"/>
          <p:cNvSpPr/>
          <p:nvPr/>
        </p:nvSpPr>
        <p:spPr bwMode="auto">
          <a:xfrm>
            <a:off x="3063935" y="2716419"/>
            <a:ext cx="1559872" cy="80227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lnSpc>
                <a:spcPct val="90000"/>
              </a:lnSpc>
              <a:spcBef>
                <a:spcPct val="0"/>
              </a:spcBef>
              <a:spcAft>
                <a:spcPct val="0"/>
              </a:spcAft>
            </a:pPr>
            <a:r>
              <a:rPr lang="en-US" sz="1500" dirty="0">
                <a:gradFill>
                  <a:gsLst>
                    <a:gs pos="0">
                      <a:srgbClr val="FFFFFF"/>
                    </a:gs>
                    <a:gs pos="100000">
                      <a:srgbClr val="FFFFFF"/>
                    </a:gs>
                  </a:gsLst>
                  <a:lin ang="5400000" scaled="0"/>
                </a:gradFill>
              </a:rPr>
              <a:t>Push enabled application</a:t>
            </a:r>
          </a:p>
        </p:txBody>
      </p:sp>
      <p:sp>
        <p:nvSpPr>
          <p:cNvPr id="13" name="Rectangle 12"/>
          <p:cNvSpPr/>
          <p:nvPr/>
        </p:nvSpPr>
        <p:spPr bwMode="auto">
          <a:xfrm>
            <a:off x="3063936" y="4325066"/>
            <a:ext cx="1559874" cy="802271"/>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lnSpc>
                <a:spcPct val="90000"/>
              </a:lnSpc>
              <a:spcBef>
                <a:spcPct val="0"/>
              </a:spcBef>
              <a:spcAft>
                <a:spcPct val="0"/>
              </a:spcAft>
            </a:pPr>
            <a:r>
              <a:rPr lang="en-US" sz="1500" dirty="0">
                <a:gradFill>
                  <a:gsLst>
                    <a:gs pos="0">
                      <a:srgbClr val="FFFFFF"/>
                    </a:gs>
                    <a:gs pos="100000">
                      <a:srgbClr val="FFFFFF"/>
                    </a:gs>
                  </a:gsLst>
                  <a:lin ang="5400000" scaled="0"/>
                </a:gradFill>
              </a:rPr>
              <a:t>Push client service</a:t>
            </a:r>
          </a:p>
        </p:txBody>
      </p:sp>
      <p:sp>
        <p:nvSpPr>
          <p:cNvPr id="16" name="Left-Right Arrow 15"/>
          <p:cNvSpPr/>
          <p:nvPr/>
        </p:nvSpPr>
        <p:spPr bwMode="auto">
          <a:xfrm rot="660000">
            <a:off x="4497436" y="5109597"/>
            <a:ext cx="4334256" cy="365760"/>
          </a:xfrm>
          <a:prstGeom prst="leftRightArrow">
            <a:avLst/>
          </a:prstGeom>
          <a:gradFill>
            <a:gsLst>
              <a:gs pos="50000">
                <a:schemeClr val="accent6">
                  <a:lumMod val="60000"/>
                  <a:lumOff val="40000"/>
                </a:schemeClr>
              </a:gs>
              <a:gs pos="0">
                <a:schemeClr val="accent6">
                  <a:lumMod val="40000"/>
                  <a:lumOff val="60000"/>
                </a:schemeClr>
              </a:gs>
              <a:gs pos="100000">
                <a:schemeClr val="accent6">
                  <a:lumMod val="40000"/>
                  <a:lumOff val="60000"/>
                </a:schemeClr>
              </a:gs>
            </a:gsLst>
            <a:lin ang="0" scaled="0"/>
          </a:gradFill>
          <a:ln>
            <a:noFill/>
            <a:headEnd type="none" w="med" len="med"/>
            <a:tailEnd type="none" w="med" len="med"/>
          </a:ln>
          <a:effectLst>
            <a:outerShdw blurRad="127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spc="-151" dirty="0">
              <a:gradFill>
                <a:gsLst>
                  <a:gs pos="0">
                    <a:srgbClr val="FFFFFF"/>
                  </a:gs>
                  <a:gs pos="100000">
                    <a:srgbClr val="FFFFFF"/>
                  </a:gs>
                </a:gsLst>
                <a:lin ang="5400000" scaled="0"/>
              </a:gradFill>
              <a:latin typeface="Segoe Light" pitchFamily="34" charset="0"/>
            </a:endParaRPr>
          </a:p>
        </p:txBody>
      </p:sp>
      <p:sp>
        <p:nvSpPr>
          <p:cNvPr id="17" name="Left-Right Arrow 16"/>
          <p:cNvSpPr/>
          <p:nvPr/>
        </p:nvSpPr>
        <p:spPr bwMode="auto">
          <a:xfrm rot="21180000">
            <a:off x="4528138" y="2700992"/>
            <a:ext cx="4269946" cy="365760"/>
          </a:xfrm>
          <a:prstGeom prst="leftRightArrow">
            <a:avLst/>
          </a:prstGeom>
          <a:gradFill>
            <a:gsLst>
              <a:gs pos="50000">
                <a:schemeClr val="accent2">
                  <a:lumMod val="80000"/>
                  <a:lumOff val="20000"/>
                </a:schemeClr>
              </a:gs>
              <a:gs pos="0">
                <a:schemeClr val="accent2">
                  <a:lumMod val="60000"/>
                  <a:lumOff val="40000"/>
                </a:schemeClr>
              </a:gs>
              <a:gs pos="100000">
                <a:schemeClr val="accent2">
                  <a:lumMod val="60000"/>
                  <a:lumOff val="40000"/>
                </a:schemeClr>
              </a:gs>
            </a:gsLst>
            <a:lin ang="0" scaled="0"/>
          </a:gradFill>
          <a:ln>
            <a:noFill/>
            <a:headEnd type="none" w="med" len="med"/>
            <a:tailEnd type="none" w="med" len="med"/>
          </a:ln>
          <a:effectLst>
            <a:outerShdw blurRad="127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spc="-151" dirty="0">
              <a:gradFill>
                <a:gsLst>
                  <a:gs pos="0">
                    <a:srgbClr val="FFFFFF"/>
                  </a:gs>
                  <a:gs pos="100000">
                    <a:srgbClr val="FFFFFF"/>
                  </a:gs>
                </a:gsLst>
                <a:lin ang="5400000" scaled="0"/>
              </a:gradFill>
              <a:latin typeface="Segoe Light" pitchFamily="34" charset="0"/>
            </a:endParaRPr>
          </a:p>
        </p:txBody>
      </p:sp>
      <p:sp>
        <p:nvSpPr>
          <p:cNvPr id="18" name="Right Arrow 17"/>
          <p:cNvSpPr/>
          <p:nvPr/>
        </p:nvSpPr>
        <p:spPr bwMode="auto">
          <a:xfrm rot="5400000">
            <a:off x="8737740" y="3796272"/>
            <a:ext cx="1108703" cy="365760"/>
          </a:xfrm>
          <a:prstGeom prst="rightArrow">
            <a:avLst/>
          </a:prstGeom>
          <a:gradFill>
            <a:gsLst>
              <a:gs pos="0">
                <a:schemeClr val="accent2">
                  <a:lumMod val="80000"/>
                  <a:lumOff val="20000"/>
                  <a:alpha val="0"/>
                </a:schemeClr>
              </a:gs>
              <a:gs pos="50000">
                <a:schemeClr val="accent2">
                  <a:lumMod val="80000"/>
                  <a:lumOff val="20000"/>
                </a:schemeClr>
              </a:gs>
              <a:gs pos="100000">
                <a:schemeClr val="accent2">
                  <a:lumMod val="60000"/>
                  <a:lumOff val="40000"/>
                </a:schemeClr>
              </a:gs>
            </a:gsLst>
            <a:lin ang="0" scaled="0"/>
          </a:gradFill>
          <a:ln>
            <a:noFill/>
            <a:headEnd type="none" w="med" len="med"/>
            <a:tailEnd type="none" w="med" len="med"/>
          </a:ln>
          <a:effectLst>
            <a:outerShdw blurRad="127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spc="-151" dirty="0">
              <a:gradFill>
                <a:gsLst>
                  <a:gs pos="0">
                    <a:srgbClr val="FFFFFF"/>
                  </a:gs>
                  <a:gs pos="100000">
                    <a:srgbClr val="FFFFFF"/>
                  </a:gs>
                </a:gsLst>
                <a:lin ang="5400000" scaled="0"/>
              </a:gradFill>
              <a:latin typeface="Segoe Light" pitchFamily="34" charset="0"/>
            </a:endParaRPr>
          </a:p>
        </p:txBody>
      </p:sp>
      <p:sp>
        <p:nvSpPr>
          <p:cNvPr id="19" name="Right Arrow 18"/>
          <p:cNvSpPr/>
          <p:nvPr/>
        </p:nvSpPr>
        <p:spPr bwMode="auto">
          <a:xfrm rot="11460000">
            <a:off x="4497364" y="4754176"/>
            <a:ext cx="4342121" cy="365760"/>
          </a:xfrm>
          <a:prstGeom prst="rightArrow">
            <a:avLst/>
          </a:prstGeom>
          <a:gradFill>
            <a:gsLst>
              <a:gs pos="0">
                <a:schemeClr val="accent6">
                  <a:lumMod val="60000"/>
                  <a:lumOff val="40000"/>
                  <a:alpha val="0"/>
                </a:schemeClr>
              </a:gs>
              <a:gs pos="20000">
                <a:schemeClr val="accent6">
                  <a:lumMod val="60000"/>
                  <a:lumOff val="40000"/>
                </a:schemeClr>
              </a:gs>
              <a:gs pos="100000">
                <a:schemeClr val="accent6">
                  <a:lumMod val="40000"/>
                  <a:lumOff val="60000"/>
                </a:schemeClr>
              </a:gs>
            </a:gsLst>
            <a:lin ang="0" scaled="0"/>
          </a:gradFill>
          <a:ln>
            <a:noFill/>
            <a:headEnd type="none" w="med" len="med"/>
            <a:tailEnd type="none" w="med" len="med"/>
          </a:ln>
          <a:effectLst>
            <a:outerShdw blurRad="127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spc="-151" dirty="0">
              <a:gradFill>
                <a:gsLst>
                  <a:gs pos="0">
                    <a:srgbClr val="FFFFFF"/>
                  </a:gs>
                  <a:gs pos="100000">
                    <a:srgbClr val="FFFFFF"/>
                  </a:gs>
                </a:gsLst>
                <a:lin ang="5400000" scaled="0"/>
              </a:gradFill>
              <a:latin typeface="Segoe Light" pitchFamily="34" charset="0"/>
            </a:endParaRPr>
          </a:p>
        </p:txBody>
      </p:sp>
      <p:sp>
        <p:nvSpPr>
          <p:cNvPr id="21" name="Flowchart: Process 20"/>
          <p:cNvSpPr/>
          <p:nvPr/>
        </p:nvSpPr>
        <p:spPr bwMode="auto">
          <a:xfrm>
            <a:off x="5290182" y="5702053"/>
            <a:ext cx="2743200" cy="300074"/>
          </a:xfrm>
          <a:prstGeom prst="flowChartProcess">
            <a:avLst/>
          </a:prstGeom>
          <a:solidFill>
            <a:srgbClr val="000000">
              <a:alpha val="50000"/>
            </a:srgbClr>
          </a:solidFill>
          <a:ln w="31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spAutoFit/>
          </a:bodyPr>
          <a:lstStyle/>
          <a:p>
            <a:pPr algn="ctr" defTabSz="914061" fontAlgn="base">
              <a:lnSpc>
                <a:spcPct val="90000"/>
              </a:lnSpc>
              <a:spcBef>
                <a:spcPct val="0"/>
              </a:spcBef>
              <a:spcAft>
                <a:spcPct val="0"/>
              </a:spcAft>
            </a:pPr>
            <a:r>
              <a:rPr lang="en-US" sz="1500" dirty="0">
                <a:gradFill>
                  <a:gsLst>
                    <a:gs pos="0">
                      <a:srgbClr val="FFFFFF"/>
                    </a:gs>
                    <a:gs pos="100000">
                      <a:srgbClr val="FFFFFF"/>
                    </a:gs>
                  </a:gsLst>
                  <a:lin ang="5400000" scaled="0"/>
                </a:gradFill>
              </a:rPr>
              <a:t>Push client/server negotiation</a:t>
            </a:r>
          </a:p>
        </p:txBody>
      </p:sp>
      <p:sp>
        <p:nvSpPr>
          <p:cNvPr id="22" name="Flowchart: Connector 21"/>
          <p:cNvSpPr/>
          <p:nvPr/>
        </p:nvSpPr>
        <p:spPr bwMode="auto">
          <a:xfrm>
            <a:off x="7900456" y="5553173"/>
            <a:ext cx="269313" cy="263772"/>
          </a:xfrm>
          <a:prstGeom prst="flowChartConnector">
            <a:avLst/>
          </a:prstGeom>
          <a:solidFill>
            <a:schemeClr val="accent6"/>
          </a:solidFill>
          <a:ln w="22225">
            <a:solidFill>
              <a:srgbClr val="FFFFFF"/>
            </a:solidFill>
            <a:headEnd type="none" w="med" len="med"/>
            <a:tailEnd type="none" w="med" len="med"/>
          </a:ln>
          <a:effectLst>
            <a:outerShdw blurRad="127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0" tIns="9144" rIns="27432" bIns="0" numCol="1" rtlCol="0" anchor="ctr" anchorCtr="0" compatLnSpc="1">
            <a:prstTxWarp prst="textNoShape">
              <a:avLst/>
            </a:prstTxWarp>
          </a:bodyPr>
          <a:lstStyle/>
          <a:p>
            <a:pPr algn="ctr" defTabSz="914061" fontAlgn="base">
              <a:spcBef>
                <a:spcPct val="0"/>
              </a:spcBef>
              <a:spcAft>
                <a:spcPct val="0"/>
              </a:spcAft>
            </a:pPr>
            <a:r>
              <a:rPr lang="en-US" sz="1500" b="1" spc="-151" dirty="0">
                <a:gradFill>
                  <a:gsLst>
                    <a:gs pos="0">
                      <a:srgbClr val="FFFFFF"/>
                    </a:gs>
                    <a:gs pos="100000">
                      <a:srgbClr val="FFFFFF"/>
                    </a:gs>
                  </a:gsLst>
                  <a:lin ang="5400000" scaled="0"/>
                </a:gradFill>
              </a:rPr>
              <a:t>2</a:t>
            </a:r>
          </a:p>
        </p:txBody>
      </p:sp>
      <p:sp>
        <p:nvSpPr>
          <p:cNvPr id="24" name="Flowchart: Process 23"/>
          <p:cNvSpPr/>
          <p:nvPr/>
        </p:nvSpPr>
        <p:spPr bwMode="auto">
          <a:xfrm>
            <a:off x="5930262" y="2113817"/>
            <a:ext cx="1463040" cy="507823"/>
          </a:xfrm>
          <a:prstGeom prst="flowChartProcess">
            <a:avLst/>
          </a:prstGeom>
          <a:solidFill>
            <a:srgbClr val="000000">
              <a:alpha val="50000"/>
            </a:srgbClr>
          </a:solidFill>
          <a:ln w="3175">
            <a:solidFill>
              <a:srgbClr val="D671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spAutoFit/>
          </a:bodyPr>
          <a:lstStyle/>
          <a:p>
            <a:pPr algn="ctr" defTabSz="914061" fontAlgn="base">
              <a:lnSpc>
                <a:spcPct val="90000"/>
              </a:lnSpc>
              <a:spcBef>
                <a:spcPct val="0"/>
              </a:spcBef>
              <a:spcAft>
                <a:spcPct val="0"/>
              </a:spcAft>
            </a:pPr>
            <a:r>
              <a:rPr lang="en-US" sz="1500" dirty="0">
                <a:gradFill>
                  <a:gsLst>
                    <a:gs pos="0">
                      <a:srgbClr val="FFFFFF"/>
                    </a:gs>
                    <a:gs pos="100000">
                      <a:srgbClr val="FFFFFF"/>
                    </a:gs>
                  </a:gsLst>
                  <a:lin ang="5400000" scaled="0"/>
                </a:gradFill>
              </a:rPr>
              <a:t>Push URI to Cloud Service</a:t>
            </a:r>
          </a:p>
        </p:txBody>
      </p:sp>
      <p:sp>
        <p:nvSpPr>
          <p:cNvPr id="25" name="Flowchart: Connector 24"/>
          <p:cNvSpPr/>
          <p:nvPr/>
        </p:nvSpPr>
        <p:spPr bwMode="auto">
          <a:xfrm>
            <a:off x="7268568" y="2517751"/>
            <a:ext cx="269313" cy="263772"/>
          </a:xfrm>
          <a:prstGeom prst="flowChartConnector">
            <a:avLst/>
          </a:prstGeom>
          <a:ln w="22225">
            <a:solidFill>
              <a:srgbClr val="FFFFFF"/>
            </a:solidFill>
            <a:headEnd type="none" w="med" len="med"/>
            <a:tailEnd type="none" w="med" len="med"/>
          </a:ln>
          <a:effectLst>
            <a:outerShdw blurRad="127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0" tIns="9144" rIns="27432" bIns="0" numCol="1" rtlCol="0" anchor="ctr" anchorCtr="0" compatLnSpc="1">
            <a:prstTxWarp prst="textNoShape">
              <a:avLst/>
            </a:prstTxWarp>
          </a:bodyPr>
          <a:lstStyle/>
          <a:p>
            <a:pPr algn="ctr" defTabSz="914061" fontAlgn="base">
              <a:spcBef>
                <a:spcPct val="0"/>
              </a:spcBef>
              <a:spcAft>
                <a:spcPct val="0"/>
              </a:spcAft>
            </a:pPr>
            <a:r>
              <a:rPr lang="en-US" sz="1500" b="1" spc="-151" dirty="0">
                <a:gradFill>
                  <a:gsLst>
                    <a:gs pos="0">
                      <a:srgbClr val="FFFFFF"/>
                    </a:gs>
                    <a:gs pos="100000">
                      <a:srgbClr val="FFFFFF"/>
                    </a:gs>
                  </a:gsLst>
                  <a:lin ang="5400000" scaled="0"/>
                </a:gradFill>
              </a:rPr>
              <a:t>4</a:t>
            </a:r>
          </a:p>
        </p:txBody>
      </p:sp>
      <p:sp>
        <p:nvSpPr>
          <p:cNvPr id="26" name="Flowchart: Connector 25"/>
          <p:cNvSpPr/>
          <p:nvPr/>
        </p:nvSpPr>
        <p:spPr bwMode="auto">
          <a:xfrm>
            <a:off x="9292091" y="3911124"/>
            <a:ext cx="269313" cy="263772"/>
          </a:xfrm>
          <a:prstGeom prst="flowChartConnector">
            <a:avLst/>
          </a:prstGeom>
          <a:ln w="22225">
            <a:solidFill>
              <a:srgbClr val="FFFFFF"/>
            </a:solidFill>
            <a:headEnd type="none" w="med" len="med"/>
            <a:tailEnd type="none" w="med" len="med"/>
          </a:ln>
          <a:effectLst>
            <a:outerShdw blurRad="127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0" tIns="9144" rIns="27432" bIns="0" numCol="1" rtlCol="0" anchor="ctr" anchorCtr="0" compatLnSpc="1">
            <a:prstTxWarp prst="textNoShape">
              <a:avLst/>
            </a:prstTxWarp>
          </a:bodyPr>
          <a:lstStyle/>
          <a:p>
            <a:pPr algn="ctr" defTabSz="914061" fontAlgn="base">
              <a:spcBef>
                <a:spcPct val="0"/>
              </a:spcBef>
              <a:spcAft>
                <a:spcPct val="0"/>
              </a:spcAft>
            </a:pPr>
            <a:r>
              <a:rPr lang="en-US" sz="1500" b="1" spc="-151" dirty="0">
                <a:gradFill>
                  <a:gsLst>
                    <a:gs pos="0">
                      <a:srgbClr val="FFFFFF"/>
                    </a:gs>
                    <a:gs pos="100000">
                      <a:srgbClr val="FFFFFF"/>
                    </a:gs>
                  </a:gsLst>
                  <a:lin ang="5400000" scaled="0"/>
                </a:gradFill>
              </a:rPr>
              <a:t>5</a:t>
            </a:r>
          </a:p>
        </p:txBody>
      </p:sp>
      <p:sp>
        <p:nvSpPr>
          <p:cNvPr id="27" name="Flowchart: Process 26"/>
          <p:cNvSpPr/>
          <p:nvPr/>
        </p:nvSpPr>
        <p:spPr bwMode="auto">
          <a:xfrm>
            <a:off x="5427341" y="4241887"/>
            <a:ext cx="2468880" cy="308517"/>
          </a:xfrm>
          <a:prstGeom prst="flowChartProcess">
            <a:avLst/>
          </a:prstGeom>
          <a:solidFill>
            <a:srgbClr val="000000">
              <a:alpha val="50000"/>
            </a:srgbClr>
          </a:solidFill>
          <a:ln w="31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spAutoFit/>
          </a:bodyPr>
          <a:lstStyle/>
          <a:p>
            <a:pPr algn="ctr" defTabSz="914061" fontAlgn="base">
              <a:lnSpc>
                <a:spcPct val="90000"/>
              </a:lnSpc>
              <a:spcBef>
                <a:spcPct val="0"/>
              </a:spcBef>
              <a:spcAft>
                <a:spcPct val="0"/>
              </a:spcAft>
            </a:pPr>
            <a:r>
              <a:rPr lang="en-US" sz="1500" dirty="0">
                <a:gradFill>
                  <a:gsLst>
                    <a:gs pos="0">
                      <a:srgbClr val="FFFFFF"/>
                    </a:gs>
                    <a:gs pos="100000">
                      <a:srgbClr val="FFFFFF"/>
                    </a:gs>
                  </a:gsLst>
                  <a:lin ang="5400000" scaled="0"/>
                </a:gradFill>
              </a:rPr>
              <a:t>Push notification to device</a:t>
            </a:r>
          </a:p>
        </p:txBody>
      </p:sp>
      <p:sp>
        <p:nvSpPr>
          <p:cNvPr id="28" name="Flowchart: Connector 27"/>
          <p:cNvSpPr/>
          <p:nvPr/>
        </p:nvSpPr>
        <p:spPr bwMode="auto">
          <a:xfrm>
            <a:off x="5274942" y="4430802"/>
            <a:ext cx="269313" cy="263772"/>
          </a:xfrm>
          <a:prstGeom prst="flowChartConnector">
            <a:avLst/>
          </a:prstGeom>
          <a:solidFill>
            <a:schemeClr val="accent6"/>
          </a:solidFill>
          <a:ln w="22225">
            <a:solidFill>
              <a:srgbClr val="FFFFFF"/>
            </a:solidFill>
            <a:headEnd type="none" w="med" len="med"/>
            <a:tailEnd type="none" w="med" len="med"/>
          </a:ln>
          <a:effectLst>
            <a:outerShdw blurRad="127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0" tIns="9144" rIns="27432" bIns="0" numCol="1" rtlCol="0" anchor="ctr" anchorCtr="0" compatLnSpc="1">
            <a:prstTxWarp prst="textNoShape">
              <a:avLst/>
            </a:prstTxWarp>
          </a:bodyPr>
          <a:lstStyle/>
          <a:p>
            <a:pPr algn="ctr" defTabSz="914061" fontAlgn="base">
              <a:spcBef>
                <a:spcPct val="0"/>
              </a:spcBef>
              <a:spcAft>
                <a:spcPct val="0"/>
              </a:spcAft>
            </a:pPr>
            <a:r>
              <a:rPr lang="en-US" sz="1500" b="1" spc="-151" dirty="0">
                <a:gradFill>
                  <a:gsLst>
                    <a:gs pos="0">
                      <a:srgbClr val="FFFFFF"/>
                    </a:gs>
                    <a:gs pos="100000">
                      <a:srgbClr val="FFFFFF"/>
                    </a:gs>
                  </a:gsLst>
                  <a:lin ang="5400000" scaled="0"/>
                </a:gradFill>
              </a:rPr>
              <a:t>6</a:t>
            </a:r>
          </a:p>
        </p:txBody>
      </p:sp>
      <p:sp>
        <p:nvSpPr>
          <p:cNvPr id="29" name="TextBox 28"/>
          <p:cNvSpPr txBox="1"/>
          <p:nvPr/>
        </p:nvSpPr>
        <p:spPr>
          <a:xfrm>
            <a:off x="8634691" y="1696272"/>
            <a:ext cx="1436291" cy="276999"/>
          </a:xfrm>
          <a:prstGeom prst="rect">
            <a:avLst/>
          </a:prstGeom>
          <a:noFill/>
        </p:spPr>
        <p:txBody>
          <a:bodyPr wrap="none" lIns="0" tIns="0" rIns="0" bIns="0" rtlCol="0">
            <a:spAutoFit/>
          </a:bodyPr>
          <a:lstStyle>
            <a:defPPr>
              <a:defRPr lang="en-US"/>
            </a:defPPr>
            <a:lvl1pPr algn="ctr">
              <a:defRPr sz="2400" b="1">
                <a:gradFill>
                  <a:gsLst>
                    <a:gs pos="0">
                      <a:schemeClr val="tx1"/>
                    </a:gs>
                    <a:gs pos="86000">
                      <a:schemeClr val="tx1"/>
                    </a:gs>
                  </a:gsLst>
                  <a:lin ang="5400000" scaled="0"/>
                </a:gradFill>
              </a:defRPr>
            </a:lvl1pPr>
          </a:lstStyle>
          <a:p>
            <a:r>
              <a:rPr lang="en-US" sz="1800" b="0" dirty="0"/>
              <a:t>Cloud Service</a:t>
            </a:r>
          </a:p>
        </p:txBody>
      </p:sp>
      <p:sp>
        <p:nvSpPr>
          <p:cNvPr id="30" name="TextBox 29"/>
          <p:cNvSpPr txBox="1"/>
          <p:nvPr/>
        </p:nvSpPr>
        <p:spPr>
          <a:xfrm>
            <a:off x="9019412" y="6122478"/>
            <a:ext cx="666849" cy="276999"/>
          </a:xfrm>
          <a:prstGeom prst="rect">
            <a:avLst/>
          </a:prstGeom>
          <a:noFill/>
        </p:spPr>
        <p:txBody>
          <a:bodyPr wrap="none" lIns="0" tIns="0" rIns="0" bIns="0" rtlCol="0">
            <a:spAutoFit/>
          </a:bodyPr>
          <a:lstStyle>
            <a:defPPr>
              <a:defRPr lang="en-US"/>
            </a:defPPr>
            <a:lvl1pPr algn="ctr">
              <a:defRPr b="0">
                <a:gradFill>
                  <a:gsLst>
                    <a:gs pos="0">
                      <a:schemeClr val="tx1"/>
                    </a:gs>
                    <a:gs pos="86000">
                      <a:schemeClr val="tx1"/>
                    </a:gs>
                  </a:gsLst>
                  <a:lin ang="5400000" scaled="0"/>
                </a:gradFill>
              </a:defRPr>
            </a:lvl1pPr>
          </a:lstStyle>
          <a:p>
            <a:r>
              <a:rPr lang="en-US" dirty="0"/>
              <a:t>MPNS</a:t>
            </a:r>
          </a:p>
        </p:txBody>
      </p:sp>
      <p:sp>
        <p:nvSpPr>
          <p:cNvPr id="31" name="TextBox 30"/>
          <p:cNvSpPr txBox="1"/>
          <p:nvPr/>
        </p:nvSpPr>
        <p:spPr>
          <a:xfrm>
            <a:off x="1658637" y="1775130"/>
            <a:ext cx="2483052" cy="369332"/>
          </a:xfrm>
          <a:prstGeom prst="rect">
            <a:avLst/>
          </a:prstGeom>
          <a:noFill/>
        </p:spPr>
        <p:txBody>
          <a:bodyPr wrap="none" lIns="0" tIns="0" rIns="0" bIns="0" rtlCol="0">
            <a:spAutoFit/>
          </a:bodyPr>
          <a:lstStyle/>
          <a:p>
            <a:pPr algn="ctr"/>
            <a:r>
              <a:rPr lang="en-US" sz="2400" dirty="0">
                <a:gradFill>
                  <a:gsLst>
                    <a:gs pos="0">
                      <a:schemeClr val="tx1"/>
                    </a:gs>
                    <a:gs pos="86000">
                      <a:schemeClr val="tx1"/>
                    </a:gs>
                  </a:gsLst>
                  <a:lin ang="5400000" scaled="0"/>
                </a:gradFill>
              </a:rPr>
              <a:t>Windows Phone 7</a:t>
            </a:r>
          </a:p>
        </p:txBody>
      </p:sp>
      <p:pic>
        <p:nvPicPr>
          <p:cNvPr id="32" name="Picture 3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79608" y="2148806"/>
            <a:ext cx="1947051" cy="3408228"/>
          </a:xfrm>
          <a:prstGeom prst="rect">
            <a:avLst/>
          </a:prstGeom>
        </p:spPr>
      </p:pic>
      <p:sp>
        <p:nvSpPr>
          <p:cNvPr id="34" name="Right Arrow 33"/>
          <p:cNvSpPr/>
          <p:nvPr/>
        </p:nvSpPr>
        <p:spPr bwMode="auto">
          <a:xfrm rot="5400000">
            <a:off x="3598791" y="3729381"/>
            <a:ext cx="1005840" cy="365760"/>
          </a:xfrm>
          <a:prstGeom prst="rightArrow">
            <a:avLst/>
          </a:prstGeom>
          <a:gradFill>
            <a:gsLst>
              <a:gs pos="0">
                <a:schemeClr val="accent6">
                  <a:lumMod val="60000"/>
                  <a:lumOff val="40000"/>
                  <a:alpha val="0"/>
                </a:schemeClr>
              </a:gs>
              <a:gs pos="50000">
                <a:schemeClr val="accent6">
                  <a:lumMod val="60000"/>
                  <a:lumOff val="40000"/>
                </a:schemeClr>
              </a:gs>
              <a:gs pos="100000">
                <a:schemeClr val="accent6">
                  <a:lumMod val="40000"/>
                  <a:lumOff val="60000"/>
                </a:schemeClr>
              </a:gs>
            </a:gsLst>
            <a:lin ang="0" scaled="0"/>
          </a:gradFill>
          <a:ln>
            <a:noFill/>
            <a:headEnd type="none" w="med" len="med"/>
            <a:tailEnd type="none" w="med" len="med"/>
          </a:ln>
          <a:effectLst>
            <a:outerShdw blurRad="127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spc="-151" dirty="0">
              <a:gradFill>
                <a:gsLst>
                  <a:gs pos="0">
                    <a:srgbClr val="FFFFFF"/>
                  </a:gs>
                  <a:gs pos="100000">
                    <a:srgbClr val="FFFFFF"/>
                  </a:gs>
                </a:gsLst>
                <a:lin ang="5400000" scaled="0"/>
              </a:gradFill>
              <a:latin typeface="Segoe Light" pitchFamily="34" charset="0"/>
            </a:endParaRPr>
          </a:p>
        </p:txBody>
      </p:sp>
      <p:sp>
        <p:nvSpPr>
          <p:cNvPr id="35" name="Right Arrow 34"/>
          <p:cNvSpPr/>
          <p:nvPr/>
        </p:nvSpPr>
        <p:spPr bwMode="auto">
          <a:xfrm rot="16200000">
            <a:off x="3131646" y="3729381"/>
            <a:ext cx="1005840" cy="365760"/>
          </a:xfrm>
          <a:prstGeom prst="rightArrow">
            <a:avLst/>
          </a:prstGeom>
          <a:gradFill>
            <a:gsLst>
              <a:gs pos="0">
                <a:schemeClr val="accent6">
                  <a:lumMod val="60000"/>
                  <a:lumOff val="40000"/>
                  <a:alpha val="0"/>
                </a:schemeClr>
              </a:gs>
              <a:gs pos="50000">
                <a:schemeClr val="accent6">
                  <a:lumMod val="60000"/>
                  <a:lumOff val="40000"/>
                </a:schemeClr>
              </a:gs>
              <a:gs pos="100000">
                <a:schemeClr val="accent6">
                  <a:lumMod val="40000"/>
                  <a:lumOff val="60000"/>
                </a:schemeClr>
              </a:gs>
            </a:gsLst>
            <a:lin ang="0" scaled="0"/>
          </a:gradFill>
          <a:ln>
            <a:noFill/>
            <a:headEnd type="none" w="med" len="med"/>
            <a:tailEnd type="none" w="med" len="med"/>
          </a:ln>
          <a:effectLst>
            <a:outerShdw blurRad="127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spc="-151" dirty="0">
              <a:gradFill>
                <a:gsLst>
                  <a:gs pos="0">
                    <a:srgbClr val="FFFFFF"/>
                  </a:gs>
                  <a:gs pos="100000">
                    <a:srgbClr val="FFFFFF"/>
                  </a:gs>
                </a:gsLst>
                <a:lin ang="5400000" scaled="0"/>
              </a:gradFill>
              <a:latin typeface="Segoe Light" pitchFamily="34" charset="0"/>
            </a:endParaRPr>
          </a:p>
        </p:txBody>
      </p:sp>
      <p:sp>
        <p:nvSpPr>
          <p:cNvPr id="20" name="Flowchart: Connector 19"/>
          <p:cNvSpPr/>
          <p:nvPr/>
        </p:nvSpPr>
        <p:spPr bwMode="auto">
          <a:xfrm>
            <a:off x="3967055" y="3780375"/>
            <a:ext cx="269313" cy="263772"/>
          </a:xfrm>
          <a:prstGeom prst="flowChartConnector">
            <a:avLst/>
          </a:prstGeom>
          <a:solidFill>
            <a:schemeClr val="accent6"/>
          </a:solidFill>
          <a:ln w="22225">
            <a:solidFill>
              <a:srgbClr val="FFFFFF"/>
            </a:solidFill>
            <a:headEnd type="none" w="med" len="med"/>
            <a:tailEnd type="none" w="med" len="med"/>
          </a:ln>
          <a:effectLst>
            <a:outerShdw blurRad="127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0" tIns="9144" rIns="27432" bIns="0" numCol="1" rtlCol="0" anchor="ctr" anchorCtr="0" compatLnSpc="1">
            <a:prstTxWarp prst="textNoShape">
              <a:avLst/>
            </a:prstTxWarp>
          </a:bodyPr>
          <a:lstStyle/>
          <a:p>
            <a:pPr algn="ctr" defTabSz="914061" fontAlgn="base">
              <a:spcBef>
                <a:spcPct val="0"/>
              </a:spcBef>
              <a:spcAft>
                <a:spcPct val="0"/>
              </a:spcAft>
            </a:pPr>
            <a:r>
              <a:rPr lang="en-US" sz="1500" b="1" spc="-151" dirty="0">
                <a:gradFill>
                  <a:gsLst>
                    <a:gs pos="0">
                      <a:srgbClr val="FFFFFF"/>
                    </a:gs>
                    <a:gs pos="100000">
                      <a:srgbClr val="FFFFFF"/>
                    </a:gs>
                  </a:gsLst>
                  <a:lin ang="5400000" scaled="0"/>
                </a:gradFill>
              </a:rPr>
              <a:t>1</a:t>
            </a:r>
          </a:p>
        </p:txBody>
      </p:sp>
      <p:sp>
        <p:nvSpPr>
          <p:cNvPr id="23" name="Flowchart: Connector 22"/>
          <p:cNvSpPr/>
          <p:nvPr/>
        </p:nvSpPr>
        <p:spPr bwMode="auto">
          <a:xfrm>
            <a:off x="3499910" y="3780375"/>
            <a:ext cx="269313" cy="263772"/>
          </a:xfrm>
          <a:prstGeom prst="flowChartConnector">
            <a:avLst/>
          </a:prstGeom>
          <a:solidFill>
            <a:schemeClr val="accent6"/>
          </a:solidFill>
          <a:ln w="22225">
            <a:solidFill>
              <a:srgbClr val="FFFFFF"/>
            </a:solidFill>
            <a:headEnd type="none" w="med" len="med"/>
            <a:tailEnd type="none" w="med" len="med"/>
          </a:ln>
          <a:effectLst>
            <a:outerShdw blurRad="127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0" tIns="9144" rIns="27432" bIns="0" numCol="1" rtlCol="0" anchor="ctr" anchorCtr="0" compatLnSpc="1">
            <a:prstTxWarp prst="textNoShape">
              <a:avLst/>
            </a:prstTxWarp>
          </a:bodyPr>
          <a:lstStyle/>
          <a:p>
            <a:pPr algn="ctr" defTabSz="914061" fontAlgn="base">
              <a:spcBef>
                <a:spcPct val="0"/>
              </a:spcBef>
              <a:spcAft>
                <a:spcPct val="0"/>
              </a:spcAft>
            </a:pPr>
            <a:r>
              <a:rPr lang="en-US" sz="1500" b="1" spc="-151" dirty="0">
                <a:gradFill>
                  <a:gsLst>
                    <a:gs pos="0">
                      <a:srgbClr val="FFFFFF"/>
                    </a:gs>
                    <a:gs pos="100000">
                      <a:srgbClr val="FFFFFF"/>
                    </a:gs>
                  </a:gsLst>
                  <a:lin ang="5400000" scaled="0"/>
                </a:gradFill>
              </a:rPr>
              <a:t>3</a:t>
            </a:r>
          </a:p>
        </p:txBody>
      </p:sp>
    </p:spTree>
    <p:extLst>
      <p:ext uri="{BB962C8B-B14F-4D97-AF65-F5344CB8AC3E}">
        <p14:creationId xmlns:p14="http://schemas.microsoft.com/office/powerpoint/2010/main" xmlns="" val="17539074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6" grpId="0" animBg="1"/>
      <p:bldP spid="17" grpId="0" animBg="1"/>
      <p:bldP spid="18" grpId="0" animBg="1"/>
      <p:bldP spid="19" grpId="0" animBg="1"/>
      <p:bldP spid="21" grpId="0" animBg="1"/>
      <p:bldP spid="22" grpId="0" animBg="1"/>
      <p:bldP spid="24" grpId="0" animBg="1"/>
      <p:bldP spid="25" grpId="0" animBg="1"/>
      <p:bldP spid="26" grpId="0" animBg="1"/>
      <p:bldP spid="27" grpId="0" animBg="1"/>
      <p:bldP spid="28" grpId="0" animBg="1"/>
      <p:bldP spid="34" grpId="0" animBg="1"/>
      <p:bldP spid="35" grpId="0" animBg="1"/>
      <p:bldP spid="20"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a:t>Toast </a:t>
            </a:r>
            <a:r>
              <a:rPr lang="en-US" dirty="0" smtClean="0"/>
              <a:t>Notifications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86745" y="3584529"/>
            <a:ext cx="4572000" cy="2771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Content Placeholder 7"/>
          <p:cNvSpPr txBox="1">
            <a:spLocks/>
          </p:cNvSpPr>
          <p:nvPr/>
        </p:nvSpPr>
        <p:spPr>
          <a:xfrm>
            <a:off x="519509" y="1046328"/>
            <a:ext cx="11149806" cy="5398401"/>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400" dirty="0" smtClean="0">
                <a:latin typeface="Segoe UI" pitchFamily="34" charset="0"/>
                <a:ea typeface="Segoe UI" pitchFamily="34" charset="0"/>
                <a:cs typeface="Segoe UI" pitchFamily="34" charset="0"/>
              </a:rPr>
              <a:t>Параметры:</a:t>
            </a:r>
          </a:p>
          <a:p>
            <a:pPr marL="338138" indent="-338138"/>
            <a:r>
              <a:rPr lang="en-US" sz="2400" b="1" dirty="0" smtClean="0">
                <a:latin typeface="Segoe UI" pitchFamily="34" charset="0"/>
                <a:ea typeface="Segoe UI" pitchFamily="34" charset="0"/>
                <a:cs typeface="Segoe UI" pitchFamily="34" charset="0"/>
              </a:rPr>
              <a:t>Title</a:t>
            </a:r>
            <a:r>
              <a:rPr lang="en-US" sz="2400" dirty="0" smtClean="0">
                <a:latin typeface="Segoe UI" pitchFamily="34" charset="0"/>
                <a:ea typeface="Segoe UI" pitchFamily="34" charset="0"/>
                <a:cs typeface="Segoe UI" pitchFamily="34" charset="0"/>
              </a:rPr>
              <a:t>:</a:t>
            </a:r>
            <a:r>
              <a:rPr lang="en-US" sz="2400" b="1" dirty="0" smtClean="0">
                <a:latin typeface="Segoe UI" pitchFamily="34" charset="0"/>
                <a:ea typeface="Segoe UI" pitchFamily="34" charset="0"/>
                <a:cs typeface="Segoe UI" pitchFamily="34" charset="0"/>
              </a:rPr>
              <a:t> </a:t>
            </a:r>
            <a:r>
              <a:rPr lang="ru-RU" sz="2400" dirty="0" smtClean="0">
                <a:latin typeface="Segoe UI" pitchFamily="34" charset="0"/>
                <a:ea typeface="Segoe UI" pitchFamily="34" charset="0"/>
                <a:cs typeface="Segoe UI" pitchFamily="34" charset="0"/>
              </a:rPr>
              <a:t>заголовок уведомления;</a:t>
            </a:r>
          </a:p>
          <a:p>
            <a:pPr marL="338138" indent="-338138"/>
            <a:r>
              <a:rPr lang="en-US" sz="2400" b="1" dirty="0"/>
              <a:t>Content</a:t>
            </a:r>
            <a:r>
              <a:rPr lang="ru-RU" sz="2400" dirty="0" smtClean="0">
                <a:latin typeface="Segoe UI" pitchFamily="34" charset="0"/>
                <a:ea typeface="Segoe UI" pitchFamily="34" charset="0"/>
                <a:cs typeface="Segoe UI" pitchFamily="34" charset="0"/>
              </a:rPr>
              <a:t>: текст </a:t>
            </a:r>
            <a:r>
              <a:rPr lang="ru-RU" sz="2400" dirty="0">
                <a:latin typeface="Segoe UI" pitchFamily="34" charset="0"/>
                <a:ea typeface="Segoe UI" pitchFamily="34" charset="0"/>
                <a:cs typeface="Segoe UI" pitchFamily="34" charset="0"/>
              </a:rPr>
              <a:t>уведомления</a:t>
            </a:r>
            <a:r>
              <a:rPr lang="en-US" sz="2400" dirty="0" smtClean="0">
                <a:latin typeface="Segoe UI" pitchFamily="34" charset="0"/>
                <a:ea typeface="Segoe UI" pitchFamily="34" charset="0"/>
                <a:cs typeface="Segoe UI" pitchFamily="34" charset="0"/>
              </a:rPr>
              <a:t>;</a:t>
            </a:r>
          </a:p>
          <a:p>
            <a:pPr marL="338138" indent="-338138"/>
            <a:r>
              <a:rPr lang="en-US" sz="2400" b="1" dirty="0" smtClean="0"/>
              <a:t>Parameter</a:t>
            </a:r>
            <a:r>
              <a:rPr lang="ru-RU" sz="2400" b="1" dirty="0"/>
              <a:t>*</a:t>
            </a:r>
            <a:r>
              <a:rPr lang="en-US" sz="2400" dirty="0" smtClean="0">
                <a:latin typeface="Segoe UI" pitchFamily="34" charset="0"/>
                <a:ea typeface="Segoe UI" pitchFamily="34" charset="0"/>
                <a:cs typeface="Segoe UI" pitchFamily="34" charset="0"/>
              </a:rPr>
              <a:t>: </a:t>
            </a:r>
            <a:r>
              <a:rPr lang="ru-RU" sz="2400" dirty="0" smtClean="0">
                <a:latin typeface="Segoe UI" pitchFamily="34" charset="0"/>
                <a:ea typeface="Segoe UI" pitchFamily="34" charset="0"/>
                <a:cs typeface="Segoe UI" pitchFamily="34" charset="0"/>
              </a:rPr>
              <a:t>дополнительный параметр, который не отображается на экране, но может быть использован для перехода на нужный экран, когда пользователь нажмет на уведомление.</a:t>
            </a:r>
          </a:p>
          <a:p>
            <a:pPr marL="338138" indent="-338138"/>
            <a:endParaRPr lang="ru-RU" sz="2400" dirty="0">
              <a:latin typeface="Segoe UI" pitchFamily="34" charset="0"/>
              <a:ea typeface="Segoe UI" pitchFamily="34" charset="0"/>
              <a:cs typeface="Segoe UI" pitchFamily="34" charset="0"/>
            </a:endParaRPr>
          </a:p>
          <a:p>
            <a:pPr marL="0" indent="0">
              <a:buNone/>
            </a:pPr>
            <a:r>
              <a:rPr lang="ru-RU" sz="2400" dirty="0" smtClean="0">
                <a:latin typeface="Segoe UI" pitchFamily="34" charset="0"/>
                <a:ea typeface="Segoe UI" pitchFamily="34" charset="0"/>
                <a:cs typeface="Segoe UI" pitchFamily="34" charset="0"/>
              </a:rPr>
              <a:t>Сколько символов можно отобразить:</a:t>
            </a:r>
          </a:p>
          <a:p>
            <a:pPr marL="338138" indent="-338138"/>
            <a:r>
              <a:rPr lang="ru-RU" sz="2400" dirty="0" smtClean="0">
                <a:latin typeface="Segoe UI" pitchFamily="34" charset="0"/>
                <a:ea typeface="Segoe UI" pitchFamily="34" charset="0"/>
                <a:cs typeface="Segoe UI" pitchFamily="34" charset="0"/>
              </a:rPr>
              <a:t>Только </a:t>
            </a:r>
            <a:r>
              <a:rPr lang="en-US" sz="2400" dirty="0" smtClean="0">
                <a:latin typeface="Segoe UI" pitchFamily="34" charset="0"/>
                <a:ea typeface="Segoe UI" pitchFamily="34" charset="0"/>
                <a:cs typeface="Segoe UI" pitchFamily="34" charset="0"/>
              </a:rPr>
              <a:t>Title: 40</a:t>
            </a:r>
          </a:p>
          <a:p>
            <a:pPr marL="338138" indent="-338138"/>
            <a:r>
              <a:rPr lang="ru-RU" sz="2400" dirty="0" smtClean="0">
                <a:latin typeface="Segoe UI" pitchFamily="34" charset="0"/>
                <a:ea typeface="Segoe UI" pitchFamily="34" charset="0"/>
                <a:cs typeface="Segoe UI" pitchFamily="34" charset="0"/>
              </a:rPr>
              <a:t>Только </a:t>
            </a:r>
            <a:r>
              <a:rPr lang="en-US" sz="2400" dirty="0" smtClean="0"/>
              <a:t>Content: 47</a:t>
            </a:r>
          </a:p>
          <a:p>
            <a:pPr marL="338138" indent="-338138"/>
            <a:r>
              <a:rPr lang="ru-RU" sz="2400" dirty="0" smtClean="0">
                <a:latin typeface="Segoe UI" pitchFamily="34" charset="0"/>
                <a:ea typeface="Segoe UI" pitchFamily="34" charset="0"/>
                <a:cs typeface="Segoe UI" pitchFamily="34" charset="0"/>
              </a:rPr>
              <a:t>И </a:t>
            </a:r>
            <a:r>
              <a:rPr lang="en-US" sz="2400" dirty="0" smtClean="0">
                <a:latin typeface="Segoe UI" pitchFamily="34" charset="0"/>
                <a:ea typeface="Segoe UI" pitchFamily="34" charset="0"/>
                <a:cs typeface="Segoe UI" pitchFamily="34" charset="0"/>
              </a:rPr>
              <a:t>Title </a:t>
            </a:r>
            <a:r>
              <a:rPr lang="ru-RU" sz="2400" dirty="0" smtClean="0">
                <a:latin typeface="Segoe UI" pitchFamily="34" charset="0"/>
                <a:ea typeface="Segoe UI" pitchFamily="34" charset="0"/>
                <a:cs typeface="Segoe UI" pitchFamily="34" charset="0"/>
              </a:rPr>
              <a:t>и </a:t>
            </a:r>
            <a:r>
              <a:rPr lang="en-US" sz="2400" dirty="0" smtClean="0"/>
              <a:t>Content</a:t>
            </a:r>
            <a:r>
              <a:rPr lang="ru-RU" sz="2400" dirty="0" smtClean="0"/>
              <a:t>: 41</a:t>
            </a:r>
          </a:p>
          <a:p>
            <a:pPr marL="338138" indent="-338138"/>
            <a:endParaRPr lang="ru-RU" sz="2400" dirty="0">
              <a:latin typeface="Segoe UI" pitchFamily="34" charset="0"/>
              <a:ea typeface="Segoe UI" pitchFamily="34" charset="0"/>
              <a:cs typeface="Segoe UI" pitchFamily="34" charset="0"/>
            </a:endParaRPr>
          </a:p>
          <a:p>
            <a:pPr marL="338138" indent="-338138"/>
            <a:endParaRPr lang="ru-RU" sz="2400" dirty="0" smtClean="0">
              <a:latin typeface="Segoe UI" pitchFamily="34" charset="0"/>
              <a:ea typeface="Segoe UI" pitchFamily="34" charset="0"/>
              <a:cs typeface="Segoe UI" pitchFamily="34" charset="0"/>
            </a:endParaRPr>
          </a:p>
          <a:p>
            <a:pPr marL="0" indent="0">
              <a:buNone/>
            </a:pPr>
            <a:r>
              <a:rPr lang="ru-RU" sz="2000" i="1" dirty="0" smtClean="0">
                <a:latin typeface="Segoe UI" pitchFamily="34" charset="0"/>
                <a:ea typeface="Segoe UI" pitchFamily="34" charset="0"/>
                <a:cs typeface="Segoe UI" pitchFamily="34" charset="0"/>
              </a:rPr>
              <a:t>* работает только в </a:t>
            </a:r>
            <a:r>
              <a:rPr lang="en-US" sz="2000" i="1" dirty="0" smtClean="0"/>
              <a:t>Windows</a:t>
            </a:r>
            <a:r>
              <a:rPr lang="en-US" sz="2000" i="1" dirty="0"/>
              <a:t> Phone OS </a:t>
            </a:r>
            <a:r>
              <a:rPr lang="en-US" sz="2000" i="1" dirty="0" smtClean="0"/>
              <a:t>7.</a:t>
            </a:r>
            <a:r>
              <a:rPr lang="ru-RU" sz="2000" i="1" dirty="0" smtClean="0"/>
              <a:t>1</a:t>
            </a:r>
            <a:endParaRPr lang="en-US" sz="2000" i="1"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23004924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2236970"/>
            <a:ext cx="12188825" cy="2364244"/>
          </a:xfrm>
          <a:prstGeom prst="rect">
            <a:avLst/>
          </a:prstGeom>
          <a:gradFill>
            <a:gsLst>
              <a:gs pos="0">
                <a:srgbClr val="FFFFFF"/>
              </a:gs>
              <a:gs pos="100000">
                <a:srgbClr val="FFFFFF"/>
              </a:gs>
            </a:gsLst>
            <a:lin ang="5400000" scaled="0"/>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sp>
        <p:nvSpPr>
          <p:cNvPr id="2" name="Title 1"/>
          <p:cNvSpPr>
            <a:spLocks noGrp="1"/>
          </p:cNvSpPr>
          <p:nvPr>
            <p:ph type="title"/>
          </p:nvPr>
        </p:nvSpPr>
        <p:spPr/>
        <p:txBody>
          <a:bodyPr/>
          <a:lstStyle/>
          <a:p>
            <a:r>
              <a:rPr lang="en-US" dirty="0" smtClean="0"/>
              <a:t>Tile Notifications</a:t>
            </a:r>
            <a:endParaRPr lang="en-US" dirty="0"/>
          </a:p>
        </p:txBody>
      </p:sp>
      <p:sp>
        <p:nvSpPr>
          <p:cNvPr id="12" name="Content Placeholder 7"/>
          <p:cNvSpPr txBox="1">
            <a:spLocks/>
          </p:cNvSpPr>
          <p:nvPr/>
        </p:nvSpPr>
        <p:spPr>
          <a:xfrm>
            <a:off x="519509" y="1046328"/>
            <a:ext cx="11149806" cy="546611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8138" indent="-338138"/>
            <a:r>
              <a:rPr lang="en-US" sz="2400" dirty="0" smtClean="0">
                <a:latin typeface="Segoe UI" pitchFamily="34" charset="0"/>
                <a:ea typeface="Segoe UI" pitchFamily="34" charset="0"/>
                <a:cs typeface="Segoe UI" pitchFamily="34" charset="0"/>
              </a:rPr>
              <a:t>Title:</a:t>
            </a:r>
            <a:r>
              <a:rPr lang="en-US" sz="2400" b="1" dirty="0" smtClean="0">
                <a:latin typeface="Segoe UI" pitchFamily="34" charset="0"/>
                <a:ea typeface="Segoe UI" pitchFamily="34" charset="0"/>
                <a:cs typeface="Segoe UI" pitchFamily="34" charset="0"/>
              </a:rPr>
              <a:t> </a:t>
            </a:r>
            <a:r>
              <a:rPr lang="ru-RU" sz="2400" dirty="0" smtClean="0">
                <a:latin typeface="Segoe UI" pitchFamily="34" charset="0"/>
                <a:ea typeface="Segoe UI" pitchFamily="34" charset="0"/>
                <a:cs typeface="Segoe UI" pitchFamily="34" charset="0"/>
              </a:rPr>
              <a:t>название приложения (приблизительно 15 символов)</a:t>
            </a:r>
            <a:r>
              <a:rPr lang="en-US" sz="2400" dirty="0" smtClean="0">
                <a:latin typeface="Segoe UI" pitchFamily="34" charset="0"/>
                <a:ea typeface="Segoe UI" pitchFamily="34" charset="0"/>
                <a:cs typeface="Segoe UI" pitchFamily="34" charset="0"/>
              </a:rPr>
              <a:t>;</a:t>
            </a:r>
            <a:endParaRPr lang="ru-RU" sz="2400" dirty="0" smtClean="0">
              <a:latin typeface="Segoe UI" pitchFamily="34" charset="0"/>
              <a:ea typeface="Segoe UI" pitchFamily="34" charset="0"/>
              <a:cs typeface="Segoe UI" pitchFamily="34" charset="0"/>
            </a:endParaRPr>
          </a:p>
          <a:p>
            <a:pPr marL="338138" indent="-338138"/>
            <a:r>
              <a:rPr lang="en-US" sz="2400" dirty="0" err="1" smtClean="0">
                <a:latin typeface="Segoe UI" pitchFamily="34" charset="0"/>
                <a:ea typeface="Segoe UI" pitchFamily="34" charset="0"/>
                <a:cs typeface="Segoe UI" pitchFamily="34" charset="0"/>
              </a:rPr>
              <a:t>BackgroundImage</a:t>
            </a:r>
            <a:r>
              <a:rPr lang="ru-RU" sz="2400" dirty="0" smtClean="0">
                <a:latin typeface="Segoe UI" pitchFamily="34" charset="0"/>
                <a:ea typeface="Segoe UI" pitchFamily="34" charset="0"/>
                <a:cs typeface="Segoe UI" pitchFamily="34" charset="0"/>
              </a:rPr>
              <a:t>: фоновое изображение (173х173</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px</a:t>
            </a:r>
            <a:r>
              <a:rPr lang="en-US" sz="2400" dirty="0" smtClean="0">
                <a:latin typeface="Segoe UI" pitchFamily="34" charset="0"/>
                <a:ea typeface="Segoe UI" pitchFamily="34" charset="0"/>
                <a:cs typeface="Segoe UI" pitchFamily="34" charset="0"/>
              </a:rPr>
              <a:t>);</a:t>
            </a:r>
          </a:p>
          <a:p>
            <a:pPr marL="338138" indent="-338138"/>
            <a:r>
              <a:rPr lang="en-US" sz="2400" dirty="0">
                <a:latin typeface="Segoe UI" pitchFamily="34" charset="0"/>
                <a:ea typeface="Segoe UI" pitchFamily="34" charset="0"/>
                <a:cs typeface="Segoe UI" pitchFamily="34" charset="0"/>
              </a:rPr>
              <a:t>Count </a:t>
            </a:r>
            <a:r>
              <a:rPr lang="en-US" sz="2400" dirty="0" smtClean="0">
                <a:latin typeface="Segoe UI" pitchFamily="34" charset="0"/>
                <a:ea typeface="Segoe UI" pitchFamily="34" charset="0"/>
                <a:cs typeface="Segoe UI" pitchFamily="34" charset="0"/>
              </a:rPr>
              <a:t>(Badge): </a:t>
            </a:r>
            <a:r>
              <a:rPr lang="ru-RU" sz="2400" dirty="0" smtClean="0">
                <a:latin typeface="Segoe UI" pitchFamily="34" charset="0"/>
                <a:ea typeface="Segoe UI" pitchFamily="34" charset="0"/>
                <a:cs typeface="Segoe UI" pitchFamily="34" charset="0"/>
              </a:rPr>
              <a:t>значение от 1 до 99. Если 0 или не указан – не отображается.</a:t>
            </a:r>
            <a:endParaRPr lang="en-US" sz="2400" dirty="0" smtClean="0">
              <a:latin typeface="Segoe UI" pitchFamily="34" charset="0"/>
              <a:ea typeface="Segoe UI" pitchFamily="34" charset="0"/>
              <a:cs typeface="Segoe UI" pitchFamily="34" charset="0"/>
            </a:endParaRPr>
          </a:p>
          <a:p>
            <a:pPr marL="338138" indent="-338138"/>
            <a:endParaRPr lang="en-US" sz="2400" dirty="0">
              <a:latin typeface="Segoe UI" pitchFamily="34" charset="0"/>
              <a:ea typeface="Segoe UI" pitchFamily="34" charset="0"/>
              <a:cs typeface="Segoe UI" pitchFamily="34" charset="0"/>
            </a:endParaRPr>
          </a:p>
          <a:p>
            <a:pPr marL="338138" indent="-338138"/>
            <a:endParaRPr lang="en-US" sz="2400" dirty="0" smtClean="0">
              <a:latin typeface="Segoe UI" pitchFamily="34" charset="0"/>
              <a:ea typeface="Segoe UI" pitchFamily="34" charset="0"/>
              <a:cs typeface="Segoe UI" pitchFamily="34" charset="0"/>
            </a:endParaRPr>
          </a:p>
          <a:p>
            <a:pPr marL="338138" indent="-338138"/>
            <a:endParaRPr lang="en-US" sz="2400" dirty="0">
              <a:latin typeface="Segoe UI" pitchFamily="34" charset="0"/>
              <a:ea typeface="Segoe UI" pitchFamily="34" charset="0"/>
              <a:cs typeface="Segoe UI" pitchFamily="34" charset="0"/>
            </a:endParaRPr>
          </a:p>
          <a:p>
            <a:pPr marL="338138" indent="-338138"/>
            <a:endParaRPr lang="en-US" sz="2400" dirty="0" smtClean="0">
              <a:latin typeface="Segoe UI" pitchFamily="34" charset="0"/>
              <a:ea typeface="Segoe UI" pitchFamily="34" charset="0"/>
              <a:cs typeface="Segoe UI" pitchFamily="34" charset="0"/>
            </a:endParaRPr>
          </a:p>
          <a:p>
            <a:pPr marL="338138" indent="-338138"/>
            <a:endParaRPr lang="en-US" sz="2400" dirty="0">
              <a:latin typeface="Segoe UI" pitchFamily="34" charset="0"/>
              <a:ea typeface="Segoe UI" pitchFamily="34" charset="0"/>
              <a:cs typeface="Segoe UI" pitchFamily="34" charset="0"/>
            </a:endParaRPr>
          </a:p>
          <a:p>
            <a:pPr marL="338138" indent="-338138"/>
            <a:endParaRPr lang="en-US" sz="2400" dirty="0" smtClean="0">
              <a:latin typeface="Segoe UI" pitchFamily="34" charset="0"/>
              <a:ea typeface="Segoe UI" pitchFamily="34" charset="0"/>
              <a:cs typeface="Segoe UI" pitchFamily="34" charset="0"/>
            </a:endParaRPr>
          </a:p>
          <a:p>
            <a:pPr marL="338138" indent="-338138"/>
            <a:r>
              <a:rPr lang="en-US" sz="2400" dirty="0" err="1" smtClean="0">
                <a:latin typeface="Segoe UI" pitchFamily="34" charset="0"/>
                <a:ea typeface="Segoe UI" pitchFamily="34" charset="0"/>
                <a:cs typeface="Segoe UI" pitchFamily="34" charset="0"/>
              </a:rPr>
              <a:t>BackTitle</a:t>
            </a:r>
            <a:r>
              <a:rPr lang="en-US" sz="2400" dirty="0" smtClean="0">
                <a:latin typeface="Segoe UI" pitchFamily="34" charset="0"/>
                <a:ea typeface="Segoe UI" pitchFamily="34" charset="0"/>
                <a:cs typeface="Segoe UI" pitchFamily="34" charset="0"/>
              </a:rPr>
              <a:t>: </a:t>
            </a:r>
            <a:r>
              <a:rPr lang="ru-RU" sz="2400" dirty="0" smtClean="0">
                <a:latin typeface="Segoe UI" pitchFamily="34" charset="0"/>
                <a:ea typeface="Segoe UI" pitchFamily="34" charset="0"/>
                <a:cs typeface="Segoe UI" pitchFamily="34" charset="0"/>
              </a:rPr>
              <a:t>строка, которая показывается внизу обратного тайла (прибл. 15 символов)</a:t>
            </a:r>
            <a:r>
              <a:rPr lang="en-US" sz="2400" dirty="0" smtClean="0">
                <a:latin typeface="Segoe UI" pitchFamily="34" charset="0"/>
                <a:ea typeface="Segoe UI" pitchFamily="34" charset="0"/>
                <a:cs typeface="Segoe UI" pitchFamily="34" charset="0"/>
              </a:rPr>
              <a:t>;</a:t>
            </a:r>
            <a:endParaRPr lang="ru-RU" sz="2400" dirty="0" smtClean="0">
              <a:latin typeface="Segoe UI" pitchFamily="34" charset="0"/>
              <a:ea typeface="Segoe UI" pitchFamily="34" charset="0"/>
              <a:cs typeface="Segoe UI" pitchFamily="34" charset="0"/>
            </a:endParaRPr>
          </a:p>
          <a:p>
            <a:pPr marL="338138" indent="-338138"/>
            <a:r>
              <a:rPr lang="en-US" sz="2400" dirty="0" err="1" smtClean="0">
                <a:latin typeface="Segoe UI" pitchFamily="34" charset="0"/>
                <a:ea typeface="Segoe UI" pitchFamily="34" charset="0"/>
                <a:cs typeface="Segoe UI" pitchFamily="34" charset="0"/>
              </a:rPr>
              <a:t>BackBackgroundImage</a:t>
            </a:r>
            <a:r>
              <a:rPr lang="ru-RU" sz="2400" dirty="0" smtClean="0">
                <a:latin typeface="Segoe UI" pitchFamily="34" charset="0"/>
                <a:ea typeface="Segoe UI" pitchFamily="34" charset="0"/>
                <a:cs typeface="Segoe UI" pitchFamily="34" charset="0"/>
              </a:rPr>
              <a:t>: фоновое изображение обратного тайла;</a:t>
            </a:r>
          </a:p>
          <a:p>
            <a:pPr marL="338138" indent="-338138"/>
            <a:r>
              <a:rPr lang="en-US" sz="2400" dirty="0" err="1" smtClean="0">
                <a:latin typeface="Segoe UI" pitchFamily="34" charset="0"/>
                <a:ea typeface="Segoe UI" pitchFamily="34" charset="0"/>
                <a:cs typeface="Segoe UI" pitchFamily="34" charset="0"/>
              </a:rPr>
              <a:t>BackContent</a:t>
            </a:r>
            <a:r>
              <a:rPr lang="ru-RU" sz="2400" dirty="0" smtClean="0">
                <a:latin typeface="Segoe UI" pitchFamily="34" charset="0"/>
                <a:ea typeface="Segoe UI" pitchFamily="34" charset="0"/>
                <a:cs typeface="Segoe UI" pitchFamily="34" charset="0"/>
              </a:rPr>
              <a:t>: строка, которая будет отображаться (приблизительно 40 символов).</a:t>
            </a:r>
            <a:endParaRPr lang="en-US" sz="2400" dirty="0">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9112" y="2482743"/>
            <a:ext cx="4384539" cy="18726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52160" y="2467268"/>
            <a:ext cx="5482228" cy="1903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806273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Tiles</a:t>
            </a:r>
            <a:r>
              <a:rPr lang="ru-RU" dirty="0" smtClean="0"/>
              <a:t>: возможности и ограничения</a:t>
            </a:r>
            <a:endParaRPr lang="en-US" dirty="0"/>
          </a:p>
        </p:txBody>
      </p:sp>
      <p:sp>
        <p:nvSpPr>
          <p:cNvPr id="12" name="Content Placeholder 7"/>
          <p:cNvSpPr txBox="1">
            <a:spLocks/>
          </p:cNvSpPr>
          <p:nvPr/>
        </p:nvSpPr>
        <p:spPr>
          <a:xfrm>
            <a:off x="519509" y="1072454"/>
            <a:ext cx="11149806" cy="457971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8138" indent="-338138"/>
            <a:r>
              <a:rPr lang="ru-RU" sz="2400" dirty="0" smtClean="0">
                <a:latin typeface="Segoe UI" pitchFamily="34" charset="0"/>
                <a:ea typeface="Segoe UI" pitchFamily="34" charset="0"/>
                <a:cs typeface="Segoe UI" pitchFamily="34" charset="0"/>
              </a:rPr>
              <a:t>Можно использовать </a:t>
            </a:r>
            <a:r>
              <a:rPr lang="en-US" sz="2400" dirty="0" smtClean="0">
                <a:latin typeface="Segoe UI" pitchFamily="34" charset="0"/>
                <a:ea typeface="Segoe UI" pitchFamily="34" charset="0"/>
                <a:cs typeface="Segoe UI" pitchFamily="34" charset="0"/>
              </a:rPr>
              <a:t>jpg </a:t>
            </a:r>
            <a:r>
              <a:rPr lang="ru-RU" sz="2400" dirty="0" smtClean="0">
                <a:latin typeface="Segoe UI" pitchFamily="34" charset="0"/>
                <a:ea typeface="Segoe UI" pitchFamily="34" charset="0"/>
                <a:cs typeface="Segoe UI" pitchFamily="34" charset="0"/>
              </a:rPr>
              <a:t>или </a:t>
            </a:r>
            <a:r>
              <a:rPr lang="en-US" sz="2400" dirty="0" err="1" smtClean="0">
                <a:latin typeface="Segoe UI" pitchFamily="34" charset="0"/>
                <a:ea typeface="Segoe UI" pitchFamily="34" charset="0"/>
                <a:cs typeface="Segoe UI" pitchFamily="34" charset="0"/>
              </a:rPr>
              <a:t>png</a:t>
            </a:r>
            <a:r>
              <a:rPr lang="en-US" sz="2400" dirty="0" smtClean="0">
                <a:latin typeface="Segoe UI" pitchFamily="34" charset="0"/>
                <a:ea typeface="Segoe UI" pitchFamily="34" charset="0"/>
                <a:cs typeface="Segoe UI" pitchFamily="34" charset="0"/>
              </a:rPr>
              <a:t> </a:t>
            </a:r>
            <a:r>
              <a:rPr lang="ru-RU" sz="2400" dirty="0" smtClean="0">
                <a:latin typeface="Segoe UI" pitchFamily="34" charset="0"/>
                <a:ea typeface="Segoe UI" pitchFamily="34" charset="0"/>
                <a:cs typeface="Segoe UI" pitchFamily="34" charset="0"/>
              </a:rPr>
              <a:t>изображения;</a:t>
            </a:r>
          </a:p>
          <a:p>
            <a:pPr marL="338138" indent="-338138"/>
            <a:r>
              <a:rPr lang="ru-RU" sz="2400" dirty="0" smtClean="0">
                <a:latin typeface="Segoe UI" pitchFamily="34" charset="0"/>
                <a:ea typeface="Segoe UI" pitchFamily="34" charset="0"/>
                <a:cs typeface="Segoe UI" pitchFamily="34" charset="0"/>
              </a:rPr>
              <a:t>Предпочтительней использовать локальные изображения;</a:t>
            </a:r>
          </a:p>
          <a:p>
            <a:pPr marL="338138" indent="-338138"/>
            <a:r>
              <a:rPr lang="ru-RU" sz="2400" dirty="0" smtClean="0">
                <a:latin typeface="Segoe UI" pitchFamily="34" charset="0"/>
                <a:ea typeface="Segoe UI" pitchFamily="34" charset="0"/>
                <a:cs typeface="Segoe UI" pitchFamily="34" charset="0"/>
              </a:rPr>
              <a:t>Размер тайлов: 173х173 </a:t>
            </a:r>
            <a:r>
              <a:rPr lang="en-US" sz="2400" dirty="0" err="1" smtClean="0">
                <a:latin typeface="Segoe UI" pitchFamily="34" charset="0"/>
                <a:ea typeface="Segoe UI" pitchFamily="34" charset="0"/>
                <a:cs typeface="Segoe UI" pitchFamily="34" charset="0"/>
              </a:rPr>
              <a:t>px</a:t>
            </a:r>
            <a:r>
              <a:rPr lang="en-US" sz="2400" dirty="0" smtClean="0">
                <a:latin typeface="Segoe UI" pitchFamily="34" charset="0"/>
                <a:ea typeface="Segoe UI" pitchFamily="34" charset="0"/>
                <a:cs typeface="Segoe UI" pitchFamily="34" charset="0"/>
              </a:rPr>
              <a:t>. </a:t>
            </a:r>
            <a:r>
              <a:rPr lang="ru-RU" sz="2400" dirty="0" smtClean="0">
                <a:latin typeface="Segoe UI" pitchFamily="34" charset="0"/>
                <a:ea typeface="Segoe UI" pitchFamily="34" charset="0"/>
                <a:cs typeface="Segoe UI" pitchFamily="34" charset="0"/>
              </a:rPr>
              <a:t>Если другой размер – изображение будет адаптировано;</a:t>
            </a:r>
          </a:p>
          <a:p>
            <a:pPr marL="338138" indent="-338138"/>
            <a:r>
              <a:rPr lang="ru-RU" sz="2400" dirty="0" smtClean="0">
                <a:latin typeface="Segoe UI" pitchFamily="34" charset="0"/>
                <a:ea typeface="Segoe UI" pitchFamily="34" charset="0"/>
                <a:cs typeface="Segoe UI" pitchFamily="34" charset="0"/>
              </a:rPr>
              <a:t>Можно использовать удаленные изображения;</a:t>
            </a:r>
          </a:p>
          <a:p>
            <a:pPr marL="338138" indent="-338138"/>
            <a:r>
              <a:rPr lang="ru-RU" sz="2400" dirty="0" smtClean="0">
                <a:latin typeface="Segoe UI" pitchFamily="34" charset="0"/>
                <a:ea typeface="Segoe UI" pitchFamily="34" charset="0"/>
                <a:cs typeface="Segoe UI" pitchFamily="34" charset="0"/>
              </a:rPr>
              <a:t>Пользователь может запретить отображение </a:t>
            </a:r>
            <a:r>
              <a:rPr lang="en-US" sz="2400" dirty="0" smtClean="0">
                <a:latin typeface="Segoe UI" pitchFamily="34" charset="0"/>
                <a:ea typeface="Segoe UI" pitchFamily="34" charset="0"/>
                <a:cs typeface="Segoe UI" pitchFamily="34" charset="0"/>
              </a:rPr>
              <a:t>Live Tiles </a:t>
            </a:r>
            <a:r>
              <a:rPr lang="ru-RU" sz="2400" dirty="0" smtClean="0">
                <a:latin typeface="Segoe UI" pitchFamily="34" charset="0"/>
                <a:ea typeface="Segoe UI" pitchFamily="34" charset="0"/>
                <a:cs typeface="Segoe UI" pitchFamily="34" charset="0"/>
              </a:rPr>
              <a:t>для вашего приложения;</a:t>
            </a:r>
          </a:p>
          <a:p>
            <a:pPr marL="338138" indent="-338138"/>
            <a:r>
              <a:rPr lang="en-US" sz="2400" dirty="0" smtClean="0">
                <a:latin typeface="Segoe UI" pitchFamily="34" charset="0"/>
                <a:ea typeface="Segoe UI" pitchFamily="34" charset="0"/>
                <a:cs typeface="Segoe UI" pitchFamily="34" charset="0"/>
              </a:rPr>
              <a:t>Https </a:t>
            </a:r>
            <a:r>
              <a:rPr lang="ru-RU" sz="2400" dirty="0" smtClean="0">
                <a:latin typeface="Segoe UI" pitchFamily="34" charset="0"/>
                <a:ea typeface="Segoe UI" pitchFamily="34" charset="0"/>
                <a:cs typeface="Segoe UI" pitchFamily="34" charset="0"/>
              </a:rPr>
              <a:t>не поддерживается для удаленных изображений;</a:t>
            </a:r>
          </a:p>
          <a:p>
            <a:pPr marL="338138" indent="-338138"/>
            <a:r>
              <a:rPr lang="ru-RU" sz="2400" dirty="0" smtClean="0">
                <a:latin typeface="Segoe UI" pitchFamily="34" charset="0"/>
                <a:ea typeface="Segoe UI" pitchFamily="34" charset="0"/>
                <a:cs typeface="Segoe UI" pitchFamily="34" charset="0"/>
              </a:rPr>
              <a:t>Лимит на удаленные изображения: 80 КБ;</a:t>
            </a:r>
          </a:p>
          <a:p>
            <a:pPr marL="338138" indent="-338138"/>
            <a:r>
              <a:rPr lang="ru-RU" sz="2400" dirty="0" smtClean="0">
                <a:latin typeface="Segoe UI" pitchFamily="34" charset="0"/>
                <a:ea typeface="Segoe UI" pitchFamily="34" charset="0"/>
                <a:cs typeface="Segoe UI" pitchFamily="34" charset="0"/>
              </a:rPr>
              <a:t>Лимит на время загрузки удаленных изображений: 30 секунд;</a:t>
            </a:r>
          </a:p>
          <a:p>
            <a:pPr marL="338138" indent="-338138"/>
            <a:r>
              <a:rPr lang="ru-RU" sz="2400" dirty="0" smtClean="0">
                <a:latin typeface="Segoe UI" pitchFamily="34" charset="0"/>
                <a:ea typeface="Segoe UI" pitchFamily="34" charset="0"/>
                <a:cs typeface="Segoe UI" pitchFamily="34" charset="0"/>
              </a:rPr>
              <a:t>Если </a:t>
            </a:r>
            <a:r>
              <a:rPr lang="en-US" sz="2400" dirty="0" err="1">
                <a:latin typeface="Segoe UI" pitchFamily="34" charset="0"/>
                <a:ea typeface="Segoe UI" pitchFamily="34" charset="0"/>
                <a:cs typeface="Segoe UI" pitchFamily="34" charset="0"/>
              </a:rPr>
              <a:t>BackgroundImage</a:t>
            </a:r>
            <a:r>
              <a:rPr lang="en-US" sz="2400" dirty="0">
                <a:latin typeface="Segoe UI" pitchFamily="34" charset="0"/>
                <a:ea typeface="Segoe UI" pitchFamily="34" charset="0"/>
                <a:cs typeface="Segoe UI" pitchFamily="34" charset="0"/>
              </a:rPr>
              <a:t> </a:t>
            </a:r>
            <a:r>
              <a:rPr lang="ru-RU" sz="2400" dirty="0" smtClean="0">
                <a:latin typeface="Segoe UI" pitchFamily="34" charset="0"/>
                <a:ea typeface="Segoe UI" pitchFamily="34" charset="0"/>
                <a:cs typeface="Segoe UI" pitchFamily="34" charset="0"/>
              </a:rPr>
              <a:t>или </a:t>
            </a:r>
            <a:r>
              <a:rPr lang="en-US" sz="2400" dirty="0" err="1">
                <a:latin typeface="Segoe UI" pitchFamily="34" charset="0"/>
                <a:ea typeface="Segoe UI" pitchFamily="34" charset="0"/>
                <a:cs typeface="Segoe UI" pitchFamily="34" charset="0"/>
              </a:rPr>
              <a:t>BackgroundImage</a:t>
            </a:r>
            <a:r>
              <a:rPr lang="en-US" sz="2400" dirty="0">
                <a:latin typeface="Segoe UI" pitchFamily="34" charset="0"/>
                <a:ea typeface="Segoe UI" pitchFamily="34" charset="0"/>
                <a:cs typeface="Segoe UI" pitchFamily="34" charset="0"/>
              </a:rPr>
              <a:t> </a:t>
            </a:r>
            <a:r>
              <a:rPr lang="ru-RU" sz="2400" dirty="0" smtClean="0">
                <a:latin typeface="Segoe UI" pitchFamily="34" charset="0"/>
                <a:ea typeface="Segoe UI" pitchFamily="34" charset="0"/>
                <a:cs typeface="Segoe UI" pitchFamily="34" charset="0"/>
              </a:rPr>
              <a:t>не загрузятся по какой-либо причине, то остальная информация тоже не обновится.</a:t>
            </a:r>
            <a:endParaRPr lang="ru-RU" sz="18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33074761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Raw Notifications </a:t>
            </a:r>
            <a:endParaRPr lang="en-US" dirty="0"/>
          </a:p>
        </p:txBody>
      </p:sp>
      <p:sp>
        <p:nvSpPr>
          <p:cNvPr id="12" name="Content Placeholder 7"/>
          <p:cNvSpPr txBox="1">
            <a:spLocks/>
          </p:cNvSpPr>
          <p:nvPr/>
        </p:nvSpPr>
        <p:spPr>
          <a:xfrm>
            <a:off x="519509" y="1046328"/>
            <a:ext cx="11149806" cy="402571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400" dirty="0"/>
              <a:t>Raw Notifications - это наиболее гибкий тип уведомлений. Обрабатывать данный тип уведомлений можно по своему усмотрению, используя нужный для приложения алгоритм</a:t>
            </a:r>
            <a:r>
              <a:rPr lang="ru-RU" sz="2400" dirty="0" smtClean="0"/>
              <a:t>.</a:t>
            </a:r>
            <a:endParaRPr lang="en-US" sz="2400" dirty="0" smtClean="0"/>
          </a:p>
          <a:p>
            <a:pPr marL="0" indent="0">
              <a:buNone/>
            </a:pPr>
            <a:r>
              <a:rPr lang="ru-RU" sz="2400" dirty="0" smtClean="0"/>
              <a:t> </a:t>
            </a:r>
            <a:endParaRPr lang="en-US" sz="2400" dirty="0" smtClean="0"/>
          </a:p>
          <a:p>
            <a:pPr marL="0" indent="0">
              <a:buNone/>
            </a:pPr>
            <a:r>
              <a:rPr lang="ru-RU" sz="2400" dirty="0" smtClean="0"/>
              <a:t>Если </a:t>
            </a:r>
            <a:r>
              <a:rPr lang="ru-RU" sz="2400" dirty="0"/>
              <a:t>в случае с Toast Notifications и Tile Notifications мы должны соблюдать определенный формат и тип передаваемых данных (для Toast - строка, для Tile - адрес до изображения</a:t>
            </a:r>
            <a:r>
              <a:rPr lang="ru-RU" sz="2400" dirty="0" smtClean="0"/>
              <a:t>)</a:t>
            </a:r>
            <a:r>
              <a:rPr lang="en-US" sz="2400" dirty="0" smtClean="0"/>
              <a:t>,</a:t>
            </a:r>
            <a:r>
              <a:rPr lang="ru-RU" sz="2400" dirty="0" smtClean="0"/>
              <a:t> </a:t>
            </a:r>
            <a:r>
              <a:rPr lang="ru-RU" sz="2400" dirty="0"/>
              <a:t>то в случае с Raw Notifications мы можем передавать абсолютно любые данные, которые нам необходимы</a:t>
            </a:r>
            <a:r>
              <a:rPr lang="ru-RU" sz="2400" dirty="0" smtClean="0"/>
              <a:t>.</a:t>
            </a:r>
            <a:endParaRPr lang="en-US" sz="2400" dirty="0" smtClean="0"/>
          </a:p>
          <a:p>
            <a:pPr marL="0" indent="0">
              <a:buNone/>
            </a:pPr>
            <a:endParaRPr lang="en-US" sz="2400" i="1" dirty="0">
              <a:latin typeface="Segoe UI" pitchFamily="34" charset="0"/>
              <a:ea typeface="Segoe UI" pitchFamily="34" charset="0"/>
              <a:cs typeface="Segoe UI" pitchFamily="34" charset="0"/>
            </a:endParaRPr>
          </a:p>
          <a:p>
            <a:pPr marL="0" indent="0">
              <a:buNone/>
            </a:pPr>
            <a:r>
              <a:rPr lang="ru-RU" sz="2400" i="1" dirty="0">
                <a:latin typeface="Segoe UI" pitchFamily="34" charset="0"/>
                <a:ea typeface="Segoe UI" pitchFamily="34" charset="0"/>
                <a:cs typeface="Segoe UI" pitchFamily="34" charset="0"/>
              </a:rPr>
              <a:t>Объект: </a:t>
            </a:r>
            <a:r>
              <a:rPr lang="ru-RU" sz="2400" i="1"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HttpNotificationChannel</a:t>
            </a:r>
            <a:endParaRPr lang="ru-RU" sz="2400" i="1" dirty="0" smtClean="0">
              <a:latin typeface="Segoe UI" pitchFamily="34" charset="0"/>
              <a:ea typeface="Segoe UI" pitchFamily="34" charset="0"/>
              <a:cs typeface="Segoe UI" pitchFamily="34" charset="0"/>
            </a:endParaRPr>
          </a:p>
          <a:p>
            <a:pPr marL="0" indent="0">
              <a:buNone/>
            </a:pPr>
            <a:r>
              <a:rPr lang="ru-RU" sz="2400" i="1" dirty="0" smtClean="0">
                <a:latin typeface="Segoe UI" pitchFamily="34" charset="0"/>
                <a:ea typeface="Segoe UI" pitchFamily="34" charset="0"/>
                <a:cs typeface="Segoe UI" pitchFamily="34" charset="0"/>
              </a:rPr>
              <a:t>Событие: </a:t>
            </a:r>
            <a:r>
              <a:rPr lang="en-US" sz="2400" dirty="0" err="1" smtClean="0">
                <a:latin typeface="Segoe UI" pitchFamily="34" charset="0"/>
                <a:ea typeface="Segoe UI" pitchFamily="34" charset="0"/>
                <a:cs typeface="Segoe UI" pitchFamily="34" charset="0"/>
              </a:rPr>
              <a:t>HttpNotificationReceived</a:t>
            </a:r>
            <a:endParaRPr lang="en-US" sz="24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41270940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Примеры реальных приложений</a:t>
            </a:r>
            <a:endParaRPr lang="en-US" dirty="0"/>
          </a:p>
        </p:txBody>
      </p:sp>
      <p:sp>
        <p:nvSpPr>
          <p:cNvPr id="56" name="Rectangle 55"/>
          <p:cNvSpPr>
            <a:spLocks noChangeAspect="1"/>
          </p:cNvSpPr>
          <p:nvPr/>
        </p:nvSpPr>
        <p:spPr bwMode="auto">
          <a:xfrm>
            <a:off x="3404675" y="1415081"/>
            <a:ext cx="9141619" cy="4251960"/>
          </a:xfrm>
          <a:custGeom>
            <a:avLst/>
            <a:gdLst/>
            <a:ahLst/>
            <a:cxnLst/>
            <a:rect l="l" t="t" r="r" b="b"/>
            <a:pathLst>
              <a:path w="12188825" h="5669280">
                <a:moveTo>
                  <a:pt x="6048693" y="0"/>
                </a:moveTo>
                <a:lnTo>
                  <a:pt x="6140133" y="0"/>
                </a:lnTo>
                <a:lnTo>
                  <a:pt x="6140133" y="1858353"/>
                </a:lnTo>
                <a:lnTo>
                  <a:pt x="12188825" y="1858353"/>
                </a:lnTo>
                <a:lnTo>
                  <a:pt x="12188825" y="1949793"/>
                </a:lnTo>
                <a:lnTo>
                  <a:pt x="6140133" y="1949793"/>
                </a:lnTo>
                <a:lnTo>
                  <a:pt x="6140133" y="3718097"/>
                </a:lnTo>
                <a:lnTo>
                  <a:pt x="12188825" y="3718097"/>
                </a:lnTo>
                <a:lnTo>
                  <a:pt x="12188825" y="3809537"/>
                </a:lnTo>
                <a:lnTo>
                  <a:pt x="6140133" y="3809537"/>
                </a:lnTo>
                <a:lnTo>
                  <a:pt x="6140133" y="5669280"/>
                </a:lnTo>
                <a:lnTo>
                  <a:pt x="6048693" y="5669280"/>
                </a:lnTo>
                <a:lnTo>
                  <a:pt x="6048693" y="3809537"/>
                </a:lnTo>
                <a:lnTo>
                  <a:pt x="0" y="3809537"/>
                </a:lnTo>
                <a:lnTo>
                  <a:pt x="0" y="3718097"/>
                </a:lnTo>
                <a:lnTo>
                  <a:pt x="6048693" y="3718097"/>
                </a:lnTo>
                <a:lnTo>
                  <a:pt x="6048693" y="1949793"/>
                </a:lnTo>
                <a:lnTo>
                  <a:pt x="0" y="1949793"/>
                </a:lnTo>
                <a:lnTo>
                  <a:pt x="0" y="1858353"/>
                </a:lnTo>
                <a:lnTo>
                  <a:pt x="6048693" y="1858353"/>
                </a:lnTo>
                <a:close/>
              </a:path>
            </a:pathLst>
          </a:custGeom>
          <a:gradFill flip="none" rotWithShape="1">
            <a:gsLst>
              <a:gs pos="78000">
                <a:srgbClr val="FFFFFF">
                  <a:alpha val="50000"/>
                </a:srgbClr>
              </a:gs>
              <a:gs pos="100000">
                <a:srgbClr val="FFFFFF">
                  <a:alpha val="0"/>
                </a:srgbClr>
              </a:gs>
            </a:gsLst>
            <a:path path="rect">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rgbClr val="FFFFFF"/>
              </a:solidFill>
              <a:latin typeface="Segoe Light" pitchFamily="34" charset="0"/>
            </a:endParaRPr>
          </a:p>
        </p:txBody>
      </p:sp>
      <p:pic>
        <p:nvPicPr>
          <p:cNvPr id="36"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 t="1" r="1666" b="1666"/>
          <a:stretch/>
        </p:blipFill>
        <p:spPr bwMode="auto">
          <a:xfrm>
            <a:off x="4239081" y="1600200"/>
            <a:ext cx="1097280" cy="1097280"/>
          </a:xfrm>
          <a:prstGeom prst="rect">
            <a:avLst/>
          </a:prstGeom>
          <a:noFill/>
          <a:ln w="3175">
            <a:solidFill>
              <a:srgbClr val="FFFFFF">
                <a:alpha val="50000"/>
              </a:srgbClr>
            </a:solidFill>
            <a:miter lim="800000"/>
            <a:headEnd/>
            <a:tailEnd/>
          </a:ln>
          <a:effectLst/>
          <a:extLst>
            <a:ext uri="{909E8E84-426E-40DD-AFC4-6F175D3DCCD1}">
              <a14:hiddenFill xmlns:a14="http://schemas.microsoft.com/office/drawing/2010/main" xmlns="">
                <a:solidFill>
                  <a:schemeClr val="accent1"/>
                </a:solidFill>
              </a14:hiddenFill>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239081" y="1600200"/>
            <a:ext cx="1097280" cy="1097280"/>
          </a:xfrm>
          <a:prstGeom prst="rect">
            <a:avLst/>
          </a:prstGeom>
          <a:noFill/>
          <a:ln w="3175">
            <a:solidFill>
              <a:srgbClr val="FFFFFF">
                <a:alpha val="50000"/>
              </a:srgbClr>
            </a:solidFill>
            <a:miter lim="800000"/>
            <a:headEnd/>
            <a:tailEnd/>
          </a:ln>
          <a:effectLst/>
          <a:extLst>
            <a:ext uri="{909E8E84-426E-40DD-AFC4-6F175D3DCCD1}">
              <a14:hiddenFill xmlns:a14="http://schemas.microsoft.com/office/drawing/2010/main" xmlns="">
                <a:solidFill>
                  <a:schemeClr val="accent1"/>
                </a:solidFill>
              </a14:hiddenFill>
            </a:ext>
          </a:extLst>
        </p:spPr>
      </p:pic>
      <p:grpSp>
        <p:nvGrpSpPr>
          <p:cNvPr id="10" name="Group 9"/>
          <p:cNvGrpSpPr/>
          <p:nvPr/>
        </p:nvGrpSpPr>
        <p:grpSpPr>
          <a:xfrm>
            <a:off x="5524238" y="1600200"/>
            <a:ext cx="2232682" cy="1056850"/>
            <a:chOff x="519112" y="1447800"/>
            <a:chExt cx="2232682" cy="1056850"/>
          </a:xfrm>
        </p:grpSpPr>
        <p:sp>
          <p:nvSpPr>
            <p:cNvPr id="8" name="Rectangle 7"/>
            <p:cNvSpPr/>
            <p:nvPr/>
          </p:nvSpPr>
          <p:spPr bwMode="auto">
            <a:xfrm>
              <a:off x="519112" y="1889097"/>
              <a:ext cx="2232681" cy="615553"/>
            </a:xfrm>
            <a:prstGeom prst="rect">
              <a:avLst/>
            </a:prstGeom>
          </p:spPr>
          <p:txBody>
            <a:bodyPr vert="horz" wrap="square" lIns="0" tIns="0" rIns="0" bIns="0" rtlCol="0" anchor="t" anchorCtr="0">
              <a:spAutoFit/>
            </a:bodyPr>
            <a:lstStyle/>
            <a:p>
              <a:pPr marL="341313" indent="-341313">
                <a:lnSpc>
                  <a:spcPct val="90000"/>
                </a:lnSpc>
                <a:spcBef>
                  <a:spcPct val="20000"/>
                </a:spcBef>
                <a:buSzPct val="90000"/>
                <a:buBlip>
                  <a:blip r:embed="rId5"/>
                </a:buBlip>
              </a:pPr>
              <a:r>
                <a:rPr lang="en-US" sz="2000" dirty="0" smtClean="0">
                  <a:gradFill>
                    <a:gsLst>
                      <a:gs pos="0">
                        <a:schemeClr val="tx1"/>
                      </a:gs>
                      <a:gs pos="86000">
                        <a:schemeClr val="tx1"/>
                      </a:gs>
                    </a:gsLst>
                    <a:lin ang="5400000" scaled="0"/>
                  </a:gradFill>
                </a:rPr>
                <a:t>Weather </a:t>
              </a:r>
              <a:r>
                <a:rPr lang="en-US" sz="2000" dirty="0">
                  <a:gradFill>
                    <a:gsLst>
                      <a:gs pos="0">
                        <a:schemeClr val="tx1"/>
                      </a:gs>
                      <a:gs pos="86000">
                        <a:schemeClr val="tx1"/>
                      </a:gs>
                    </a:gsLst>
                    <a:lin ang="5400000" scaled="0"/>
                  </a:gradFill>
                </a:rPr>
                <a:t>Tile</a:t>
              </a:r>
            </a:p>
            <a:p>
              <a:pPr marL="341313" indent="-341313">
                <a:lnSpc>
                  <a:spcPct val="90000"/>
                </a:lnSpc>
                <a:spcBef>
                  <a:spcPct val="20000"/>
                </a:spcBef>
                <a:buSzPct val="90000"/>
                <a:buBlip>
                  <a:blip r:embed="rId5"/>
                </a:buBlip>
              </a:pPr>
              <a:r>
                <a:rPr lang="en-US" sz="2000" dirty="0">
                  <a:gradFill>
                    <a:gsLst>
                      <a:gs pos="0">
                        <a:schemeClr val="tx1"/>
                      </a:gs>
                      <a:gs pos="86000">
                        <a:schemeClr val="tx1"/>
                      </a:gs>
                    </a:gsLst>
                    <a:lin ang="5400000" scaled="0"/>
                  </a:gradFill>
                </a:rPr>
                <a:t>Warning Toast</a:t>
              </a:r>
            </a:p>
          </p:txBody>
        </p:sp>
        <p:sp>
          <p:nvSpPr>
            <p:cNvPr id="33" name="Rectangle 32"/>
            <p:cNvSpPr/>
            <p:nvPr/>
          </p:nvSpPr>
          <p:spPr bwMode="auto">
            <a:xfrm>
              <a:off x="519113" y="1447800"/>
              <a:ext cx="2232681" cy="332399"/>
            </a:xfrm>
            <a:prstGeom prst="rect">
              <a:avLst/>
            </a:prstGeom>
          </p:spPr>
          <p:txBody>
            <a:bodyPr vert="horz" wrap="square" lIns="0" tIns="0" rIns="0" bIns="0" rtlCol="0" anchor="t" anchorCtr="0">
              <a:spAutoFit/>
            </a:bodyPr>
            <a:lstStyle/>
            <a:p>
              <a:pPr>
                <a:lnSpc>
                  <a:spcPct val="90000"/>
                </a:lnSpc>
                <a:spcBef>
                  <a:spcPct val="0"/>
                </a:spcBef>
              </a:pPr>
              <a:r>
                <a:rPr lang="en-US" sz="2400" b="1" dirty="0">
                  <a:ln w="3175">
                    <a:noFill/>
                  </a:ln>
                  <a:gradFill flip="none" rotWithShape="1">
                    <a:gsLst>
                      <a:gs pos="36000">
                        <a:schemeClr val="tx1"/>
                      </a:gs>
                      <a:gs pos="86000">
                        <a:schemeClr val="tx1"/>
                      </a:gs>
                    </a:gsLst>
                    <a:lin ang="5400000" scaled="0"/>
                    <a:tileRect/>
                  </a:gradFill>
                  <a:cs typeface="Arial" charset="0"/>
                </a:rPr>
                <a:t>Weather </a:t>
              </a:r>
              <a:r>
                <a:rPr lang="en-US" sz="2400" b="1" dirty="0" smtClean="0">
                  <a:ln w="3175">
                    <a:noFill/>
                  </a:ln>
                  <a:gradFill flip="none" rotWithShape="1">
                    <a:gsLst>
                      <a:gs pos="36000">
                        <a:schemeClr val="tx1"/>
                      </a:gs>
                      <a:gs pos="86000">
                        <a:schemeClr val="tx1"/>
                      </a:gs>
                    </a:gsLst>
                    <a:lin ang="5400000" scaled="0"/>
                    <a:tileRect/>
                  </a:gradFill>
                  <a:cs typeface="Arial" charset="0"/>
                </a:rPr>
                <a:t>Apps</a:t>
              </a:r>
              <a:endParaRPr lang="en-US" sz="2400" b="1" dirty="0">
                <a:ln w="3175">
                  <a:noFill/>
                </a:ln>
                <a:gradFill flip="none" rotWithShape="1">
                  <a:gsLst>
                    <a:gs pos="36000">
                      <a:schemeClr val="tx1"/>
                    </a:gs>
                    <a:gs pos="86000">
                      <a:schemeClr val="tx1"/>
                    </a:gs>
                  </a:gsLst>
                  <a:lin ang="5400000" scaled="0"/>
                  <a:tileRect/>
                </a:gradFill>
                <a:cs typeface="Arial" charset="0"/>
              </a:endParaRPr>
            </a:p>
          </p:txBody>
        </p:sp>
      </p:grpSp>
      <p:pic>
        <p:nvPicPr>
          <p:cNvPr id="41" name="Picture 2"/>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a:stretch/>
        </p:blipFill>
        <p:spPr bwMode="auto">
          <a:xfrm>
            <a:off x="4239081" y="1600200"/>
            <a:ext cx="1097280" cy="1097280"/>
          </a:xfrm>
          <a:prstGeom prst="rect">
            <a:avLst/>
          </a:prstGeom>
          <a:noFill/>
          <a:ln w="3175">
            <a:solidFill>
              <a:srgbClr val="FFFFFF">
                <a:alpha val="50000"/>
              </a:srgbClr>
            </a:solidFill>
            <a:miter lim="800000"/>
            <a:headEnd/>
            <a:tailEnd/>
          </a:ln>
          <a:effectLst/>
          <a:extLst>
            <a:ext uri="{909E8E84-426E-40DD-AFC4-6F175D3DCCD1}">
              <a14:hiddenFill xmlns:a14="http://schemas.microsoft.com/office/drawing/2010/main" xmlns="">
                <a:solidFill>
                  <a:schemeClr val="accent1"/>
                </a:solidFill>
              </a14:hiddenFill>
            </a:ext>
          </a:extLst>
        </p:spPr>
      </p:pic>
      <p:grpSp>
        <p:nvGrpSpPr>
          <p:cNvPr id="9" name="Group 8"/>
          <p:cNvGrpSpPr/>
          <p:nvPr/>
        </p:nvGrpSpPr>
        <p:grpSpPr>
          <a:xfrm>
            <a:off x="5524238" y="2992421"/>
            <a:ext cx="2232682" cy="1056850"/>
            <a:chOff x="8483269" y="1447800"/>
            <a:chExt cx="2232682" cy="1056850"/>
          </a:xfrm>
        </p:grpSpPr>
        <p:sp>
          <p:nvSpPr>
            <p:cNvPr id="47" name="Rectangle 46"/>
            <p:cNvSpPr/>
            <p:nvPr/>
          </p:nvSpPr>
          <p:spPr bwMode="auto">
            <a:xfrm>
              <a:off x="8483269" y="1889097"/>
              <a:ext cx="2232681" cy="615553"/>
            </a:xfrm>
            <a:prstGeom prst="rect">
              <a:avLst/>
            </a:prstGeom>
          </p:spPr>
          <p:txBody>
            <a:bodyPr vert="horz" wrap="square" lIns="0" tIns="0" rIns="0" bIns="0" rtlCol="0" anchor="t" anchorCtr="0">
              <a:spAutoFit/>
            </a:bodyPr>
            <a:lstStyle/>
            <a:p>
              <a:pPr marL="341313" indent="-341313">
                <a:lnSpc>
                  <a:spcPct val="90000"/>
                </a:lnSpc>
                <a:spcBef>
                  <a:spcPct val="20000"/>
                </a:spcBef>
                <a:buSzPct val="90000"/>
                <a:buBlip>
                  <a:blip r:embed="rId5"/>
                </a:buBlip>
              </a:pPr>
              <a:r>
                <a:rPr lang="en-US" sz="2000" dirty="0">
                  <a:gradFill>
                    <a:gsLst>
                      <a:gs pos="0">
                        <a:schemeClr val="tx1"/>
                      </a:gs>
                      <a:gs pos="86000">
                        <a:schemeClr val="tx1"/>
                      </a:gs>
                    </a:gsLst>
                    <a:lin ang="5400000" scaled="0"/>
                  </a:gradFill>
                </a:rPr>
                <a:t>Turn Tile</a:t>
              </a:r>
            </a:p>
            <a:p>
              <a:pPr marL="341313" indent="-341313">
                <a:lnSpc>
                  <a:spcPct val="90000"/>
                </a:lnSpc>
                <a:spcBef>
                  <a:spcPct val="20000"/>
                </a:spcBef>
                <a:buSzPct val="90000"/>
                <a:buBlip>
                  <a:blip r:embed="rId5"/>
                </a:buBlip>
              </a:pPr>
              <a:r>
                <a:rPr lang="en-US" sz="2000" dirty="0">
                  <a:gradFill>
                    <a:gsLst>
                      <a:gs pos="0">
                        <a:schemeClr val="tx1"/>
                      </a:gs>
                      <a:gs pos="86000">
                        <a:schemeClr val="tx1"/>
                      </a:gs>
                    </a:gsLst>
                    <a:lin ang="5400000" scaled="0"/>
                  </a:gradFill>
                </a:rPr>
                <a:t>Move Toast</a:t>
              </a:r>
            </a:p>
          </p:txBody>
        </p:sp>
        <p:sp>
          <p:nvSpPr>
            <p:cNvPr id="48" name="Rectangle 47"/>
            <p:cNvSpPr/>
            <p:nvPr/>
          </p:nvSpPr>
          <p:spPr bwMode="auto">
            <a:xfrm>
              <a:off x="8483270" y="1447800"/>
              <a:ext cx="2232681" cy="332399"/>
            </a:xfrm>
            <a:prstGeom prst="rect">
              <a:avLst/>
            </a:prstGeom>
          </p:spPr>
          <p:txBody>
            <a:bodyPr vert="horz" wrap="square" lIns="0" tIns="0" rIns="0" bIns="0" rtlCol="0" anchor="t" anchorCtr="0">
              <a:spAutoFit/>
            </a:bodyPr>
            <a:lstStyle/>
            <a:p>
              <a:pPr>
                <a:lnSpc>
                  <a:spcPct val="90000"/>
                </a:lnSpc>
                <a:spcBef>
                  <a:spcPct val="0"/>
                </a:spcBef>
              </a:pPr>
              <a:r>
                <a:rPr lang="en-US" sz="2400" b="1" dirty="0">
                  <a:ln w="3175">
                    <a:noFill/>
                  </a:ln>
                  <a:gradFill flip="none" rotWithShape="1">
                    <a:gsLst>
                      <a:gs pos="36000">
                        <a:schemeClr val="tx1"/>
                      </a:gs>
                      <a:gs pos="86000">
                        <a:schemeClr val="tx1"/>
                      </a:gs>
                    </a:gsLst>
                    <a:lin ang="5400000" scaled="0"/>
                    <a:tileRect/>
                  </a:gradFill>
                  <a:cs typeface="Arial" charset="0"/>
                </a:rPr>
                <a:t>Chess by Post</a:t>
              </a:r>
            </a:p>
          </p:txBody>
        </p:sp>
      </p:grpSp>
      <p:pic>
        <p:nvPicPr>
          <p:cNvPr id="69" name="Picture 3"/>
          <p:cNvPicPr>
            <a:picLocks noChangeAspect="1" noChangeArrowheads="1"/>
          </p:cNvPicPr>
          <p:nvPr/>
        </p:nvPicPr>
        <p:blipFill rotWithShape="1">
          <a:blip r:embed="rId7">
            <a:extLst>
              <a:ext uri="{28A0092B-C50C-407E-A947-70E740481C1C}">
                <a14:useLocalDpi xmlns:a14="http://schemas.microsoft.com/office/drawing/2010/main" xmlns="" val="0"/>
              </a:ext>
            </a:extLst>
          </a:blip>
          <a:srcRect l="-1" t="-1" r="1358" b="1358"/>
          <a:stretch/>
        </p:blipFill>
        <p:spPr bwMode="auto">
          <a:xfrm>
            <a:off x="4239081" y="2992421"/>
            <a:ext cx="1097280" cy="1097280"/>
          </a:xfrm>
          <a:prstGeom prst="rect">
            <a:avLst/>
          </a:prstGeom>
          <a:noFill/>
          <a:ln w="3175">
            <a:solidFill>
              <a:srgbClr val="FFFFFF">
                <a:alpha val="50000"/>
              </a:srgbClr>
            </a:solidFill>
            <a:miter lim="800000"/>
            <a:headEnd/>
            <a:tailEnd/>
          </a:ln>
          <a:effectLst/>
          <a:extLst>
            <a:ext uri="{909E8E84-426E-40DD-AFC4-6F175D3DCCD1}">
              <a14:hiddenFill xmlns:a14="http://schemas.microsoft.com/office/drawing/2010/main" xmlns="">
                <a:solidFill>
                  <a:schemeClr val="accent1"/>
                </a:solidFill>
              </a14:hiddenFill>
            </a:ext>
          </a:extLst>
        </p:spPr>
      </p:pic>
      <p:grpSp>
        <p:nvGrpSpPr>
          <p:cNvPr id="13" name="Group 12"/>
          <p:cNvGrpSpPr/>
          <p:nvPr/>
        </p:nvGrpSpPr>
        <p:grpSpPr>
          <a:xfrm>
            <a:off x="5524238" y="4389120"/>
            <a:ext cx="2232682" cy="1056850"/>
            <a:chOff x="4388940" y="4177352"/>
            <a:chExt cx="2232682" cy="1056850"/>
          </a:xfrm>
        </p:grpSpPr>
        <p:sp>
          <p:nvSpPr>
            <p:cNvPr id="51" name="Rectangle 50"/>
            <p:cNvSpPr/>
            <p:nvPr/>
          </p:nvSpPr>
          <p:spPr bwMode="auto">
            <a:xfrm>
              <a:off x="4388940" y="4618649"/>
              <a:ext cx="2232681" cy="615553"/>
            </a:xfrm>
            <a:prstGeom prst="rect">
              <a:avLst/>
            </a:prstGeom>
          </p:spPr>
          <p:txBody>
            <a:bodyPr vert="horz" wrap="square" lIns="0" tIns="0" rIns="0" bIns="0" rtlCol="0" anchor="t" anchorCtr="0">
              <a:spAutoFit/>
            </a:bodyPr>
            <a:lstStyle/>
            <a:p>
              <a:pPr marL="341313" indent="-341313">
                <a:lnSpc>
                  <a:spcPct val="90000"/>
                </a:lnSpc>
                <a:spcBef>
                  <a:spcPct val="20000"/>
                </a:spcBef>
                <a:buSzPct val="90000"/>
                <a:buBlip>
                  <a:blip r:embed="rId5"/>
                </a:buBlip>
              </a:pPr>
              <a:r>
                <a:rPr lang="en-US" sz="2000" dirty="0">
                  <a:gradFill>
                    <a:gsLst>
                      <a:gs pos="0">
                        <a:schemeClr val="tx1"/>
                      </a:gs>
                      <a:gs pos="86000">
                        <a:schemeClr val="tx1"/>
                      </a:gs>
                    </a:gsLst>
                    <a:lin ang="5400000" scaled="0"/>
                  </a:gradFill>
                </a:rPr>
                <a:t>Unread Tile</a:t>
              </a:r>
            </a:p>
            <a:p>
              <a:pPr marL="341313" indent="-341313">
                <a:lnSpc>
                  <a:spcPct val="90000"/>
                </a:lnSpc>
                <a:spcBef>
                  <a:spcPct val="20000"/>
                </a:spcBef>
                <a:buSzPct val="90000"/>
                <a:buBlip>
                  <a:blip r:embed="rId5"/>
                </a:buBlip>
              </a:pPr>
              <a:r>
                <a:rPr lang="en-US" sz="2000" dirty="0">
                  <a:gradFill>
                    <a:gsLst>
                      <a:gs pos="0">
                        <a:schemeClr val="tx1"/>
                      </a:gs>
                      <a:gs pos="86000">
                        <a:schemeClr val="tx1"/>
                      </a:gs>
                    </a:gsLst>
                    <a:lin ang="5400000" scaled="0"/>
                  </a:gradFill>
                </a:rPr>
                <a:t>Direct Toast</a:t>
              </a:r>
            </a:p>
          </p:txBody>
        </p:sp>
        <p:sp>
          <p:nvSpPr>
            <p:cNvPr id="52" name="Rectangle 51"/>
            <p:cNvSpPr/>
            <p:nvPr/>
          </p:nvSpPr>
          <p:spPr bwMode="auto">
            <a:xfrm>
              <a:off x="4388941" y="4177352"/>
              <a:ext cx="2232681" cy="332399"/>
            </a:xfrm>
            <a:prstGeom prst="rect">
              <a:avLst/>
            </a:prstGeom>
          </p:spPr>
          <p:txBody>
            <a:bodyPr vert="horz" wrap="square" lIns="0" tIns="0" rIns="0" bIns="0" rtlCol="0" anchor="t" anchorCtr="0">
              <a:spAutoFit/>
            </a:bodyPr>
            <a:lstStyle/>
            <a:p>
              <a:pPr>
                <a:lnSpc>
                  <a:spcPct val="90000"/>
                </a:lnSpc>
                <a:spcBef>
                  <a:spcPct val="0"/>
                </a:spcBef>
              </a:pPr>
              <a:r>
                <a:rPr lang="en-US" sz="2400" b="1" dirty="0" err="1">
                  <a:ln w="3175">
                    <a:noFill/>
                  </a:ln>
                  <a:gradFill flip="none" rotWithShape="1">
                    <a:gsLst>
                      <a:gs pos="36000">
                        <a:schemeClr val="tx1"/>
                      </a:gs>
                      <a:gs pos="86000">
                        <a:schemeClr val="tx1"/>
                      </a:gs>
                    </a:gsLst>
                    <a:lin ang="5400000" scaled="0"/>
                    <a:tileRect/>
                  </a:gradFill>
                  <a:cs typeface="Arial" charset="0"/>
                </a:rPr>
                <a:t>Beezz</a:t>
              </a:r>
              <a:endParaRPr lang="en-US" sz="2400" b="1" dirty="0">
                <a:ln w="3175">
                  <a:noFill/>
                </a:ln>
                <a:gradFill flip="none" rotWithShape="1">
                  <a:gsLst>
                    <a:gs pos="36000">
                      <a:schemeClr val="tx1"/>
                    </a:gs>
                    <a:gs pos="86000">
                      <a:schemeClr val="tx1"/>
                    </a:gs>
                  </a:gsLst>
                  <a:lin ang="5400000" scaled="0"/>
                  <a:tileRect/>
                </a:gradFill>
                <a:cs typeface="Arial" charset="0"/>
              </a:endParaRPr>
            </a:p>
          </p:txBody>
        </p:sp>
      </p:grpSp>
      <p:pic>
        <p:nvPicPr>
          <p:cNvPr id="70" name="Picture 7"/>
          <p:cNvPicPr>
            <a:picLocks noChangeAspect="1" noChangeArrowheads="1"/>
          </p:cNvPicPr>
          <p:nvPr/>
        </p:nvPicPr>
        <p:blipFill rotWithShape="1">
          <a:blip r:embed="rId8">
            <a:extLst>
              <a:ext uri="{28A0092B-C50C-407E-A947-70E740481C1C}">
                <a14:useLocalDpi xmlns:a14="http://schemas.microsoft.com/office/drawing/2010/main" xmlns="" val="0"/>
              </a:ext>
            </a:extLst>
          </a:blip>
          <a:srcRect l="679" t="678" r="679" b="678"/>
          <a:stretch/>
        </p:blipFill>
        <p:spPr bwMode="auto">
          <a:xfrm>
            <a:off x="4239081" y="4389120"/>
            <a:ext cx="1097280" cy="1097280"/>
          </a:xfrm>
          <a:prstGeom prst="rect">
            <a:avLst/>
          </a:prstGeom>
          <a:noFill/>
          <a:ln w="3175">
            <a:solidFill>
              <a:srgbClr val="FFFFFF">
                <a:alpha val="50000"/>
              </a:srgbClr>
            </a:solidFill>
            <a:miter lim="800000"/>
            <a:headEnd/>
            <a:tailEnd/>
          </a:ln>
          <a:effectLst/>
          <a:extLst>
            <a:ext uri="{909E8E84-426E-40DD-AFC4-6F175D3DCCD1}">
              <a14:hiddenFill xmlns:a14="http://schemas.microsoft.com/office/drawing/2010/main" xmlns="">
                <a:solidFill>
                  <a:schemeClr val="accent1"/>
                </a:solidFill>
              </a14:hiddenFill>
            </a:ext>
          </a:extLst>
        </p:spPr>
      </p:pic>
      <p:grpSp>
        <p:nvGrpSpPr>
          <p:cNvPr id="7" name="Group 6"/>
          <p:cNvGrpSpPr/>
          <p:nvPr/>
        </p:nvGrpSpPr>
        <p:grpSpPr>
          <a:xfrm>
            <a:off x="9396435" y="1600200"/>
            <a:ext cx="2232682" cy="718296"/>
            <a:chOff x="4388940" y="1447800"/>
            <a:chExt cx="2232682" cy="718296"/>
          </a:xfrm>
        </p:grpSpPr>
        <p:sp>
          <p:nvSpPr>
            <p:cNvPr id="42" name="Rectangle 41"/>
            <p:cNvSpPr/>
            <p:nvPr/>
          </p:nvSpPr>
          <p:spPr bwMode="auto">
            <a:xfrm>
              <a:off x="4388940" y="1889097"/>
              <a:ext cx="2232681" cy="276999"/>
            </a:xfrm>
            <a:prstGeom prst="rect">
              <a:avLst/>
            </a:prstGeom>
          </p:spPr>
          <p:txBody>
            <a:bodyPr vert="horz" wrap="square" lIns="0" tIns="0" rIns="0" bIns="0" rtlCol="0" anchor="t" anchorCtr="0">
              <a:spAutoFit/>
            </a:bodyPr>
            <a:lstStyle/>
            <a:p>
              <a:pPr marL="341313" indent="-341313">
                <a:lnSpc>
                  <a:spcPct val="90000"/>
                </a:lnSpc>
                <a:spcBef>
                  <a:spcPct val="20000"/>
                </a:spcBef>
                <a:buSzPct val="90000"/>
                <a:buBlip>
                  <a:blip r:embed="rId5"/>
                </a:buBlip>
              </a:pPr>
              <a:r>
                <a:rPr lang="en-US" sz="2000" dirty="0" smtClean="0">
                  <a:gradFill>
                    <a:gsLst>
                      <a:gs pos="0">
                        <a:schemeClr val="tx1"/>
                      </a:gs>
                      <a:gs pos="86000">
                        <a:schemeClr val="tx1"/>
                      </a:gs>
                    </a:gsLst>
                    <a:lin ang="5400000" scaled="0"/>
                  </a:gradFill>
                </a:rPr>
                <a:t>Toasts</a:t>
              </a:r>
              <a:endParaRPr lang="en-US" sz="2000" dirty="0">
                <a:gradFill>
                  <a:gsLst>
                    <a:gs pos="0">
                      <a:schemeClr val="tx1"/>
                    </a:gs>
                    <a:gs pos="86000">
                      <a:schemeClr val="tx1"/>
                    </a:gs>
                  </a:gsLst>
                  <a:lin ang="5400000" scaled="0"/>
                </a:gradFill>
              </a:endParaRPr>
            </a:p>
          </p:txBody>
        </p:sp>
        <p:sp>
          <p:nvSpPr>
            <p:cNvPr id="45" name="Rectangle 44"/>
            <p:cNvSpPr/>
            <p:nvPr/>
          </p:nvSpPr>
          <p:spPr bwMode="auto">
            <a:xfrm>
              <a:off x="4388941" y="1447800"/>
              <a:ext cx="2232681" cy="332399"/>
            </a:xfrm>
            <a:prstGeom prst="rect">
              <a:avLst/>
            </a:prstGeom>
          </p:spPr>
          <p:txBody>
            <a:bodyPr vert="horz" wrap="square" lIns="0" tIns="0" rIns="0" bIns="0" rtlCol="0" anchor="t" anchorCtr="0">
              <a:spAutoFit/>
            </a:bodyPr>
            <a:lstStyle/>
            <a:p>
              <a:pPr>
                <a:lnSpc>
                  <a:spcPct val="90000"/>
                </a:lnSpc>
                <a:spcBef>
                  <a:spcPct val="0"/>
                </a:spcBef>
              </a:pPr>
              <a:r>
                <a:rPr lang="en-US" sz="2400" b="1" dirty="0" smtClean="0">
                  <a:ln w="3175">
                    <a:noFill/>
                  </a:ln>
                  <a:gradFill flip="none" rotWithShape="1">
                    <a:gsLst>
                      <a:gs pos="36000">
                        <a:schemeClr val="tx1"/>
                      </a:gs>
                      <a:gs pos="86000">
                        <a:schemeClr val="tx1"/>
                      </a:gs>
                    </a:gsLst>
                    <a:lin ang="5400000" scaled="0"/>
                    <a:tileRect/>
                  </a:gradFill>
                  <a:cs typeface="Arial" charset="0"/>
                </a:rPr>
                <a:t>Football.ua</a:t>
              </a:r>
              <a:endParaRPr lang="en-US" sz="2400" b="1" dirty="0">
                <a:ln w="3175">
                  <a:noFill/>
                </a:ln>
                <a:gradFill flip="none" rotWithShape="1">
                  <a:gsLst>
                    <a:gs pos="36000">
                      <a:schemeClr val="tx1"/>
                    </a:gs>
                    <a:gs pos="86000">
                      <a:schemeClr val="tx1"/>
                    </a:gs>
                  </a:gsLst>
                  <a:lin ang="5400000" scaled="0"/>
                  <a:tileRect/>
                </a:gradFill>
                <a:cs typeface="Arial" charset="0"/>
              </a:endParaRPr>
            </a:p>
          </p:txBody>
        </p:sp>
      </p:grpSp>
      <p:pic>
        <p:nvPicPr>
          <p:cNvPr id="71" name="Picture 3"/>
          <p:cNvPicPr>
            <a:picLocks noChangeAspect="1" noChangeArrowheads="1"/>
          </p:cNvPicPr>
          <p:nvPr/>
        </p:nvPicPr>
        <p:blipFill rotWithShape="1">
          <a:blip r:embed="rId9">
            <a:extLst>
              <a:ext uri="{28A0092B-C50C-407E-A947-70E740481C1C}">
                <a14:useLocalDpi xmlns:a14="http://schemas.microsoft.com/office/drawing/2010/main" xmlns="" val="0"/>
              </a:ext>
            </a:extLst>
          </a:blip>
          <a:srcRect l="679" t="679" r="679" b="679"/>
          <a:stretch/>
        </p:blipFill>
        <p:spPr bwMode="auto">
          <a:xfrm>
            <a:off x="8115637" y="1600200"/>
            <a:ext cx="1097280" cy="1097280"/>
          </a:xfrm>
          <a:prstGeom prst="rect">
            <a:avLst/>
          </a:prstGeom>
          <a:noFill/>
          <a:ln w="3175">
            <a:solidFill>
              <a:srgbClr val="FFFFFF">
                <a:alpha val="50000"/>
              </a:srgbClr>
            </a:solidFill>
            <a:miter lim="800000"/>
            <a:headEnd/>
            <a:tailEnd/>
          </a:ln>
          <a:effectLst/>
          <a:extLst>
            <a:ext uri="{909E8E84-426E-40DD-AFC4-6F175D3DCCD1}">
              <a14:hiddenFill xmlns:a14="http://schemas.microsoft.com/office/drawing/2010/main" xmlns="">
                <a:solidFill>
                  <a:schemeClr val="accent1"/>
                </a:solidFill>
              </a14:hiddenFill>
            </a:ext>
          </a:extLst>
        </p:spPr>
      </p:pic>
      <p:grpSp>
        <p:nvGrpSpPr>
          <p:cNvPr id="14" name="Group 13"/>
          <p:cNvGrpSpPr/>
          <p:nvPr/>
        </p:nvGrpSpPr>
        <p:grpSpPr>
          <a:xfrm>
            <a:off x="9396435" y="4389120"/>
            <a:ext cx="2729244" cy="718296"/>
            <a:chOff x="8483269" y="4177352"/>
            <a:chExt cx="2729244" cy="718296"/>
          </a:xfrm>
        </p:grpSpPr>
        <p:sp>
          <p:nvSpPr>
            <p:cNvPr id="53" name="Rectangle 52"/>
            <p:cNvSpPr/>
            <p:nvPr/>
          </p:nvSpPr>
          <p:spPr bwMode="auto">
            <a:xfrm>
              <a:off x="8483269" y="4618649"/>
              <a:ext cx="2232681" cy="276999"/>
            </a:xfrm>
            <a:prstGeom prst="rect">
              <a:avLst/>
            </a:prstGeom>
          </p:spPr>
          <p:txBody>
            <a:bodyPr vert="horz" wrap="square" lIns="0" tIns="0" rIns="0" bIns="0" rtlCol="0" anchor="t" anchorCtr="0">
              <a:spAutoFit/>
            </a:bodyPr>
            <a:lstStyle/>
            <a:p>
              <a:pPr marL="341313" indent="-341313">
                <a:lnSpc>
                  <a:spcPct val="90000"/>
                </a:lnSpc>
                <a:spcBef>
                  <a:spcPct val="20000"/>
                </a:spcBef>
                <a:buSzPct val="90000"/>
                <a:buBlip>
                  <a:blip r:embed="rId5"/>
                </a:buBlip>
              </a:pPr>
              <a:r>
                <a:rPr lang="en-US" sz="2000" dirty="0">
                  <a:gradFill>
                    <a:gsLst>
                      <a:gs pos="0">
                        <a:schemeClr val="tx1"/>
                      </a:gs>
                      <a:gs pos="86000">
                        <a:schemeClr val="tx1"/>
                      </a:gs>
                    </a:gsLst>
                    <a:lin ang="5400000" scaled="0"/>
                  </a:gradFill>
                </a:rPr>
                <a:t>Traffic Tile</a:t>
              </a:r>
            </a:p>
          </p:txBody>
        </p:sp>
        <p:sp>
          <p:nvSpPr>
            <p:cNvPr id="54" name="Rectangle 53"/>
            <p:cNvSpPr/>
            <p:nvPr/>
          </p:nvSpPr>
          <p:spPr bwMode="auto">
            <a:xfrm>
              <a:off x="8483270" y="4177352"/>
              <a:ext cx="2729243" cy="332399"/>
            </a:xfrm>
            <a:prstGeom prst="rect">
              <a:avLst/>
            </a:prstGeom>
          </p:spPr>
          <p:txBody>
            <a:bodyPr vert="horz" wrap="square" lIns="0" tIns="0" rIns="0" bIns="0" rtlCol="0" anchor="t" anchorCtr="0">
              <a:spAutoFit/>
            </a:bodyPr>
            <a:lstStyle/>
            <a:p>
              <a:pPr>
                <a:lnSpc>
                  <a:spcPct val="90000"/>
                </a:lnSpc>
                <a:spcBef>
                  <a:spcPct val="0"/>
                </a:spcBef>
              </a:pPr>
              <a:r>
                <a:rPr lang="en-US" sz="2400" b="1" dirty="0">
                  <a:ln w="3175">
                    <a:noFill/>
                  </a:ln>
                  <a:gradFill flip="none" rotWithShape="1">
                    <a:gsLst>
                      <a:gs pos="36000">
                        <a:schemeClr val="tx1"/>
                      </a:gs>
                      <a:gs pos="86000">
                        <a:schemeClr val="tx1"/>
                      </a:gs>
                    </a:gsLst>
                    <a:lin ang="5400000" scaled="0"/>
                    <a:tileRect/>
                  </a:gradFill>
                  <a:cs typeface="Arial" charset="0"/>
                </a:rPr>
                <a:t>Seattle Traffic Map</a:t>
              </a:r>
            </a:p>
          </p:txBody>
        </p:sp>
      </p:grpSp>
      <p:pic>
        <p:nvPicPr>
          <p:cNvPr id="72" name="Picture 4"/>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8115637" y="4389120"/>
            <a:ext cx="1097280" cy="1097280"/>
          </a:xfrm>
          <a:prstGeom prst="rect">
            <a:avLst/>
          </a:prstGeom>
          <a:noFill/>
          <a:ln w="3175">
            <a:solidFill>
              <a:srgbClr val="FFFFFF">
                <a:alpha val="50000"/>
              </a:srgbClr>
            </a:solidFill>
            <a:miter lim="800000"/>
            <a:headEnd/>
            <a:tailEnd/>
          </a:ln>
          <a:effectLst/>
          <a:extLst>
            <a:ext uri="{909E8E84-426E-40DD-AFC4-6F175D3DCCD1}">
              <a14:hiddenFill xmlns:a14="http://schemas.microsoft.com/office/drawing/2010/main" xmlns="">
                <a:solidFill>
                  <a:schemeClr val="accent1"/>
                </a:solidFill>
              </a14:hiddenFill>
            </a:ext>
          </a:extLst>
        </p:spPr>
      </p:pic>
      <p:grpSp>
        <p:nvGrpSpPr>
          <p:cNvPr id="12" name="Group 11"/>
          <p:cNvGrpSpPr/>
          <p:nvPr/>
        </p:nvGrpSpPr>
        <p:grpSpPr>
          <a:xfrm>
            <a:off x="9396435" y="2992421"/>
            <a:ext cx="2232682" cy="1056850"/>
            <a:chOff x="519112" y="4177352"/>
            <a:chExt cx="2232682" cy="1056850"/>
          </a:xfrm>
        </p:grpSpPr>
        <p:sp>
          <p:nvSpPr>
            <p:cNvPr id="49" name="Rectangle 48"/>
            <p:cNvSpPr/>
            <p:nvPr/>
          </p:nvSpPr>
          <p:spPr bwMode="auto">
            <a:xfrm>
              <a:off x="519112" y="4618649"/>
              <a:ext cx="2232681" cy="615553"/>
            </a:xfrm>
            <a:prstGeom prst="rect">
              <a:avLst/>
            </a:prstGeom>
          </p:spPr>
          <p:txBody>
            <a:bodyPr vert="horz" wrap="square" lIns="0" tIns="0" rIns="0" bIns="0" rtlCol="0" anchor="t" anchorCtr="0">
              <a:spAutoFit/>
            </a:bodyPr>
            <a:lstStyle/>
            <a:p>
              <a:pPr marL="341313" indent="-341313">
                <a:lnSpc>
                  <a:spcPct val="90000"/>
                </a:lnSpc>
                <a:spcBef>
                  <a:spcPct val="20000"/>
                </a:spcBef>
                <a:buSzPct val="90000"/>
                <a:buBlip>
                  <a:blip r:embed="rId5"/>
                </a:buBlip>
              </a:pPr>
              <a:r>
                <a:rPr lang="en-US" sz="2000" dirty="0">
                  <a:gradFill>
                    <a:gsLst>
                      <a:gs pos="0">
                        <a:schemeClr val="tx1"/>
                      </a:gs>
                      <a:gs pos="86000">
                        <a:schemeClr val="tx1"/>
                      </a:gs>
                    </a:gsLst>
                    <a:lin ang="5400000" scaled="0"/>
                  </a:gradFill>
                </a:rPr>
                <a:t>Turn Tile</a:t>
              </a:r>
            </a:p>
            <a:p>
              <a:pPr marL="341313" indent="-341313">
                <a:lnSpc>
                  <a:spcPct val="90000"/>
                </a:lnSpc>
                <a:spcBef>
                  <a:spcPct val="20000"/>
                </a:spcBef>
                <a:buSzPct val="90000"/>
                <a:buBlip>
                  <a:blip r:embed="rId5"/>
                </a:buBlip>
              </a:pPr>
              <a:r>
                <a:rPr lang="en-US" sz="2000" dirty="0">
                  <a:gradFill>
                    <a:gsLst>
                      <a:gs pos="0">
                        <a:schemeClr val="tx1"/>
                      </a:gs>
                      <a:gs pos="86000">
                        <a:schemeClr val="tx1"/>
                      </a:gs>
                    </a:gsLst>
                    <a:lin ang="5400000" scaled="0"/>
                  </a:gradFill>
                </a:rPr>
                <a:t>Move Toast</a:t>
              </a:r>
            </a:p>
          </p:txBody>
        </p:sp>
        <p:sp>
          <p:nvSpPr>
            <p:cNvPr id="50" name="Rectangle 49"/>
            <p:cNvSpPr/>
            <p:nvPr/>
          </p:nvSpPr>
          <p:spPr bwMode="auto">
            <a:xfrm>
              <a:off x="519113" y="4177352"/>
              <a:ext cx="2232681" cy="332399"/>
            </a:xfrm>
            <a:prstGeom prst="rect">
              <a:avLst/>
            </a:prstGeom>
          </p:spPr>
          <p:txBody>
            <a:bodyPr vert="horz" wrap="square" lIns="0" tIns="0" rIns="0" bIns="0" rtlCol="0" anchor="t" anchorCtr="0">
              <a:spAutoFit/>
            </a:bodyPr>
            <a:lstStyle/>
            <a:p>
              <a:pPr>
                <a:lnSpc>
                  <a:spcPct val="90000"/>
                </a:lnSpc>
                <a:spcBef>
                  <a:spcPct val="0"/>
                </a:spcBef>
              </a:pPr>
              <a:r>
                <a:rPr lang="en-US" sz="2400" b="1" dirty="0" err="1">
                  <a:ln w="3175">
                    <a:noFill/>
                  </a:ln>
                  <a:gradFill flip="none" rotWithShape="1">
                    <a:gsLst>
                      <a:gs pos="36000">
                        <a:schemeClr val="tx1"/>
                      </a:gs>
                      <a:gs pos="86000">
                        <a:schemeClr val="tx1"/>
                      </a:gs>
                    </a:gsLst>
                    <a:lin ang="5400000" scaled="0"/>
                    <a:tileRect/>
                  </a:gradFill>
                  <a:cs typeface="Arial" charset="0"/>
                </a:rPr>
                <a:t>AlphaJax</a:t>
              </a:r>
              <a:endParaRPr lang="en-US" sz="2400" b="1" dirty="0">
                <a:ln w="3175">
                  <a:noFill/>
                </a:ln>
                <a:gradFill flip="none" rotWithShape="1">
                  <a:gsLst>
                    <a:gs pos="36000">
                      <a:schemeClr val="tx1"/>
                    </a:gs>
                    <a:gs pos="86000">
                      <a:schemeClr val="tx1"/>
                    </a:gs>
                  </a:gsLst>
                  <a:lin ang="5400000" scaled="0"/>
                  <a:tileRect/>
                </a:gradFill>
                <a:cs typeface="Arial" charset="0"/>
              </a:endParaRPr>
            </a:p>
          </p:txBody>
        </p:sp>
      </p:grpSp>
      <p:pic>
        <p:nvPicPr>
          <p:cNvPr id="73" name="Picture 6"/>
          <p:cNvPicPr>
            <a:picLocks noChangeAspect="1" noChangeArrowheads="1"/>
          </p:cNvPicPr>
          <p:nvPr/>
        </p:nvPicPr>
        <p:blipFill rotWithShape="1">
          <a:blip r:embed="rId11">
            <a:extLst>
              <a:ext uri="{28A0092B-C50C-407E-A947-70E740481C1C}">
                <a14:useLocalDpi xmlns:a14="http://schemas.microsoft.com/office/drawing/2010/main" xmlns="" val="0"/>
              </a:ext>
            </a:extLst>
          </a:blip>
          <a:srcRect b="833"/>
          <a:stretch/>
        </p:blipFill>
        <p:spPr bwMode="auto">
          <a:xfrm>
            <a:off x="8115637" y="2992421"/>
            <a:ext cx="1099992" cy="1097280"/>
          </a:xfrm>
          <a:prstGeom prst="rect">
            <a:avLst/>
          </a:prstGeom>
          <a:noFill/>
          <a:ln w="3175">
            <a:solidFill>
              <a:srgbClr val="FFFFFF">
                <a:alpha val="50000"/>
              </a:srgbClr>
            </a:solidFill>
            <a:miter lim="800000"/>
            <a:headEnd/>
            <a:tailEnd/>
          </a:ln>
          <a:effectLst/>
          <a:extLst>
            <a:ext uri="{909E8E84-426E-40DD-AFC4-6F175D3DCCD1}">
              <a14:hiddenFill xmlns:a14="http://schemas.microsoft.com/office/drawing/2010/main" xmlns="">
                <a:solidFill>
                  <a:schemeClr val="accent1"/>
                </a:solidFill>
              </a14:hiddenFill>
            </a:ext>
          </a:extLst>
        </p:spPr>
      </p:pic>
      <p:pic>
        <p:nvPicPr>
          <p:cNvPr id="3074" name="Picture 2"/>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8115637" y="1600200"/>
            <a:ext cx="1097280" cy="1097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202311" y="1597904"/>
            <a:ext cx="4286250" cy="3219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09180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nodeType="afterEffect">
                                  <p:stCondLst>
                                    <p:cond delay="25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par>
                                <p:cTn id="15" presetID="10" presetClass="exit" presetSubtype="0" fill="hold" nodeType="withEffect">
                                  <p:stCondLst>
                                    <p:cond delay="650"/>
                                  </p:stCondLst>
                                  <p:childTnLst>
                                    <p:animEffect transition="out" filter="fade">
                                      <p:cBhvr>
                                        <p:cTn id="16" dur="100"/>
                                        <p:tgtEl>
                                          <p:spTgt spid="36"/>
                                        </p:tgtEl>
                                      </p:cBhvr>
                                    </p:animEffect>
                                    <p:set>
                                      <p:cBhvr>
                                        <p:cTn id="17" dur="1" fill="hold">
                                          <p:stCondLst>
                                            <p:cond delay="99"/>
                                          </p:stCondLst>
                                        </p:cTn>
                                        <p:tgtEl>
                                          <p:spTgt spid="36"/>
                                        </p:tgtEl>
                                        <p:attrNameLst>
                                          <p:attrName>style.visibility</p:attrName>
                                        </p:attrNameLst>
                                      </p:cBhvr>
                                      <p:to>
                                        <p:strVal val="hidden"/>
                                      </p:to>
                                    </p:set>
                                  </p:childTnLst>
                                </p:cTn>
                              </p:par>
                            </p:childTnLst>
                          </p:cTn>
                        </p:par>
                        <p:par>
                          <p:cTn id="18" fill="hold">
                            <p:stCondLst>
                              <p:cond delay="1250"/>
                            </p:stCondLst>
                            <p:childTnLst>
                              <p:par>
                                <p:cTn id="19" presetID="10" presetClass="entr" presetSubtype="0" fill="hold" nodeType="afterEffect">
                                  <p:stCondLst>
                                    <p:cond delay="25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xit" presetSubtype="0" fill="hold" nodeType="withEffect">
                                  <p:stCondLst>
                                    <p:cond delay="650"/>
                                  </p:stCondLst>
                                  <p:childTnLst>
                                    <p:animEffect transition="out" filter="fade">
                                      <p:cBhvr>
                                        <p:cTn id="23" dur="100"/>
                                        <p:tgtEl>
                                          <p:spTgt spid="40"/>
                                        </p:tgtEl>
                                      </p:cBhvr>
                                    </p:animEffect>
                                    <p:set>
                                      <p:cBhvr>
                                        <p:cTn id="24" dur="1" fill="hold">
                                          <p:stCondLst>
                                            <p:cond delay="99"/>
                                          </p:stCondLst>
                                        </p:cTn>
                                        <p:tgtEl>
                                          <p:spTgt spid="40"/>
                                        </p:tgtEl>
                                        <p:attrNameLst>
                                          <p:attrName>style.visibility</p:attrName>
                                        </p:attrNameLst>
                                      </p:cBhvr>
                                      <p:to>
                                        <p:strVal val="hidden"/>
                                      </p:to>
                                    </p:set>
                                  </p:childTnLst>
                                </p:cTn>
                              </p:par>
                            </p:childTnLst>
                          </p:cTn>
                        </p:par>
                        <p:par>
                          <p:cTn id="25" fill="hold">
                            <p:stCondLst>
                              <p:cond delay="2000"/>
                            </p:stCondLst>
                            <p:childTnLst>
                              <p:par>
                                <p:cTn id="26" presetID="10" presetClass="entr" presetSubtype="0" fill="hold" nodeType="afterEffect">
                                  <p:stCondLst>
                                    <p:cond delay="50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500"/>
                                  </p:stCondLst>
                                  <p:childTnLst>
                                    <p:set>
                                      <p:cBhvr>
                                        <p:cTn id="30" dur="1" fill="hold">
                                          <p:stCondLst>
                                            <p:cond delay="0"/>
                                          </p:stCondLst>
                                        </p:cTn>
                                        <p:tgtEl>
                                          <p:spTgt spid="71"/>
                                        </p:tgtEl>
                                        <p:attrNameLst>
                                          <p:attrName>style.visibility</p:attrName>
                                        </p:attrNameLst>
                                      </p:cBhvr>
                                      <p:to>
                                        <p:strVal val="visible"/>
                                      </p:to>
                                    </p:set>
                                    <p:animEffect transition="in" filter="fade">
                                      <p:cBhvr>
                                        <p:cTn id="31" dur="500"/>
                                        <p:tgtEl>
                                          <p:spTgt spid="71"/>
                                        </p:tgtEl>
                                      </p:cBhvr>
                                    </p:animEffect>
                                  </p:childTnLst>
                                </p:cTn>
                              </p:par>
                            </p:childTnLst>
                          </p:cTn>
                        </p:par>
                        <p:par>
                          <p:cTn id="32" fill="hold">
                            <p:stCondLst>
                              <p:cond delay="3000"/>
                            </p:stCondLst>
                            <p:childTnLst>
                              <p:par>
                                <p:cTn id="33" presetID="10" presetClass="entr" presetSubtype="0" fill="hold" nodeType="afterEffect">
                                  <p:stCondLst>
                                    <p:cond delay="5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50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500"/>
                                        <p:tgtEl>
                                          <p:spTgt spid="69"/>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fade">
                                      <p:cBhvr>
                                        <p:cTn id="45" dur="500"/>
                                        <p:tgtEl>
                                          <p:spTgt spid="73"/>
                                        </p:tgtEl>
                                      </p:cBhvr>
                                    </p:animEffect>
                                  </p:childTnLst>
                                </p:cTn>
                              </p:par>
                            </p:childTnLst>
                          </p:cTn>
                        </p:par>
                        <p:par>
                          <p:cTn id="46" fill="hold">
                            <p:stCondLst>
                              <p:cond delay="4500"/>
                            </p:stCondLst>
                            <p:childTnLst>
                              <p:par>
                                <p:cTn id="47" presetID="10" presetClass="entr" presetSubtype="0" fill="hold" nodeType="afterEffect">
                                  <p:stCondLst>
                                    <p:cond delay="5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nodeType="withEffect">
                                  <p:stCondLst>
                                    <p:cond delay="500"/>
                                  </p:stCondLst>
                                  <p:childTnLst>
                                    <p:set>
                                      <p:cBhvr>
                                        <p:cTn id="51" dur="1" fill="hold">
                                          <p:stCondLst>
                                            <p:cond delay="0"/>
                                          </p:stCondLst>
                                        </p:cTn>
                                        <p:tgtEl>
                                          <p:spTgt spid="70"/>
                                        </p:tgtEl>
                                        <p:attrNameLst>
                                          <p:attrName>style.visibility</p:attrName>
                                        </p:attrNameLst>
                                      </p:cBhvr>
                                      <p:to>
                                        <p:strVal val="visible"/>
                                      </p:to>
                                    </p:set>
                                    <p:animEffect transition="in" filter="fade">
                                      <p:cBhvr>
                                        <p:cTn id="52" dur="500"/>
                                        <p:tgtEl>
                                          <p:spTgt spid="70"/>
                                        </p:tgtEl>
                                      </p:cBhvr>
                                    </p:animEffect>
                                  </p:childTnLst>
                                </p:cTn>
                              </p:par>
                            </p:childTnLst>
                          </p:cTn>
                        </p:par>
                        <p:par>
                          <p:cTn id="53" fill="hold">
                            <p:stCondLst>
                              <p:cond delay="5500"/>
                            </p:stCondLst>
                            <p:childTnLst>
                              <p:par>
                                <p:cTn id="54" presetID="10" presetClass="entr" presetSubtype="0" fill="hold" nodeType="afterEffect">
                                  <p:stCondLst>
                                    <p:cond delay="50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par>
                                <p:cTn id="57" presetID="10" presetClass="entr" presetSubtype="0" fill="hold" nodeType="withEffect">
                                  <p:stCondLst>
                                    <p:cond delay="500"/>
                                  </p:stCondLst>
                                  <p:childTnLst>
                                    <p:set>
                                      <p:cBhvr>
                                        <p:cTn id="58" dur="1" fill="hold">
                                          <p:stCondLst>
                                            <p:cond delay="0"/>
                                          </p:stCondLst>
                                        </p:cTn>
                                        <p:tgtEl>
                                          <p:spTgt spid="72"/>
                                        </p:tgtEl>
                                        <p:attrNameLst>
                                          <p:attrName>style.visibility</p:attrName>
                                        </p:attrNameLst>
                                      </p:cBhvr>
                                      <p:to>
                                        <p:strVal val="visible"/>
                                      </p:to>
                                    </p:set>
                                    <p:animEffect transition="in" filter="fade">
                                      <p:cBhvr>
                                        <p:cTn id="59" dur="500"/>
                                        <p:tgtEl>
                                          <p:spTgt spid="72"/>
                                        </p:tgtEl>
                                      </p:cBhvr>
                                    </p:animEffect>
                                  </p:childTnLst>
                                </p:cTn>
                              </p:par>
                            </p:childTnLst>
                          </p:cTn>
                        </p:par>
                        <p:par>
                          <p:cTn id="60" fill="hold">
                            <p:stCondLst>
                              <p:cond delay="6500"/>
                            </p:stCondLst>
                            <p:childTnLst>
                              <p:par>
                                <p:cTn id="61" presetID="6" presetClass="entr" presetSubtype="32" fill="hold" grpId="0" nodeType="after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circle(out)">
                                      <p:cBhvr>
                                        <p:cTn id="63"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theme/theme1.xml><?xml version="1.0" encoding="utf-8"?>
<a:theme xmlns:a="http://schemas.openxmlformats.org/drawingml/2006/main" name="TENA11_BreakoutSession_Template_16x9_Final_05132011">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c48896dab5c4ca26eb0df5e4080f942f">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09be9dcc7d54799376e9c0867430e3fc"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External 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2011-05-18T07:00:00+00:00</Event_x0020_End_x0020_Date>
    <Event_x0020_Start_x0020_Date xmlns="2295e2e7-0eeb-498e-8716-217bb2ee6ee3">2011-05-16T07:00:00+00:00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2799ace8-866f-4a6d-b555-e5fff2d7eb83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Info xmlns="http://schemas.microsoft.com/office/infopath/2007/PartnerControls">
          <TermName xmlns="http://schemas.microsoft.com/office/infopath/2007/PartnerControls">IT Professionals</TermName>
          <TermId xmlns="http://schemas.microsoft.com/office/infopath/2007/PartnerControls">990979ff-1741-4b6e-880c-9fb513214ef8</TermId>
        </TermInfo>
      </Terms>
    </AudienceTaxHTField0>
    <MS_x0020_Content_x0020_Owner xmlns="2295e2e7-0eeb-498e-8716-217bb2ee6ee3">
      <UserInfo>
        <DisplayName/>
        <AccountId xsi:nil="true"/>
        <AccountType/>
      </UserInfo>
    </MS_x0020_Content_x0020_Owner>
    <TaxCatchAll xmlns="2295e2e7-0eeb-498e-8716-217bb2ee6ee3">
      <Value>29</Value>
      <Value>126</Value>
      <Value>48</Value>
      <Value>47</Value>
      <Value>34</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 Atlanta, GA</TermName>
          <TermId xmlns="http://schemas.microsoft.com/office/infopath/2007/PartnerControls">ea0ece34-59a6-4d43-8d9e-d0f9e2a2f1ce</TermId>
        </TermInfo>
      </Term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43FFF3-CECC-482F-B8F8-FBA0900F7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3833E7-CDA5-4E4A-AF0B-36A91B78C9EF}">
  <ds:schemaRefs>
    <ds:schemaRef ds:uri="http://www.w3.org/XML/1998/namespace"/>
    <ds:schemaRef ds:uri="http://schemas.microsoft.com/office/2006/documentManagement/types"/>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8b529f77-48ab-4581-b468-93f09345b8aa"/>
    <ds:schemaRef ds:uri="2295e2e7-0eeb-498e-8716-217bb2ee6ee3"/>
    <ds:schemaRef ds:uri="http://schemas.microsoft.com/office/2006/metadata/properties"/>
  </ds:schemaRefs>
</ds:datastoreItem>
</file>

<file path=customXml/itemProps3.xml><?xml version="1.0" encoding="utf-8"?>
<ds:datastoreItem xmlns:ds="http://schemas.openxmlformats.org/officeDocument/2006/customXml" ds:itemID="{191448CA-3B92-42F2-A15A-E485670603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TENA11_BreakoutSession_Template_16x9_Final_032411</Template>
  <TotalTime>3561</TotalTime>
  <Words>1154</Words>
  <Application>Microsoft Office PowerPoint</Application>
  <PresentationFormat>Произвольный</PresentationFormat>
  <Paragraphs>183</Paragraphs>
  <Slides>14</Slides>
  <Notes>4</Notes>
  <HiddenSlides>0</HiddenSlides>
  <MMClips>0</MMClips>
  <ScaleCrop>false</ScaleCrop>
  <HeadingPairs>
    <vt:vector size="4" baseType="variant">
      <vt:variant>
        <vt:lpstr>Тема</vt:lpstr>
      </vt:variant>
      <vt:variant>
        <vt:i4>2</vt:i4>
      </vt:variant>
      <vt:variant>
        <vt:lpstr>Заголовки слайдов</vt:lpstr>
      </vt:variant>
      <vt:variant>
        <vt:i4>14</vt:i4>
      </vt:variant>
    </vt:vector>
  </HeadingPairs>
  <TitlesOfParts>
    <vt:vector size="16" baseType="lpstr">
      <vt:lpstr>TENA11_BreakoutSession_Template_16x9_Final_05132011</vt:lpstr>
      <vt:lpstr>1_White with Consolas font for code slides</vt:lpstr>
      <vt:lpstr>Push Notifications и Live Tiles  в Windows Phone</vt:lpstr>
      <vt:lpstr>Push Notifications and Live Tiles</vt:lpstr>
      <vt:lpstr>Push Notification UX Components</vt:lpstr>
      <vt:lpstr>Архитектура Push Notifications</vt:lpstr>
      <vt:lpstr>Toast Notifications </vt:lpstr>
      <vt:lpstr>Tile Notifications</vt:lpstr>
      <vt:lpstr>Live Tiles: возможности и ограничения</vt:lpstr>
      <vt:lpstr>Raw Notifications </vt:lpstr>
      <vt:lpstr>Примеры реальных приложений</vt:lpstr>
      <vt:lpstr>Live Tiles – Local Tile API</vt:lpstr>
      <vt:lpstr>Live Tiles – Local Tile API</vt:lpstr>
      <vt:lpstr>Push Notifications – New Features!</vt:lpstr>
      <vt:lpstr>Push Notifications – New Features!</vt:lpstr>
      <vt:lpstr>Ссылки:</vt:lpstr>
    </vt:vector>
  </TitlesOfParts>
  <Manager>&lt;Content Manager Name Here&gt;</Manager>
  <Company>Silver Fox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WPH309: Enhanced Push Notifications and Live Tiles for Windows Phone</dc:title>
  <dc:subject>Microsoft TechEd North America 2011</dc:subject>
  <dc:creator>Peter Torr</dc:creator>
  <dc:description>Template Design: Jordan Cayabyab
Formatter: Brianna Hartmann, Silver Fox Productions, Inc.
Event Date: May 16-19, 2011
Event Location: Atlanta
Audience Type: Developers, IT Pros</dc:description>
  <cp:lastModifiedBy>VKRAKOVETSKY</cp:lastModifiedBy>
  <cp:revision>59</cp:revision>
  <cp:lastPrinted>2010-05-11T05:02:34Z</cp:lastPrinted>
  <dcterms:created xsi:type="dcterms:W3CDTF">2011-04-28T20:46:14Z</dcterms:created>
  <dcterms:modified xsi:type="dcterms:W3CDTF">2011-12-23T21:47:42Z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48;#Georgia World Congress Center Atlanta, GA|ea0ece34-59a6-4d43-8d9e-d0f9e2a2f1ce</vt:lpwstr>
  </property>
  <property fmtid="{D5CDD505-2E9C-101B-9397-08002B2CF9AE}" pid="5" name="Event Location">
    <vt:lpwstr>47;#Atlanta|2799ace8-866f-4a6d-b555-e5fff2d7eb83</vt:lpwstr>
  </property>
  <property fmtid="{D5CDD505-2E9C-101B-9397-08002B2CF9AE}" pid="6" name="Event1">
    <vt:lpwstr>126;#TechEd|ac8fad57-eb30-43a8-b5bd-05dcf2cf2246</vt:lpwstr>
  </property>
  <property fmtid="{D5CDD505-2E9C-101B-9397-08002B2CF9AE}" pid="7" name="Audience">
    <vt:lpwstr>34;#Developers|389e14a2-def5-4335-8627-c0368c2934a2;#29;#IT Professionals|990979ff-1741-4b6e-880c-9fb513214ef8</vt:lpwstr>
  </property>
</Properties>
</file>