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9"/>
  </p:notesMasterIdLst>
  <p:handoutMasterIdLst>
    <p:handoutMasterId r:id="rId10"/>
  </p:handoutMasterIdLst>
  <p:sldIdLst>
    <p:sldId id="315" r:id="rId2"/>
    <p:sldId id="360" r:id="rId3"/>
    <p:sldId id="325" r:id="rId4"/>
    <p:sldId id="383" r:id="rId5"/>
    <p:sldId id="396" r:id="rId6"/>
    <p:sldId id="397" r:id="rId7"/>
    <p:sldId id="394" r:id="rId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a Schuler (Bookey Consulting)" initials="DLS" lastIdx="2" clrIdx="0"/>
  <p:cmAuthor id="1" name="Wenwen" initials="WW" lastIdx="1" clrIdx="1"/>
  <p:cmAuthor id="2" name="Alan Meeus" initials="A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6A3"/>
    <a:srgbClr val="D13FA0"/>
    <a:srgbClr val="C02E8F"/>
    <a:srgbClr val="B72172"/>
    <a:srgbClr val="FFFFFF"/>
    <a:srgbClr val="000000"/>
    <a:srgbClr val="44C8F5"/>
    <a:srgbClr val="8CC63F"/>
    <a:srgbClr val="701997"/>
    <a:srgbClr val="952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88402" autoAdjust="0"/>
  </p:normalViewPr>
  <p:slideViewPr>
    <p:cSldViewPr snapToGrid="0">
      <p:cViewPr>
        <p:scale>
          <a:sx n="70" d="100"/>
          <a:sy n="70" d="100"/>
        </p:scale>
        <p:origin x="-582" y="-72"/>
      </p:cViewPr>
      <p:guideLst>
        <p:guide orient="horz" pos="144"/>
        <p:guide orient="horz" pos="622"/>
        <p:guide orient="horz" pos="816"/>
        <p:guide orient="horz" pos="2175"/>
        <p:guide orient="horz" pos="4176"/>
        <p:guide orient="horz" pos="1019"/>
        <p:guide orient="horz" pos="1981"/>
        <p:guide pos="3839"/>
        <p:guide pos="320"/>
        <p:guide pos="613"/>
        <p:guide pos="7358"/>
        <p:guide pos="1940"/>
        <p:guide pos="7063"/>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Tech Ed North America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5/13/2011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37252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 Ed North America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5/13/2011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9102580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09" indent="-233309" defTabSz="933237">
              <a:spcBef>
                <a:spcPts val="1225"/>
              </a:spcBef>
              <a:spcAft>
                <a:spcPts val="306"/>
              </a:spcAft>
              <a:defRPr/>
            </a:pPr>
            <a:endParaRPr lang="en-US" dirty="0"/>
          </a:p>
        </p:txBody>
      </p:sp>
      <p:sp>
        <p:nvSpPr>
          <p:cNvPr id="4" name="Slide Number Placeholder 3"/>
          <p:cNvSpPr>
            <a:spLocks noGrp="1"/>
          </p:cNvSpPr>
          <p:nvPr>
            <p:ph type="sldNum" sz="quarter" idx="10"/>
          </p:nvPr>
        </p:nvSpPr>
        <p:spPr/>
        <p:txBody>
          <a:bodyPr/>
          <a:lstStyle/>
          <a:p>
            <a:fld id="{0CA0CC17-FC20-40C7-9433-933A8C81978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Windows 7 | Presenter Mode</a:t>
            </a:r>
            <a:endParaRPr lang="en-US" dirty="0"/>
          </a:p>
        </p:txBody>
      </p:sp>
      <p:sp>
        <p:nvSpPr>
          <p:cNvPr id="5" name="Date Placeholder 4"/>
          <p:cNvSpPr>
            <a:spLocks noGrp="1"/>
          </p:cNvSpPr>
          <p:nvPr>
            <p:ph type="dt" idx="11"/>
          </p:nvPr>
        </p:nvSpPr>
        <p:spPr/>
        <p:txBody>
          <a:bodyPr/>
          <a:lstStyle/>
          <a:p>
            <a:fld id="{C5BBB5DE-F9B9-485E-B8CA-57DDC5ABA486}" type="datetime2">
              <a:rPr lang="en-US" smtClean="0"/>
              <a:pPr/>
              <a:t>Friday, May 13, 2011</a:t>
            </a:fld>
            <a:endParaRPr lang="en-US" dirty="0"/>
          </a:p>
        </p:txBody>
      </p:sp>
      <p:sp>
        <p:nvSpPr>
          <p:cNvPr id="6" name="Footer Placeholder 5"/>
          <p:cNvSpPr>
            <a:spLocks noGrp="1"/>
          </p:cNvSpPr>
          <p:nvPr>
            <p:ph type="ftr" sz="quarter" idx="12"/>
          </p:nvPr>
        </p:nvSpPr>
        <p:spPr/>
        <p:txBody>
          <a:bodyPr/>
          <a:lstStyle/>
          <a:p>
            <a:r>
              <a:rPr lang="en-US" dirty="0" smtClean="0"/>
              <a:t>Microsoft Confidential</a:t>
            </a: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2</a:t>
            </a:fld>
            <a:endParaRPr lang="en-US" dirty="0"/>
          </a:p>
        </p:txBody>
      </p:sp>
    </p:spTree>
    <p:extLst>
      <p:ext uri="{BB962C8B-B14F-4D97-AF65-F5344CB8AC3E}">
        <p14:creationId xmlns:p14="http://schemas.microsoft.com/office/powerpoint/2010/main" val="222669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Friday, May 13,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4</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5/13/2011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5</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5/13/2011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a:bodyPr>
          <a:lstStyle/>
          <a:p>
            <a:pPr marL="0" algn="l" defTabSz="914400" rtl="0" eaLnBrk="1" latinLnBrk="0" hangingPunct="1">
              <a:buNone/>
            </a:pPr>
            <a:endParaRPr lang="en-US" dirty="0"/>
          </a:p>
        </p:txBody>
      </p:sp>
      <p:sp>
        <p:nvSpPr>
          <p:cNvPr id="7" name="Slide Number Placeholder 6"/>
          <p:cNvSpPr>
            <a:spLocks noGrp="1"/>
          </p:cNvSpPr>
          <p:nvPr>
            <p:ph type="sldNum" sz="quarter" idx="13"/>
          </p:nvPr>
        </p:nvSpPr>
        <p:spPr/>
        <p:txBody>
          <a:bodyPr/>
          <a:lstStyle/>
          <a:p>
            <a:fld id="{26921066-999A-4F94-8750-23B55137A9B0}" type="slidenum">
              <a:rPr lang="en-US" smtClean="0"/>
              <a:pPr/>
              <a:t>6</a:t>
            </a:fld>
            <a:endParaRPr lang="en-US"/>
          </a:p>
        </p:txBody>
      </p:sp>
      <p:sp>
        <p:nvSpPr>
          <p:cNvPr id="8" name="Date Placeholder 7"/>
          <p:cNvSpPr>
            <a:spLocks noGrp="1"/>
          </p:cNvSpPr>
          <p:nvPr>
            <p:ph type="dt" idx="14"/>
          </p:nvPr>
        </p:nvSpPr>
        <p:spPr/>
        <p:txBody>
          <a:bodyPr/>
          <a:lstStyle/>
          <a:p>
            <a:fld id="{FD208C29-F44E-48E7-85C5-C295903DFFE5}" type="datetime1">
              <a:rPr lang="en-US" smtClean="0"/>
              <a:pPr/>
              <a:t>5/14/2011</a:t>
            </a:fld>
            <a:endParaRPr lang="en-US"/>
          </a:p>
        </p:txBody>
      </p:sp>
      <p:sp>
        <p:nvSpPr>
          <p:cNvPr id="9" name="Header Placeholder 8"/>
          <p:cNvSpPr>
            <a:spLocks noGrp="1"/>
          </p:cNvSpPr>
          <p:nvPr>
            <p:ph type="hdr" sz="quarter" idx="15"/>
          </p:nvPr>
        </p:nvSpPr>
        <p:spPr/>
        <p:txBody>
          <a:bodyPr/>
          <a:lstStyle/>
          <a:p>
            <a:r>
              <a:rPr lang="en-US" smtClean="0"/>
              <a:t>An Introduction to Developing Applications for Microsoft Silverlight</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09" indent="-233309" defTabSz="933237">
              <a:spcBef>
                <a:spcPts val="1225"/>
              </a:spcBef>
              <a:spcAft>
                <a:spcPts val="306"/>
              </a:spcAft>
              <a:defRPr/>
            </a:pPr>
            <a:endParaRPr lang="en-US" dirty="0"/>
          </a:p>
        </p:txBody>
      </p:sp>
      <p:sp>
        <p:nvSpPr>
          <p:cNvPr id="4" name="Slide Number Placeholder 3"/>
          <p:cNvSpPr>
            <a:spLocks noGrp="1"/>
          </p:cNvSpPr>
          <p:nvPr>
            <p:ph type="sldNum" sz="quarter" idx="10"/>
          </p:nvPr>
        </p:nvSpPr>
        <p:spPr/>
        <p:txBody>
          <a:bodyPr/>
          <a:lstStyle/>
          <a:p>
            <a:fld id="{0CA0CC17-FC20-40C7-9433-933A8C819787}"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858321" y="504759"/>
            <a:ext cx="3688868" cy="1584272"/>
          </a:xfrm>
          <a:prstGeom prst="rect">
            <a:avLst/>
          </a:prstGeom>
          <a:noFill/>
          <a:ln>
            <a:noFill/>
          </a:ln>
        </p:spPr>
      </p:pic>
      <p:sp>
        <p:nvSpPr>
          <p:cNvPr id="3" name="TextBox 2"/>
          <p:cNvSpPr txBox="1"/>
          <p:nvPr userDrawn="1"/>
        </p:nvSpPr>
        <p:spPr>
          <a:xfrm>
            <a:off x="861620" y="2383217"/>
            <a:ext cx="6668733" cy="353943"/>
          </a:xfrm>
          <a:prstGeom prst="rect">
            <a:avLst/>
          </a:prstGeom>
          <a:noFill/>
        </p:spPr>
        <p:txBody>
          <a:bodyPr wrap="square" rtlCol="0">
            <a:spAutoFit/>
          </a:bodyPr>
          <a:lstStyle/>
          <a:p>
            <a:r>
              <a:rPr lang="en-US" sz="1700" spc="-30" dirty="0" smtClean="0">
                <a:gradFill>
                  <a:gsLst>
                    <a:gs pos="0">
                      <a:schemeClr val="tx1"/>
                    </a:gs>
                    <a:gs pos="100000">
                      <a:schemeClr val="tx1"/>
                    </a:gs>
                  </a:gsLst>
                  <a:lin ang="5400000" scaled="0"/>
                </a:gradFill>
                <a:latin typeface="+mj-lt"/>
              </a:rPr>
              <a:t>JUNE 7-10, 2010 | NEW ORLEANS,</a:t>
            </a:r>
            <a:r>
              <a:rPr lang="en-US" sz="1700" spc="-30" baseline="0" dirty="0" smtClean="0">
                <a:gradFill>
                  <a:gsLst>
                    <a:gs pos="0">
                      <a:schemeClr val="tx1"/>
                    </a:gs>
                    <a:gs pos="100000">
                      <a:schemeClr val="tx1"/>
                    </a:gs>
                  </a:gsLst>
                  <a:lin ang="5400000" scaled="0"/>
                </a:gradFill>
                <a:latin typeface="+mj-lt"/>
              </a:rPr>
              <a:t> LA</a:t>
            </a:r>
            <a:endParaRPr lang="en-US" sz="1700" spc="-30"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1154353" y="5950432"/>
            <a:ext cx="2418271" cy="414561"/>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55399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68" y="989013"/>
            <a:ext cx="11172957"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90" y="989013"/>
            <a:ext cx="5484971" cy="1945148"/>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854" y="989013"/>
            <a:ext cx="5484971" cy="1945148"/>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83" y="98901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7083" y="1401033"/>
            <a:ext cx="5484971"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98901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401033"/>
            <a:ext cx="5489202"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28600"/>
            <a:ext cx="1117295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989013"/>
            <a:ext cx="11172957" cy="19451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4" r:id="rId2"/>
    <p:sldLayoutId id="2147483696" r:id="rId3"/>
    <p:sldLayoutId id="2147483729" r:id="rId4"/>
    <p:sldLayoutId id="2147483697" r:id="rId5"/>
    <p:sldLayoutId id="2147483698" r:id="rId6"/>
    <p:sldLayoutId id="2147483699" r:id="rId7"/>
    <p:sldLayoutId id="2147483700" r:id="rId8"/>
    <p:sldLayoutId id="2147483701" r:id="rId9"/>
    <p:sldLayoutId id="2147483730" r:id="rId10"/>
    <p:sldLayoutId id="2147483702" r:id="rId11"/>
    <p:sldLayoutId id="2147483703" r:id="rId12"/>
    <p:sldLayoutId id="2147483704" r:id="rId13"/>
    <p:sldLayoutId id="2147483726"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Krakovetskiy@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p7rocks.com/" TargetMode="External"/><Relationship Id="rId4" Type="http://schemas.openxmlformats.org/officeDocument/2006/relationships/hyperlink" Target="http://msug.vn.u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mailto:Alex.Krakovetskiy@gmail.com" TargetMode="External"/><Relationship Id="rId5" Type="http://schemas.openxmlformats.org/officeDocument/2006/relationships/hyperlink" Target="http://twitter.com/msugvnua" TargetMode="External"/><Relationship Id="rId4" Type="http://schemas.openxmlformats.org/officeDocument/2006/relationships/hyperlink" Target="http://msug.vn.u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57099" y="436729"/>
            <a:ext cx="8816454" cy="1600200"/>
          </a:xfrm>
        </p:spPr>
        <p:txBody>
          <a:bodyPr/>
          <a:lstStyle/>
          <a:p>
            <a:r>
              <a:rPr lang="en-US" sz="3600" b="1" dirty="0" smtClean="0"/>
              <a:t>ASP.NET Scaffolding</a:t>
            </a:r>
            <a:r>
              <a:rPr lang="ru-RU" sz="3600" dirty="0" smtClean="0"/>
              <a:t/>
            </a:r>
            <a:br>
              <a:rPr lang="ru-RU" sz="3600" dirty="0" smtClean="0"/>
            </a:br>
            <a:endParaRPr lang="en-US" sz="3600" dirty="0"/>
          </a:p>
        </p:txBody>
      </p:sp>
      <p:sp>
        <p:nvSpPr>
          <p:cNvPr id="7" name="Subtitle 6"/>
          <p:cNvSpPr>
            <a:spLocks noGrp="1"/>
          </p:cNvSpPr>
          <p:nvPr>
            <p:ph type="subTitle" idx="1"/>
          </p:nvPr>
        </p:nvSpPr>
        <p:spPr>
          <a:xfrm>
            <a:off x="3087726" y="2030327"/>
            <a:ext cx="8124788" cy="2077649"/>
          </a:xfrm>
        </p:spPr>
        <p:txBody>
          <a:bodyPr/>
          <a:lstStyle/>
          <a:p>
            <a:endParaRPr lang="ru-RU" dirty="0" smtClean="0"/>
          </a:p>
          <a:p>
            <a:r>
              <a:rPr lang="uk-UA" b="1" dirty="0" err="1" smtClean="0"/>
              <a:t>Краковецкий</a:t>
            </a:r>
            <a:r>
              <a:rPr lang="uk-UA" b="1" dirty="0" smtClean="0"/>
              <a:t> </a:t>
            </a:r>
            <a:r>
              <a:rPr lang="uk-UA" b="1" dirty="0" err="1" smtClean="0"/>
              <a:t>Александр</a:t>
            </a:r>
            <a:endParaRPr lang="ru-RU" b="1" dirty="0" smtClean="0"/>
          </a:p>
          <a:p>
            <a:r>
              <a:rPr lang="en-US" dirty="0" smtClean="0"/>
              <a:t>Software Engineer, </a:t>
            </a:r>
            <a:r>
              <a:rPr lang="en-US" dirty="0" err="1" smtClean="0"/>
              <a:t>Frayman</a:t>
            </a:r>
            <a:r>
              <a:rPr lang="en-US" dirty="0" smtClean="0"/>
              <a:t> Group</a:t>
            </a:r>
          </a:p>
          <a:p>
            <a:r>
              <a:rPr lang="en-US" dirty="0" smtClean="0"/>
              <a:t>Microsoft Regional Director, ASP.NET MVP</a:t>
            </a:r>
          </a:p>
          <a:p>
            <a:r>
              <a:rPr lang="en-US" dirty="0" smtClean="0">
                <a:hlinkClick r:id="rId3"/>
              </a:rPr>
              <a:t>Alex.Krakovetskiy@gmail.com</a:t>
            </a:r>
            <a:r>
              <a:rPr lang="en-US" dirty="0" smtClean="0"/>
              <a:t>, @</a:t>
            </a:r>
            <a:r>
              <a:rPr lang="en-US" smtClean="0"/>
              <a:t>msugvnua</a:t>
            </a:r>
            <a:endParaRPr lang="en-US" dirty="0" smtClean="0"/>
          </a:p>
          <a:p>
            <a:r>
              <a:rPr lang="en-US" dirty="0" smtClean="0">
                <a:hlinkClick r:id="rId4"/>
              </a:rPr>
              <a:t>http://msug.vn.ua</a:t>
            </a:r>
            <a:r>
              <a:rPr lang="en-US" dirty="0" smtClean="0"/>
              <a:t>, </a:t>
            </a:r>
            <a:r>
              <a:rPr lang="en-US" dirty="0" smtClean="0">
                <a:hlinkClick r:id="rId5"/>
              </a:rPr>
              <a:t>http://wp7rocks.com/</a:t>
            </a:r>
            <a:r>
              <a:rPr lang="en-US" dirty="0" smtClean="0"/>
              <a:t> </a:t>
            </a:r>
            <a:endParaRPr lang="ru-RU" dirty="0" smtClean="0"/>
          </a:p>
        </p:txBody>
      </p:sp>
    </p:spTree>
    <p:extLst>
      <p:ext uri="{BB962C8B-B14F-4D97-AF65-F5344CB8AC3E}">
        <p14:creationId xmlns:p14="http://schemas.microsoft.com/office/powerpoint/2010/main" val="40570702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p:nvPr/>
        </p:nvGrpSpPr>
        <p:grpSpPr>
          <a:xfrm>
            <a:off x="3263147" y="1523289"/>
            <a:ext cx="8925679" cy="868680"/>
            <a:chOff x="2675092" y="1157272"/>
            <a:chExt cx="6696003" cy="870145"/>
          </a:xfrm>
        </p:grpSpPr>
        <p:sp>
          <p:nvSpPr>
            <p:cNvPr id="71" name="Bar 1"/>
            <p:cNvSpPr/>
            <p:nvPr/>
          </p:nvSpPr>
          <p:spPr bwMode="auto">
            <a:xfrm>
              <a:off x="2675092" y="1157272"/>
              <a:ext cx="6696003" cy="870145"/>
            </a:xfrm>
            <a:prstGeom prst="rect">
              <a:avLst/>
            </a:prstGeom>
            <a:solidFill>
              <a:schemeClr val="tx1">
                <a:alpha val="14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800" dirty="0" smtClean="0">
                <a:gradFill>
                  <a:gsLst>
                    <a:gs pos="0">
                      <a:schemeClr val="tx1"/>
                    </a:gs>
                    <a:gs pos="100000">
                      <a:schemeClr val="tx1"/>
                    </a:gs>
                  </a:gsLst>
                  <a:lin ang="5400000" scaled="0"/>
                </a:gradFill>
              </a:endParaRPr>
            </a:p>
          </p:txBody>
        </p:sp>
        <p:sp>
          <p:nvSpPr>
            <p:cNvPr id="72" name="Text 1"/>
            <p:cNvSpPr/>
            <p:nvPr/>
          </p:nvSpPr>
          <p:spPr>
            <a:xfrm>
              <a:off x="3182995" y="1273257"/>
              <a:ext cx="5864467" cy="638172"/>
            </a:xfrm>
            <a:prstGeom prst="rect">
              <a:avLst/>
            </a:prstGeom>
          </p:spPr>
          <p:txBody>
            <a:bodyPr wrap="square" lIns="0" tIns="0" rIns="91440" bIns="0" anchor="ctr" anchorCtr="0">
              <a:spAutoFit/>
            </a:bodyPr>
            <a:lstStyle/>
            <a:p>
              <a:pPr>
                <a:lnSpc>
                  <a:spcPct val="90000"/>
                </a:lnSpc>
                <a:spcBef>
                  <a:spcPct val="0"/>
                </a:spcBef>
                <a:defRPr/>
              </a:pPr>
              <a:r>
                <a:rPr lang="en-US" sz="2800" kern="0" spc="-50" dirty="0" smtClean="0">
                  <a:gradFill>
                    <a:gsLst>
                      <a:gs pos="0">
                        <a:schemeClr val="tx1"/>
                      </a:gs>
                      <a:gs pos="100000">
                        <a:schemeClr val="tx1"/>
                      </a:gs>
                    </a:gsLst>
                    <a:lin ang="5400000" scaled="0"/>
                  </a:gradFill>
                  <a:latin typeface="+mj-lt"/>
                  <a:ea typeface="Segoe UI" pitchFamily="34" charset="0"/>
                  <a:cs typeface="Segoe UI" pitchFamily="34" charset="0"/>
                </a:rPr>
                <a:t>ASP.NET Dynamic Data</a:t>
              </a:r>
              <a:endParaRPr lang="en-US" sz="2800" kern="0" spc="-50" dirty="0" smtClean="0">
                <a:gradFill>
                  <a:gsLst>
                    <a:gs pos="0">
                      <a:schemeClr val="tx1"/>
                    </a:gs>
                    <a:gs pos="100000">
                      <a:schemeClr val="tx1"/>
                    </a:gs>
                  </a:gsLst>
                  <a:lin ang="5400000" scaled="0"/>
                </a:gradFill>
                <a:latin typeface="+mj-lt"/>
                <a:ea typeface="Segoe UI" pitchFamily="34" charset="0"/>
                <a:cs typeface="Segoe UI" pitchFamily="34" charset="0"/>
              </a:endParaRPr>
            </a:p>
            <a:p>
              <a:pPr>
                <a:lnSpc>
                  <a:spcPct val="90000"/>
                </a:lnSpc>
                <a:spcBef>
                  <a:spcPct val="0"/>
                </a:spcBef>
                <a:defRPr/>
              </a:pPr>
              <a:r>
                <a:rPr lang="ru-RU" kern="0" spc="-50" dirty="0" smtClean="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rPr>
                <a:t>Для </a:t>
              </a:r>
              <a:r>
                <a:rPr lang="en-US" kern="0" spc="-50" dirty="0" smtClean="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rPr>
                <a:t>ASP.NET Web Forms</a:t>
              </a:r>
              <a:r>
                <a:rPr lang="uk-UA" kern="0" spc="-50" dirty="0" smtClean="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rPr>
                <a:t> приложений</a:t>
              </a:r>
              <a:endParaRPr lang="en-US" kern="0" spc="-50" dirty="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endParaRPr>
            </a:p>
          </p:txBody>
        </p:sp>
      </p:grpSp>
      <p:grpSp>
        <p:nvGrpSpPr>
          <p:cNvPr id="3" name="Group 73"/>
          <p:cNvGrpSpPr/>
          <p:nvPr/>
        </p:nvGrpSpPr>
        <p:grpSpPr>
          <a:xfrm>
            <a:off x="3263142" y="2459129"/>
            <a:ext cx="8925683" cy="868680"/>
            <a:chOff x="2675092" y="2917137"/>
            <a:chExt cx="6696006" cy="868680"/>
          </a:xfrm>
        </p:grpSpPr>
        <p:sp>
          <p:nvSpPr>
            <p:cNvPr id="75" name="Bar 3"/>
            <p:cNvSpPr/>
            <p:nvPr/>
          </p:nvSpPr>
          <p:spPr bwMode="auto">
            <a:xfrm>
              <a:off x="2675092" y="2917137"/>
              <a:ext cx="6696006" cy="868680"/>
            </a:xfrm>
            <a:prstGeom prst="rect">
              <a:avLst/>
            </a:prstGeom>
            <a:solidFill>
              <a:schemeClr val="tx1">
                <a:alpha val="14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800" dirty="0" smtClean="0">
                <a:gradFill>
                  <a:gsLst>
                    <a:gs pos="0">
                      <a:schemeClr val="tx1"/>
                    </a:gs>
                    <a:gs pos="100000">
                      <a:schemeClr val="tx1"/>
                    </a:gs>
                  </a:gsLst>
                  <a:lin ang="5400000" scaled="0"/>
                </a:gradFill>
              </a:endParaRPr>
            </a:p>
          </p:txBody>
        </p:sp>
        <p:sp>
          <p:nvSpPr>
            <p:cNvPr id="76" name="Text 3"/>
            <p:cNvSpPr/>
            <p:nvPr/>
          </p:nvSpPr>
          <p:spPr>
            <a:xfrm>
              <a:off x="3182999" y="3032928"/>
              <a:ext cx="5489159" cy="637097"/>
            </a:xfrm>
            <a:prstGeom prst="rect">
              <a:avLst/>
            </a:prstGeom>
          </p:spPr>
          <p:txBody>
            <a:bodyPr wrap="square" lIns="0" tIns="0" rIns="91440" bIns="0" anchor="ctr" anchorCtr="0">
              <a:spAutoFit/>
            </a:bodyPr>
            <a:lstStyle/>
            <a:p>
              <a:pPr>
                <a:lnSpc>
                  <a:spcPct val="90000"/>
                </a:lnSpc>
                <a:spcBef>
                  <a:spcPct val="0"/>
                </a:spcBef>
                <a:defRPr/>
              </a:pPr>
              <a:r>
                <a:rPr lang="en-US" sz="2800" kern="0" spc="-50" dirty="0" smtClean="0">
                  <a:gradFill>
                    <a:gsLst>
                      <a:gs pos="0">
                        <a:schemeClr val="tx1"/>
                      </a:gs>
                      <a:gs pos="100000">
                        <a:schemeClr val="tx1"/>
                      </a:gs>
                    </a:gsLst>
                    <a:lin ang="5400000" scaled="0"/>
                  </a:gradFill>
                  <a:latin typeface="+mj-lt"/>
                  <a:ea typeface="Segoe UI" pitchFamily="34" charset="0"/>
                  <a:cs typeface="Segoe UI" pitchFamily="34" charset="0"/>
                </a:rPr>
                <a:t>ASP.NET </a:t>
              </a:r>
              <a:r>
                <a:rPr lang="en-US" sz="2800" kern="0" spc="-50" dirty="0" err="1" smtClean="0">
                  <a:gradFill>
                    <a:gsLst>
                      <a:gs pos="0">
                        <a:schemeClr val="tx1"/>
                      </a:gs>
                      <a:gs pos="100000">
                        <a:schemeClr val="tx1"/>
                      </a:gs>
                    </a:gsLst>
                    <a:lin ang="5400000" scaled="0"/>
                  </a:gradFill>
                  <a:latin typeface="+mj-lt"/>
                  <a:ea typeface="Segoe UI" pitchFamily="34" charset="0"/>
                  <a:cs typeface="Segoe UI" pitchFamily="34" charset="0"/>
                </a:rPr>
                <a:t>MvcScaffolding</a:t>
              </a:r>
              <a:endParaRPr lang="en-US" sz="2800" kern="0" spc="-50" dirty="0" smtClean="0">
                <a:gradFill>
                  <a:gsLst>
                    <a:gs pos="0">
                      <a:schemeClr val="tx1"/>
                    </a:gs>
                    <a:gs pos="100000">
                      <a:schemeClr val="tx1"/>
                    </a:gs>
                  </a:gsLst>
                  <a:lin ang="5400000" scaled="0"/>
                </a:gradFill>
                <a:latin typeface="+mj-lt"/>
                <a:ea typeface="Segoe UI" pitchFamily="34" charset="0"/>
                <a:cs typeface="Segoe UI" pitchFamily="34" charset="0"/>
              </a:endParaRPr>
            </a:p>
            <a:p>
              <a:pPr>
                <a:lnSpc>
                  <a:spcPct val="90000"/>
                </a:lnSpc>
                <a:spcBef>
                  <a:spcPct val="0"/>
                </a:spcBef>
                <a:defRPr/>
              </a:pPr>
              <a:r>
                <a:rPr lang="uk-UA" kern="0" spc="-50" dirty="0" smtClean="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rPr>
                <a:t>Для </a:t>
              </a:r>
              <a:r>
                <a:rPr lang="en-US" kern="0" spc="-50" dirty="0" smtClean="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rPr>
                <a:t>ASP.NET MVC 3 </a:t>
              </a:r>
              <a:r>
                <a:rPr lang="uk-UA" kern="0" spc="-50" dirty="0" smtClean="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rPr>
                <a:t>приложений</a:t>
              </a:r>
              <a:endParaRPr lang="en-US" kern="0" spc="-50" dirty="0">
                <a:gradFill>
                  <a:gsLst>
                    <a:gs pos="0">
                      <a:schemeClr val="tx1">
                        <a:alpha val="56000"/>
                      </a:schemeClr>
                    </a:gs>
                    <a:gs pos="100000">
                      <a:schemeClr val="tx1">
                        <a:alpha val="56000"/>
                      </a:schemeClr>
                    </a:gs>
                  </a:gsLst>
                  <a:lin ang="5400000" scaled="0"/>
                </a:gradFill>
                <a:latin typeface="+mj-lt"/>
                <a:ea typeface="Segoe UI" pitchFamily="34" charset="0"/>
                <a:cs typeface="Segoe UI" pitchFamily="34" charset="0"/>
              </a:endParaRPr>
            </a:p>
          </p:txBody>
        </p:sp>
      </p:grpSp>
      <p:sp>
        <p:nvSpPr>
          <p:cNvPr id="21" name="Title 20"/>
          <p:cNvSpPr>
            <a:spLocks noGrp="1"/>
          </p:cNvSpPr>
          <p:nvPr>
            <p:ph type="title"/>
          </p:nvPr>
        </p:nvSpPr>
        <p:spPr>
          <a:xfrm>
            <a:off x="507868" y="228600"/>
            <a:ext cx="11173090" cy="553998"/>
          </a:xfrm>
        </p:spPr>
        <p:txBody>
          <a:bodyPr/>
          <a:lstStyle/>
          <a:p>
            <a:r>
              <a:rPr lang="ru-RU" dirty="0" smtClean="0"/>
              <a:t>Содержание</a:t>
            </a:r>
            <a:endParaRPr lang="en-US" sz="2800" spc="0" dirty="0">
              <a:ln>
                <a:noFill/>
              </a:ln>
              <a:solidFill>
                <a:srgbClr val="D6E032">
                  <a:alpha val="99000"/>
                </a:srgbClr>
              </a:solidFill>
              <a:cs typeface="+mn-cs"/>
            </a:endParaRPr>
          </a:p>
        </p:txBody>
      </p:sp>
    </p:spTree>
    <p:extLst>
      <p:ext uri="{BB962C8B-B14F-4D97-AF65-F5344CB8AC3E}">
        <p14:creationId xmlns:p14="http://schemas.microsoft.com/office/powerpoint/2010/main" val="1136518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9" y="1828800"/>
            <a:ext cx="9150541" cy="4491038"/>
          </a:xfrm>
          <a:prstGeom prst="rect">
            <a:avLst/>
          </a:prstGeom>
        </p:spPr>
        <p:txBody>
          <a:bodyPr vert="horz" lIns="91440" tIns="45720" rIns="91440" bIns="45720" rtlCol="0">
            <a:noAutofit/>
          </a:bodyPr>
          <a:lstStyle/>
          <a:p>
            <a:pPr defTabSz="457200">
              <a:spcBef>
                <a:spcPct val="20000"/>
              </a:spcBef>
              <a:buClr>
                <a:srgbClr val="0070C0"/>
              </a:buClr>
            </a:pPr>
            <a:r>
              <a:rPr lang="uk-UA" sz="2800" dirty="0" smtClean="0">
                <a:latin typeface="Segoe UI" pitchFamily="34" charset="0"/>
                <a:ea typeface="Segoe UI" pitchFamily="34" charset="0"/>
                <a:cs typeface="Segoe UI" pitchFamily="34" charset="0"/>
              </a:rPr>
              <a:t>Изучение </a:t>
            </a:r>
            <a:r>
              <a:rPr lang="en-US" sz="2800" dirty="0" smtClean="0">
                <a:latin typeface="Segoe UI" pitchFamily="34" charset="0"/>
                <a:ea typeface="Segoe UI" pitchFamily="34" charset="0"/>
                <a:cs typeface="Segoe UI" pitchFamily="34" charset="0"/>
              </a:rPr>
              <a:t>ASP.NET MVC</a:t>
            </a:r>
            <a:endParaRPr lang="uk-UA" sz="2800" dirty="0" smtClean="0">
              <a:latin typeface="Segoe UI" pitchFamily="34" charset="0"/>
              <a:ea typeface="Segoe UI" pitchFamily="34" charset="0"/>
              <a:cs typeface="Segoe UI" pitchFamily="34" charset="0"/>
            </a:endParaRP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Б</a:t>
            </a:r>
            <a:r>
              <a:rPr lang="ru-RU" sz="2800" dirty="0" smtClean="0">
                <a:latin typeface="Segoe UI" pitchFamily="34" charset="0"/>
                <a:ea typeface="Segoe UI" pitchFamily="34" charset="0"/>
                <a:cs typeface="Segoe UI" pitchFamily="34" charset="0"/>
              </a:rPr>
              <a:t>ыстрая разработка</a:t>
            </a:r>
            <a:endParaRPr lang="en-US" sz="2800" dirty="0" smtClean="0">
              <a:latin typeface="Segoe UI" pitchFamily="34" charset="0"/>
              <a:ea typeface="Segoe UI" pitchFamily="34" charset="0"/>
              <a:cs typeface="Segoe UI" pitchFamily="34" charset="0"/>
            </a:endParaRPr>
          </a:p>
          <a:p>
            <a:pPr defTabSz="457200">
              <a:spcBef>
                <a:spcPct val="20000"/>
              </a:spcBef>
              <a:buClr>
                <a:srgbClr val="0070C0"/>
              </a:buClr>
            </a:pPr>
            <a:r>
              <a:rPr lang="uk-UA" sz="2800" dirty="0" smtClean="0"/>
              <a:t>Избавление от рутинной работ</a:t>
            </a:r>
            <a:r>
              <a:rPr lang="ru-RU" sz="2800" dirty="0" smtClean="0"/>
              <a:t>ы</a:t>
            </a:r>
          </a:p>
          <a:p>
            <a:pPr defTabSz="457200">
              <a:spcBef>
                <a:spcPct val="20000"/>
              </a:spcBef>
              <a:buClr>
                <a:srgbClr val="0070C0"/>
              </a:buClr>
            </a:pPr>
            <a:r>
              <a:rPr lang="uk-UA" sz="2800" dirty="0" smtClean="0"/>
              <a:t>Создание похожих классов и/или компонентов</a:t>
            </a:r>
          </a:p>
          <a:p>
            <a:pPr defTabSz="457200">
              <a:spcBef>
                <a:spcPct val="20000"/>
              </a:spcBef>
              <a:buClr>
                <a:srgbClr val="0070C0"/>
              </a:buClr>
            </a:pPr>
            <a:r>
              <a:rPr lang="uk-UA" sz="2800" dirty="0" smtClean="0"/>
              <a:t>Кодогенерация (да, есть Т4, но...)</a:t>
            </a:r>
          </a:p>
          <a:p>
            <a:pPr defTabSz="457200">
              <a:spcBef>
                <a:spcPct val="20000"/>
              </a:spcBef>
              <a:buClr>
                <a:srgbClr val="0070C0"/>
              </a:buClr>
            </a:pPr>
            <a:r>
              <a:rPr lang="uk-UA" sz="2800" dirty="0" smtClean="0"/>
              <a:t>Это удобно (</a:t>
            </a:r>
            <a:r>
              <a:rPr lang="en-US" sz="2800" dirty="0" err="1" smtClean="0"/>
              <a:t>NuGet</a:t>
            </a:r>
            <a:r>
              <a:rPr lang="en-US" sz="2800" dirty="0" smtClean="0"/>
              <a:t> + PowerShell = </a:t>
            </a:r>
            <a:r>
              <a:rPr lang="uk-UA" sz="2800" dirty="0" smtClean="0"/>
              <a:t>автоматизация)</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en-US" dirty="0" smtClean="0"/>
              <a:t>Scaffolding! </a:t>
            </a:r>
            <a:r>
              <a:rPr lang="uk-UA" dirty="0" smtClean="0"/>
              <a:t>Зачем</a:t>
            </a:r>
            <a:r>
              <a:rPr lang="en-US" dirty="0" smtClean="0"/>
              <a:t>?</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val="5639740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hidden">
          <a:xfrm>
            <a:off x="1" y="2038012"/>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6" name="Rectangle 5"/>
          <p:cNvSpPr/>
          <p:nvPr/>
        </p:nvSpPr>
        <p:spPr bwMode="auto">
          <a:xfrm>
            <a:off x="712302" y="2038012"/>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solidFill>
                  <a:schemeClr val="tx1">
                    <a:lumMod val="75000"/>
                    <a:lumOff val="25000"/>
                  </a:schemeClr>
                </a:solidFill>
              </a:rPr>
              <a:t>PowerShell 2.0</a:t>
            </a:r>
            <a:endParaRPr lang="en-US" sz="2800" dirty="0" smtClean="0">
              <a:solidFill>
                <a:schemeClr val="tx1">
                  <a:lumMod val="75000"/>
                  <a:lumOff val="25000"/>
                </a:schemeClr>
              </a:solidFill>
            </a:endParaRPr>
          </a:p>
        </p:txBody>
      </p:sp>
      <p:sp>
        <p:nvSpPr>
          <p:cNvPr id="8" name="Rectangle 7"/>
          <p:cNvSpPr/>
          <p:nvPr/>
        </p:nvSpPr>
        <p:spPr bwMode="hidden">
          <a:xfrm>
            <a:off x="1" y="2856209"/>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9" name="Rectangle 8"/>
          <p:cNvSpPr/>
          <p:nvPr/>
        </p:nvSpPr>
        <p:spPr bwMode="auto">
          <a:xfrm>
            <a:off x="712302" y="2856209"/>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solidFill>
                  <a:schemeClr val="tx1">
                    <a:lumMod val="75000"/>
                    <a:lumOff val="25000"/>
                  </a:schemeClr>
                </a:solidFill>
              </a:rPr>
              <a:t>ASP.NET MVC 3 Update</a:t>
            </a:r>
            <a:endParaRPr lang="en-US" sz="2800" dirty="0" smtClean="0">
              <a:solidFill>
                <a:schemeClr val="tx1">
                  <a:lumMod val="75000"/>
                  <a:lumOff val="25000"/>
                </a:schemeClr>
              </a:solidFill>
            </a:endParaRPr>
          </a:p>
        </p:txBody>
      </p:sp>
      <p:sp>
        <p:nvSpPr>
          <p:cNvPr id="11" name="Rectangle 10"/>
          <p:cNvSpPr/>
          <p:nvPr/>
        </p:nvSpPr>
        <p:spPr bwMode="hidden">
          <a:xfrm>
            <a:off x="1" y="3674406"/>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2" name="Rectangle 11"/>
          <p:cNvSpPr/>
          <p:nvPr/>
        </p:nvSpPr>
        <p:spPr bwMode="auto">
          <a:xfrm>
            <a:off x="712302" y="3674406"/>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err="1" smtClean="0">
                <a:solidFill>
                  <a:schemeClr val="tx1">
                    <a:lumMod val="75000"/>
                    <a:lumOff val="25000"/>
                  </a:schemeClr>
                </a:solidFill>
              </a:rPr>
              <a:t>NuGet</a:t>
            </a:r>
            <a:endParaRPr lang="en-US" sz="2800" dirty="0" smtClean="0">
              <a:solidFill>
                <a:schemeClr val="tx1">
                  <a:lumMod val="75000"/>
                  <a:lumOff val="25000"/>
                </a:schemeClr>
              </a:solidFill>
            </a:endParaRPr>
          </a:p>
        </p:txBody>
      </p:sp>
      <p:sp>
        <p:nvSpPr>
          <p:cNvPr id="14" name="Rectangle 13"/>
          <p:cNvSpPr/>
          <p:nvPr/>
        </p:nvSpPr>
        <p:spPr bwMode="hidden">
          <a:xfrm>
            <a:off x="1" y="4492603"/>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5" name="Rectangle 14"/>
          <p:cNvSpPr/>
          <p:nvPr/>
        </p:nvSpPr>
        <p:spPr bwMode="auto">
          <a:xfrm>
            <a:off x="712302" y="4492603"/>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a:t>Install-Package </a:t>
            </a:r>
            <a:r>
              <a:rPr lang="en-US" sz="2800" dirty="0" err="1" smtClean="0"/>
              <a:t>MvcScaffolding</a:t>
            </a:r>
            <a:r>
              <a:rPr lang="en-US" sz="2800" dirty="0" smtClean="0"/>
              <a:t> (+ </a:t>
            </a:r>
            <a:r>
              <a:rPr lang="en-US" sz="2800" dirty="0" err="1" smtClean="0">
                <a:solidFill>
                  <a:schemeClr val="tx1">
                    <a:lumMod val="75000"/>
                    <a:lumOff val="25000"/>
                  </a:schemeClr>
                </a:solidFill>
              </a:rPr>
              <a:t>EFCodeFirst</a:t>
            </a:r>
            <a:r>
              <a:rPr lang="en-US" sz="2800" dirty="0">
                <a:solidFill>
                  <a:schemeClr val="tx1">
                    <a:lumMod val="75000"/>
                    <a:lumOff val="25000"/>
                  </a:schemeClr>
                </a:solidFill>
              </a:rPr>
              <a:t>, </a:t>
            </a:r>
            <a:r>
              <a:rPr lang="en-US" sz="2800" dirty="0" smtClean="0">
                <a:solidFill>
                  <a:schemeClr val="tx1">
                    <a:lumMod val="75000"/>
                    <a:lumOff val="25000"/>
                  </a:schemeClr>
                </a:solidFill>
              </a:rPr>
              <a:t>T4Scaffolding</a:t>
            </a:r>
            <a:r>
              <a:rPr lang="en-US" sz="2800" dirty="0">
                <a:solidFill>
                  <a:schemeClr val="tx1">
                    <a:lumMod val="75000"/>
                    <a:lumOff val="25000"/>
                  </a:schemeClr>
                </a:solidFill>
              </a:rPr>
              <a:t>)</a:t>
            </a:r>
          </a:p>
        </p:txBody>
      </p:sp>
      <p:sp>
        <p:nvSpPr>
          <p:cNvPr id="17" name="Rectangle 16"/>
          <p:cNvSpPr/>
          <p:nvPr/>
        </p:nvSpPr>
        <p:spPr bwMode="hidden">
          <a:xfrm>
            <a:off x="1" y="5310802"/>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8" name="Rectangle 17"/>
          <p:cNvSpPr/>
          <p:nvPr/>
        </p:nvSpPr>
        <p:spPr bwMode="auto">
          <a:xfrm>
            <a:off x="712302" y="5310802"/>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solidFill>
                  <a:schemeClr val="tx1">
                    <a:lumMod val="75000"/>
                    <a:lumOff val="25000"/>
                  </a:schemeClr>
                </a:solidFill>
              </a:rPr>
              <a:t>Install-Package </a:t>
            </a:r>
            <a:r>
              <a:rPr lang="en-US" sz="2800" dirty="0" err="1">
                <a:solidFill>
                  <a:schemeClr val="tx1">
                    <a:lumMod val="75000"/>
                    <a:lumOff val="25000"/>
                  </a:schemeClr>
                </a:solidFill>
              </a:rPr>
              <a:t>EFCodeFirst.SqlServerCompact</a:t>
            </a:r>
            <a:endParaRPr lang="en-US" sz="2800" dirty="0" smtClean="0">
              <a:solidFill>
                <a:schemeClr val="tx1">
                  <a:lumMod val="75000"/>
                  <a:lumOff val="25000"/>
                </a:schemeClr>
              </a:solidFill>
            </a:endParaRPr>
          </a:p>
        </p:txBody>
      </p:sp>
      <p:sp>
        <p:nvSpPr>
          <p:cNvPr id="2" name="Title 1"/>
          <p:cNvSpPr>
            <a:spLocks noGrp="1"/>
          </p:cNvSpPr>
          <p:nvPr>
            <p:ph type="title"/>
          </p:nvPr>
        </p:nvSpPr>
        <p:spPr/>
        <p:txBody>
          <a:bodyPr/>
          <a:lstStyle/>
          <a:p>
            <a:r>
              <a:rPr lang="ru-RU" dirty="0" smtClean="0"/>
              <a:t>Установка</a:t>
            </a:r>
            <a:endParaRPr lang="en-US" dirty="0"/>
          </a:p>
        </p:txBody>
      </p:sp>
    </p:spTree>
    <p:extLst>
      <p:ext uri="{BB962C8B-B14F-4D97-AF65-F5344CB8AC3E}">
        <p14:creationId xmlns:p14="http://schemas.microsoft.com/office/powerpoint/2010/main" val="11127816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hidden">
          <a:xfrm>
            <a:off x="1" y="2038012"/>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6" name="Rectangle 5"/>
          <p:cNvSpPr/>
          <p:nvPr/>
        </p:nvSpPr>
        <p:spPr bwMode="auto">
          <a:xfrm>
            <a:off x="712302" y="2038012"/>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a:solidFill>
                  <a:schemeClr val="tx1">
                    <a:lumMod val="75000"/>
                    <a:lumOff val="25000"/>
                  </a:schemeClr>
                </a:solidFill>
              </a:rPr>
              <a:t>Scaffold Controller Team –Repository -Force</a:t>
            </a:r>
          </a:p>
        </p:txBody>
      </p:sp>
      <p:sp>
        <p:nvSpPr>
          <p:cNvPr id="8" name="Rectangle 7"/>
          <p:cNvSpPr/>
          <p:nvPr/>
        </p:nvSpPr>
        <p:spPr bwMode="hidden">
          <a:xfrm>
            <a:off x="1" y="2856209"/>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9" name="Rectangle 8"/>
          <p:cNvSpPr/>
          <p:nvPr/>
        </p:nvSpPr>
        <p:spPr bwMode="auto">
          <a:xfrm>
            <a:off x="712302" y="2856209"/>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a:solidFill>
                  <a:schemeClr val="tx1">
                    <a:lumMod val="75000"/>
                    <a:lumOff val="25000"/>
                  </a:schemeClr>
                </a:solidFill>
              </a:rPr>
              <a:t>Get-</a:t>
            </a:r>
            <a:r>
              <a:rPr lang="en-US" sz="2800" dirty="0" err="1">
                <a:solidFill>
                  <a:schemeClr val="tx1">
                    <a:lumMod val="75000"/>
                    <a:lumOff val="25000"/>
                  </a:schemeClr>
                </a:solidFill>
              </a:rPr>
              <a:t>Scaffolder</a:t>
            </a:r>
            <a:endParaRPr lang="en-US" sz="2800" dirty="0">
              <a:solidFill>
                <a:schemeClr val="tx1">
                  <a:lumMod val="75000"/>
                  <a:lumOff val="25000"/>
                </a:schemeClr>
              </a:solidFill>
            </a:endParaRPr>
          </a:p>
        </p:txBody>
      </p:sp>
      <p:sp>
        <p:nvSpPr>
          <p:cNvPr id="11" name="Rectangle 10"/>
          <p:cNvSpPr/>
          <p:nvPr/>
        </p:nvSpPr>
        <p:spPr bwMode="hidden">
          <a:xfrm>
            <a:off x="1" y="3674406"/>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2" name="Rectangle 11"/>
          <p:cNvSpPr/>
          <p:nvPr/>
        </p:nvSpPr>
        <p:spPr bwMode="auto">
          <a:xfrm>
            <a:off x="712302" y="3674406"/>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a:t>Scaffold </a:t>
            </a:r>
            <a:r>
              <a:rPr lang="en-US" sz="2800" dirty="0" err="1"/>
              <a:t>MvcScaffolding.AspxView</a:t>
            </a:r>
            <a:r>
              <a:rPr lang="en-US" sz="2800" dirty="0"/>
              <a:t> Index Team</a:t>
            </a:r>
            <a:endParaRPr lang="en-US" sz="2800" dirty="0">
              <a:solidFill>
                <a:schemeClr val="tx1">
                  <a:lumMod val="75000"/>
                  <a:lumOff val="25000"/>
                </a:schemeClr>
              </a:solidFill>
            </a:endParaRPr>
          </a:p>
        </p:txBody>
      </p:sp>
      <p:sp>
        <p:nvSpPr>
          <p:cNvPr id="14" name="Rectangle 13"/>
          <p:cNvSpPr/>
          <p:nvPr/>
        </p:nvSpPr>
        <p:spPr bwMode="hidden">
          <a:xfrm>
            <a:off x="1" y="4492603"/>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5" name="Rectangle 14"/>
          <p:cNvSpPr/>
          <p:nvPr/>
        </p:nvSpPr>
        <p:spPr bwMode="auto">
          <a:xfrm>
            <a:off x="712302" y="4492603"/>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a:t>Get-</a:t>
            </a:r>
            <a:r>
              <a:rPr lang="en-US" sz="2800" dirty="0" err="1"/>
              <a:t>DefaultScaffolder</a:t>
            </a:r>
            <a:endParaRPr lang="en-US" sz="2800" dirty="0">
              <a:solidFill>
                <a:schemeClr val="tx1">
                  <a:lumMod val="75000"/>
                  <a:lumOff val="25000"/>
                </a:schemeClr>
              </a:solidFill>
            </a:endParaRPr>
          </a:p>
        </p:txBody>
      </p:sp>
      <p:sp>
        <p:nvSpPr>
          <p:cNvPr id="17" name="Rectangle 16"/>
          <p:cNvSpPr/>
          <p:nvPr/>
        </p:nvSpPr>
        <p:spPr bwMode="hidden">
          <a:xfrm>
            <a:off x="1" y="5310802"/>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8" name="Rectangle 17"/>
          <p:cNvSpPr/>
          <p:nvPr/>
        </p:nvSpPr>
        <p:spPr bwMode="auto">
          <a:xfrm>
            <a:off x="712302" y="5310802"/>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a:t>Set-</a:t>
            </a:r>
            <a:r>
              <a:rPr lang="en-US" sz="2800" dirty="0" err="1"/>
              <a:t>DefaultScaffolder</a:t>
            </a:r>
            <a:r>
              <a:rPr lang="en-US" sz="2800" dirty="0"/>
              <a:t> View </a:t>
            </a:r>
            <a:r>
              <a:rPr lang="en-US" sz="2800" dirty="0" err="1"/>
              <a:t>MvcScaffolding.AspxView</a:t>
            </a:r>
            <a:endParaRPr lang="en-US" sz="2800" dirty="0">
              <a:solidFill>
                <a:schemeClr val="tx1">
                  <a:lumMod val="75000"/>
                  <a:lumOff val="25000"/>
                </a:schemeClr>
              </a:solidFill>
            </a:endParaRPr>
          </a:p>
        </p:txBody>
      </p:sp>
      <p:sp>
        <p:nvSpPr>
          <p:cNvPr id="2" name="Title 1"/>
          <p:cNvSpPr>
            <a:spLocks noGrp="1"/>
          </p:cNvSpPr>
          <p:nvPr>
            <p:ph type="title"/>
          </p:nvPr>
        </p:nvSpPr>
        <p:spPr/>
        <p:txBody>
          <a:bodyPr/>
          <a:lstStyle/>
          <a:p>
            <a:r>
              <a:rPr lang="uk-UA" dirty="0" smtClean="0"/>
              <a:t>Начинаем работу</a:t>
            </a:r>
            <a:endParaRPr lang="en-US" dirty="0"/>
          </a:p>
        </p:txBody>
      </p:sp>
      <p:sp>
        <p:nvSpPr>
          <p:cNvPr id="13" name="Rectangle 12"/>
          <p:cNvSpPr/>
          <p:nvPr/>
        </p:nvSpPr>
        <p:spPr bwMode="hidden">
          <a:xfrm>
            <a:off x="2273" y="1235052"/>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6" name="Rectangle 15"/>
          <p:cNvSpPr/>
          <p:nvPr/>
        </p:nvSpPr>
        <p:spPr bwMode="auto">
          <a:xfrm>
            <a:off x="714574" y="1235052"/>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a:solidFill>
                  <a:schemeClr val="tx1">
                    <a:lumMod val="75000"/>
                    <a:lumOff val="25000"/>
                  </a:schemeClr>
                </a:solidFill>
              </a:rPr>
              <a:t>Scaffold Controller Team</a:t>
            </a:r>
          </a:p>
        </p:txBody>
      </p:sp>
    </p:spTree>
    <p:extLst>
      <p:ext uri="{BB962C8B-B14F-4D97-AF65-F5344CB8AC3E}">
        <p14:creationId xmlns:p14="http://schemas.microsoft.com/office/powerpoint/2010/main" val="93130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hidden">
          <a:xfrm>
            <a:off x="1" y="1669516"/>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6" name="Rectangle 5"/>
          <p:cNvSpPr/>
          <p:nvPr/>
        </p:nvSpPr>
        <p:spPr bwMode="auto">
          <a:xfrm>
            <a:off x="712302" y="1669516"/>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solidFill>
                  <a:schemeClr val="tx1">
                    <a:lumMod val="75000"/>
                    <a:lumOff val="25000"/>
                  </a:schemeClr>
                </a:solidFill>
              </a:rPr>
              <a:t>-Project</a:t>
            </a:r>
            <a:endParaRPr lang="en-US" sz="2800" dirty="0">
              <a:solidFill>
                <a:schemeClr val="tx1">
                  <a:lumMod val="75000"/>
                  <a:lumOff val="25000"/>
                </a:schemeClr>
              </a:solidFill>
            </a:endParaRPr>
          </a:p>
        </p:txBody>
      </p:sp>
      <p:sp>
        <p:nvSpPr>
          <p:cNvPr id="8" name="Rectangle 7"/>
          <p:cNvSpPr/>
          <p:nvPr/>
        </p:nvSpPr>
        <p:spPr bwMode="hidden">
          <a:xfrm>
            <a:off x="1" y="2487713"/>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9" name="Rectangle 8"/>
          <p:cNvSpPr/>
          <p:nvPr/>
        </p:nvSpPr>
        <p:spPr bwMode="auto">
          <a:xfrm>
            <a:off x="712302" y="2487713"/>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ru-RU" sz="2800" dirty="0" smtClean="0">
                <a:solidFill>
                  <a:schemeClr val="tx1">
                    <a:lumMod val="75000"/>
                    <a:lumOff val="25000"/>
                  </a:schemeClr>
                </a:solidFill>
              </a:rPr>
              <a:t>-</a:t>
            </a:r>
            <a:r>
              <a:rPr lang="en-US" sz="2800" dirty="0" err="1" smtClean="0">
                <a:solidFill>
                  <a:schemeClr val="tx1">
                    <a:lumMod val="75000"/>
                    <a:lumOff val="25000"/>
                  </a:schemeClr>
                </a:solidFill>
              </a:rPr>
              <a:t>CodeLanguage</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cs</a:t>
            </a:r>
            <a:r>
              <a:rPr lang="en-US" sz="2800" dirty="0" smtClean="0">
                <a:solidFill>
                  <a:schemeClr val="tx1">
                    <a:lumMod val="75000"/>
                    <a:lumOff val="25000"/>
                  </a:schemeClr>
                </a:solidFill>
              </a:rPr>
              <a:t>, </a:t>
            </a:r>
            <a:r>
              <a:rPr lang="en-US" sz="2800" dirty="0" err="1" smtClean="0">
                <a:solidFill>
                  <a:schemeClr val="tx1">
                    <a:lumMod val="75000"/>
                    <a:lumOff val="25000"/>
                  </a:schemeClr>
                </a:solidFill>
              </a:rPr>
              <a:t>vb</a:t>
            </a:r>
            <a:r>
              <a:rPr lang="en-US" sz="2800" dirty="0" smtClean="0">
                <a:solidFill>
                  <a:schemeClr val="tx1">
                    <a:lumMod val="75000"/>
                    <a:lumOff val="25000"/>
                  </a:schemeClr>
                </a:solidFill>
              </a:rPr>
              <a:t>)</a:t>
            </a:r>
            <a:endParaRPr lang="en-US" sz="2800" dirty="0">
              <a:solidFill>
                <a:schemeClr val="tx1">
                  <a:lumMod val="75000"/>
                  <a:lumOff val="25000"/>
                </a:schemeClr>
              </a:solidFill>
            </a:endParaRPr>
          </a:p>
        </p:txBody>
      </p:sp>
      <p:sp>
        <p:nvSpPr>
          <p:cNvPr id="11" name="Rectangle 10"/>
          <p:cNvSpPr/>
          <p:nvPr/>
        </p:nvSpPr>
        <p:spPr bwMode="hidden">
          <a:xfrm>
            <a:off x="1" y="3305910"/>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2" name="Rectangle 11"/>
          <p:cNvSpPr/>
          <p:nvPr/>
        </p:nvSpPr>
        <p:spPr bwMode="auto">
          <a:xfrm>
            <a:off x="712302" y="3305910"/>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t>-</a:t>
            </a:r>
            <a:r>
              <a:rPr lang="en-US" sz="2800" dirty="0" err="1" smtClean="0"/>
              <a:t>DbContextType</a:t>
            </a:r>
            <a:r>
              <a:rPr lang="en-US" sz="2800" dirty="0"/>
              <a:t> (&lt;</a:t>
            </a:r>
            <a:r>
              <a:rPr lang="en-US" sz="2800" dirty="0" err="1" smtClean="0"/>
              <a:t>yourProjectName</a:t>
            </a:r>
            <a:r>
              <a:rPr lang="en-US" sz="2800" dirty="0" smtClean="0"/>
              <a:t>&gt;Context)</a:t>
            </a:r>
            <a:endParaRPr lang="en-US" sz="2800" dirty="0">
              <a:solidFill>
                <a:schemeClr val="tx1">
                  <a:lumMod val="75000"/>
                  <a:lumOff val="25000"/>
                </a:schemeClr>
              </a:solidFill>
            </a:endParaRPr>
          </a:p>
        </p:txBody>
      </p:sp>
      <p:sp>
        <p:nvSpPr>
          <p:cNvPr id="14" name="Rectangle 13"/>
          <p:cNvSpPr/>
          <p:nvPr/>
        </p:nvSpPr>
        <p:spPr bwMode="hidden">
          <a:xfrm>
            <a:off x="1" y="4124107"/>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5" name="Rectangle 14"/>
          <p:cNvSpPr/>
          <p:nvPr/>
        </p:nvSpPr>
        <p:spPr bwMode="auto">
          <a:xfrm>
            <a:off x="712302" y="4124107"/>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t>-Repository</a:t>
            </a:r>
            <a:endParaRPr lang="en-US" sz="2800" dirty="0">
              <a:solidFill>
                <a:schemeClr val="tx1">
                  <a:lumMod val="75000"/>
                  <a:lumOff val="25000"/>
                </a:schemeClr>
              </a:solidFill>
            </a:endParaRPr>
          </a:p>
        </p:txBody>
      </p:sp>
      <p:sp>
        <p:nvSpPr>
          <p:cNvPr id="17" name="Rectangle 16"/>
          <p:cNvSpPr/>
          <p:nvPr/>
        </p:nvSpPr>
        <p:spPr bwMode="hidden">
          <a:xfrm>
            <a:off x="1" y="4942306"/>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8" name="Rectangle 17"/>
          <p:cNvSpPr/>
          <p:nvPr/>
        </p:nvSpPr>
        <p:spPr bwMode="auto">
          <a:xfrm>
            <a:off x="712302" y="4942306"/>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t>-Area, -Layout</a:t>
            </a:r>
            <a:endParaRPr lang="en-US" sz="2800" dirty="0">
              <a:solidFill>
                <a:schemeClr val="tx1">
                  <a:lumMod val="75000"/>
                  <a:lumOff val="25000"/>
                </a:schemeClr>
              </a:solidFill>
            </a:endParaRPr>
          </a:p>
        </p:txBody>
      </p:sp>
      <p:sp>
        <p:nvSpPr>
          <p:cNvPr id="2" name="Title 1"/>
          <p:cNvSpPr>
            <a:spLocks noGrp="1"/>
          </p:cNvSpPr>
          <p:nvPr>
            <p:ph type="title"/>
          </p:nvPr>
        </p:nvSpPr>
        <p:spPr/>
        <p:txBody>
          <a:bodyPr/>
          <a:lstStyle/>
          <a:p>
            <a:r>
              <a:rPr lang="uk-UA" dirty="0" smtClean="0"/>
              <a:t>Основн</a:t>
            </a:r>
            <a:r>
              <a:rPr lang="ru-RU" dirty="0" smtClean="0"/>
              <a:t>ые п</a:t>
            </a:r>
            <a:r>
              <a:rPr lang="uk-UA" dirty="0" smtClean="0"/>
              <a:t>араметр</a:t>
            </a:r>
            <a:r>
              <a:rPr lang="ru-RU" dirty="0" smtClean="0"/>
              <a:t>ы</a:t>
            </a:r>
            <a:endParaRPr lang="en-US" dirty="0"/>
          </a:p>
        </p:txBody>
      </p:sp>
      <p:sp>
        <p:nvSpPr>
          <p:cNvPr id="13" name="Rectangle 12"/>
          <p:cNvSpPr/>
          <p:nvPr/>
        </p:nvSpPr>
        <p:spPr bwMode="hidden">
          <a:xfrm>
            <a:off x="2273" y="866556"/>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16" name="Rectangle 15"/>
          <p:cNvSpPr/>
          <p:nvPr/>
        </p:nvSpPr>
        <p:spPr bwMode="auto">
          <a:xfrm>
            <a:off x="714574" y="866556"/>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uk-UA" sz="2800" dirty="0" smtClean="0">
                <a:solidFill>
                  <a:schemeClr val="tx1">
                    <a:lumMod val="75000"/>
                    <a:lumOff val="25000"/>
                  </a:schemeClr>
                </a:solidFill>
              </a:rPr>
              <a:t>-</a:t>
            </a:r>
            <a:r>
              <a:rPr lang="en-US" sz="2800" dirty="0" err="1" smtClean="0">
                <a:solidFill>
                  <a:schemeClr val="tx1">
                    <a:lumMod val="75000"/>
                    <a:lumOff val="25000"/>
                  </a:schemeClr>
                </a:solidFill>
              </a:rPr>
              <a:t>ControllerName</a:t>
            </a:r>
            <a:endParaRPr lang="en-US" sz="2800" dirty="0">
              <a:solidFill>
                <a:schemeClr val="tx1">
                  <a:lumMod val="75000"/>
                  <a:lumOff val="25000"/>
                </a:schemeClr>
              </a:solidFill>
            </a:endParaRPr>
          </a:p>
        </p:txBody>
      </p:sp>
      <p:sp>
        <p:nvSpPr>
          <p:cNvPr id="19" name="Rectangle 18"/>
          <p:cNvSpPr/>
          <p:nvPr/>
        </p:nvSpPr>
        <p:spPr bwMode="hidden">
          <a:xfrm>
            <a:off x="2273" y="5763458"/>
            <a:ext cx="601727" cy="68232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lumMod val="75000"/>
                  <a:lumOff val="25000"/>
                </a:schemeClr>
              </a:solidFill>
            </a:endParaRPr>
          </a:p>
        </p:txBody>
      </p:sp>
      <p:sp>
        <p:nvSpPr>
          <p:cNvPr id="20" name="Rectangle 19"/>
          <p:cNvSpPr/>
          <p:nvPr/>
        </p:nvSpPr>
        <p:spPr bwMode="auto">
          <a:xfrm>
            <a:off x="714574" y="5763458"/>
            <a:ext cx="11476524" cy="682328"/>
          </a:xfrm>
          <a:prstGeom prst="rect">
            <a:avLst/>
          </a:prstGeom>
          <a:gradFill flip="none" rotWithShape="1">
            <a:gsLst>
              <a:gs pos="0">
                <a:schemeClr val="bg1">
                  <a:lumMod val="85000"/>
                  <a:alpha val="70000"/>
                </a:schemeClr>
              </a:gs>
              <a:gs pos="50000">
                <a:schemeClr val="bg1">
                  <a:lumMod val="85000"/>
                  <a:alpha val="40000"/>
                </a:schemeClr>
              </a:gs>
              <a:gs pos="100000">
                <a:schemeClr val="bg1">
                  <a:lumMod val="95000"/>
                  <a:alpha val="0"/>
                </a:schemeClr>
              </a:gs>
            </a:gsLst>
            <a:lin ang="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marL="0" lvl="1">
              <a:spcBef>
                <a:spcPts val="600"/>
              </a:spcBef>
              <a:buClr>
                <a:schemeClr val="accent2"/>
              </a:buClr>
              <a:defRPr/>
            </a:pPr>
            <a:r>
              <a:rPr lang="en-US" sz="2800" dirty="0" smtClean="0"/>
              <a:t>-Force, -</a:t>
            </a:r>
            <a:r>
              <a:rPr lang="en-US" sz="2800" dirty="0" err="1" smtClean="0"/>
              <a:t>NoChildItems</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3138124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87726" y="2030327"/>
            <a:ext cx="8124788" cy="2077649"/>
          </a:xfrm>
        </p:spPr>
        <p:txBody>
          <a:bodyPr/>
          <a:lstStyle/>
          <a:p>
            <a:r>
              <a:rPr lang="en-US" dirty="0" smtClean="0">
                <a:hlinkClick r:id="rId3"/>
              </a:rPr>
              <a:t>http://wp7rocks.com</a:t>
            </a:r>
            <a:endParaRPr lang="en-US" dirty="0" smtClean="0"/>
          </a:p>
          <a:p>
            <a:r>
              <a:rPr lang="en-US" dirty="0" smtClean="0">
                <a:hlinkClick r:id="rId4"/>
              </a:rPr>
              <a:t>http://msug.vn.ua</a:t>
            </a:r>
            <a:endParaRPr lang="en-US" dirty="0" smtClean="0"/>
          </a:p>
          <a:p>
            <a:r>
              <a:rPr lang="en-US" dirty="0" smtClean="0">
                <a:hlinkClick r:id="rId5"/>
              </a:rPr>
              <a:t>http://twitter.com/msugvnua</a:t>
            </a:r>
            <a:r>
              <a:rPr lang="en-US" dirty="0"/>
              <a:t> </a:t>
            </a:r>
            <a:endParaRPr lang="en-US" dirty="0" smtClean="0"/>
          </a:p>
          <a:p>
            <a:r>
              <a:rPr lang="en-US" dirty="0" smtClean="0">
                <a:hlinkClick r:id="rId6"/>
              </a:rPr>
              <a:t>Alex.Krakovetskiy@gmail.com</a:t>
            </a:r>
            <a:r>
              <a:rPr lang="en-US" dirty="0" smtClean="0"/>
              <a:t> </a:t>
            </a:r>
          </a:p>
          <a:p>
            <a:endParaRPr lang="en-US" dirty="0" smtClean="0"/>
          </a:p>
          <a:p>
            <a:endParaRPr lang="ru-RU" dirty="0" smtClean="0"/>
          </a:p>
        </p:txBody>
      </p:sp>
      <p:sp>
        <p:nvSpPr>
          <p:cNvPr id="2" name="Title 1"/>
          <p:cNvSpPr>
            <a:spLocks noGrp="1"/>
          </p:cNvSpPr>
          <p:nvPr>
            <p:ph type="ctrTitle"/>
          </p:nvPr>
        </p:nvSpPr>
        <p:spPr/>
        <p:txBody>
          <a:bodyPr/>
          <a:lstStyle/>
          <a:p>
            <a:r>
              <a:rPr lang="ru-RU" dirty="0"/>
              <a:t/>
            </a:r>
            <a:br>
              <a:rPr lang="ru-RU" dirty="0"/>
            </a:br>
            <a:r>
              <a:rPr lang="ru-RU" dirty="0"/>
              <a:t>Спасибо за внимание!</a:t>
            </a:r>
            <a:br>
              <a:rPr lang="ru-RU" dirty="0"/>
            </a:br>
            <a:endParaRPr lang="en-GB" dirty="0"/>
          </a:p>
        </p:txBody>
      </p:sp>
    </p:spTree>
    <p:extLst>
      <p:ext uri="{BB962C8B-B14F-4D97-AF65-F5344CB8AC3E}">
        <p14:creationId xmlns:p14="http://schemas.microsoft.com/office/powerpoint/2010/main" val="26694621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NA_2010_PPT_Template">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2306</TotalTime>
  <Words>212</Words>
  <Application>Microsoft Office PowerPoint</Application>
  <PresentationFormat>Custom</PresentationFormat>
  <Paragraphs>64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TechEd_NA_2010_PPT_Template</vt:lpstr>
      <vt:lpstr>ASP.NET Scaffolding </vt:lpstr>
      <vt:lpstr>Содержание</vt:lpstr>
      <vt:lpstr>Scaffolding! Зачем?</vt:lpstr>
      <vt:lpstr>Установка</vt:lpstr>
      <vt:lpstr>Начинаем работу</vt:lpstr>
      <vt:lpstr>Основные параметры</vt:lpstr>
      <vt:lpstr> Спасибо за внимание! </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Phone 7</dc:title>
  <dc:subject>Mobile Software Forum</dc:subject>
  <dc:creator>Loke Uei Tan</dc:creator>
  <cp:lastModifiedBy>Alex</cp:lastModifiedBy>
  <cp:revision>98</cp:revision>
  <dcterms:created xsi:type="dcterms:W3CDTF">2010-05-03T19:22:57Z</dcterms:created>
  <dcterms:modified xsi:type="dcterms:W3CDTF">2011-05-13T21:12:53Z</dcterms:modified>
</cp:coreProperties>
</file>