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23"/>
  </p:notesMasterIdLst>
  <p:handoutMasterIdLst>
    <p:handoutMasterId r:id="rId24"/>
  </p:handoutMasterIdLst>
  <p:sldIdLst>
    <p:sldId id="315" r:id="rId2"/>
    <p:sldId id="325" r:id="rId3"/>
    <p:sldId id="395" r:id="rId4"/>
    <p:sldId id="416" r:id="rId5"/>
    <p:sldId id="397" r:id="rId6"/>
    <p:sldId id="398" r:id="rId7"/>
    <p:sldId id="399" r:id="rId8"/>
    <p:sldId id="400" r:id="rId9"/>
    <p:sldId id="402" r:id="rId10"/>
    <p:sldId id="403" r:id="rId11"/>
    <p:sldId id="405" r:id="rId12"/>
    <p:sldId id="406" r:id="rId13"/>
    <p:sldId id="407" r:id="rId14"/>
    <p:sldId id="401" r:id="rId15"/>
    <p:sldId id="404" r:id="rId16"/>
    <p:sldId id="412" r:id="rId17"/>
    <p:sldId id="413" r:id="rId18"/>
    <p:sldId id="411" r:id="rId19"/>
    <p:sldId id="409" r:id="rId20"/>
    <p:sldId id="415" r:id="rId21"/>
    <p:sldId id="394" r:id="rId2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anna Schuler (Bookey Consulting)" initials="DLS" lastIdx="2" clrIdx="0"/>
  <p:cmAuthor id="1" name="Wenwen" initials="WW" lastIdx="1" clrIdx="1"/>
  <p:cmAuthor id="2" name="Alan Meeus" initials="AM"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6A3"/>
    <a:srgbClr val="D13FA0"/>
    <a:srgbClr val="C02E8F"/>
    <a:srgbClr val="B72172"/>
    <a:srgbClr val="FFFFFF"/>
    <a:srgbClr val="000000"/>
    <a:srgbClr val="44C8F5"/>
    <a:srgbClr val="8CC63F"/>
    <a:srgbClr val="701997"/>
    <a:srgbClr val="9521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6" autoAdjust="0"/>
    <p:restoredTop sz="88402" autoAdjust="0"/>
  </p:normalViewPr>
  <p:slideViewPr>
    <p:cSldViewPr snapToGrid="0">
      <p:cViewPr>
        <p:scale>
          <a:sx n="70" d="100"/>
          <a:sy n="70" d="100"/>
        </p:scale>
        <p:origin x="-372" y="-96"/>
      </p:cViewPr>
      <p:guideLst>
        <p:guide orient="horz" pos="144"/>
        <p:guide orient="horz" pos="622"/>
        <p:guide orient="horz" pos="816"/>
        <p:guide orient="horz" pos="2175"/>
        <p:guide orient="horz" pos="4176"/>
        <p:guide orient="horz" pos="1019"/>
        <p:guide orient="horz" pos="1981"/>
        <p:guide pos="3839"/>
        <p:guide pos="320"/>
        <p:guide pos="613"/>
        <p:guide pos="7358"/>
        <p:guide pos="1940"/>
        <p:guide pos="7063"/>
      </p:guideLst>
    </p:cSldViewPr>
  </p:slideViewPr>
  <p:notesTextViewPr>
    <p:cViewPr>
      <p:scale>
        <a:sx n="100" d="100"/>
        <a:sy n="100" d="100"/>
      </p:scale>
      <p:origin x="0" y="0"/>
    </p:cViewPr>
  </p:notesTextViewPr>
  <p:sorterViewPr>
    <p:cViewPr>
      <p:scale>
        <a:sx n="33" d="100"/>
        <a:sy n="33" d="100"/>
      </p:scale>
      <p:origin x="0" y="0"/>
    </p:cViewPr>
  </p:sorterViewPr>
  <p:notesViewPr>
    <p:cSldViewPr snapToGrid="0" showGuides="1">
      <p:cViewPr varScale="1">
        <p:scale>
          <a:sx n="81" d="100"/>
          <a:sy n="81"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Tech Ed North America 2010</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6/2/2011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37252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 Ed North America 2010</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6/2/2011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91025808"/>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3309" indent="-233309" defTabSz="933237">
              <a:spcBef>
                <a:spcPts val="1225"/>
              </a:spcBef>
              <a:spcAft>
                <a:spcPts val="306"/>
              </a:spcAft>
              <a:defRPr/>
            </a:pPr>
            <a:endParaRPr lang="en-US" dirty="0"/>
          </a:p>
        </p:txBody>
      </p:sp>
      <p:sp>
        <p:nvSpPr>
          <p:cNvPr id="4" name="Slide Number Placeholder 3"/>
          <p:cNvSpPr>
            <a:spLocks noGrp="1"/>
          </p:cNvSpPr>
          <p:nvPr>
            <p:ph type="sldNum" sz="quarter" idx="10"/>
          </p:nvPr>
        </p:nvSpPr>
        <p:spPr/>
        <p:txBody>
          <a:bodyPr/>
          <a:lstStyle/>
          <a:p>
            <a:fld id="{0CA0CC17-FC20-40C7-9433-933A8C819787}"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fontScale="92500"/>
          </a:bodyPr>
          <a:lstStyle/>
          <a:p>
            <a:pPr marL="0" algn="l" defTabSz="914400" rtl="0" eaLnBrk="1" latinLnBrk="0" hangingPunct="1">
              <a:buNone/>
            </a:pPr>
            <a:endParaRPr lang="en-US" dirty="0"/>
          </a:p>
        </p:txBody>
      </p:sp>
      <p:sp>
        <p:nvSpPr>
          <p:cNvPr id="7" name="Slide Number Placeholder 6"/>
          <p:cNvSpPr>
            <a:spLocks noGrp="1"/>
          </p:cNvSpPr>
          <p:nvPr>
            <p:ph type="sldNum" sz="quarter" idx="13"/>
          </p:nvPr>
        </p:nvSpPr>
        <p:spPr/>
        <p:txBody>
          <a:bodyPr/>
          <a:lstStyle/>
          <a:p>
            <a:fld id="{26921066-999A-4F94-8750-23B55137A9B0}" type="slidenum">
              <a:rPr lang="en-US" smtClean="0"/>
              <a:pPr/>
              <a:t>10</a:t>
            </a:fld>
            <a:endParaRPr lang="en-US"/>
          </a:p>
        </p:txBody>
      </p:sp>
      <p:sp>
        <p:nvSpPr>
          <p:cNvPr id="8" name="Date Placeholder 7"/>
          <p:cNvSpPr>
            <a:spLocks noGrp="1"/>
          </p:cNvSpPr>
          <p:nvPr>
            <p:ph type="dt" idx="14"/>
          </p:nvPr>
        </p:nvSpPr>
        <p:spPr/>
        <p:txBody>
          <a:bodyPr/>
          <a:lstStyle/>
          <a:p>
            <a:fld id="{FD208C29-F44E-48E7-85C5-C295903DFFE5}" type="datetime1">
              <a:rPr lang="en-US" smtClean="0"/>
              <a:pPr/>
              <a:t>6/2/2011</a:t>
            </a:fld>
            <a:endParaRPr lang="en-US"/>
          </a:p>
        </p:txBody>
      </p:sp>
      <p:sp>
        <p:nvSpPr>
          <p:cNvPr id="9" name="Header Placeholder 8"/>
          <p:cNvSpPr>
            <a:spLocks noGrp="1"/>
          </p:cNvSpPr>
          <p:nvPr>
            <p:ph type="hdr" sz="quarter" idx="15"/>
          </p:nvPr>
        </p:nvSpPr>
        <p:spPr/>
        <p:txBody>
          <a:bodyPr/>
          <a:lstStyle/>
          <a:p>
            <a:r>
              <a:rPr lang="en-US" smtClean="0"/>
              <a:t>An Introduction to Developing Applications for Microsoft Silverlight</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fontScale="92500"/>
          </a:bodyPr>
          <a:lstStyle/>
          <a:p>
            <a:pPr marL="0" algn="l" defTabSz="914400" rtl="0" eaLnBrk="1" latinLnBrk="0" hangingPunct="1">
              <a:buNone/>
            </a:pPr>
            <a:endParaRPr lang="en-US" dirty="0"/>
          </a:p>
        </p:txBody>
      </p:sp>
      <p:sp>
        <p:nvSpPr>
          <p:cNvPr id="7" name="Slide Number Placeholder 6"/>
          <p:cNvSpPr>
            <a:spLocks noGrp="1"/>
          </p:cNvSpPr>
          <p:nvPr>
            <p:ph type="sldNum" sz="quarter" idx="13"/>
          </p:nvPr>
        </p:nvSpPr>
        <p:spPr/>
        <p:txBody>
          <a:bodyPr/>
          <a:lstStyle/>
          <a:p>
            <a:fld id="{26921066-999A-4F94-8750-23B55137A9B0}" type="slidenum">
              <a:rPr lang="en-US" smtClean="0"/>
              <a:pPr/>
              <a:t>11</a:t>
            </a:fld>
            <a:endParaRPr lang="en-US"/>
          </a:p>
        </p:txBody>
      </p:sp>
      <p:sp>
        <p:nvSpPr>
          <p:cNvPr id="8" name="Date Placeholder 7"/>
          <p:cNvSpPr>
            <a:spLocks noGrp="1"/>
          </p:cNvSpPr>
          <p:nvPr>
            <p:ph type="dt" idx="14"/>
          </p:nvPr>
        </p:nvSpPr>
        <p:spPr/>
        <p:txBody>
          <a:bodyPr/>
          <a:lstStyle/>
          <a:p>
            <a:fld id="{FD208C29-F44E-48E7-85C5-C295903DFFE5}" type="datetime1">
              <a:rPr lang="en-US" smtClean="0"/>
              <a:pPr/>
              <a:t>6/2/2011</a:t>
            </a:fld>
            <a:endParaRPr lang="en-US"/>
          </a:p>
        </p:txBody>
      </p:sp>
      <p:sp>
        <p:nvSpPr>
          <p:cNvPr id="9" name="Header Placeholder 8"/>
          <p:cNvSpPr>
            <a:spLocks noGrp="1"/>
          </p:cNvSpPr>
          <p:nvPr>
            <p:ph type="hdr" sz="quarter" idx="15"/>
          </p:nvPr>
        </p:nvSpPr>
        <p:spPr/>
        <p:txBody>
          <a:bodyPr/>
          <a:lstStyle/>
          <a:p>
            <a:r>
              <a:rPr lang="en-US" smtClean="0"/>
              <a:t>An Introduction to Developing Applications for Microsoft Silverlight</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fontScale="92500"/>
          </a:bodyPr>
          <a:lstStyle/>
          <a:p>
            <a:pPr marL="0" algn="l" defTabSz="914400" rtl="0" eaLnBrk="1" latinLnBrk="0" hangingPunct="1">
              <a:buNone/>
            </a:pPr>
            <a:endParaRPr lang="en-US" dirty="0"/>
          </a:p>
        </p:txBody>
      </p:sp>
      <p:sp>
        <p:nvSpPr>
          <p:cNvPr id="7" name="Slide Number Placeholder 6"/>
          <p:cNvSpPr>
            <a:spLocks noGrp="1"/>
          </p:cNvSpPr>
          <p:nvPr>
            <p:ph type="sldNum" sz="quarter" idx="13"/>
          </p:nvPr>
        </p:nvSpPr>
        <p:spPr/>
        <p:txBody>
          <a:bodyPr/>
          <a:lstStyle/>
          <a:p>
            <a:fld id="{26921066-999A-4F94-8750-23B55137A9B0}" type="slidenum">
              <a:rPr lang="en-US" smtClean="0"/>
              <a:pPr/>
              <a:t>12</a:t>
            </a:fld>
            <a:endParaRPr lang="en-US"/>
          </a:p>
        </p:txBody>
      </p:sp>
      <p:sp>
        <p:nvSpPr>
          <p:cNvPr id="8" name="Date Placeholder 7"/>
          <p:cNvSpPr>
            <a:spLocks noGrp="1"/>
          </p:cNvSpPr>
          <p:nvPr>
            <p:ph type="dt" idx="14"/>
          </p:nvPr>
        </p:nvSpPr>
        <p:spPr/>
        <p:txBody>
          <a:bodyPr/>
          <a:lstStyle/>
          <a:p>
            <a:fld id="{FD208C29-F44E-48E7-85C5-C295903DFFE5}" type="datetime1">
              <a:rPr lang="en-US" smtClean="0"/>
              <a:pPr/>
              <a:t>6/2/2011</a:t>
            </a:fld>
            <a:endParaRPr lang="en-US"/>
          </a:p>
        </p:txBody>
      </p:sp>
      <p:sp>
        <p:nvSpPr>
          <p:cNvPr id="9" name="Header Placeholder 8"/>
          <p:cNvSpPr>
            <a:spLocks noGrp="1"/>
          </p:cNvSpPr>
          <p:nvPr>
            <p:ph type="hdr" sz="quarter" idx="15"/>
          </p:nvPr>
        </p:nvSpPr>
        <p:spPr/>
        <p:txBody>
          <a:bodyPr/>
          <a:lstStyle/>
          <a:p>
            <a:r>
              <a:rPr lang="en-US" smtClean="0"/>
              <a:t>An Introduction to Developing Applications for Microsoft Silverlight</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fontScale="92500"/>
          </a:bodyPr>
          <a:lstStyle/>
          <a:p>
            <a:pPr marL="0" algn="l" defTabSz="914400" rtl="0" eaLnBrk="1" latinLnBrk="0" hangingPunct="1">
              <a:buNone/>
            </a:pPr>
            <a:endParaRPr lang="en-US" dirty="0"/>
          </a:p>
        </p:txBody>
      </p:sp>
      <p:sp>
        <p:nvSpPr>
          <p:cNvPr id="7" name="Slide Number Placeholder 6"/>
          <p:cNvSpPr>
            <a:spLocks noGrp="1"/>
          </p:cNvSpPr>
          <p:nvPr>
            <p:ph type="sldNum" sz="quarter" idx="13"/>
          </p:nvPr>
        </p:nvSpPr>
        <p:spPr/>
        <p:txBody>
          <a:bodyPr/>
          <a:lstStyle/>
          <a:p>
            <a:fld id="{26921066-999A-4F94-8750-23B55137A9B0}" type="slidenum">
              <a:rPr lang="en-US" smtClean="0"/>
              <a:pPr/>
              <a:t>13</a:t>
            </a:fld>
            <a:endParaRPr lang="en-US"/>
          </a:p>
        </p:txBody>
      </p:sp>
      <p:sp>
        <p:nvSpPr>
          <p:cNvPr id="8" name="Date Placeholder 7"/>
          <p:cNvSpPr>
            <a:spLocks noGrp="1"/>
          </p:cNvSpPr>
          <p:nvPr>
            <p:ph type="dt" idx="14"/>
          </p:nvPr>
        </p:nvSpPr>
        <p:spPr/>
        <p:txBody>
          <a:bodyPr/>
          <a:lstStyle/>
          <a:p>
            <a:fld id="{FD208C29-F44E-48E7-85C5-C295903DFFE5}" type="datetime1">
              <a:rPr lang="en-US" smtClean="0"/>
              <a:pPr/>
              <a:t>6/2/2011</a:t>
            </a:fld>
            <a:endParaRPr lang="en-US"/>
          </a:p>
        </p:txBody>
      </p:sp>
      <p:sp>
        <p:nvSpPr>
          <p:cNvPr id="9" name="Header Placeholder 8"/>
          <p:cNvSpPr>
            <a:spLocks noGrp="1"/>
          </p:cNvSpPr>
          <p:nvPr>
            <p:ph type="hdr" sz="quarter" idx="15"/>
          </p:nvPr>
        </p:nvSpPr>
        <p:spPr/>
        <p:txBody>
          <a:bodyPr/>
          <a:lstStyle/>
          <a:p>
            <a:r>
              <a:rPr lang="en-US" smtClean="0"/>
              <a:t>An Introduction to Developing Applications for Microsoft Silverlight</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fontScale="92500"/>
          </a:bodyPr>
          <a:lstStyle/>
          <a:p>
            <a:pPr marL="0" algn="l" defTabSz="914400" rtl="0" eaLnBrk="1" latinLnBrk="0" hangingPunct="1">
              <a:buNone/>
            </a:pPr>
            <a:endParaRPr lang="en-US" dirty="0"/>
          </a:p>
        </p:txBody>
      </p:sp>
      <p:sp>
        <p:nvSpPr>
          <p:cNvPr id="7" name="Slide Number Placeholder 6"/>
          <p:cNvSpPr>
            <a:spLocks noGrp="1"/>
          </p:cNvSpPr>
          <p:nvPr>
            <p:ph type="sldNum" sz="quarter" idx="13"/>
          </p:nvPr>
        </p:nvSpPr>
        <p:spPr/>
        <p:txBody>
          <a:bodyPr/>
          <a:lstStyle/>
          <a:p>
            <a:fld id="{26921066-999A-4F94-8750-23B55137A9B0}" type="slidenum">
              <a:rPr lang="en-US" smtClean="0"/>
              <a:pPr/>
              <a:t>14</a:t>
            </a:fld>
            <a:endParaRPr lang="en-US"/>
          </a:p>
        </p:txBody>
      </p:sp>
      <p:sp>
        <p:nvSpPr>
          <p:cNvPr id="8" name="Date Placeholder 7"/>
          <p:cNvSpPr>
            <a:spLocks noGrp="1"/>
          </p:cNvSpPr>
          <p:nvPr>
            <p:ph type="dt" idx="14"/>
          </p:nvPr>
        </p:nvSpPr>
        <p:spPr/>
        <p:txBody>
          <a:bodyPr/>
          <a:lstStyle/>
          <a:p>
            <a:fld id="{FD208C29-F44E-48E7-85C5-C295903DFFE5}" type="datetime1">
              <a:rPr lang="en-US" smtClean="0"/>
              <a:pPr/>
              <a:t>6/2/2011</a:t>
            </a:fld>
            <a:endParaRPr lang="en-US"/>
          </a:p>
        </p:txBody>
      </p:sp>
      <p:sp>
        <p:nvSpPr>
          <p:cNvPr id="9" name="Header Placeholder 8"/>
          <p:cNvSpPr>
            <a:spLocks noGrp="1"/>
          </p:cNvSpPr>
          <p:nvPr>
            <p:ph type="hdr" sz="quarter" idx="15"/>
          </p:nvPr>
        </p:nvSpPr>
        <p:spPr/>
        <p:txBody>
          <a:bodyPr/>
          <a:lstStyle/>
          <a:p>
            <a:r>
              <a:rPr lang="en-US" smtClean="0"/>
              <a:t>An Introduction to Developing Applications for Microsoft Silverlight</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fontScale="92500"/>
          </a:bodyPr>
          <a:lstStyle/>
          <a:p>
            <a:pPr marL="0" algn="l" defTabSz="914400" rtl="0" eaLnBrk="1" latinLnBrk="0" hangingPunct="1">
              <a:buNone/>
            </a:pPr>
            <a:endParaRPr lang="en-US" dirty="0"/>
          </a:p>
        </p:txBody>
      </p:sp>
      <p:sp>
        <p:nvSpPr>
          <p:cNvPr id="7" name="Slide Number Placeholder 6"/>
          <p:cNvSpPr>
            <a:spLocks noGrp="1"/>
          </p:cNvSpPr>
          <p:nvPr>
            <p:ph type="sldNum" sz="quarter" idx="13"/>
          </p:nvPr>
        </p:nvSpPr>
        <p:spPr/>
        <p:txBody>
          <a:bodyPr/>
          <a:lstStyle/>
          <a:p>
            <a:fld id="{26921066-999A-4F94-8750-23B55137A9B0}" type="slidenum">
              <a:rPr lang="en-US" smtClean="0"/>
              <a:pPr/>
              <a:t>15</a:t>
            </a:fld>
            <a:endParaRPr lang="en-US"/>
          </a:p>
        </p:txBody>
      </p:sp>
      <p:sp>
        <p:nvSpPr>
          <p:cNvPr id="8" name="Date Placeholder 7"/>
          <p:cNvSpPr>
            <a:spLocks noGrp="1"/>
          </p:cNvSpPr>
          <p:nvPr>
            <p:ph type="dt" idx="14"/>
          </p:nvPr>
        </p:nvSpPr>
        <p:spPr/>
        <p:txBody>
          <a:bodyPr/>
          <a:lstStyle/>
          <a:p>
            <a:fld id="{FD208C29-F44E-48E7-85C5-C295903DFFE5}" type="datetime1">
              <a:rPr lang="en-US" smtClean="0"/>
              <a:pPr/>
              <a:t>6/2/2011</a:t>
            </a:fld>
            <a:endParaRPr lang="en-US"/>
          </a:p>
        </p:txBody>
      </p:sp>
      <p:sp>
        <p:nvSpPr>
          <p:cNvPr id="9" name="Header Placeholder 8"/>
          <p:cNvSpPr>
            <a:spLocks noGrp="1"/>
          </p:cNvSpPr>
          <p:nvPr>
            <p:ph type="hdr" sz="quarter" idx="15"/>
          </p:nvPr>
        </p:nvSpPr>
        <p:spPr/>
        <p:txBody>
          <a:bodyPr/>
          <a:lstStyle/>
          <a:p>
            <a:r>
              <a:rPr lang="en-US" smtClean="0"/>
              <a:t>An Introduction to Developing Applications for Microsoft Silverlight</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fontScale="92500"/>
          </a:bodyPr>
          <a:lstStyle/>
          <a:p>
            <a:pPr marL="0" algn="l" defTabSz="914400" rtl="0" eaLnBrk="1" latinLnBrk="0" hangingPunct="1">
              <a:buNone/>
            </a:pPr>
            <a:endParaRPr lang="en-US" dirty="0"/>
          </a:p>
        </p:txBody>
      </p:sp>
      <p:sp>
        <p:nvSpPr>
          <p:cNvPr id="7" name="Slide Number Placeholder 6"/>
          <p:cNvSpPr>
            <a:spLocks noGrp="1"/>
          </p:cNvSpPr>
          <p:nvPr>
            <p:ph type="sldNum" sz="quarter" idx="13"/>
          </p:nvPr>
        </p:nvSpPr>
        <p:spPr/>
        <p:txBody>
          <a:bodyPr/>
          <a:lstStyle/>
          <a:p>
            <a:fld id="{26921066-999A-4F94-8750-23B55137A9B0}" type="slidenum">
              <a:rPr lang="en-US" smtClean="0"/>
              <a:pPr/>
              <a:t>16</a:t>
            </a:fld>
            <a:endParaRPr lang="en-US"/>
          </a:p>
        </p:txBody>
      </p:sp>
      <p:sp>
        <p:nvSpPr>
          <p:cNvPr id="8" name="Date Placeholder 7"/>
          <p:cNvSpPr>
            <a:spLocks noGrp="1"/>
          </p:cNvSpPr>
          <p:nvPr>
            <p:ph type="dt" idx="14"/>
          </p:nvPr>
        </p:nvSpPr>
        <p:spPr/>
        <p:txBody>
          <a:bodyPr/>
          <a:lstStyle/>
          <a:p>
            <a:fld id="{FD208C29-F44E-48E7-85C5-C295903DFFE5}" type="datetime1">
              <a:rPr lang="en-US" smtClean="0"/>
              <a:pPr/>
              <a:t>6/2/2011</a:t>
            </a:fld>
            <a:endParaRPr lang="en-US"/>
          </a:p>
        </p:txBody>
      </p:sp>
      <p:sp>
        <p:nvSpPr>
          <p:cNvPr id="9" name="Header Placeholder 8"/>
          <p:cNvSpPr>
            <a:spLocks noGrp="1"/>
          </p:cNvSpPr>
          <p:nvPr>
            <p:ph type="hdr" sz="quarter" idx="15"/>
          </p:nvPr>
        </p:nvSpPr>
        <p:spPr/>
        <p:txBody>
          <a:bodyPr/>
          <a:lstStyle/>
          <a:p>
            <a:r>
              <a:rPr lang="en-US" smtClean="0"/>
              <a:t>An Introduction to Developing Applications for Microsoft Silverlight</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fontScale="92500"/>
          </a:bodyPr>
          <a:lstStyle/>
          <a:p>
            <a:pPr marL="0" algn="l" defTabSz="914400" rtl="0" eaLnBrk="1" latinLnBrk="0" hangingPunct="1">
              <a:buNone/>
            </a:pPr>
            <a:endParaRPr lang="en-US" dirty="0"/>
          </a:p>
        </p:txBody>
      </p:sp>
      <p:sp>
        <p:nvSpPr>
          <p:cNvPr id="7" name="Slide Number Placeholder 6"/>
          <p:cNvSpPr>
            <a:spLocks noGrp="1"/>
          </p:cNvSpPr>
          <p:nvPr>
            <p:ph type="sldNum" sz="quarter" idx="13"/>
          </p:nvPr>
        </p:nvSpPr>
        <p:spPr/>
        <p:txBody>
          <a:bodyPr/>
          <a:lstStyle/>
          <a:p>
            <a:fld id="{26921066-999A-4F94-8750-23B55137A9B0}" type="slidenum">
              <a:rPr lang="en-US" smtClean="0"/>
              <a:pPr/>
              <a:t>17</a:t>
            </a:fld>
            <a:endParaRPr lang="en-US"/>
          </a:p>
        </p:txBody>
      </p:sp>
      <p:sp>
        <p:nvSpPr>
          <p:cNvPr id="8" name="Date Placeholder 7"/>
          <p:cNvSpPr>
            <a:spLocks noGrp="1"/>
          </p:cNvSpPr>
          <p:nvPr>
            <p:ph type="dt" idx="14"/>
          </p:nvPr>
        </p:nvSpPr>
        <p:spPr/>
        <p:txBody>
          <a:bodyPr/>
          <a:lstStyle/>
          <a:p>
            <a:fld id="{FD208C29-F44E-48E7-85C5-C295903DFFE5}" type="datetime1">
              <a:rPr lang="en-US" smtClean="0"/>
              <a:pPr/>
              <a:t>6/2/2011</a:t>
            </a:fld>
            <a:endParaRPr lang="en-US"/>
          </a:p>
        </p:txBody>
      </p:sp>
      <p:sp>
        <p:nvSpPr>
          <p:cNvPr id="9" name="Header Placeholder 8"/>
          <p:cNvSpPr>
            <a:spLocks noGrp="1"/>
          </p:cNvSpPr>
          <p:nvPr>
            <p:ph type="hdr" sz="quarter" idx="15"/>
          </p:nvPr>
        </p:nvSpPr>
        <p:spPr/>
        <p:txBody>
          <a:bodyPr/>
          <a:lstStyle/>
          <a:p>
            <a:r>
              <a:rPr lang="en-US" smtClean="0"/>
              <a:t>An Introduction to Developing Applications for Microsoft Silverlight</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fontScale="92500"/>
          </a:bodyPr>
          <a:lstStyle/>
          <a:p>
            <a:pPr marL="0" algn="l" defTabSz="914400" rtl="0" eaLnBrk="1" latinLnBrk="0" hangingPunct="1">
              <a:buNone/>
            </a:pPr>
            <a:endParaRPr lang="en-US" dirty="0"/>
          </a:p>
        </p:txBody>
      </p:sp>
      <p:sp>
        <p:nvSpPr>
          <p:cNvPr id="7" name="Slide Number Placeholder 6"/>
          <p:cNvSpPr>
            <a:spLocks noGrp="1"/>
          </p:cNvSpPr>
          <p:nvPr>
            <p:ph type="sldNum" sz="quarter" idx="13"/>
          </p:nvPr>
        </p:nvSpPr>
        <p:spPr/>
        <p:txBody>
          <a:bodyPr/>
          <a:lstStyle/>
          <a:p>
            <a:fld id="{26921066-999A-4F94-8750-23B55137A9B0}" type="slidenum">
              <a:rPr lang="en-US" smtClean="0"/>
              <a:pPr/>
              <a:t>18</a:t>
            </a:fld>
            <a:endParaRPr lang="en-US"/>
          </a:p>
        </p:txBody>
      </p:sp>
      <p:sp>
        <p:nvSpPr>
          <p:cNvPr id="8" name="Date Placeholder 7"/>
          <p:cNvSpPr>
            <a:spLocks noGrp="1"/>
          </p:cNvSpPr>
          <p:nvPr>
            <p:ph type="dt" idx="14"/>
          </p:nvPr>
        </p:nvSpPr>
        <p:spPr/>
        <p:txBody>
          <a:bodyPr/>
          <a:lstStyle/>
          <a:p>
            <a:fld id="{FD208C29-F44E-48E7-85C5-C295903DFFE5}" type="datetime1">
              <a:rPr lang="en-US" smtClean="0"/>
              <a:pPr/>
              <a:t>6/2/2011</a:t>
            </a:fld>
            <a:endParaRPr lang="en-US"/>
          </a:p>
        </p:txBody>
      </p:sp>
      <p:sp>
        <p:nvSpPr>
          <p:cNvPr id="9" name="Header Placeholder 8"/>
          <p:cNvSpPr>
            <a:spLocks noGrp="1"/>
          </p:cNvSpPr>
          <p:nvPr>
            <p:ph type="hdr" sz="quarter" idx="15"/>
          </p:nvPr>
        </p:nvSpPr>
        <p:spPr/>
        <p:txBody>
          <a:bodyPr/>
          <a:lstStyle/>
          <a:p>
            <a:r>
              <a:rPr lang="en-US" smtClean="0"/>
              <a:t>An Introduction to Developing Applications for Microsoft Silverlight</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Windows 7 | Presenter Mode</a:t>
            </a:r>
            <a:endParaRPr lang="en-US"/>
          </a:p>
        </p:txBody>
      </p:sp>
      <p:sp>
        <p:nvSpPr>
          <p:cNvPr id="5" name="Date Placeholder 4"/>
          <p:cNvSpPr>
            <a:spLocks noGrp="1"/>
          </p:cNvSpPr>
          <p:nvPr>
            <p:ph type="dt" idx="11"/>
          </p:nvPr>
        </p:nvSpPr>
        <p:spPr/>
        <p:txBody>
          <a:bodyPr/>
          <a:lstStyle/>
          <a:p>
            <a:fld id="{C5BBB5DE-F9B9-485E-B8CA-57DDC5ABA486}" type="datetime2">
              <a:rPr lang="en-US" smtClean="0"/>
              <a:pPr/>
              <a:t>Thursday, June 02, 2011</a:t>
            </a:fld>
            <a:endParaRPr lang="en-US"/>
          </a:p>
        </p:txBody>
      </p:sp>
      <p:sp>
        <p:nvSpPr>
          <p:cNvPr id="6" name="Footer Placeholder 5"/>
          <p:cNvSpPr>
            <a:spLocks noGrp="1"/>
          </p:cNvSpPr>
          <p:nvPr>
            <p:ph type="ftr" sz="quarter" idx="12"/>
          </p:nvPr>
        </p:nvSpPr>
        <p:spPr/>
        <p:txBody>
          <a:bodyPr/>
          <a:lstStyle/>
          <a:p>
            <a:r>
              <a:rPr lang="en-US" smtClean="0"/>
              <a:t>Microsoft Confidential</a:t>
            </a:r>
            <a:endParaRPr lang="en-US"/>
          </a:p>
        </p:txBody>
      </p:sp>
      <p:sp>
        <p:nvSpPr>
          <p:cNvPr id="7" name="Slide Number Placeholder 6"/>
          <p:cNvSpPr>
            <a:spLocks noGrp="1"/>
          </p:cNvSpPr>
          <p:nvPr>
            <p:ph type="sldNum" sz="quarter" idx="13"/>
          </p:nvPr>
        </p:nvSpPr>
        <p:spPr/>
        <p:txBody>
          <a:bodyPr/>
          <a:lstStyle/>
          <a:p>
            <a:fld id="{26921066-999A-4F94-8750-23B55137A9B0}"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Windows 7 | Presenter Mode</a:t>
            </a:r>
            <a:endParaRPr lang="en-US"/>
          </a:p>
        </p:txBody>
      </p:sp>
      <p:sp>
        <p:nvSpPr>
          <p:cNvPr id="5" name="Date Placeholder 4"/>
          <p:cNvSpPr>
            <a:spLocks noGrp="1"/>
          </p:cNvSpPr>
          <p:nvPr>
            <p:ph type="dt" idx="11"/>
          </p:nvPr>
        </p:nvSpPr>
        <p:spPr/>
        <p:txBody>
          <a:bodyPr/>
          <a:lstStyle/>
          <a:p>
            <a:fld id="{C5BBB5DE-F9B9-485E-B8CA-57DDC5ABA486}" type="datetime2">
              <a:rPr lang="en-US" smtClean="0"/>
              <a:pPr/>
              <a:t>Thursday, June 02, 2011</a:t>
            </a:fld>
            <a:endParaRPr lang="en-US"/>
          </a:p>
        </p:txBody>
      </p:sp>
      <p:sp>
        <p:nvSpPr>
          <p:cNvPr id="6" name="Footer Placeholder 5"/>
          <p:cNvSpPr>
            <a:spLocks noGrp="1"/>
          </p:cNvSpPr>
          <p:nvPr>
            <p:ph type="ftr" sz="quarter" idx="12"/>
          </p:nvPr>
        </p:nvSpPr>
        <p:spPr/>
        <p:txBody>
          <a:bodyPr/>
          <a:lstStyle/>
          <a:p>
            <a:r>
              <a:rPr lang="en-US" smtClean="0"/>
              <a:t>Microsoft Confidential</a:t>
            </a:r>
            <a:endParaRPr lang="en-US"/>
          </a:p>
        </p:txBody>
      </p:sp>
      <p:sp>
        <p:nvSpPr>
          <p:cNvPr id="7" name="Slide Number Placeholder 6"/>
          <p:cNvSpPr>
            <a:spLocks noGrp="1"/>
          </p:cNvSpPr>
          <p:nvPr>
            <p:ph type="sldNum" sz="quarter" idx="13"/>
          </p:nvPr>
        </p:nvSpPr>
        <p:spPr/>
        <p:txBody>
          <a:bodyPr/>
          <a:lstStyle/>
          <a:p>
            <a:fld id="{26921066-999A-4F94-8750-23B55137A9B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Windows 7 | Presenter Mode</a:t>
            </a:r>
            <a:endParaRPr lang="en-US"/>
          </a:p>
        </p:txBody>
      </p:sp>
      <p:sp>
        <p:nvSpPr>
          <p:cNvPr id="5" name="Date Placeholder 4"/>
          <p:cNvSpPr>
            <a:spLocks noGrp="1"/>
          </p:cNvSpPr>
          <p:nvPr>
            <p:ph type="dt" idx="11"/>
          </p:nvPr>
        </p:nvSpPr>
        <p:spPr/>
        <p:txBody>
          <a:bodyPr/>
          <a:lstStyle/>
          <a:p>
            <a:fld id="{C5BBB5DE-F9B9-485E-B8CA-57DDC5ABA486}" type="datetime2">
              <a:rPr lang="en-US" smtClean="0"/>
              <a:pPr/>
              <a:t>Thursday, June 02, 2011</a:t>
            </a:fld>
            <a:endParaRPr lang="en-US"/>
          </a:p>
        </p:txBody>
      </p:sp>
      <p:sp>
        <p:nvSpPr>
          <p:cNvPr id="6" name="Footer Placeholder 5"/>
          <p:cNvSpPr>
            <a:spLocks noGrp="1"/>
          </p:cNvSpPr>
          <p:nvPr>
            <p:ph type="ftr" sz="quarter" idx="12"/>
          </p:nvPr>
        </p:nvSpPr>
        <p:spPr/>
        <p:txBody>
          <a:bodyPr/>
          <a:lstStyle/>
          <a:p>
            <a:r>
              <a:rPr lang="en-US" smtClean="0"/>
              <a:t>Microsoft Confidential</a:t>
            </a:r>
            <a:endParaRPr lang="en-US"/>
          </a:p>
        </p:txBody>
      </p:sp>
      <p:sp>
        <p:nvSpPr>
          <p:cNvPr id="7" name="Slide Number Placeholder 6"/>
          <p:cNvSpPr>
            <a:spLocks noGrp="1"/>
          </p:cNvSpPr>
          <p:nvPr>
            <p:ph type="sldNum" sz="quarter" idx="13"/>
          </p:nvPr>
        </p:nvSpPr>
        <p:spPr/>
        <p:txBody>
          <a:bodyPr/>
          <a:lstStyle/>
          <a:p>
            <a:fld id="{26921066-999A-4F94-8750-23B55137A9B0}"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3309" indent="-233309" defTabSz="933237">
              <a:spcBef>
                <a:spcPts val="1225"/>
              </a:spcBef>
              <a:spcAft>
                <a:spcPts val="306"/>
              </a:spcAft>
              <a:defRPr/>
            </a:pPr>
            <a:endParaRPr lang="en-US" dirty="0"/>
          </a:p>
        </p:txBody>
      </p:sp>
      <p:sp>
        <p:nvSpPr>
          <p:cNvPr id="4" name="Slide Number Placeholder 3"/>
          <p:cNvSpPr>
            <a:spLocks noGrp="1"/>
          </p:cNvSpPr>
          <p:nvPr>
            <p:ph type="sldNum" sz="quarter" idx="10"/>
          </p:nvPr>
        </p:nvSpPr>
        <p:spPr/>
        <p:txBody>
          <a:bodyPr/>
          <a:lstStyle/>
          <a:p>
            <a:fld id="{0CA0CC17-FC20-40C7-9433-933A8C819787}" type="slidenum">
              <a:rPr lang="en-US" smtClean="0"/>
              <a:pPr/>
              <a:t>21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fontScale="92500"/>
          </a:bodyPr>
          <a:lstStyle/>
          <a:p>
            <a:pPr marL="0" algn="l" defTabSz="914400" rtl="0" eaLnBrk="1" latinLnBrk="0" hangingPunct="1">
              <a:buNone/>
            </a:pPr>
            <a:endParaRPr lang="en-US" dirty="0"/>
          </a:p>
        </p:txBody>
      </p:sp>
      <p:sp>
        <p:nvSpPr>
          <p:cNvPr id="7" name="Slide Number Placeholder 6"/>
          <p:cNvSpPr>
            <a:spLocks noGrp="1"/>
          </p:cNvSpPr>
          <p:nvPr>
            <p:ph type="sldNum" sz="quarter" idx="13"/>
          </p:nvPr>
        </p:nvSpPr>
        <p:spPr/>
        <p:txBody>
          <a:bodyPr/>
          <a:lstStyle/>
          <a:p>
            <a:fld id="{26921066-999A-4F94-8750-23B55137A9B0}" type="slidenum">
              <a:rPr lang="en-US" smtClean="0"/>
              <a:pPr/>
              <a:t>3</a:t>
            </a:fld>
            <a:endParaRPr lang="en-US"/>
          </a:p>
        </p:txBody>
      </p:sp>
      <p:sp>
        <p:nvSpPr>
          <p:cNvPr id="8" name="Date Placeholder 7"/>
          <p:cNvSpPr>
            <a:spLocks noGrp="1"/>
          </p:cNvSpPr>
          <p:nvPr>
            <p:ph type="dt" idx="14"/>
          </p:nvPr>
        </p:nvSpPr>
        <p:spPr/>
        <p:txBody>
          <a:bodyPr/>
          <a:lstStyle/>
          <a:p>
            <a:fld id="{FD208C29-F44E-48E7-85C5-C295903DFFE5}" type="datetime1">
              <a:rPr lang="en-US" smtClean="0"/>
              <a:pPr/>
              <a:t>6/3/2011</a:t>
            </a:fld>
            <a:endParaRPr lang="en-US"/>
          </a:p>
        </p:txBody>
      </p:sp>
      <p:sp>
        <p:nvSpPr>
          <p:cNvPr id="9" name="Header Placeholder 8"/>
          <p:cNvSpPr>
            <a:spLocks noGrp="1"/>
          </p:cNvSpPr>
          <p:nvPr>
            <p:ph type="hdr" sz="quarter" idx="15"/>
          </p:nvPr>
        </p:nvSpPr>
        <p:spPr/>
        <p:txBody>
          <a:bodyPr/>
          <a:lstStyle/>
          <a:p>
            <a:r>
              <a:rPr lang="en-US" smtClean="0"/>
              <a:t>An Introduction to Developing Applications for Microsoft Silverlight</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fontScale="92500"/>
          </a:bodyPr>
          <a:lstStyle/>
          <a:p>
            <a:pPr marL="0" algn="l" defTabSz="914400" rtl="0" eaLnBrk="1" latinLnBrk="0" hangingPunct="1">
              <a:buNone/>
            </a:pPr>
            <a:endParaRPr lang="en-US" dirty="0"/>
          </a:p>
        </p:txBody>
      </p:sp>
      <p:sp>
        <p:nvSpPr>
          <p:cNvPr id="7" name="Slide Number Placeholder 6"/>
          <p:cNvSpPr>
            <a:spLocks noGrp="1"/>
          </p:cNvSpPr>
          <p:nvPr>
            <p:ph type="sldNum" sz="quarter" idx="13"/>
          </p:nvPr>
        </p:nvSpPr>
        <p:spPr/>
        <p:txBody>
          <a:bodyPr/>
          <a:lstStyle/>
          <a:p>
            <a:fld id="{26921066-999A-4F94-8750-23B55137A9B0}" type="slidenum">
              <a:rPr lang="en-US" smtClean="0"/>
              <a:pPr/>
              <a:t>4</a:t>
            </a:fld>
            <a:endParaRPr lang="en-US"/>
          </a:p>
        </p:txBody>
      </p:sp>
      <p:sp>
        <p:nvSpPr>
          <p:cNvPr id="8" name="Date Placeholder 7"/>
          <p:cNvSpPr>
            <a:spLocks noGrp="1"/>
          </p:cNvSpPr>
          <p:nvPr>
            <p:ph type="dt" idx="14"/>
          </p:nvPr>
        </p:nvSpPr>
        <p:spPr/>
        <p:txBody>
          <a:bodyPr/>
          <a:lstStyle/>
          <a:p>
            <a:fld id="{FD208C29-F44E-48E7-85C5-C295903DFFE5}" type="datetime1">
              <a:rPr lang="en-US" smtClean="0"/>
              <a:pPr/>
              <a:t>6/3/2011</a:t>
            </a:fld>
            <a:endParaRPr lang="en-US"/>
          </a:p>
        </p:txBody>
      </p:sp>
      <p:sp>
        <p:nvSpPr>
          <p:cNvPr id="9" name="Header Placeholder 8"/>
          <p:cNvSpPr>
            <a:spLocks noGrp="1"/>
          </p:cNvSpPr>
          <p:nvPr>
            <p:ph type="hdr" sz="quarter" idx="15"/>
          </p:nvPr>
        </p:nvSpPr>
        <p:spPr/>
        <p:txBody>
          <a:bodyPr/>
          <a:lstStyle/>
          <a:p>
            <a:r>
              <a:rPr lang="en-US" smtClean="0"/>
              <a:t>An Introduction to Developing Applications for Microsoft Silverlight</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fontScale="92500"/>
          </a:bodyPr>
          <a:lstStyle/>
          <a:p>
            <a:pPr marL="0" algn="l" defTabSz="914400" rtl="0" eaLnBrk="1" latinLnBrk="0" hangingPunct="1">
              <a:buNone/>
            </a:pPr>
            <a:endParaRPr lang="en-US" dirty="0"/>
          </a:p>
        </p:txBody>
      </p:sp>
      <p:sp>
        <p:nvSpPr>
          <p:cNvPr id="7" name="Slide Number Placeholder 6"/>
          <p:cNvSpPr>
            <a:spLocks noGrp="1"/>
          </p:cNvSpPr>
          <p:nvPr>
            <p:ph type="sldNum" sz="quarter" idx="13"/>
          </p:nvPr>
        </p:nvSpPr>
        <p:spPr/>
        <p:txBody>
          <a:bodyPr/>
          <a:lstStyle/>
          <a:p>
            <a:fld id="{26921066-999A-4F94-8750-23B55137A9B0}" type="slidenum">
              <a:rPr lang="en-US" smtClean="0"/>
              <a:pPr/>
              <a:t>5</a:t>
            </a:fld>
            <a:endParaRPr lang="en-US"/>
          </a:p>
        </p:txBody>
      </p:sp>
      <p:sp>
        <p:nvSpPr>
          <p:cNvPr id="8" name="Date Placeholder 7"/>
          <p:cNvSpPr>
            <a:spLocks noGrp="1"/>
          </p:cNvSpPr>
          <p:nvPr>
            <p:ph type="dt" idx="14"/>
          </p:nvPr>
        </p:nvSpPr>
        <p:spPr/>
        <p:txBody>
          <a:bodyPr/>
          <a:lstStyle/>
          <a:p>
            <a:fld id="{FD208C29-F44E-48E7-85C5-C295903DFFE5}" type="datetime1">
              <a:rPr lang="en-US" smtClean="0"/>
              <a:pPr/>
              <a:t>6/2/2011</a:t>
            </a:fld>
            <a:endParaRPr lang="en-US"/>
          </a:p>
        </p:txBody>
      </p:sp>
      <p:sp>
        <p:nvSpPr>
          <p:cNvPr id="9" name="Header Placeholder 8"/>
          <p:cNvSpPr>
            <a:spLocks noGrp="1"/>
          </p:cNvSpPr>
          <p:nvPr>
            <p:ph type="hdr" sz="quarter" idx="15"/>
          </p:nvPr>
        </p:nvSpPr>
        <p:spPr/>
        <p:txBody>
          <a:bodyPr/>
          <a:lstStyle/>
          <a:p>
            <a:r>
              <a:rPr lang="en-US" smtClean="0"/>
              <a:t>An Introduction to Developing Applications for Microsoft Silverlight</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fontScale="92500"/>
          </a:bodyPr>
          <a:lstStyle/>
          <a:p>
            <a:pPr marL="0" algn="l" defTabSz="914400" rtl="0" eaLnBrk="1" latinLnBrk="0" hangingPunct="1">
              <a:buNone/>
            </a:pPr>
            <a:endParaRPr lang="en-US" dirty="0"/>
          </a:p>
        </p:txBody>
      </p:sp>
      <p:sp>
        <p:nvSpPr>
          <p:cNvPr id="7" name="Slide Number Placeholder 6"/>
          <p:cNvSpPr>
            <a:spLocks noGrp="1"/>
          </p:cNvSpPr>
          <p:nvPr>
            <p:ph type="sldNum" sz="quarter" idx="13"/>
          </p:nvPr>
        </p:nvSpPr>
        <p:spPr/>
        <p:txBody>
          <a:bodyPr/>
          <a:lstStyle/>
          <a:p>
            <a:fld id="{26921066-999A-4F94-8750-23B55137A9B0}" type="slidenum">
              <a:rPr lang="en-US" smtClean="0"/>
              <a:pPr/>
              <a:t>6</a:t>
            </a:fld>
            <a:endParaRPr lang="en-US"/>
          </a:p>
        </p:txBody>
      </p:sp>
      <p:sp>
        <p:nvSpPr>
          <p:cNvPr id="8" name="Date Placeholder 7"/>
          <p:cNvSpPr>
            <a:spLocks noGrp="1"/>
          </p:cNvSpPr>
          <p:nvPr>
            <p:ph type="dt" idx="14"/>
          </p:nvPr>
        </p:nvSpPr>
        <p:spPr/>
        <p:txBody>
          <a:bodyPr/>
          <a:lstStyle/>
          <a:p>
            <a:fld id="{FD208C29-F44E-48E7-85C5-C295903DFFE5}" type="datetime1">
              <a:rPr lang="en-US" smtClean="0"/>
              <a:pPr/>
              <a:t>6/2/2011</a:t>
            </a:fld>
            <a:endParaRPr lang="en-US"/>
          </a:p>
        </p:txBody>
      </p:sp>
      <p:sp>
        <p:nvSpPr>
          <p:cNvPr id="9" name="Header Placeholder 8"/>
          <p:cNvSpPr>
            <a:spLocks noGrp="1"/>
          </p:cNvSpPr>
          <p:nvPr>
            <p:ph type="hdr" sz="quarter" idx="15"/>
          </p:nvPr>
        </p:nvSpPr>
        <p:spPr/>
        <p:txBody>
          <a:bodyPr/>
          <a:lstStyle/>
          <a:p>
            <a:r>
              <a:rPr lang="en-US" smtClean="0"/>
              <a:t>An Introduction to Developing Applications for Microsoft Silverlight</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fontScale="92500"/>
          </a:bodyPr>
          <a:lstStyle/>
          <a:p>
            <a:pPr marL="0" algn="l" defTabSz="914400" rtl="0" eaLnBrk="1" latinLnBrk="0" hangingPunct="1">
              <a:buNone/>
            </a:pPr>
            <a:endParaRPr lang="en-US" dirty="0"/>
          </a:p>
        </p:txBody>
      </p:sp>
      <p:sp>
        <p:nvSpPr>
          <p:cNvPr id="7" name="Slide Number Placeholder 6"/>
          <p:cNvSpPr>
            <a:spLocks noGrp="1"/>
          </p:cNvSpPr>
          <p:nvPr>
            <p:ph type="sldNum" sz="quarter" idx="13"/>
          </p:nvPr>
        </p:nvSpPr>
        <p:spPr/>
        <p:txBody>
          <a:bodyPr/>
          <a:lstStyle/>
          <a:p>
            <a:fld id="{26921066-999A-4F94-8750-23B55137A9B0}" type="slidenum">
              <a:rPr lang="en-US" smtClean="0"/>
              <a:pPr/>
              <a:t>7</a:t>
            </a:fld>
            <a:endParaRPr lang="en-US"/>
          </a:p>
        </p:txBody>
      </p:sp>
      <p:sp>
        <p:nvSpPr>
          <p:cNvPr id="8" name="Date Placeholder 7"/>
          <p:cNvSpPr>
            <a:spLocks noGrp="1"/>
          </p:cNvSpPr>
          <p:nvPr>
            <p:ph type="dt" idx="14"/>
          </p:nvPr>
        </p:nvSpPr>
        <p:spPr/>
        <p:txBody>
          <a:bodyPr/>
          <a:lstStyle/>
          <a:p>
            <a:fld id="{FD208C29-F44E-48E7-85C5-C295903DFFE5}" type="datetime1">
              <a:rPr lang="en-US" smtClean="0"/>
              <a:pPr/>
              <a:t>6/2/2011</a:t>
            </a:fld>
            <a:endParaRPr lang="en-US"/>
          </a:p>
        </p:txBody>
      </p:sp>
      <p:sp>
        <p:nvSpPr>
          <p:cNvPr id="9" name="Header Placeholder 8"/>
          <p:cNvSpPr>
            <a:spLocks noGrp="1"/>
          </p:cNvSpPr>
          <p:nvPr>
            <p:ph type="hdr" sz="quarter" idx="15"/>
          </p:nvPr>
        </p:nvSpPr>
        <p:spPr/>
        <p:txBody>
          <a:bodyPr/>
          <a:lstStyle/>
          <a:p>
            <a:r>
              <a:rPr lang="en-US" smtClean="0"/>
              <a:t>An Introduction to Developing Applications for Microsoft Silverlight</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fontScale="92500"/>
          </a:bodyPr>
          <a:lstStyle/>
          <a:p>
            <a:pPr marL="0" algn="l" defTabSz="914400" rtl="0" eaLnBrk="1" latinLnBrk="0" hangingPunct="1">
              <a:buNone/>
            </a:pPr>
            <a:endParaRPr lang="en-US" dirty="0"/>
          </a:p>
        </p:txBody>
      </p:sp>
      <p:sp>
        <p:nvSpPr>
          <p:cNvPr id="7" name="Slide Number Placeholder 6"/>
          <p:cNvSpPr>
            <a:spLocks noGrp="1"/>
          </p:cNvSpPr>
          <p:nvPr>
            <p:ph type="sldNum" sz="quarter" idx="13"/>
          </p:nvPr>
        </p:nvSpPr>
        <p:spPr/>
        <p:txBody>
          <a:bodyPr/>
          <a:lstStyle/>
          <a:p>
            <a:fld id="{26921066-999A-4F94-8750-23B55137A9B0}" type="slidenum">
              <a:rPr lang="en-US" smtClean="0"/>
              <a:pPr/>
              <a:t>8</a:t>
            </a:fld>
            <a:endParaRPr lang="en-US"/>
          </a:p>
        </p:txBody>
      </p:sp>
      <p:sp>
        <p:nvSpPr>
          <p:cNvPr id="8" name="Date Placeholder 7"/>
          <p:cNvSpPr>
            <a:spLocks noGrp="1"/>
          </p:cNvSpPr>
          <p:nvPr>
            <p:ph type="dt" idx="14"/>
          </p:nvPr>
        </p:nvSpPr>
        <p:spPr/>
        <p:txBody>
          <a:bodyPr/>
          <a:lstStyle/>
          <a:p>
            <a:fld id="{FD208C29-F44E-48E7-85C5-C295903DFFE5}" type="datetime1">
              <a:rPr lang="en-US" smtClean="0"/>
              <a:pPr/>
              <a:t>6/2/2011</a:t>
            </a:fld>
            <a:endParaRPr lang="en-US"/>
          </a:p>
        </p:txBody>
      </p:sp>
      <p:sp>
        <p:nvSpPr>
          <p:cNvPr id="9" name="Header Placeholder 8"/>
          <p:cNvSpPr>
            <a:spLocks noGrp="1"/>
          </p:cNvSpPr>
          <p:nvPr>
            <p:ph type="hdr" sz="quarter" idx="15"/>
          </p:nvPr>
        </p:nvSpPr>
        <p:spPr/>
        <p:txBody>
          <a:bodyPr/>
          <a:lstStyle/>
          <a:p>
            <a:r>
              <a:rPr lang="en-US" smtClean="0"/>
              <a:t>An Introduction to Developing Applications for Microsoft Silverlight</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fontScale="92500"/>
          </a:bodyPr>
          <a:lstStyle/>
          <a:p>
            <a:pPr marL="0" algn="l" defTabSz="914400" rtl="0" eaLnBrk="1" latinLnBrk="0" hangingPunct="1">
              <a:buNone/>
            </a:pPr>
            <a:endParaRPr lang="en-US" dirty="0"/>
          </a:p>
        </p:txBody>
      </p:sp>
      <p:sp>
        <p:nvSpPr>
          <p:cNvPr id="7" name="Slide Number Placeholder 6"/>
          <p:cNvSpPr>
            <a:spLocks noGrp="1"/>
          </p:cNvSpPr>
          <p:nvPr>
            <p:ph type="sldNum" sz="quarter" idx="13"/>
          </p:nvPr>
        </p:nvSpPr>
        <p:spPr/>
        <p:txBody>
          <a:bodyPr/>
          <a:lstStyle/>
          <a:p>
            <a:fld id="{26921066-999A-4F94-8750-23B55137A9B0}" type="slidenum">
              <a:rPr lang="en-US" smtClean="0"/>
              <a:pPr/>
              <a:t>9</a:t>
            </a:fld>
            <a:endParaRPr lang="en-US"/>
          </a:p>
        </p:txBody>
      </p:sp>
      <p:sp>
        <p:nvSpPr>
          <p:cNvPr id="8" name="Date Placeholder 7"/>
          <p:cNvSpPr>
            <a:spLocks noGrp="1"/>
          </p:cNvSpPr>
          <p:nvPr>
            <p:ph type="dt" idx="14"/>
          </p:nvPr>
        </p:nvSpPr>
        <p:spPr/>
        <p:txBody>
          <a:bodyPr/>
          <a:lstStyle/>
          <a:p>
            <a:fld id="{FD208C29-F44E-48E7-85C5-C295903DFFE5}" type="datetime1">
              <a:rPr lang="en-US" smtClean="0"/>
              <a:pPr/>
              <a:t>6/2/2011</a:t>
            </a:fld>
            <a:endParaRPr lang="en-US"/>
          </a:p>
        </p:txBody>
      </p:sp>
      <p:sp>
        <p:nvSpPr>
          <p:cNvPr id="9" name="Header Placeholder 8"/>
          <p:cNvSpPr>
            <a:spLocks noGrp="1"/>
          </p:cNvSpPr>
          <p:nvPr>
            <p:ph type="hdr" sz="quarter" idx="15"/>
          </p:nvPr>
        </p:nvSpPr>
        <p:spPr/>
        <p:txBody>
          <a:bodyPr/>
          <a:lstStyle/>
          <a:p>
            <a:r>
              <a:rPr lang="en-US" smtClean="0"/>
              <a:t>An Introduction to Developing Applications for Microsoft Silverlight</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bwMode="black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87726" y="989013"/>
            <a:ext cx="8124787" cy="1020789"/>
          </a:xfrm>
        </p:spPr>
        <p:txBody>
          <a:bodyPr anchor="b">
            <a:noAutofit/>
          </a:bodyPr>
          <a:lstStyle>
            <a:lvl1pPr algn="l">
              <a:lnSpc>
                <a:spcPct val="90000"/>
              </a:lnSpc>
              <a:defRPr sz="4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3087726" y="2030327"/>
            <a:ext cx="8124788" cy="461665"/>
          </a:xfrm>
        </p:spPr>
        <p:txBody>
          <a:bodyPr vert="horz" wrap="square" lIns="0" tIns="0" rIns="0" bIns="0" rtlCol="0">
            <a:noAutofit/>
          </a:bodyPr>
          <a:lstStyle>
            <a:lvl1pPr marL="0" indent="0" algn="l" defTabSz="914363" rtl="0" eaLnBrk="1" latinLnBrk="0" hangingPunct="1">
              <a:lnSpc>
                <a:spcPct val="100000"/>
              </a:lnSpc>
              <a:spcBef>
                <a:spcPts val="0"/>
              </a:spcBef>
              <a:buSzPct val="100000"/>
              <a:buFontTx/>
              <a:buNone/>
              <a:defRPr lang="en-US" sz="2800" kern="1200" dirty="0">
                <a:solidFill>
                  <a:schemeClr val="accent4">
                    <a:alpha val="99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black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descr="Tech.Ed logo.png"/>
          <p:cNvPicPr>
            <a:picLocks noChangeAspect="1"/>
          </p:cNvPicPr>
          <p:nvPr userDrawn="1"/>
        </p:nvPicPr>
        <p:blipFill>
          <a:blip r:embed="rId3" cstate="screen"/>
          <a:stretch>
            <a:fillRect/>
          </a:stretch>
        </p:blipFill>
        <p:spPr>
          <a:xfrm>
            <a:off x="858321" y="504759"/>
            <a:ext cx="3688868" cy="1584272"/>
          </a:xfrm>
          <a:prstGeom prst="rect">
            <a:avLst/>
          </a:prstGeom>
          <a:noFill/>
          <a:ln>
            <a:noFill/>
          </a:ln>
        </p:spPr>
      </p:pic>
      <p:sp>
        <p:nvSpPr>
          <p:cNvPr id="3" name="TextBox 2"/>
          <p:cNvSpPr txBox="1"/>
          <p:nvPr userDrawn="1"/>
        </p:nvSpPr>
        <p:spPr>
          <a:xfrm>
            <a:off x="861620" y="2383217"/>
            <a:ext cx="6668733" cy="353943"/>
          </a:xfrm>
          <a:prstGeom prst="rect">
            <a:avLst/>
          </a:prstGeom>
          <a:noFill/>
        </p:spPr>
        <p:txBody>
          <a:bodyPr wrap="square" rtlCol="0">
            <a:spAutoFit/>
          </a:bodyPr>
          <a:lstStyle/>
          <a:p>
            <a:r>
              <a:rPr lang="en-US" sz="1700" spc="-30" dirty="0" smtClean="0">
                <a:gradFill>
                  <a:gsLst>
                    <a:gs pos="0">
                      <a:schemeClr val="tx1"/>
                    </a:gs>
                    <a:gs pos="100000">
                      <a:schemeClr val="tx1"/>
                    </a:gs>
                  </a:gsLst>
                  <a:lin ang="5400000" scaled="0"/>
                </a:gradFill>
                <a:latin typeface="+mj-lt"/>
              </a:rPr>
              <a:t>JUNE 7-10, 2010 | NEW ORLEANS,</a:t>
            </a:r>
            <a:r>
              <a:rPr lang="en-US" sz="1700" spc="-30" baseline="0" dirty="0" smtClean="0">
                <a:gradFill>
                  <a:gsLst>
                    <a:gs pos="0">
                      <a:schemeClr val="tx1"/>
                    </a:gs>
                    <a:gs pos="100000">
                      <a:schemeClr val="tx1"/>
                    </a:gs>
                  </a:gsLst>
                  <a:lin ang="5400000" scaled="0"/>
                </a:gradFill>
                <a:latin typeface="+mj-lt"/>
              </a:rPr>
              <a:t> LA</a:t>
            </a:r>
            <a:endParaRPr lang="en-US" sz="1700" spc="-30" dirty="0">
              <a:gradFill>
                <a:gsLst>
                  <a:gs pos="0">
                    <a:schemeClr val="tx1"/>
                  </a:gs>
                  <a:gs pos="100000">
                    <a:schemeClr val="tx1"/>
                  </a:gs>
                </a:gsLst>
                <a:lin ang="5400000" scaled="0"/>
              </a:gradFill>
              <a:latin typeface="+mj-lt"/>
            </a:endParaRPr>
          </a:p>
        </p:txBody>
      </p:sp>
      <p:pic>
        <p:nvPicPr>
          <p:cNvPr id="1026" name="Picture 2" descr="C:\Users\shane\Pictures\Logos\MICROSOFT (brand)\Microsoft corporate logo white.png"/>
          <p:cNvPicPr>
            <a:picLocks noChangeAspect="1" noChangeArrowheads="1"/>
          </p:cNvPicPr>
          <p:nvPr userDrawn="1"/>
        </p:nvPicPr>
        <p:blipFill>
          <a:blip r:embed="rId4"/>
          <a:stretch>
            <a:fillRect/>
          </a:stretch>
        </p:blipFill>
        <p:spPr bwMode="auto">
          <a:xfrm>
            <a:off x="1154353" y="5950432"/>
            <a:ext cx="2418271" cy="414561"/>
          </a:xfrm>
          <a:prstGeom prst="rect">
            <a:avLst/>
          </a:prstGeom>
          <a:noFill/>
          <a:ln>
            <a:noFill/>
          </a:ln>
        </p:spPr>
      </p:pic>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68" y="987425"/>
            <a:ext cx="1117309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68" y="987425"/>
            <a:ext cx="1117309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ight background developer co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ound Single Corner Rectangle 3"/>
          <p:cNvSpPr/>
          <p:nvPr userDrawn="1"/>
        </p:nvSpPr>
        <p:spPr bwMode="auto">
          <a:xfrm flipH="1">
            <a:off x="507859" y="927100"/>
            <a:ext cx="11739554" cy="5728224"/>
          </a:xfrm>
          <a:prstGeom prst="round1Rect">
            <a:avLst>
              <a:gd name="adj" fmla="val 2999"/>
            </a:avLst>
          </a:prstGeom>
          <a:solidFill>
            <a:schemeClr val="tx1"/>
          </a:solidFill>
          <a:ln w="28575">
            <a:gradFill>
              <a:gsLst>
                <a:gs pos="0">
                  <a:schemeClr val="accent2"/>
                </a:gs>
                <a:gs pos="50000">
                  <a:schemeClr val="accent2"/>
                </a:gs>
                <a:gs pos="100000">
                  <a:schemeClr val="tx1">
                    <a:alpha val="0"/>
                  </a:schemeClr>
                </a:gs>
              </a:gsLst>
              <a:lin ang="5400000" scaled="0"/>
            </a:gra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507868" y="228600"/>
            <a:ext cx="11173090" cy="55399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740640" y="1143000"/>
            <a:ext cx="10940317" cy="1606594"/>
          </a:xfrm>
        </p:spPr>
        <p:txBody>
          <a:bodyPr/>
          <a:lstStyle>
            <a:lvl1pPr algn="l" defTabSz="914363" rtl="0" eaLnBrk="1" latinLnBrk="0" hangingPunct="1">
              <a:lnSpc>
                <a:spcPct val="80000"/>
              </a:lnSpc>
              <a:spcBef>
                <a:spcPct val="20000"/>
              </a:spcBef>
              <a:buSzPct val="100000"/>
              <a:buFontTx/>
              <a:buNone/>
              <a:defRPr lang="en-US" sz="2800" b="0" kern="1200" dirty="0" smtClean="0">
                <a:solidFill>
                  <a:srgbClr val="000000"/>
                </a:solidFill>
                <a:latin typeface="Consolas" pitchFamily="49" charset="0"/>
                <a:ea typeface="+mn-ea"/>
                <a:cs typeface="Courier New" pitchFamily="49" charset="0"/>
              </a:defRPr>
            </a:lvl1pPr>
            <a:lvl2pPr algn="l" defTabSz="914363" rtl="0" eaLnBrk="1" latinLnBrk="0" hangingPunct="1">
              <a:lnSpc>
                <a:spcPct val="80000"/>
              </a:lnSpc>
              <a:spcBef>
                <a:spcPct val="20000"/>
              </a:spcBef>
              <a:buSzPct val="100000"/>
              <a:buFontTx/>
              <a:buNone/>
              <a:defRPr lang="en-US" sz="2400" b="0" kern="1200" dirty="0" smtClean="0">
                <a:solidFill>
                  <a:srgbClr val="000000"/>
                </a:solidFill>
                <a:latin typeface="Consolas" pitchFamily="49" charset="0"/>
                <a:ea typeface="+mn-ea"/>
                <a:cs typeface="Courier New" pitchFamily="49" charset="0"/>
              </a:defRPr>
            </a:lvl2pPr>
            <a:lvl3pPr algn="l" defTabSz="914363" rtl="0" eaLnBrk="1" latinLnBrk="0" hangingPunct="1">
              <a:lnSpc>
                <a:spcPct val="80000"/>
              </a:lnSpc>
              <a:spcBef>
                <a:spcPct val="20000"/>
              </a:spcBef>
              <a:buSzPct val="100000"/>
              <a:buFontTx/>
              <a:buNone/>
              <a:defRPr lang="en-US" sz="2000" b="0" kern="1200" dirty="0" smtClean="0">
                <a:solidFill>
                  <a:srgbClr val="000000"/>
                </a:solidFill>
                <a:latin typeface="Consolas" pitchFamily="49" charset="0"/>
                <a:ea typeface="+mn-ea"/>
                <a:cs typeface="Courier New" pitchFamily="49" charset="0"/>
              </a:defRPr>
            </a:lvl3pPr>
            <a:lvl4pPr algn="l" defTabSz="914363" rtl="0" eaLnBrk="1" latinLnBrk="0" hangingPunct="1">
              <a:lnSpc>
                <a:spcPct val="80000"/>
              </a:lnSpc>
              <a:spcBef>
                <a:spcPct val="20000"/>
              </a:spcBef>
              <a:buSzPct val="100000"/>
              <a:buFontTx/>
              <a:buNone/>
              <a:defRPr lang="en-US" sz="1800" b="0" kern="1200" dirty="0" smtClean="0">
                <a:solidFill>
                  <a:srgbClr val="000000"/>
                </a:solidFill>
                <a:latin typeface="Consolas" pitchFamily="49" charset="0"/>
                <a:ea typeface="+mn-ea"/>
                <a:cs typeface="Courier New" pitchFamily="49" charset="0"/>
              </a:defRPr>
            </a:lvl4pPr>
            <a:lvl5pPr algn="l" defTabSz="914363" rtl="0" eaLnBrk="1" latinLnBrk="0" hangingPunct="1">
              <a:lnSpc>
                <a:spcPct val="80000"/>
              </a:lnSpc>
              <a:spcBef>
                <a:spcPct val="20000"/>
              </a:spcBef>
              <a:buSzPct val="100000"/>
              <a:buFontTx/>
              <a:buNone/>
              <a:defRPr lang="en-US" sz="1600" b="0" kern="1200" dirty="0">
                <a:solidFill>
                  <a:srgbClr val="000000"/>
                </a:solidFill>
                <a:latin typeface="Consolas" pitchFamily="49" charset="0"/>
                <a:ea typeface="+mn-ea"/>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bwMode="blackGray">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73413" y="1617664"/>
            <a:ext cx="10239100" cy="60024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baseline="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973413" y="2227634"/>
            <a:ext cx="10239100" cy="917203"/>
          </a:xfrm>
        </p:spPr>
        <p:txBody>
          <a:bodyPr vert="horz" wrap="square" lIns="0" tIns="0" rIns="0" bIns="0" rtlCol="0" anchor="t">
            <a:noAutofit/>
          </a:bodyPr>
          <a:lstStyle>
            <a:lvl1pPr marL="0" indent="0" algn="l" defTabSz="914363" rtl="0" eaLnBrk="1" latinLnBrk="0" hangingPunct="1">
              <a:lnSpc>
                <a:spcPct val="100000"/>
              </a:lnSpc>
              <a:spcBef>
                <a:spcPts val="0"/>
              </a:spcBef>
              <a:buSzPct val="100000"/>
              <a:buFontTx/>
              <a:buNone/>
              <a:defRPr lang="en-US" sz="2000" kern="1200" dirty="0">
                <a:gradFill>
                  <a:gsLst>
                    <a:gs pos="0">
                      <a:schemeClr val="accent4"/>
                    </a:gs>
                    <a:gs pos="86000">
                      <a:schemeClr val="accent4"/>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128297" y="5761524"/>
            <a:ext cx="10250815" cy="138499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6600" b="0" i="0" u="none" strike="noStrike" kern="1200" cap="none" spc="0"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868" y="228600"/>
            <a:ext cx="11173090" cy="55399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07868" y="989013"/>
            <a:ext cx="11173090" cy="1945148"/>
          </a:xfrm>
        </p:spPr>
        <p:txBody>
          <a:bodyPr/>
          <a:lstStyle>
            <a:lvl1pPr>
              <a:defRPr sz="2800"/>
            </a:lvl1pPr>
            <a:lvl2pPr>
              <a:defRPr sz="2600"/>
            </a:lvl2pPr>
            <a:lvl4pPr>
              <a:defRPr sz="22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868" y="228600"/>
            <a:ext cx="11173090" cy="55399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07868" y="989013"/>
            <a:ext cx="11173090" cy="1945148"/>
          </a:xfrm>
        </p:spPr>
        <p:txBody>
          <a:bodyPr/>
          <a:lstStyle>
            <a:lvl1pPr>
              <a:defRPr sz="2800"/>
            </a:lvl1pPr>
            <a:lvl2pPr>
              <a:defRPr sz="2600"/>
            </a:lvl2pPr>
            <a:lvl4pPr>
              <a:defRPr sz="22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735" y="228600"/>
            <a:ext cx="11173090" cy="55399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07868" y="989013"/>
            <a:ext cx="11172957" cy="1945148"/>
          </a:xfrm>
        </p:spPr>
        <p:txBody>
          <a:bodyPr/>
          <a:lstStyle>
            <a:lvl1pPr>
              <a:lnSpc>
                <a:spcPct val="90000"/>
              </a:lnSpc>
              <a:defRPr sz="2800"/>
            </a:lvl1pPr>
            <a:lvl2pPr>
              <a:lnSpc>
                <a:spcPct val="90000"/>
              </a:lnSpc>
              <a:defRPr sz="2600"/>
            </a:lvl2pPr>
            <a:lvl3pPr>
              <a:lnSpc>
                <a:spcPct val="90000"/>
              </a:lnSpc>
              <a:defRPr/>
            </a:lvl3pPr>
            <a:lvl4pPr>
              <a:lnSpc>
                <a:spcPct val="90000"/>
              </a:lnSpc>
              <a:defRPr sz="2200"/>
            </a:lvl4pPr>
            <a:lvl5pPr>
              <a:lnSpc>
                <a:spcPct val="90000"/>
              </a:lnSpc>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2790" y="989013"/>
            <a:ext cx="5484971" cy="1945148"/>
          </a:xfrm>
        </p:spPr>
        <p:txBody>
          <a:bodyPr/>
          <a:lstStyle>
            <a:lvl1pPr marL="339976" indent="-339976">
              <a:lnSpc>
                <a:spcPct val="90000"/>
              </a:lnSpc>
              <a:defRPr sz="2800"/>
            </a:lvl1pPr>
            <a:lvl2pPr marL="673338" indent="-325424">
              <a:lnSpc>
                <a:spcPct val="90000"/>
              </a:lnSpc>
              <a:defRPr sz="2600"/>
            </a:lvl2pPr>
            <a:lvl3pPr marL="953785" indent="-288384">
              <a:lnSpc>
                <a:spcPct val="90000"/>
              </a:lnSpc>
              <a:defRPr sz="2400"/>
            </a:lvl3pPr>
            <a:lvl4pPr marL="1227618" indent="-273833">
              <a:lnSpc>
                <a:spcPct val="90000"/>
              </a:lnSpc>
              <a:defRPr sz="2200"/>
            </a:lvl4pPr>
            <a:lvl5pPr marL="1516002" indent="-280447">
              <a:lnSpc>
                <a:spcPct val="90000"/>
              </a:lnSpc>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854" y="989013"/>
            <a:ext cx="5484971" cy="1945148"/>
          </a:xfrm>
        </p:spPr>
        <p:txBody>
          <a:bodyPr/>
          <a:lstStyle>
            <a:lvl1pPr marL="347914" indent="-347914">
              <a:lnSpc>
                <a:spcPct val="90000"/>
              </a:lnSpc>
              <a:defRPr sz="2800"/>
            </a:lvl1pPr>
            <a:lvl2pPr marL="673338" indent="-339976">
              <a:lnSpc>
                <a:spcPct val="90000"/>
              </a:lnSpc>
              <a:defRPr sz="2600"/>
            </a:lvl2pPr>
            <a:lvl3pPr marL="961722" indent="-302936">
              <a:lnSpc>
                <a:spcPct val="90000"/>
              </a:lnSpc>
              <a:defRPr sz="2400"/>
            </a:lvl3pPr>
            <a:lvl4pPr marL="1227618" indent="-265896">
              <a:lnSpc>
                <a:spcPct val="90000"/>
              </a:lnSpc>
              <a:defRPr sz="2200"/>
            </a:lvl4pPr>
            <a:lvl5pPr marL="1516002" indent="-273833">
              <a:lnSpc>
                <a:spcPct val="90000"/>
              </a:lnSpc>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7083" y="989013"/>
            <a:ext cx="5484971"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7083" y="1401033"/>
            <a:ext cx="5484971" cy="1686616"/>
          </a:xfrm>
        </p:spPr>
        <p:txBody>
          <a:bodyPr/>
          <a:lstStyle>
            <a:lvl1pPr marL="281770" indent="-281770">
              <a:defRPr sz="2400"/>
            </a:lvl1pPr>
            <a:lvl2pPr marL="562218" indent="-265896">
              <a:defRPr sz="2400"/>
            </a:lvl2pPr>
            <a:lvl3pPr marL="813562" indent="-243407">
              <a:defRPr sz="2000"/>
            </a:lvl3pPr>
            <a:lvl4pPr marL="1050354" indent="-228856">
              <a:defRPr sz="1800"/>
            </a:lvl4pPr>
            <a:lvl5pPr marL="1279210" indent="-206367">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029" y="989013"/>
            <a:ext cx="54879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5" y="1401033"/>
            <a:ext cx="5489202" cy="1686616"/>
          </a:xfrm>
        </p:spPr>
        <p:txBody>
          <a:bodyPr/>
          <a:lstStyle>
            <a:lvl1pPr marL="296321" indent="-296321">
              <a:defRPr sz="2400"/>
            </a:lvl1pPr>
            <a:lvl2pPr marL="570155" indent="-273833">
              <a:defRPr sz="2400"/>
            </a:lvl2pPr>
            <a:lvl3pPr marL="821499" indent="-244730">
              <a:defRPr sz="2000"/>
            </a:lvl3pPr>
            <a:lvl4pPr marL="1050354" indent="-236793">
              <a:defRPr sz="1800"/>
            </a:lvl4pPr>
            <a:lvl5pPr marL="1279210" indent="-220919">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7868" y="228600"/>
            <a:ext cx="11172957" cy="5539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07868" y="989013"/>
            <a:ext cx="11172957" cy="19451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28" r:id="rId1"/>
    <p:sldLayoutId id="2147483724" r:id="rId2"/>
    <p:sldLayoutId id="2147483696" r:id="rId3"/>
    <p:sldLayoutId id="2147483729" r:id="rId4"/>
    <p:sldLayoutId id="2147483697" r:id="rId5"/>
    <p:sldLayoutId id="2147483698" r:id="rId6"/>
    <p:sldLayoutId id="2147483699" r:id="rId7"/>
    <p:sldLayoutId id="2147483700" r:id="rId8"/>
    <p:sldLayoutId id="2147483701" r:id="rId9"/>
    <p:sldLayoutId id="2147483730" r:id="rId10"/>
    <p:sldLayoutId id="2147483702" r:id="rId11"/>
    <p:sldLayoutId id="2147483703" r:id="rId12"/>
    <p:sldLayoutId id="2147483704" r:id="rId13"/>
    <p:sldLayoutId id="2147483726" r:id="rId14"/>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100000"/>
        <a:buFontTx/>
        <a:buBlip>
          <a:blip r:embed="rId17"/>
        </a:buBlip>
        <a:defRPr lang="en-US" sz="2800" kern="1200" dirty="0" smtClean="0">
          <a:gradFill>
            <a:gsLst>
              <a:gs pos="0">
                <a:schemeClr val="tx1"/>
              </a:gs>
              <a:gs pos="86000">
                <a:schemeClr val="tx1"/>
              </a:gs>
            </a:gsLst>
            <a:lin ang="0" scaled="0"/>
          </a:gradFill>
          <a:latin typeface="+mj-lt"/>
          <a:ea typeface="+mn-ea"/>
          <a:cs typeface="+mn-cs"/>
        </a:defRPr>
      </a:lvl1pPr>
      <a:lvl2pPr marL="855663" indent="-395288" algn="l" defTabSz="914363" rtl="0" eaLnBrk="1" latinLnBrk="0" hangingPunct="1">
        <a:lnSpc>
          <a:spcPct val="90000"/>
        </a:lnSpc>
        <a:spcBef>
          <a:spcPct val="20000"/>
        </a:spcBef>
        <a:buSzPct val="100000"/>
        <a:buFontTx/>
        <a:buBlip>
          <a:blip r:embed="rId17"/>
        </a:buBlip>
        <a:defRPr lang="en-US" sz="2600" kern="1200" dirty="0" smtClean="0">
          <a:gradFill>
            <a:gsLst>
              <a:gs pos="0">
                <a:schemeClr val="tx1"/>
              </a:gs>
              <a:gs pos="86000">
                <a:schemeClr val="tx1"/>
              </a:gs>
            </a:gsLst>
            <a:lin ang="0" scaled="0"/>
          </a:gradFill>
          <a:latin typeface="+mj-lt"/>
          <a:ea typeface="+mn-ea"/>
          <a:cs typeface="+mn-cs"/>
        </a:defRPr>
      </a:lvl2pPr>
      <a:lvl3pPr marL="1258888" indent="-403225" algn="l" defTabSz="914363" rtl="0" eaLnBrk="1" latinLnBrk="0" hangingPunct="1">
        <a:lnSpc>
          <a:spcPct val="90000"/>
        </a:lnSpc>
        <a:spcBef>
          <a:spcPct val="20000"/>
        </a:spcBef>
        <a:buSzPct val="100000"/>
        <a:buFontTx/>
        <a:buBlip>
          <a:blip r:embed="rId17"/>
        </a:buBlip>
        <a:defRPr lang="en-US" sz="2400" kern="1200" dirty="0" smtClean="0">
          <a:gradFill>
            <a:gsLst>
              <a:gs pos="0">
                <a:schemeClr val="tx1"/>
              </a:gs>
              <a:gs pos="86000">
                <a:schemeClr val="tx1"/>
              </a:gs>
            </a:gsLst>
            <a:lin ang="0" scaled="0"/>
          </a:gradFill>
          <a:latin typeface="+mj-lt"/>
          <a:ea typeface="+mn-ea"/>
          <a:cs typeface="+mn-cs"/>
        </a:defRPr>
      </a:lvl3pPr>
      <a:lvl4pPr marL="1604963" indent="-346075" algn="l" defTabSz="914363" rtl="0" eaLnBrk="1" latinLnBrk="0" hangingPunct="1">
        <a:lnSpc>
          <a:spcPct val="90000"/>
        </a:lnSpc>
        <a:spcBef>
          <a:spcPct val="20000"/>
        </a:spcBef>
        <a:buSzPct val="100000"/>
        <a:buFontTx/>
        <a:buBlip>
          <a:blip r:embed="rId17"/>
        </a:buBlip>
        <a:defRPr lang="en-US" sz="2200" kern="1200" dirty="0" smtClean="0">
          <a:gradFill>
            <a:gsLst>
              <a:gs pos="0">
                <a:schemeClr val="tx1"/>
              </a:gs>
              <a:gs pos="86000">
                <a:schemeClr val="tx1"/>
              </a:gs>
            </a:gsLst>
            <a:lin ang="0" scaled="0"/>
          </a:gradFill>
          <a:latin typeface="+mj-lt"/>
          <a:ea typeface="+mn-ea"/>
          <a:cs typeface="+mn-cs"/>
        </a:defRPr>
      </a:lvl4pPr>
      <a:lvl5pPr marL="1941513" indent="-336550" algn="l" defTabSz="914363" rtl="0" eaLnBrk="1" latinLnBrk="0" hangingPunct="1">
        <a:lnSpc>
          <a:spcPct val="90000"/>
        </a:lnSpc>
        <a:spcBef>
          <a:spcPct val="20000"/>
        </a:spcBef>
        <a:buSzPct val="100000"/>
        <a:buFontTx/>
        <a:buBlip>
          <a:blip r:embed="rId17"/>
        </a:buBlip>
        <a:defRPr lang="en-US" sz="2000" kern="1200" dirty="0">
          <a:gradFill>
            <a:gsLst>
              <a:gs pos="0">
                <a:schemeClr val="tx1"/>
              </a:gs>
              <a:gs pos="86000">
                <a:schemeClr val="tx1"/>
              </a:gs>
            </a:gsLst>
            <a:lin ang="0" scaled="0"/>
          </a:gradFill>
          <a:latin typeface="+mj-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msdn.microsoft.com/ru-ru/library/t9dwyts4.aspx"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http://msdn.microsoft.com/ru-ru/library/dd322042.aspx" TargetMode="External"/><Relationship Id="rId5" Type="http://schemas.openxmlformats.org/officeDocument/2006/relationships/hyperlink" Target="http://msdn.microsoft.com/ru-ru/library/dd384856.aspx" TargetMode="External"/><Relationship Id="rId4" Type="http://schemas.openxmlformats.org/officeDocument/2006/relationships/hyperlink" Target="http://msdn.microsoft.com/ru-ru/library/a8wa7sdt.aspx"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hyperlink" Target="http://aspnet.codeplex.com/releases/view/65787"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hyperlink" Target="http://www.csscompressor.com/" TargetMode="External"/><Relationship Id="rId5" Type="http://schemas.openxmlformats.org/officeDocument/2006/relationships/hyperlink" Target="http://javascriptcompressor.com/" TargetMode="External"/><Relationship Id="rId4" Type="http://schemas.openxmlformats.org/officeDocument/2006/relationships/hyperlink" Target="http://ajaxmin.codeplex.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hyperlink" Target="http://www.microsoft.com/web/seo/" TargetMode="External"/><Relationship Id="rId3" Type="http://schemas.openxmlformats.org/officeDocument/2006/relationships/image" Target="../media/image10.png"/><Relationship Id="rId7" Type="http://schemas.openxmlformats.org/officeDocument/2006/relationships/hyperlink" Target="http://habrahabr.ru/blogs/net/115195/"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hyperlink" Target="http://msug.vn.ua/Posts/Details/3436" TargetMode="External"/><Relationship Id="rId5" Type="http://schemas.openxmlformats.org/officeDocument/2006/relationships/hyperlink" Target="http://www.microsoft.com/web/spotlight/urlrewriter/" TargetMode="External"/><Relationship Id="rId10" Type="http://schemas.openxmlformats.org/officeDocument/2006/relationships/hyperlink" Target="http://weblogs.asp.net/scottgu/archive/2007/02/26/tip-trick-url-rewriting-with-asp-net.aspx" TargetMode="External"/><Relationship Id="rId4" Type="http://schemas.openxmlformats.org/officeDocument/2006/relationships/hyperlink" Target="http://www.asp.net/ajaxlibrary/AjaxMinAnalyzing.ashx" TargetMode="External"/><Relationship Id="rId9" Type="http://schemas.openxmlformats.org/officeDocument/2006/relationships/hyperlink" Target="http://blogs.msdn.com/b/ruscottgu/archive/2009/06/03/iis.aspx"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wp7rocks.com/"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hyperlink" Target="mailto:Alex.Krakovetskiy@gmail.com" TargetMode="External"/><Relationship Id="rId5" Type="http://schemas.openxmlformats.org/officeDocument/2006/relationships/hyperlink" Target="http://twitter.com/msugvnua" TargetMode="External"/><Relationship Id="rId4" Type="http://schemas.openxmlformats.org/officeDocument/2006/relationships/hyperlink" Target="http://msug.vn.u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057099" y="436729"/>
            <a:ext cx="8270543" cy="1600200"/>
          </a:xfrm>
        </p:spPr>
        <p:txBody>
          <a:bodyPr/>
          <a:lstStyle/>
          <a:p>
            <a:r>
              <a:rPr lang="ru-RU" sz="3600" b="1" dirty="0" smtClean="0"/>
              <a:t>Поисковая оптимизация сайтов </a:t>
            </a:r>
            <a:r>
              <a:rPr lang="en-US" sz="3600" b="1" dirty="0" smtClean="0"/>
              <a:t>(SEO)</a:t>
            </a:r>
            <a:br>
              <a:rPr lang="en-US" sz="3600" b="1" dirty="0" smtClean="0"/>
            </a:br>
            <a:r>
              <a:rPr lang="ru-RU" sz="3600" b="1" dirty="0" smtClean="0"/>
              <a:t>для разработчиков </a:t>
            </a:r>
            <a:r>
              <a:rPr lang="en-US" sz="3600" b="1" dirty="0" smtClean="0"/>
              <a:t>ASP.NET</a:t>
            </a:r>
            <a:r>
              <a:rPr lang="ru-RU" sz="3600" b="1" dirty="0" smtClean="0"/>
              <a:t> приложений</a:t>
            </a:r>
            <a:endParaRPr lang="en-US" sz="3600" dirty="0"/>
          </a:p>
        </p:txBody>
      </p:sp>
      <p:sp>
        <p:nvSpPr>
          <p:cNvPr id="7" name="Subtitle 6"/>
          <p:cNvSpPr>
            <a:spLocks noGrp="1"/>
          </p:cNvSpPr>
          <p:nvPr>
            <p:ph type="subTitle" idx="1"/>
          </p:nvPr>
        </p:nvSpPr>
        <p:spPr>
          <a:xfrm>
            <a:off x="3087726" y="2030327"/>
            <a:ext cx="8124788" cy="2077649"/>
          </a:xfrm>
        </p:spPr>
        <p:txBody>
          <a:bodyPr/>
          <a:lstStyle/>
          <a:p>
            <a:endParaRPr lang="ru-RU" dirty="0" smtClean="0">
              <a:solidFill>
                <a:schemeClr val="tx1">
                  <a:alpha val="99000"/>
                </a:schemeClr>
              </a:solidFill>
            </a:endParaRPr>
          </a:p>
          <a:p>
            <a:r>
              <a:rPr lang="uk-UA" b="1" dirty="0" err="1" smtClean="0">
                <a:solidFill>
                  <a:schemeClr val="tx1">
                    <a:alpha val="99000"/>
                  </a:schemeClr>
                </a:solidFill>
              </a:rPr>
              <a:t>Краковецкий</a:t>
            </a:r>
            <a:r>
              <a:rPr lang="uk-UA" b="1" dirty="0" smtClean="0">
                <a:solidFill>
                  <a:schemeClr val="tx1">
                    <a:alpha val="99000"/>
                  </a:schemeClr>
                </a:solidFill>
              </a:rPr>
              <a:t> </a:t>
            </a:r>
            <a:r>
              <a:rPr lang="uk-UA" b="1" dirty="0" err="1" smtClean="0">
                <a:solidFill>
                  <a:schemeClr val="tx1">
                    <a:alpha val="99000"/>
                  </a:schemeClr>
                </a:solidFill>
              </a:rPr>
              <a:t>Александр</a:t>
            </a:r>
            <a:endParaRPr lang="ru-RU" b="1" dirty="0" smtClean="0">
              <a:solidFill>
                <a:schemeClr val="tx1">
                  <a:alpha val="99000"/>
                </a:schemeClr>
              </a:solidFill>
            </a:endParaRPr>
          </a:p>
          <a:p>
            <a:r>
              <a:rPr lang="en-US" dirty="0" smtClean="0">
                <a:solidFill>
                  <a:schemeClr val="tx1">
                    <a:alpha val="99000"/>
                  </a:schemeClr>
                </a:solidFill>
              </a:rPr>
              <a:t>Software Developer, PhD</a:t>
            </a:r>
          </a:p>
          <a:p>
            <a:r>
              <a:rPr lang="en-US" dirty="0" smtClean="0">
                <a:solidFill>
                  <a:schemeClr val="tx1">
                    <a:alpha val="99000"/>
                  </a:schemeClr>
                </a:solidFill>
              </a:rPr>
              <a:t>Microsoft Regional Director, ASP.NET MVP</a:t>
            </a:r>
          </a:p>
          <a:p>
            <a:endParaRPr lang="en-US" dirty="0" smtClean="0">
              <a:solidFill>
                <a:schemeClr val="tx1">
                  <a:alpha val="99000"/>
                </a:schemeClr>
              </a:solidFill>
            </a:endParaRPr>
          </a:p>
          <a:p>
            <a:r>
              <a:rPr lang="en-US" dirty="0" smtClean="0">
                <a:solidFill>
                  <a:schemeClr val="tx1">
                    <a:alpha val="99000"/>
                  </a:schemeClr>
                </a:solidFill>
              </a:rPr>
              <a:t>Twitter: @</a:t>
            </a:r>
            <a:r>
              <a:rPr lang="en-US" dirty="0" err="1" smtClean="0">
                <a:solidFill>
                  <a:schemeClr val="tx1">
                    <a:alpha val="99000"/>
                  </a:schemeClr>
                </a:solidFill>
              </a:rPr>
              <a:t>msugvnua</a:t>
            </a:r>
            <a:endParaRPr lang="en-US" dirty="0" smtClean="0">
              <a:solidFill>
                <a:schemeClr val="tx1">
                  <a:alpha val="99000"/>
                </a:schemeClr>
              </a:solidFill>
            </a:endParaRPr>
          </a:p>
        </p:txBody>
      </p:sp>
    </p:spTree>
    <p:extLst>
      <p:ext uri="{BB962C8B-B14F-4D97-AF65-F5344CB8AC3E}">
        <p14:creationId xmlns:p14="http://schemas.microsoft.com/office/powerpoint/2010/main" val="405707028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89221" y="859811"/>
            <a:ext cx="11476524" cy="2552129"/>
          </a:xfrm>
          <a:prstGeom prst="rect">
            <a:avLst/>
          </a:prstGeom>
          <a:gradFill flip="none" rotWithShape="1">
            <a:gsLst>
              <a:gs pos="0">
                <a:schemeClr val="bg1">
                  <a:lumMod val="85000"/>
                  <a:alpha val="70000"/>
                </a:schemeClr>
              </a:gs>
              <a:gs pos="50000">
                <a:schemeClr val="bg1">
                  <a:lumMod val="85000"/>
                  <a:alpha val="40000"/>
                </a:schemeClr>
              </a:gs>
              <a:gs pos="100000">
                <a:schemeClr val="bg1">
                  <a:lumMod val="95000"/>
                  <a:alpha val="0"/>
                </a:schemeClr>
              </a:gs>
            </a:gsLst>
            <a:lin ang="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r>
              <a:rPr lang="en-GB" sz="2800" dirty="0"/>
              <a:t>protected void </a:t>
            </a:r>
            <a:r>
              <a:rPr lang="en-GB" sz="2800" dirty="0" err="1"/>
              <a:t>Page_Load</a:t>
            </a:r>
            <a:r>
              <a:rPr lang="en-GB" sz="2800" dirty="0"/>
              <a:t>(object sender, </a:t>
            </a:r>
            <a:r>
              <a:rPr lang="en-GB" sz="2800" dirty="0" err="1"/>
              <a:t>EventArgs</a:t>
            </a:r>
            <a:r>
              <a:rPr lang="en-GB" sz="2800" dirty="0"/>
              <a:t> e)</a:t>
            </a:r>
          </a:p>
          <a:p>
            <a:r>
              <a:rPr lang="en-GB" sz="2800" dirty="0"/>
              <a:t>{</a:t>
            </a:r>
          </a:p>
          <a:p>
            <a:r>
              <a:rPr lang="en-GB" sz="2800" dirty="0"/>
              <a:t>    </a:t>
            </a:r>
            <a:r>
              <a:rPr lang="en-GB" sz="2800" b="1" dirty="0" err="1"/>
              <a:t>Response.StatusCode</a:t>
            </a:r>
            <a:r>
              <a:rPr lang="en-GB" sz="2800" b="1" dirty="0"/>
              <a:t> = 404;</a:t>
            </a:r>
          </a:p>
          <a:p>
            <a:r>
              <a:rPr lang="en-GB" sz="2800" dirty="0"/>
              <a:t>}</a:t>
            </a:r>
          </a:p>
        </p:txBody>
      </p:sp>
      <p:sp>
        <p:nvSpPr>
          <p:cNvPr id="2" name="Title 1"/>
          <p:cNvSpPr>
            <a:spLocks noGrp="1"/>
          </p:cNvSpPr>
          <p:nvPr>
            <p:ph type="title"/>
          </p:nvPr>
        </p:nvSpPr>
        <p:spPr/>
        <p:txBody>
          <a:bodyPr/>
          <a:lstStyle/>
          <a:p>
            <a:r>
              <a:rPr lang="ru-RU" dirty="0" smtClean="0"/>
              <a:t>Переадресация </a:t>
            </a:r>
            <a:r>
              <a:rPr lang="en-US" dirty="0"/>
              <a:t> </a:t>
            </a:r>
            <a:r>
              <a:rPr lang="ru-RU" dirty="0" smtClean="0"/>
              <a:t>/ </a:t>
            </a:r>
            <a:r>
              <a:rPr lang="en-US" dirty="0" smtClean="0"/>
              <a:t>ASP.NET</a:t>
            </a:r>
            <a:r>
              <a:rPr lang="ru-RU" dirty="0" smtClean="0"/>
              <a:t> - решение</a:t>
            </a:r>
            <a:endParaRPr lang="en-US" dirty="0"/>
          </a:p>
        </p:txBody>
      </p:sp>
      <p:sp>
        <p:nvSpPr>
          <p:cNvPr id="4" name="TextBox 3"/>
          <p:cNvSpPr txBox="1"/>
          <p:nvPr/>
        </p:nvSpPr>
        <p:spPr>
          <a:xfrm>
            <a:off x="289221" y="3723008"/>
            <a:ext cx="1542217" cy="387798"/>
          </a:xfrm>
          <a:prstGeom prst="rect">
            <a:avLst/>
          </a:prstGeom>
        </p:spPr>
        <p:txBody>
          <a:bodyPr vert="horz" wrap="none" lIns="0" tIns="0" rIns="0" bIns="0" rtlCol="0">
            <a:spAutoFit/>
          </a:bodyPr>
          <a:lstStyle/>
          <a:p>
            <a:pPr marL="460375" marR="0" indent="-460375" algn="l" defTabSz="914363" rtl="0" eaLnBrk="1" fontAlgn="auto" latinLnBrk="0" hangingPunct="1">
              <a:lnSpc>
                <a:spcPct val="90000"/>
              </a:lnSpc>
              <a:spcBef>
                <a:spcPct val="20000"/>
              </a:spcBef>
              <a:spcAft>
                <a:spcPts val="0"/>
              </a:spcAft>
              <a:buClrTx/>
              <a:buSzPct val="100000"/>
              <a:tabLst/>
            </a:pPr>
            <a:r>
              <a:rPr lang="ru-RU" sz="2800" dirty="0" smtClean="0">
                <a:gradFill>
                  <a:gsLst>
                    <a:gs pos="0">
                      <a:schemeClr val="tx1"/>
                    </a:gs>
                    <a:gs pos="100000">
                      <a:schemeClr val="tx1"/>
                    </a:gs>
                  </a:gsLst>
                  <a:lin ang="5400000" scaled="0"/>
                </a:gradFill>
                <a:latin typeface="+mj-lt"/>
              </a:rPr>
              <a:t>Результат:</a:t>
            </a:r>
            <a:endParaRPr kumimoji="0" lang="en-GB" sz="2800" b="0" i="0" u="none" strike="noStrike" kern="1200" cap="none" spc="0" normalizeH="0" baseline="0" noProof="0" dirty="0" err="1" smtClean="0">
              <a:ln>
                <a:noFill/>
              </a:ln>
              <a:gradFill>
                <a:gsLst>
                  <a:gs pos="0">
                    <a:schemeClr val="tx1"/>
                  </a:gs>
                  <a:gs pos="100000">
                    <a:schemeClr val="tx1"/>
                  </a:gs>
                </a:gsLst>
                <a:lin ang="5400000" scaled="0"/>
              </a:gradFill>
              <a:effectLst/>
              <a:uLnTx/>
              <a:uFillTx/>
              <a:latin typeface="+mj-lt"/>
              <a:ea typeface="+mn-ea"/>
              <a:cs typeface="+mn-cs"/>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221" y="4242961"/>
            <a:ext cx="11769609" cy="105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538797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89221" y="859811"/>
            <a:ext cx="11476524" cy="4506611"/>
          </a:xfrm>
          <a:prstGeom prst="rect">
            <a:avLst/>
          </a:prstGeom>
          <a:gradFill flip="none" rotWithShape="1">
            <a:gsLst>
              <a:gs pos="0">
                <a:schemeClr val="bg1">
                  <a:lumMod val="85000"/>
                  <a:alpha val="70000"/>
                </a:schemeClr>
              </a:gs>
              <a:gs pos="50000">
                <a:schemeClr val="bg1">
                  <a:lumMod val="85000"/>
                  <a:alpha val="40000"/>
                </a:schemeClr>
              </a:gs>
              <a:gs pos="100000">
                <a:schemeClr val="bg1">
                  <a:lumMod val="95000"/>
                  <a:alpha val="0"/>
                </a:schemeClr>
              </a:gs>
            </a:gsLst>
            <a:lin ang="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r>
              <a:rPr lang="en-GB" sz="2800" dirty="0"/>
              <a:t>protected void </a:t>
            </a:r>
            <a:r>
              <a:rPr lang="en-GB" sz="2800" dirty="0" err="1"/>
              <a:t>Application_Error</a:t>
            </a:r>
            <a:r>
              <a:rPr lang="en-GB" sz="2800" dirty="0"/>
              <a:t>(object sender, </a:t>
            </a:r>
            <a:r>
              <a:rPr lang="en-GB" sz="2800" dirty="0" err="1"/>
              <a:t>EventArgs</a:t>
            </a:r>
            <a:r>
              <a:rPr lang="en-GB" sz="2800" dirty="0"/>
              <a:t> e</a:t>
            </a:r>
            <a:r>
              <a:rPr lang="en-GB" sz="2800" dirty="0" smtClean="0"/>
              <a:t>) { </a:t>
            </a:r>
            <a:endParaRPr lang="en-GB" sz="2800" dirty="0"/>
          </a:p>
          <a:p>
            <a:r>
              <a:rPr lang="en-GB" sz="2800" dirty="0"/>
              <a:t>    Exception ex = </a:t>
            </a:r>
            <a:r>
              <a:rPr lang="en-GB" sz="2800" dirty="0" err="1"/>
              <a:t>Server.GetLastError</a:t>
            </a:r>
            <a:r>
              <a:rPr lang="en-GB" sz="2800" dirty="0"/>
              <a:t>();</a:t>
            </a:r>
          </a:p>
          <a:p>
            <a:r>
              <a:rPr lang="en-GB" sz="2800" dirty="0"/>
              <a:t>    if (ex is </a:t>
            </a:r>
            <a:r>
              <a:rPr lang="en-GB" sz="2800" dirty="0" err="1"/>
              <a:t>HttpException</a:t>
            </a:r>
            <a:r>
              <a:rPr lang="en-GB" sz="2800" dirty="0" smtClean="0"/>
              <a:t>) {</a:t>
            </a:r>
            <a:endParaRPr lang="en-GB" sz="2800" dirty="0"/>
          </a:p>
          <a:p>
            <a:r>
              <a:rPr lang="en-GB" sz="2800" dirty="0"/>
              <a:t>        if (((</a:t>
            </a:r>
            <a:r>
              <a:rPr lang="en-GB" sz="2800" dirty="0" err="1"/>
              <a:t>HttpException</a:t>
            </a:r>
            <a:r>
              <a:rPr lang="en-GB" sz="2800" dirty="0"/>
              <a:t>)(ex)).</a:t>
            </a:r>
            <a:r>
              <a:rPr lang="en-GB" sz="2800" dirty="0" err="1"/>
              <a:t>GetHttpCode</a:t>
            </a:r>
            <a:r>
              <a:rPr lang="en-GB" sz="2800" dirty="0"/>
              <a:t>() == 404)</a:t>
            </a:r>
          </a:p>
          <a:p>
            <a:r>
              <a:rPr lang="en-GB" sz="2800" dirty="0"/>
              <a:t>            </a:t>
            </a:r>
            <a:r>
              <a:rPr lang="en-GB" sz="2800" dirty="0" err="1"/>
              <a:t>Server.Transfer</a:t>
            </a:r>
            <a:r>
              <a:rPr lang="en-GB" sz="2800" dirty="0"/>
              <a:t>("~/</a:t>
            </a:r>
            <a:r>
              <a:rPr lang="en-GB" sz="2800" dirty="0" smtClean="0"/>
              <a:t>404.aspx");</a:t>
            </a:r>
            <a:endParaRPr lang="en-GB" sz="2800" dirty="0"/>
          </a:p>
          <a:p>
            <a:r>
              <a:rPr lang="en-GB" sz="2800" dirty="0"/>
              <a:t>        }</a:t>
            </a:r>
          </a:p>
          <a:p>
            <a:r>
              <a:rPr lang="en-GB" sz="2800" dirty="0"/>
              <a:t>        // </a:t>
            </a:r>
            <a:r>
              <a:rPr lang="uk-UA" sz="2800" dirty="0"/>
              <a:t>Код для </a:t>
            </a:r>
            <a:r>
              <a:rPr lang="uk-UA" sz="2800" dirty="0" err="1"/>
              <a:t>общих</a:t>
            </a:r>
            <a:r>
              <a:rPr lang="uk-UA" sz="2800" dirty="0"/>
              <a:t> </a:t>
            </a:r>
            <a:r>
              <a:rPr lang="uk-UA" sz="2800" dirty="0" err="1"/>
              <a:t>ошибок</a:t>
            </a:r>
            <a:endParaRPr lang="uk-UA" sz="2800" dirty="0"/>
          </a:p>
          <a:p>
            <a:r>
              <a:rPr lang="uk-UA" sz="2800" dirty="0"/>
              <a:t>        </a:t>
            </a:r>
            <a:r>
              <a:rPr lang="en-GB" sz="2800" dirty="0" err="1"/>
              <a:t>Server.Transfer</a:t>
            </a:r>
            <a:r>
              <a:rPr lang="en-GB" sz="2800" dirty="0"/>
              <a:t>("~/</a:t>
            </a:r>
            <a:r>
              <a:rPr lang="en-GB" sz="2800" dirty="0" smtClean="0"/>
              <a:t>GenericError.aspx");</a:t>
            </a:r>
            <a:endParaRPr lang="en-GB" sz="2800" dirty="0"/>
          </a:p>
          <a:p>
            <a:r>
              <a:rPr lang="en-GB" sz="2800" dirty="0"/>
              <a:t>    }</a:t>
            </a:r>
          </a:p>
          <a:p>
            <a:r>
              <a:rPr lang="en-GB" sz="2800" dirty="0"/>
              <a:t>}</a:t>
            </a:r>
          </a:p>
        </p:txBody>
      </p:sp>
      <p:sp>
        <p:nvSpPr>
          <p:cNvPr id="2" name="Title 1"/>
          <p:cNvSpPr>
            <a:spLocks noGrp="1"/>
          </p:cNvSpPr>
          <p:nvPr>
            <p:ph type="title"/>
          </p:nvPr>
        </p:nvSpPr>
        <p:spPr/>
        <p:txBody>
          <a:bodyPr/>
          <a:lstStyle/>
          <a:p>
            <a:r>
              <a:rPr lang="ru-RU" dirty="0" smtClean="0"/>
              <a:t>Переадресация </a:t>
            </a:r>
            <a:r>
              <a:rPr lang="en-US" dirty="0"/>
              <a:t> </a:t>
            </a:r>
            <a:r>
              <a:rPr lang="ru-RU" dirty="0" smtClean="0"/>
              <a:t>/ </a:t>
            </a:r>
            <a:r>
              <a:rPr lang="en-US" dirty="0" smtClean="0"/>
              <a:t>ASP.NET</a:t>
            </a:r>
            <a:r>
              <a:rPr lang="ru-RU" dirty="0" smtClean="0"/>
              <a:t> - решение</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221" y="5529689"/>
            <a:ext cx="11754698" cy="830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041927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89221" y="859811"/>
            <a:ext cx="11476524" cy="5636523"/>
          </a:xfrm>
          <a:prstGeom prst="rect">
            <a:avLst/>
          </a:prstGeom>
          <a:gradFill flip="none" rotWithShape="1">
            <a:gsLst>
              <a:gs pos="0">
                <a:schemeClr val="bg1">
                  <a:lumMod val="85000"/>
                  <a:alpha val="70000"/>
                </a:schemeClr>
              </a:gs>
              <a:gs pos="50000">
                <a:schemeClr val="bg1">
                  <a:lumMod val="85000"/>
                  <a:alpha val="40000"/>
                </a:schemeClr>
              </a:gs>
              <a:gs pos="100000">
                <a:schemeClr val="bg1">
                  <a:lumMod val="95000"/>
                  <a:alpha val="0"/>
                </a:schemeClr>
              </a:gs>
            </a:gsLst>
            <a:lin ang="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r>
              <a:rPr lang="en-GB" sz="2800" dirty="0"/>
              <a:t>protected void </a:t>
            </a:r>
            <a:r>
              <a:rPr lang="en-GB" sz="2800" dirty="0" err="1"/>
              <a:t>Application_BeginRequest</a:t>
            </a:r>
            <a:r>
              <a:rPr lang="en-GB" sz="2800" dirty="0"/>
              <a:t>(object sender, </a:t>
            </a:r>
            <a:r>
              <a:rPr lang="en-GB" sz="2800" dirty="0" err="1"/>
              <a:t>EventArgs</a:t>
            </a:r>
            <a:r>
              <a:rPr lang="en-GB" sz="2800" dirty="0"/>
              <a:t> e) </a:t>
            </a:r>
            <a:endParaRPr lang="en-GB" sz="2800" dirty="0" smtClean="0"/>
          </a:p>
          <a:p>
            <a:r>
              <a:rPr lang="en-GB" sz="2800" dirty="0" smtClean="0"/>
              <a:t>{ </a:t>
            </a:r>
            <a:endParaRPr lang="en-GB" sz="2800" dirty="0"/>
          </a:p>
          <a:p>
            <a:r>
              <a:rPr lang="en-GB" sz="2800" dirty="0"/>
              <a:t>     </a:t>
            </a:r>
            <a:r>
              <a:rPr lang="en-GB" sz="2800" dirty="0" err="1"/>
              <a:t>var</a:t>
            </a:r>
            <a:r>
              <a:rPr lang="en-GB" sz="2800" dirty="0"/>
              <a:t> host = </a:t>
            </a:r>
            <a:r>
              <a:rPr lang="en-GB" sz="2800" dirty="0" err="1"/>
              <a:t>Request.Url.Host</a:t>
            </a:r>
            <a:r>
              <a:rPr lang="en-GB" sz="2800" dirty="0"/>
              <a:t>; </a:t>
            </a:r>
          </a:p>
          <a:p>
            <a:r>
              <a:rPr lang="en-GB" sz="2800" dirty="0"/>
              <a:t>     if (</a:t>
            </a:r>
            <a:r>
              <a:rPr lang="en-GB" sz="2800" dirty="0" err="1"/>
              <a:t>host.Equals</a:t>
            </a:r>
            <a:r>
              <a:rPr lang="en-GB" sz="2800" dirty="0"/>
              <a:t>("progblog.ru", </a:t>
            </a:r>
            <a:r>
              <a:rPr lang="en-GB" sz="2800" dirty="0" err="1"/>
              <a:t>StringComparison.OrdinalIgnoreCase</a:t>
            </a:r>
            <a:r>
              <a:rPr lang="en-GB" sz="2800" dirty="0"/>
              <a:t>)) { </a:t>
            </a:r>
          </a:p>
          <a:p>
            <a:r>
              <a:rPr lang="en-GB" sz="2800" dirty="0"/>
              <a:t>         </a:t>
            </a:r>
            <a:r>
              <a:rPr lang="en-GB" sz="2800" dirty="0" err="1"/>
              <a:t>var</a:t>
            </a:r>
            <a:r>
              <a:rPr lang="en-GB" sz="2800" dirty="0"/>
              <a:t> </a:t>
            </a:r>
            <a:r>
              <a:rPr lang="en-GB" sz="2800" dirty="0" err="1"/>
              <a:t>newUrl</a:t>
            </a:r>
            <a:r>
              <a:rPr lang="en-GB" sz="2800" dirty="0"/>
              <a:t> = new </a:t>
            </a:r>
            <a:r>
              <a:rPr lang="en-GB" sz="2800" dirty="0" err="1"/>
              <a:t>UriBuilder</a:t>
            </a:r>
            <a:r>
              <a:rPr lang="en-GB" sz="2800" dirty="0"/>
              <a:t>(</a:t>
            </a:r>
            <a:r>
              <a:rPr lang="en-GB" sz="2800" dirty="0" err="1"/>
              <a:t>Request.Url</a:t>
            </a:r>
            <a:r>
              <a:rPr lang="en-GB" sz="2800" dirty="0"/>
              <a:t>); </a:t>
            </a:r>
          </a:p>
          <a:p>
            <a:r>
              <a:rPr lang="en-GB" sz="2800" dirty="0"/>
              <a:t>         </a:t>
            </a:r>
            <a:r>
              <a:rPr lang="en-GB" sz="2800" dirty="0" err="1"/>
              <a:t>newUrl.Host</a:t>
            </a:r>
            <a:r>
              <a:rPr lang="en-GB" sz="2800" dirty="0"/>
              <a:t> = "www." + host; </a:t>
            </a:r>
          </a:p>
          <a:p>
            <a:r>
              <a:rPr lang="en-GB" sz="2800" dirty="0"/>
              <a:t>         </a:t>
            </a:r>
            <a:r>
              <a:rPr lang="en-GB" sz="2800" dirty="0" err="1"/>
              <a:t>Response.StatusCode</a:t>
            </a:r>
            <a:r>
              <a:rPr lang="en-GB" sz="2800" dirty="0"/>
              <a:t> = 301; </a:t>
            </a:r>
          </a:p>
          <a:p>
            <a:r>
              <a:rPr lang="en-GB" sz="2800" dirty="0"/>
              <a:t>         </a:t>
            </a:r>
            <a:r>
              <a:rPr lang="en-GB" sz="2800" dirty="0" err="1"/>
              <a:t>Response.Status</a:t>
            </a:r>
            <a:r>
              <a:rPr lang="en-GB" sz="2800" dirty="0"/>
              <a:t> = "301 Moved Permanently"; </a:t>
            </a:r>
          </a:p>
          <a:p>
            <a:r>
              <a:rPr lang="en-GB" sz="2800" dirty="0"/>
              <a:t>         </a:t>
            </a:r>
            <a:r>
              <a:rPr lang="en-GB" sz="2800" dirty="0" err="1"/>
              <a:t>Response.AddHeader</a:t>
            </a:r>
            <a:r>
              <a:rPr lang="en-GB" sz="2800" dirty="0"/>
              <a:t>("Location", </a:t>
            </a:r>
            <a:r>
              <a:rPr lang="en-GB" sz="2800" dirty="0" err="1"/>
              <a:t>newUrl.Uri.AbsoluteUri</a:t>
            </a:r>
            <a:r>
              <a:rPr lang="en-GB" sz="2800" dirty="0"/>
              <a:t>); </a:t>
            </a:r>
          </a:p>
          <a:p>
            <a:r>
              <a:rPr lang="en-GB" sz="2800" dirty="0"/>
              <a:t>         </a:t>
            </a:r>
            <a:r>
              <a:rPr lang="en-GB" sz="2800" dirty="0" err="1"/>
              <a:t>Response.End</a:t>
            </a:r>
            <a:r>
              <a:rPr lang="en-GB" sz="2800" dirty="0"/>
              <a:t>(); </a:t>
            </a:r>
          </a:p>
          <a:p>
            <a:r>
              <a:rPr lang="en-GB" sz="2800" dirty="0"/>
              <a:t>         return; </a:t>
            </a:r>
          </a:p>
          <a:p>
            <a:r>
              <a:rPr lang="en-GB" sz="2800" dirty="0"/>
              <a:t>     } </a:t>
            </a:r>
          </a:p>
          <a:p>
            <a:r>
              <a:rPr lang="en-GB" sz="2800" dirty="0"/>
              <a:t>}</a:t>
            </a:r>
          </a:p>
        </p:txBody>
      </p:sp>
      <p:sp>
        <p:nvSpPr>
          <p:cNvPr id="2" name="Title 1"/>
          <p:cNvSpPr>
            <a:spLocks noGrp="1"/>
          </p:cNvSpPr>
          <p:nvPr>
            <p:ph type="title"/>
          </p:nvPr>
        </p:nvSpPr>
        <p:spPr/>
        <p:txBody>
          <a:bodyPr/>
          <a:lstStyle/>
          <a:p>
            <a:r>
              <a:rPr lang="ru-RU" dirty="0" smtClean="0"/>
              <a:t>Переадресация </a:t>
            </a:r>
            <a:r>
              <a:rPr lang="en-US" dirty="0"/>
              <a:t> </a:t>
            </a:r>
            <a:r>
              <a:rPr lang="ru-RU" dirty="0" smtClean="0"/>
              <a:t>/ </a:t>
            </a:r>
            <a:r>
              <a:rPr lang="en-US" dirty="0" smtClean="0"/>
              <a:t>ASP.NET</a:t>
            </a:r>
            <a:r>
              <a:rPr lang="ru-RU" dirty="0" smtClean="0"/>
              <a:t> – решение </a:t>
            </a:r>
            <a:r>
              <a:rPr lang="en-US" dirty="0" smtClean="0"/>
              <a:t>#2</a:t>
            </a:r>
            <a:endParaRPr lang="en-US" dirty="0"/>
          </a:p>
        </p:txBody>
      </p:sp>
    </p:spTree>
    <p:extLst>
      <p:ext uri="{BB962C8B-B14F-4D97-AF65-F5344CB8AC3E}">
        <p14:creationId xmlns:p14="http://schemas.microsoft.com/office/powerpoint/2010/main" val="280334644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Переадресация </a:t>
            </a:r>
            <a:r>
              <a:rPr lang="en-US" dirty="0"/>
              <a:t> </a:t>
            </a:r>
            <a:r>
              <a:rPr lang="ru-RU" dirty="0" smtClean="0"/>
              <a:t>/ </a:t>
            </a:r>
            <a:r>
              <a:rPr lang="en-US" dirty="0" smtClean="0"/>
              <a:t>ASP.NET 4.0</a:t>
            </a:r>
            <a:r>
              <a:rPr lang="ru-RU" dirty="0" smtClean="0"/>
              <a:t> / коды 301 и 302</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81296030"/>
              </p:ext>
            </p:extLst>
          </p:nvPr>
        </p:nvGraphicFramePr>
        <p:xfrm>
          <a:off x="545909" y="965909"/>
          <a:ext cx="11081984" cy="4814256"/>
        </p:xfrm>
        <a:graphic>
          <a:graphicData uri="http://schemas.openxmlformats.org/drawingml/2006/table">
            <a:tbl>
              <a:tblPr>
                <a:tableStyleId>{5940675A-B579-460E-94D1-54222C63F5DA}</a:tableStyleId>
              </a:tblPr>
              <a:tblGrid>
                <a:gridCol w="5022378"/>
                <a:gridCol w="6059606"/>
              </a:tblGrid>
              <a:tr h="275101">
                <a:tc>
                  <a:txBody>
                    <a:bodyPr/>
                    <a:lstStyle/>
                    <a:p>
                      <a:r>
                        <a:rPr lang="en-GB" sz="2400" dirty="0" err="1" smtClean="0">
                          <a:hlinkClick r:id="rId3"/>
                        </a:rPr>
                        <a:t>Response.Redirect</a:t>
                      </a:r>
                      <a:r>
                        <a:rPr lang="en-GB" sz="2400" dirty="0" smtClean="0">
                          <a:hlinkClick r:id="rId3"/>
                        </a:rPr>
                        <a:t>(String</a:t>
                      </a:r>
                      <a:r>
                        <a:rPr lang="en-GB" sz="2400" dirty="0">
                          <a:hlinkClick r:id="rId3"/>
                        </a:rPr>
                        <a:t>)</a:t>
                      </a:r>
                      <a:endParaRPr lang="en-GB" sz="2400" dirty="0"/>
                    </a:p>
                  </a:txBody>
                  <a:tcPr marL="14845" marR="14845" marT="7422" marB="7422" anchor="ctr"/>
                </a:tc>
                <a:tc>
                  <a:txBody>
                    <a:bodyPr/>
                    <a:lstStyle/>
                    <a:p>
                      <a:r>
                        <a:rPr lang="ru-RU" sz="2400" dirty="0"/>
                        <a:t>Перенаправляет запрос по новому адресу и задает новый URL-адрес</a:t>
                      </a:r>
                      <a:r>
                        <a:rPr lang="ru-RU" sz="2400" dirty="0" smtClean="0"/>
                        <a:t>. </a:t>
                      </a:r>
                      <a:r>
                        <a:rPr lang="ru-RU" sz="2400" b="1" dirty="0" smtClean="0"/>
                        <a:t>Код</a:t>
                      </a:r>
                      <a:r>
                        <a:rPr lang="ru-RU" sz="2400" b="1" baseline="0" dirty="0" smtClean="0"/>
                        <a:t> </a:t>
                      </a:r>
                      <a:r>
                        <a:rPr lang="en-US" sz="2400" b="1" dirty="0" smtClean="0"/>
                        <a:t>30</a:t>
                      </a:r>
                      <a:r>
                        <a:rPr lang="ru-RU" sz="2400" b="1" dirty="0" smtClean="0"/>
                        <a:t>2.</a:t>
                      </a:r>
                      <a:endParaRPr lang="ru-RU" sz="2400" dirty="0"/>
                    </a:p>
                  </a:txBody>
                  <a:tcPr marL="14845" marR="14845" marT="7422" marB="7422" anchor="ctr"/>
                </a:tc>
              </a:tr>
              <a:tr h="392998">
                <a:tc>
                  <a:txBody>
                    <a:bodyPr/>
                    <a:lstStyle/>
                    <a:p>
                      <a:r>
                        <a:rPr lang="en-GB" sz="2400" dirty="0" err="1" smtClean="0">
                          <a:hlinkClick r:id="rId3"/>
                        </a:rPr>
                        <a:t>Response.</a:t>
                      </a:r>
                      <a:r>
                        <a:rPr lang="en-GB" sz="2400" dirty="0" err="1" smtClean="0">
                          <a:hlinkClick r:id="rId4"/>
                        </a:rPr>
                        <a:t>Redirect</a:t>
                      </a:r>
                      <a:r>
                        <a:rPr lang="en-GB" sz="2400" dirty="0" smtClean="0">
                          <a:hlinkClick r:id="rId4"/>
                        </a:rPr>
                        <a:t>(String</a:t>
                      </a:r>
                      <a:r>
                        <a:rPr lang="en-GB" sz="2400" dirty="0">
                          <a:hlinkClick r:id="rId4"/>
                        </a:rPr>
                        <a:t>, Boolean)</a:t>
                      </a:r>
                      <a:endParaRPr lang="en-GB" sz="2400" dirty="0"/>
                    </a:p>
                  </a:txBody>
                  <a:tcPr marL="14845" marR="14845" marT="7422" marB="7422" anchor="ctr"/>
                </a:tc>
                <a:tc>
                  <a:txBody>
                    <a:bodyPr/>
                    <a:lstStyle/>
                    <a:p>
                      <a:r>
                        <a:rPr lang="ru-RU" sz="2400" dirty="0"/>
                        <a:t>Перенаправляет клиента на новый адрес URL</a:t>
                      </a:r>
                      <a:r>
                        <a:rPr lang="ru-RU" sz="2400" dirty="0" smtClean="0"/>
                        <a:t>.</a:t>
                      </a:r>
                      <a:r>
                        <a:rPr lang="en-US" sz="2400" dirty="0" smtClean="0"/>
                        <a:t> </a:t>
                      </a:r>
                      <a:r>
                        <a:rPr lang="ru-RU" sz="2400" dirty="0" smtClean="0"/>
                        <a:t>Задает </a:t>
                      </a:r>
                      <a:r>
                        <a:rPr lang="ru-RU" sz="2400" dirty="0"/>
                        <a:t>новый адрес URL и условия прекращения выполнения текущей страницы</a:t>
                      </a:r>
                      <a:r>
                        <a:rPr lang="ru-RU" sz="2400" dirty="0" smtClean="0"/>
                        <a:t>. </a:t>
                      </a:r>
                      <a:r>
                        <a:rPr lang="ru-RU" sz="2400" b="1" dirty="0" smtClean="0"/>
                        <a:t>Код</a:t>
                      </a:r>
                      <a:r>
                        <a:rPr lang="ru-RU" sz="2400" b="1" baseline="0" dirty="0" smtClean="0"/>
                        <a:t> </a:t>
                      </a:r>
                      <a:r>
                        <a:rPr lang="en-US" sz="2400" b="1" dirty="0" smtClean="0"/>
                        <a:t>30</a:t>
                      </a:r>
                      <a:r>
                        <a:rPr lang="ru-RU" sz="2400" b="1" dirty="0" smtClean="0"/>
                        <a:t>2.</a:t>
                      </a:r>
                      <a:endParaRPr lang="ru-RU" sz="2400" dirty="0"/>
                    </a:p>
                  </a:txBody>
                  <a:tcPr marL="14845" marR="14845" marT="7422" marB="7422" anchor="ctr"/>
                </a:tc>
              </a:tr>
              <a:tr h="275101">
                <a:tc>
                  <a:txBody>
                    <a:bodyPr/>
                    <a:lstStyle/>
                    <a:p>
                      <a:r>
                        <a:rPr lang="en-GB" sz="2400" dirty="0" err="1" smtClean="0">
                          <a:hlinkClick r:id="rId3"/>
                        </a:rPr>
                        <a:t>Response.</a:t>
                      </a:r>
                      <a:r>
                        <a:rPr lang="en-GB" sz="2400" dirty="0" err="1" smtClean="0">
                          <a:hlinkClick r:id="rId5"/>
                        </a:rPr>
                        <a:t>RedirectPermanent</a:t>
                      </a:r>
                      <a:r>
                        <a:rPr lang="en-GB" sz="2400" dirty="0" smtClean="0">
                          <a:hlinkClick r:id="rId5"/>
                        </a:rPr>
                        <a:t>(String</a:t>
                      </a:r>
                      <a:r>
                        <a:rPr lang="en-GB" sz="2400" dirty="0">
                          <a:hlinkClick r:id="rId5"/>
                        </a:rPr>
                        <a:t>)</a:t>
                      </a:r>
                      <a:endParaRPr lang="en-GB" sz="2400" dirty="0"/>
                    </a:p>
                  </a:txBody>
                  <a:tcPr marL="14845" marR="14845" marT="7422" marB="7422" anchor="ctr"/>
                </a:tc>
                <a:tc>
                  <a:txBody>
                    <a:bodyPr/>
                    <a:lstStyle/>
                    <a:p>
                      <a:r>
                        <a:rPr lang="ru-RU" sz="2400" dirty="0"/>
                        <a:t>Выполняет безвозвратное перенаправление с запрошенного URL-адреса на заданный URL-адрес</a:t>
                      </a:r>
                      <a:r>
                        <a:rPr lang="ru-RU" sz="2400" dirty="0" smtClean="0"/>
                        <a:t>. </a:t>
                      </a:r>
                      <a:r>
                        <a:rPr lang="ru-RU" sz="2400" b="1" dirty="0" smtClean="0"/>
                        <a:t>Код</a:t>
                      </a:r>
                      <a:r>
                        <a:rPr lang="ru-RU" sz="2400" b="1" baseline="0" dirty="0" smtClean="0"/>
                        <a:t> </a:t>
                      </a:r>
                      <a:r>
                        <a:rPr lang="en-US" sz="2400" b="1" dirty="0" smtClean="0"/>
                        <a:t>301</a:t>
                      </a:r>
                      <a:r>
                        <a:rPr lang="ru-RU" sz="2400" b="1" dirty="0" smtClean="0"/>
                        <a:t>.</a:t>
                      </a:r>
                      <a:endParaRPr lang="ru-RU" sz="2400" dirty="0"/>
                    </a:p>
                  </a:txBody>
                  <a:tcPr marL="14845" marR="14845" marT="7422" marB="7422" anchor="ctr"/>
                </a:tc>
              </a:tr>
              <a:tr h="1110421">
                <a:tc>
                  <a:txBody>
                    <a:bodyPr/>
                    <a:lstStyle/>
                    <a:p>
                      <a:r>
                        <a:rPr lang="en-GB" sz="2400" dirty="0" err="1" smtClean="0">
                          <a:hlinkClick r:id="rId3"/>
                        </a:rPr>
                        <a:t>Response.</a:t>
                      </a:r>
                      <a:r>
                        <a:rPr lang="en-GB" sz="2400" dirty="0" err="1" smtClean="0">
                          <a:hlinkClick r:id="rId6"/>
                        </a:rPr>
                        <a:t>RedirectPermanent</a:t>
                      </a:r>
                      <a:r>
                        <a:rPr lang="en-GB" sz="2400" dirty="0" smtClean="0">
                          <a:hlinkClick r:id="rId6"/>
                        </a:rPr>
                        <a:t>(String</a:t>
                      </a:r>
                      <a:r>
                        <a:rPr lang="en-GB" sz="2400" dirty="0">
                          <a:hlinkClick r:id="rId6"/>
                        </a:rPr>
                        <a:t>, Boolean)</a:t>
                      </a:r>
                      <a:endParaRPr lang="en-GB" sz="2400" dirty="0"/>
                    </a:p>
                  </a:txBody>
                  <a:tcPr marL="14845" marR="14845" marT="7422" marB="7422" anchor="ctr"/>
                </a:tc>
                <a:tc>
                  <a:txBody>
                    <a:bodyPr/>
                    <a:lstStyle/>
                    <a:p>
                      <a:r>
                        <a:rPr lang="ru-RU" sz="2400" dirty="0"/>
                        <a:t>Выполняет безвозвратное перенаправление с запрошенного URL-адреса на заданный URL-адрес и предоставляет возможность завершить ответ. </a:t>
                      </a:r>
                      <a:r>
                        <a:rPr lang="ru-RU" sz="2400" b="1" dirty="0" smtClean="0"/>
                        <a:t>Код</a:t>
                      </a:r>
                      <a:r>
                        <a:rPr lang="ru-RU" sz="2400" b="1" baseline="0" dirty="0" smtClean="0"/>
                        <a:t> </a:t>
                      </a:r>
                      <a:r>
                        <a:rPr lang="en-US" sz="2400" b="1" dirty="0" smtClean="0"/>
                        <a:t>301</a:t>
                      </a:r>
                      <a:r>
                        <a:rPr lang="ru-RU" sz="2400" b="1" dirty="0" smtClean="0"/>
                        <a:t>.</a:t>
                      </a:r>
                      <a:endParaRPr lang="ru-RU" sz="2400" b="1" dirty="0"/>
                    </a:p>
                  </a:txBody>
                  <a:tcPr marL="14845" marR="14845" marT="7422" marB="7422" anchor="ctr"/>
                </a:tc>
              </a:tr>
            </a:tbl>
          </a:graphicData>
        </a:graphic>
      </p:graphicFrame>
    </p:spTree>
    <p:extLst>
      <p:ext uri="{BB962C8B-B14F-4D97-AF65-F5344CB8AC3E}">
        <p14:creationId xmlns:p14="http://schemas.microsoft.com/office/powerpoint/2010/main" val="425901975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89221" y="859810"/>
            <a:ext cx="11476524" cy="5418160"/>
          </a:xfrm>
          <a:prstGeom prst="rect">
            <a:avLst/>
          </a:prstGeom>
          <a:gradFill flip="none" rotWithShape="1">
            <a:gsLst>
              <a:gs pos="0">
                <a:schemeClr val="bg1">
                  <a:lumMod val="85000"/>
                  <a:alpha val="70000"/>
                </a:schemeClr>
              </a:gs>
              <a:gs pos="50000">
                <a:schemeClr val="bg1">
                  <a:lumMod val="85000"/>
                  <a:alpha val="40000"/>
                </a:schemeClr>
              </a:gs>
              <a:gs pos="100000">
                <a:schemeClr val="bg1">
                  <a:lumMod val="95000"/>
                  <a:alpha val="0"/>
                </a:schemeClr>
              </a:gs>
            </a:gsLst>
            <a:lin ang="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endParaRPr lang="en-GB" sz="2800" dirty="0"/>
          </a:p>
        </p:txBody>
      </p:sp>
      <p:sp>
        <p:nvSpPr>
          <p:cNvPr id="2" name="Title 1"/>
          <p:cNvSpPr>
            <a:spLocks noGrp="1"/>
          </p:cNvSpPr>
          <p:nvPr>
            <p:ph type="title"/>
          </p:nvPr>
        </p:nvSpPr>
        <p:spPr/>
        <p:txBody>
          <a:bodyPr/>
          <a:lstStyle/>
          <a:p>
            <a:r>
              <a:rPr lang="en-US" dirty="0" err="1"/>
              <a:t>Urls</a:t>
            </a:r>
            <a:r>
              <a:rPr lang="en-US" dirty="0"/>
              <a:t> </a:t>
            </a:r>
            <a:r>
              <a:rPr lang="ru-RU" dirty="0"/>
              <a:t>и </a:t>
            </a:r>
            <a:r>
              <a:rPr lang="en-US" dirty="0"/>
              <a:t>routing </a:t>
            </a:r>
            <a:r>
              <a:rPr lang="ru-RU" dirty="0"/>
              <a:t>в </a:t>
            </a:r>
            <a:r>
              <a:rPr lang="en-US" dirty="0" smtClean="0"/>
              <a:t>ASP.NET </a:t>
            </a:r>
            <a:r>
              <a:rPr lang="en-US" dirty="0" smtClean="0"/>
              <a:t>MVC </a:t>
            </a:r>
            <a:r>
              <a:rPr lang="ru-RU" dirty="0" smtClean="0"/>
              <a:t>и </a:t>
            </a:r>
            <a:r>
              <a:rPr lang="en-US" dirty="0" smtClean="0"/>
              <a:t>Dynamic Data</a:t>
            </a:r>
            <a:endParaRPr lang="en-US" dirty="0"/>
          </a:p>
        </p:txBody>
      </p:sp>
      <p:sp>
        <p:nvSpPr>
          <p:cNvPr id="3" name="Rectangle 1"/>
          <p:cNvSpPr>
            <a:spLocks noChangeArrowheads="1"/>
          </p:cNvSpPr>
          <p:nvPr/>
        </p:nvSpPr>
        <p:spPr bwMode="auto">
          <a:xfrm>
            <a:off x="450375" y="1075899"/>
            <a:ext cx="9840036"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      </a:t>
            </a:r>
            <a:r>
              <a:rPr kumimoji="0" lang="uk-UA" sz="2000" b="0" i="0" u="none" strike="noStrike" cap="none" normalizeH="0" baseline="0" dirty="0" smtClean="0">
                <a:ln>
                  <a:noFill/>
                </a:ln>
                <a:solidFill>
                  <a:schemeClr val="tx1"/>
                </a:solidFill>
                <a:effectLst/>
                <a:latin typeface="Arial" charset="0"/>
                <a:cs typeface="Arial" charset="0"/>
              </a:rPr>
              <a:t>public static void RegisterRoutes(RouteCollection routes)</a:t>
            </a:r>
            <a:br>
              <a:rPr kumimoji="0" lang="uk-UA" sz="2000" b="0" i="0" u="none" strike="noStrike" cap="none" normalizeH="0" baseline="0" dirty="0" smtClean="0">
                <a:ln>
                  <a:noFill/>
                </a:ln>
                <a:solidFill>
                  <a:schemeClr val="tx1"/>
                </a:solidFill>
                <a:effectLst/>
                <a:latin typeface="Arial" charset="0"/>
                <a:cs typeface="Arial" charset="0"/>
              </a:rPr>
            </a:br>
            <a:r>
              <a:rPr kumimoji="0" lang="en-US" sz="2000" b="0" i="0" u="none" strike="noStrike" cap="none" normalizeH="0" baseline="0" dirty="0" smtClean="0">
                <a:ln>
                  <a:noFill/>
                </a:ln>
                <a:solidFill>
                  <a:schemeClr val="tx1"/>
                </a:solidFill>
                <a:effectLst/>
                <a:latin typeface="Arial" charset="0"/>
                <a:cs typeface="Arial" charset="0"/>
              </a:rPr>
              <a:t>      </a:t>
            </a:r>
            <a:r>
              <a:rPr kumimoji="0" lang="uk-UA" sz="2000" b="0" i="0" u="none" strike="noStrike" cap="none" normalizeH="0" baseline="0" dirty="0" smtClean="0">
                <a:ln>
                  <a:noFill/>
                </a:ln>
                <a:solidFill>
                  <a:schemeClr val="tx1"/>
                </a:solidFill>
                <a:effectLst/>
                <a:latin typeface="Arial" charset="0"/>
                <a:cs typeface="Arial" charset="0"/>
              </a:rPr>
              <a:t>{</a:t>
            </a:r>
            <a:br>
              <a:rPr kumimoji="0" lang="uk-UA" sz="2000" b="0" i="0" u="none" strike="noStrike" cap="none" normalizeH="0" baseline="0" dirty="0" smtClean="0">
                <a:ln>
                  <a:noFill/>
                </a:ln>
                <a:solidFill>
                  <a:schemeClr val="tx1"/>
                </a:solidFill>
                <a:effectLst/>
                <a:latin typeface="Arial" charset="0"/>
                <a:cs typeface="Arial" charset="0"/>
              </a:rPr>
            </a:br>
            <a:r>
              <a:rPr lang="en-US" sz="2000" dirty="0" smtClean="0">
                <a:latin typeface="Arial" charset="0"/>
                <a:cs typeface="Arial" charset="0"/>
              </a:rPr>
              <a:t>           </a:t>
            </a:r>
            <a:r>
              <a:rPr kumimoji="0" lang="uk-UA" sz="2000" b="0" i="0" u="none" strike="noStrike" cap="none" normalizeH="0" baseline="0" dirty="0" smtClean="0">
                <a:ln>
                  <a:noFill/>
                </a:ln>
                <a:solidFill>
                  <a:schemeClr val="tx1"/>
                </a:solidFill>
                <a:effectLst/>
                <a:latin typeface="Arial" charset="0"/>
                <a:cs typeface="Arial" charset="0"/>
              </a:rPr>
              <a:t>routes.IgnoreRoute("{resource}.axd/{*pathInfo}");</a:t>
            </a:r>
            <a:br>
              <a:rPr kumimoji="0" lang="uk-UA" sz="2000" b="0" i="0" u="none" strike="noStrike" cap="none" normalizeH="0" baseline="0" dirty="0" smtClean="0">
                <a:ln>
                  <a:noFill/>
                </a:ln>
                <a:solidFill>
                  <a:schemeClr val="tx1"/>
                </a:solidFill>
                <a:effectLst/>
                <a:latin typeface="Arial" charset="0"/>
                <a:cs typeface="Arial" charset="0"/>
              </a:rPr>
            </a:br>
            <a:r>
              <a:rPr kumimoji="0" lang="uk-UA" sz="2000" b="0" i="0" u="none" strike="noStrike" cap="none" normalizeH="0" baseline="0" dirty="0" smtClean="0">
                <a:ln>
                  <a:noFill/>
                </a:ln>
                <a:solidFill>
                  <a:schemeClr val="tx1"/>
                </a:solidFill>
                <a:effectLst/>
                <a:latin typeface="Arial" charset="0"/>
                <a:cs typeface="Arial" charset="0"/>
              </a:rPr>
              <a:t/>
            </a:r>
            <a:br>
              <a:rPr kumimoji="0" lang="uk-UA" sz="2000" b="0" i="0" u="none" strike="noStrike" cap="none" normalizeH="0" baseline="0" dirty="0" smtClean="0">
                <a:ln>
                  <a:noFill/>
                </a:ln>
                <a:solidFill>
                  <a:schemeClr val="tx1"/>
                </a:solidFill>
                <a:effectLst/>
                <a:latin typeface="Arial" charset="0"/>
                <a:cs typeface="Arial" charset="0"/>
              </a:rPr>
            </a:br>
            <a:r>
              <a:rPr lang="en-US" sz="2000" dirty="0" smtClean="0">
                <a:latin typeface="Arial" charset="0"/>
                <a:cs typeface="Arial" charset="0"/>
              </a:rPr>
              <a:t>           </a:t>
            </a:r>
            <a:r>
              <a:rPr kumimoji="0" lang="uk-UA" sz="2000" b="0" i="0" u="none" strike="noStrike" cap="none" normalizeH="0" baseline="0" dirty="0" smtClean="0">
                <a:ln>
                  <a:noFill/>
                </a:ln>
                <a:solidFill>
                  <a:schemeClr val="tx1"/>
                </a:solidFill>
                <a:effectLst/>
                <a:latin typeface="Arial" charset="0"/>
                <a:cs typeface="Arial" charset="0"/>
              </a:rPr>
              <a:t>routes.MapRoute(</a:t>
            </a:r>
            <a:br>
              <a:rPr kumimoji="0" lang="uk-UA" sz="2000" b="0" i="0" u="none" strike="noStrike" cap="none" normalizeH="0" baseline="0" dirty="0" smtClean="0">
                <a:ln>
                  <a:noFill/>
                </a:ln>
                <a:solidFill>
                  <a:schemeClr val="tx1"/>
                </a:solidFill>
                <a:effectLst/>
                <a:latin typeface="Arial" charset="0"/>
                <a:cs typeface="Arial" charset="0"/>
              </a:rPr>
            </a:br>
            <a:r>
              <a:rPr kumimoji="0" lang="en-US" sz="2000" b="0" i="0" u="none" strike="noStrike" cap="none" normalizeH="0" baseline="0" dirty="0" smtClean="0">
                <a:ln>
                  <a:noFill/>
                </a:ln>
                <a:solidFill>
                  <a:schemeClr val="tx1"/>
                </a:solidFill>
                <a:effectLst/>
                <a:latin typeface="Arial" charset="0"/>
                <a:cs typeface="Arial" charset="0"/>
              </a:rPr>
              <a:t>	 </a:t>
            </a:r>
            <a:r>
              <a:rPr kumimoji="0" lang="uk-UA" sz="2000" b="0" i="0" u="none" strike="noStrike" cap="none" normalizeH="0" baseline="0" dirty="0" smtClean="0">
                <a:ln>
                  <a:noFill/>
                </a:ln>
                <a:solidFill>
                  <a:schemeClr val="tx1"/>
                </a:solidFill>
                <a:effectLst/>
                <a:latin typeface="Arial" charset="0"/>
                <a:cs typeface="Arial" charset="0"/>
              </a:rPr>
              <a:t>"Default", // Route name</a:t>
            </a:r>
            <a:br>
              <a:rPr kumimoji="0" lang="uk-UA" sz="2000" b="0" i="0" u="none" strike="noStrike" cap="none" normalizeH="0" baseline="0" dirty="0" smtClean="0">
                <a:ln>
                  <a:noFill/>
                </a:ln>
                <a:solidFill>
                  <a:schemeClr val="tx1"/>
                </a:solidFill>
                <a:effectLst/>
                <a:latin typeface="Arial" charset="0"/>
                <a:cs typeface="Arial" charset="0"/>
              </a:rPr>
            </a:br>
            <a:r>
              <a:rPr kumimoji="0" lang="en-US" sz="2000" b="0" i="0" u="none" strike="noStrike" cap="none" normalizeH="0" baseline="0" dirty="0" smtClean="0">
                <a:ln>
                  <a:noFill/>
                </a:ln>
                <a:solidFill>
                  <a:schemeClr val="tx1"/>
                </a:solidFill>
                <a:effectLst/>
                <a:latin typeface="Arial" charset="0"/>
                <a:cs typeface="Arial" charset="0"/>
              </a:rPr>
              <a:t>	 </a:t>
            </a:r>
            <a:r>
              <a:rPr kumimoji="0" lang="uk-UA" sz="2000" b="0" i="0" u="none" strike="noStrike" cap="none" normalizeH="0" baseline="0" dirty="0" smtClean="0">
                <a:ln>
                  <a:noFill/>
                </a:ln>
                <a:solidFill>
                  <a:schemeClr val="tx1"/>
                </a:solidFill>
                <a:effectLst/>
                <a:latin typeface="Arial" charset="0"/>
                <a:cs typeface="Arial" charset="0"/>
              </a:rPr>
              <a:t>"{controller}/{action}/{id}", // URL with parameters</a:t>
            </a:r>
            <a:br>
              <a:rPr kumimoji="0" lang="uk-UA" sz="2000" b="0" i="0" u="none" strike="noStrike" cap="none" normalizeH="0" baseline="0" dirty="0" smtClean="0">
                <a:ln>
                  <a:noFill/>
                </a:ln>
                <a:solidFill>
                  <a:schemeClr val="tx1"/>
                </a:solidFill>
                <a:effectLst/>
                <a:latin typeface="Arial" charset="0"/>
                <a:cs typeface="Arial" charset="0"/>
              </a:rPr>
            </a:br>
            <a:r>
              <a:rPr kumimoji="0" lang="en-US" sz="2000" b="0" i="0" u="none" strike="noStrike" cap="none" normalizeH="0" baseline="0" dirty="0" smtClean="0">
                <a:ln>
                  <a:noFill/>
                </a:ln>
                <a:solidFill>
                  <a:schemeClr val="tx1"/>
                </a:solidFill>
                <a:effectLst/>
                <a:latin typeface="Arial" charset="0"/>
                <a:cs typeface="Arial" charset="0"/>
              </a:rPr>
              <a:t>	 </a:t>
            </a:r>
            <a:r>
              <a:rPr kumimoji="0" lang="uk-UA" sz="2000" b="0" i="0" u="none" strike="noStrike" cap="none" normalizeH="0" baseline="0" dirty="0" smtClean="0">
                <a:ln>
                  <a:noFill/>
                </a:ln>
                <a:solidFill>
                  <a:schemeClr val="tx1"/>
                </a:solidFill>
                <a:effectLst/>
                <a:latin typeface="Arial" charset="0"/>
                <a:cs typeface="Arial" charset="0"/>
              </a:rPr>
              <a:t>new { controller = "Home", action = "Index", id = "" }</a:t>
            </a:r>
            <a:r>
              <a:rPr kumimoji="0" lang="en-US" sz="2000" b="0" i="0" u="none" strike="noStrike" cap="none" normalizeH="0" baseline="0" dirty="0" smtClean="0">
                <a:ln>
                  <a:noFill/>
                </a:ln>
                <a:solidFill>
                  <a:schemeClr val="tx1"/>
                </a:solidFill>
                <a:effectLst/>
                <a:latin typeface="Arial" charset="0"/>
                <a:cs typeface="Arial" charset="0"/>
              </a:rPr>
              <a:t>);</a:t>
            </a:r>
            <a:r>
              <a:rPr kumimoji="0" lang="uk-UA" sz="2000" b="0" i="0" u="none" strike="noStrike" cap="none" normalizeH="0" baseline="0" dirty="0" smtClean="0">
                <a:ln>
                  <a:noFill/>
                </a:ln>
                <a:solidFill>
                  <a:schemeClr val="tx1"/>
                </a:solidFill>
                <a:effectLst/>
                <a:latin typeface="Arial" charset="0"/>
                <a:cs typeface="Arial" charset="0"/>
              </a:rPr>
              <a:t> // Parameter defaults</a:t>
            </a:r>
            <a:endParaRPr kumimoji="0" lang="en-US" sz="20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Arial" charset="0"/>
              <a:cs typeface="Arial" charset="0"/>
            </a:endParaRPr>
          </a:p>
          <a:p>
            <a:pPr lvl="1" defTabSz="914400" fontAlgn="base">
              <a:spcBef>
                <a:spcPct val="0"/>
              </a:spcBef>
              <a:spcAft>
                <a:spcPct val="0"/>
              </a:spcAft>
            </a:pPr>
            <a:r>
              <a:rPr lang="en-US" sz="2000" dirty="0" smtClean="0">
                <a:latin typeface="Arial" charset="0"/>
                <a:cs typeface="Arial" charset="0"/>
              </a:rPr>
              <a:t>    </a:t>
            </a:r>
            <a:r>
              <a:rPr lang="uk-UA" sz="2000" dirty="0" smtClean="0">
                <a:latin typeface="Arial" charset="0"/>
                <a:cs typeface="Arial" charset="0"/>
              </a:rPr>
              <a:t>routes.MapRoute(</a:t>
            </a:r>
            <a:br>
              <a:rPr lang="uk-UA" sz="2000" dirty="0" smtClean="0">
                <a:latin typeface="Arial" charset="0"/>
                <a:cs typeface="Arial" charset="0"/>
              </a:rPr>
            </a:br>
            <a:r>
              <a:rPr lang="en-US" sz="2000" dirty="0" smtClean="0">
                <a:latin typeface="Arial" charset="0"/>
                <a:cs typeface="Arial" charset="0"/>
              </a:rPr>
              <a:t>        </a:t>
            </a:r>
            <a:r>
              <a:rPr lang="uk-UA" sz="2000" dirty="0" smtClean="0">
                <a:latin typeface="Arial" charset="0"/>
                <a:cs typeface="Arial" charset="0"/>
              </a:rPr>
              <a:t>"ArticleRoute",</a:t>
            </a:r>
            <a:br>
              <a:rPr lang="uk-UA" sz="2000" dirty="0" smtClean="0">
                <a:latin typeface="Arial" charset="0"/>
                <a:cs typeface="Arial" charset="0"/>
              </a:rPr>
            </a:br>
            <a:r>
              <a:rPr lang="en-US" sz="2000" dirty="0" smtClean="0">
                <a:latin typeface="Arial" charset="0"/>
                <a:cs typeface="Arial" charset="0"/>
              </a:rPr>
              <a:t>         </a:t>
            </a:r>
            <a:r>
              <a:rPr lang="uk-UA" sz="2000" dirty="0" smtClean="0">
                <a:latin typeface="Arial" charset="0"/>
                <a:cs typeface="Arial" charset="0"/>
              </a:rPr>
              <a:t>"{article}/{controller}/{action}", </a:t>
            </a:r>
            <a:br>
              <a:rPr lang="uk-UA" sz="2000" dirty="0" smtClean="0">
                <a:latin typeface="Arial" charset="0"/>
                <a:cs typeface="Arial" charset="0"/>
              </a:rPr>
            </a:br>
            <a:r>
              <a:rPr lang="en-US" sz="2000" dirty="0" smtClean="0">
                <a:latin typeface="Arial" charset="0"/>
                <a:cs typeface="Arial" charset="0"/>
              </a:rPr>
              <a:t>         </a:t>
            </a:r>
            <a:r>
              <a:rPr lang="uk-UA" sz="2000" dirty="0" smtClean="0">
                <a:latin typeface="Arial" charset="0"/>
                <a:cs typeface="Arial" charset="0"/>
              </a:rPr>
              <a:t>new { article="Unknown", controller = "Home", action = "Index" } );</a:t>
            </a:r>
            <a:endParaRPr lang="en-US" sz="2000" dirty="0">
              <a:latin typeface="Arial" charset="0"/>
              <a:cs typeface="Arial" charset="0"/>
            </a:endParaRPr>
          </a:p>
          <a:p>
            <a:pPr lvl="1" defTabSz="914400" fontAlgn="base">
              <a:spcBef>
                <a:spcPct val="0"/>
              </a:spcBef>
              <a:spcAft>
                <a:spcPct val="0"/>
              </a:spcAft>
            </a:pPr>
            <a:r>
              <a:rPr lang="en-US" sz="2000" dirty="0" smtClean="0">
                <a:latin typeface="Arial" charset="0"/>
                <a:cs typeface="Arial" charset="0"/>
              </a:rPr>
              <a:t>}</a:t>
            </a:r>
            <a:endParaRPr kumimoji="0" lang="en-US" sz="2000" b="0" i="0" u="none" strike="noStrike" cap="none" normalizeH="0" baseline="0" dirty="0" smtClean="0">
              <a:ln>
                <a:noFill/>
              </a:ln>
              <a:solidFill>
                <a:schemeClr val="tx1"/>
              </a:solidFill>
              <a:effectLst/>
              <a:latin typeface="Arial" charset="0"/>
              <a:cs typeface="Arial" charset="0"/>
            </a:endParaRPr>
          </a:p>
          <a:p>
            <a:pPr lvl="1" defTabSz="914400" fontAlgn="base">
              <a:spcBef>
                <a:spcPct val="0"/>
              </a:spcBef>
              <a:spcAft>
                <a:spcPct val="0"/>
              </a:spcAft>
            </a:pPr>
            <a:endParaRPr kumimoji="0" lang="en-US" sz="2000" b="0" i="0" u="none" strike="noStrike" cap="none" normalizeH="0" baseline="0" dirty="0" smtClean="0">
              <a:ln>
                <a:noFill/>
              </a:ln>
              <a:solidFill>
                <a:schemeClr val="tx1"/>
              </a:solidFill>
              <a:effectLst/>
              <a:latin typeface="Arial" charset="0"/>
              <a:cs typeface="Arial" charset="0"/>
            </a:endParaRPr>
          </a:p>
          <a:p>
            <a:pPr lvl="1" defTabSz="914400" fontAlgn="base">
              <a:spcBef>
                <a:spcPct val="0"/>
              </a:spcBef>
              <a:spcAft>
                <a:spcPct val="0"/>
              </a:spcAft>
            </a:pPr>
            <a:r>
              <a:rPr kumimoji="0" lang="uk-UA" sz="2000" b="0" i="0" u="none" strike="noStrike" cap="none" normalizeH="0" baseline="0" dirty="0" smtClean="0">
                <a:ln>
                  <a:noFill/>
                </a:ln>
                <a:solidFill>
                  <a:schemeClr val="tx1"/>
                </a:solidFill>
                <a:effectLst/>
                <a:latin typeface="Arial" charset="0"/>
                <a:cs typeface="Arial" charset="0"/>
              </a:rPr>
              <a:t>protected void Application_Start()</a:t>
            </a:r>
            <a:r>
              <a:rPr kumimoji="0" lang="en-US" sz="2000" b="0" i="0" u="none" strike="noStrike" cap="none" normalizeH="0" baseline="0" dirty="0" smtClean="0">
                <a:ln>
                  <a:noFill/>
                </a:ln>
                <a:solidFill>
                  <a:schemeClr val="tx1"/>
                </a:solidFill>
                <a:effectLst/>
                <a:latin typeface="Arial" charset="0"/>
                <a:cs typeface="Arial" charset="0"/>
              </a:rPr>
              <a:t> </a:t>
            </a:r>
            <a:r>
              <a:rPr kumimoji="0" lang="uk-UA" sz="2000" b="0" i="0" u="none" strike="noStrike" cap="none" normalizeH="0" baseline="0" dirty="0" smtClean="0">
                <a:ln>
                  <a:noFill/>
                </a:ln>
                <a:solidFill>
                  <a:schemeClr val="tx1"/>
                </a:solidFill>
                <a:effectLst/>
                <a:latin typeface="Arial" charset="0"/>
                <a:cs typeface="Arial" charset="0"/>
              </a:rPr>
              <a:t>{</a:t>
            </a:r>
            <a:r>
              <a:rPr kumimoji="0" lang="en-US" sz="2000" b="0" i="0" u="none" strike="noStrike" cap="none" normalizeH="0" baseline="0" dirty="0" smtClean="0">
                <a:ln>
                  <a:noFill/>
                </a:ln>
                <a:solidFill>
                  <a:schemeClr val="tx1"/>
                </a:solidFill>
                <a:effectLst/>
                <a:latin typeface="Arial" charset="0"/>
                <a:cs typeface="Arial" charset="0"/>
              </a:rPr>
              <a:t> </a:t>
            </a:r>
            <a:r>
              <a:rPr kumimoji="0" lang="uk-UA" sz="2000" b="0" i="0" u="none" strike="noStrike" cap="none" normalizeH="0" baseline="0" dirty="0" smtClean="0">
                <a:ln>
                  <a:noFill/>
                </a:ln>
                <a:solidFill>
                  <a:schemeClr val="tx1"/>
                </a:solidFill>
                <a:effectLst/>
                <a:latin typeface="Arial" charset="0"/>
                <a:cs typeface="Arial" charset="0"/>
              </a:rPr>
              <a:t>RegisterRoutes(RouteTable.Routes);}</a:t>
            </a:r>
          </a:p>
        </p:txBody>
      </p:sp>
    </p:spTree>
    <p:extLst>
      <p:ext uri="{BB962C8B-B14F-4D97-AF65-F5344CB8AC3E}">
        <p14:creationId xmlns:p14="http://schemas.microsoft.com/office/powerpoint/2010/main" val="283073139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89221" y="859811"/>
            <a:ext cx="11476524" cy="5349920"/>
          </a:xfrm>
          <a:prstGeom prst="rect">
            <a:avLst/>
          </a:prstGeom>
          <a:gradFill flip="none" rotWithShape="1">
            <a:gsLst>
              <a:gs pos="0">
                <a:schemeClr val="bg1">
                  <a:lumMod val="85000"/>
                  <a:alpha val="70000"/>
                </a:schemeClr>
              </a:gs>
              <a:gs pos="50000">
                <a:schemeClr val="bg1">
                  <a:lumMod val="85000"/>
                  <a:alpha val="40000"/>
                </a:schemeClr>
              </a:gs>
              <a:gs pos="100000">
                <a:schemeClr val="bg1">
                  <a:lumMod val="95000"/>
                  <a:alpha val="0"/>
                </a:schemeClr>
              </a:gs>
            </a:gsLst>
            <a:lin ang="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r>
              <a:rPr lang="en-US" sz="2800" dirty="0"/>
              <a:t>public class </a:t>
            </a:r>
            <a:r>
              <a:rPr lang="en-US" sz="2800" dirty="0" err="1"/>
              <a:t>HomeController</a:t>
            </a:r>
            <a:r>
              <a:rPr lang="en-US" sz="2800" dirty="0"/>
              <a:t> : Controller</a:t>
            </a:r>
          </a:p>
          <a:p>
            <a:r>
              <a:rPr lang="en-US" sz="2800" dirty="0"/>
              <a:t>{</a:t>
            </a:r>
          </a:p>
          <a:p>
            <a:r>
              <a:rPr lang="en-US" sz="2800" dirty="0" smtClean="0"/>
              <a:t>	public </a:t>
            </a:r>
            <a:r>
              <a:rPr lang="en-US" sz="2800" dirty="0" err="1"/>
              <a:t>ActionResult</a:t>
            </a:r>
            <a:r>
              <a:rPr lang="en-US" sz="2800" dirty="0"/>
              <a:t> Index()</a:t>
            </a:r>
          </a:p>
          <a:p>
            <a:r>
              <a:rPr lang="en-US" sz="2800" dirty="0" smtClean="0"/>
              <a:t>	{</a:t>
            </a:r>
            <a:endParaRPr lang="en-US" sz="2800" dirty="0"/>
          </a:p>
          <a:p>
            <a:r>
              <a:rPr lang="en-US" sz="2800" dirty="0" smtClean="0"/>
              <a:t>		return </a:t>
            </a:r>
            <a:r>
              <a:rPr lang="en-US" sz="2800" dirty="0"/>
              <a:t>View();</a:t>
            </a:r>
          </a:p>
          <a:p>
            <a:r>
              <a:rPr lang="en-US" sz="2800" dirty="0" smtClean="0"/>
              <a:t>	}</a:t>
            </a:r>
            <a:endParaRPr lang="en-US" sz="2800" dirty="0"/>
          </a:p>
          <a:p>
            <a:r>
              <a:rPr lang="en-US" sz="2800" dirty="0"/>
              <a:t>}</a:t>
            </a:r>
          </a:p>
        </p:txBody>
      </p:sp>
      <p:sp>
        <p:nvSpPr>
          <p:cNvPr id="2" name="Title 1"/>
          <p:cNvSpPr>
            <a:spLocks noGrp="1"/>
          </p:cNvSpPr>
          <p:nvPr>
            <p:ph type="title"/>
          </p:nvPr>
        </p:nvSpPr>
        <p:spPr/>
        <p:txBody>
          <a:bodyPr/>
          <a:lstStyle/>
          <a:p>
            <a:r>
              <a:rPr lang="en-US" dirty="0" err="1" smtClean="0"/>
              <a:t>ActionResults</a:t>
            </a:r>
            <a:r>
              <a:rPr lang="en-US" dirty="0" smtClean="0"/>
              <a:t> </a:t>
            </a:r>
            <a:r>
              <a:rPr lang="ru-RU" dirty="0" smtClean="0"/>
              <a:t>в </a:t>
            </a:r>
            <a:r>
              <a:rPr lang="en-US" dirty="0" smtClean="0"/>
              <a:t>ASP.NET MVC 3.0</a:t>
            </a:r>
            <a:endParaRPr lang="en-US" dirty="0"/>
          </a:p>
        </p:txBody>
      </p:sp>
    </p:spTree>
    <p:extLst>
      <p:ext uri="{BB962C8B-B14F-4D97-AF65-F5344CB8AC3E}">
        <p14:creationId xmlns:p14="http://schemas.microsoft.com/office/powerpoint/2010/main" val="206532173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89221" y="1064528"/>
            <a:ext cx="11476524" cy="3302756"/>
          </a:xfrm>
          <a:prstGeom prst="rect">
            <a:avLst/>
          </a:prstGeom>
          <a:gradFill flip="none" rotWithShape="1">
            <a:gsLst>
              <a:gs pos="0">
                <a:schemeClr val="bg1">
                  <a:lumMod val="85000"/>
                  <a:alpha val="70000"/>
                </a:schemeClr>
              </a:gs>
              <a:gs pos="50000">
                <a:schemeClr val="bg1">
                  <a:lumMod val="85000"/>
                  <a:alpha val="40000"/>
                </a:schemeClr>
              </a:gs>
              <a:gs pos="100000">
                <a:schemeClr val="bg1">
                  <a:lumMod val="95000"/>
                  <a:alpha val="0"/>
                </a:schemeClr>
              </a:gs>
            </a:gsLst>
            <a:lin ang="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2" rtlCol="0" anchor="ctr" anchorCtr="0" compatLnSpc="1">
            <a:prstTxWarp prst="textNoShape">
              <a:avLst/>
            </a:prstTxWarp>
          </a:bodyPr>
          <a:lstStyle/>
          <a:p>
            <a:pPr marL="457200" indent="-457200">
              <a:buFont typeface="Arial" pitchFamily="34" charset="0"/>
              <a:buChar char="•"/>
            </a:pPr>
            <a:endParaRPr lang="en-US" sz="2800" dirty="0" smtClean="0"/>
          </a:p>
          <a:p>
            <a:pPr marL="457200" indent="-457200">
              <a:buFont typeface="Arial" pitchFamily="34" charset="0"/>
              <a:buChar char="•"/>
            </a:pPr>
            <a:r>
              <a:rPr lang="en-US" sz="2800" dirty="0" err="1" smtClean="0"/>
              <a:t>ContentResult</a:t>
            </a:r>
            <a:r>
              <a:rPr lang="en-US" sz="2800" dirty="0" smtClean="0"/>
              <a:t> </a:t>
            </a:r>
            <a:endParaRPr lang="en-US" sz="2800" dirty="0"/>
          </a:p>
          <a:p>
            <a:pPr marL="457200" indent="-457200">
              <a:buFont typeface="Arial" pitchFamily="34" charset="0"/>
              <a:buChar char="•"/>
            </a:pPr>
            <a:r>
              <a:rPr lang="en-US" sz="2800" dirty="0" err="1"/>
              <a:t>EmptyResult</a:t>
            </a:r>
            <a:r>
              <a:rPr lang="en-US" sz="2800" dirty="0"/>
              <a:t> </a:t>
            </a:r>
          </a:p>
          <a:p>
            <a:pPr marL="457200" indent="-457200">
              <a:buFont typeface="Arial" pitchFamily="34" charset="0"/>
              <a:buChar char="•"/>
            </a:pPr>
            <a:r>
              <a:rPr lang="en-US" sz="2800" dirty="0" err="1"/>
              <a:t>FileContentResult</a:t>
            </a:r>
            <a:r>
              <a:rPr lang="en-US" sz="2800" dirty="0"/>
              <a:t> </a:t>
            </a:r>
          </a:p>
          <a:p>
            <a:pPr marL="457200" indent="-457200">
              <a:buFont typeface="Arial" pitchFamily="34" charset="0"/>
              <a:buChar char="•"/>
            </a:pPr>
            <a:r>
              <a:rPr lang="en-US" sz="2800" dirty="0" err="1"/>
              <a:t>FilePathResult</a:t>
            </a:r>
            <a:r>
              <a:rPr lang="en-US" sz="2800" dirty="0"/>
              <a:t> </a:t>
            </a:r>
          </a:p>
          <a:p>
            <a:pPr marL="457200" indent="-457200">
              <a:buFont typeface="Arial" pitchFamily="34" charset="0"/>
              <a:buChar char="•"/>
            </a:pPr>
            <a:r>
              <a:rPr lang="en-US" sz="2800" dirty="0" err="1"/>
              <a:t>FileStreamResult</a:t>
            </a:r>
            <a:r>
              <a:rPr lang="en-US" sz="2800" dirty="0"/>
              <a:t> </a:t>
            </a:r>
          </a:p>
          <a:p>
            <a:pPr marL="457200" indent="-457200">
              <a:buFont typeface="Arial" pitchFamily="34" charset="0"/>
              <a:buChar char="•"/>
            </a:pPr>
            <a:r>
              <a:rPr lang="en-US" sz="2800" dirty="0" err="1"/>
              <a:t>JavaScriptResult</a:t>
            </a:r>
            <a:r>
              <a:rPr lang="en-US" sz="2800" dirty="0"/>
              <a:t> </a:t>
            </a:r>
          </a:p>
          <a:p>
            <a:pPr marL="457200" indent="-457200">
              <a:buFont typeface="Arial" pitchFamily="34" charset="0"/>
              <a:buChar char="•"/>
            </a:pPr>
            <a:r>
              <a:rPr lang="en-US" sz="2800" dirty="0" err="1"/>
              <a:t>JsonResult</a:t>
            </a:r>
            <a:r>
              <a:rPr lang="en-US" sz="2800" dirty="0"/>
              <a:t> </a:t>
            </a:r>
          </a:p>
          <a:p>
            <a:pPr marL="457200" indent="-457200">
              <a:buFont typeface="Arial" pitchFamily="34" charset="0"/>
              <a:buChar char="•"/>
            </a:pPr>
            <a:endParaRPr lang="en-US" sz="2800" dirty="0" smtClean="0"/>
          </a:p>
          <a:p>
            <a:pPr marL="457200" indent="-457200">
              <a:buFont typeface="Arial" pitchFamily="34" charset="0"/>
              <a:buChar char="•"/>
            </a:pPr>
            <a:endParaRPr lang="en-US" sz="2800" dirty="0"/>
          </a:p>
          <a:p>
            <a:pPr marL="457200" indent="-457200">
              <a:buFont typeface="Arial" pitchFamily="34" charset="0"/>
              <a:buChar char="•"/>
            </a:pPr>
            <a:r>
              <a:rPr lang="en-US" sz="2800" dirty="0" err="1" smtClean="0"/>
              <a:t>PartialViewResult</a:t>
            </a:r>
            <a:r>
              <a:rPr lang="en-US" sz="2800" dirty="0" smtClean="0"/>
              <a:t> </a:t>
            </a:r>
            <a:endParaRPr lang="en-US" sz="2800" dirty="0"/>
          </a:p>
          <a:p>
            <a:pPr marL="457200" indent="-457200">
              <a:buFont typeface="Arial" pitchFamily="34" charset="0"/>
              <a:buChar char="•"/>
            </a:pPr>
            <a:r>
              <a:rPr lang="en-US" sz="2800" dirty="0" err="1"/>
              <a:t>RedirectResult</a:t>
            </a:r>
            <a:r>
              <a:rPr lang="en-US" sz="2800" dirty="0"/>
              <a:t> </a:t>
            </a:r>
          </a:p>
          <a:p>
            <a:pPr marL="457200" indent="-457200">
              <a:buFont typeface="Arial" pitchFamily="34" charset="0"/>
              <a:buChar char="•"/>
            </a:pPr>
            <a:r>
              <a:rPr lang="en-US" sz="2800" dirty="0" err="1"/>
              <a:t>RedirectToRouteResult</a:t>
            </a:r>
            <a:r>
              <a:rPr lang="en-US" sz="2800" dirty="0"/>
              <a:t> </a:t>
            </a:r>
          </a:p>
          <a:p>
            <a:pPr marL="457200" indent="-457200">
              <a:buFont typeface="Arial" pitchFamily="34" charset="0"/>
              <a:buChar char="•"/>
            </a:pPr>
            <a:r>
              <a:rPr lang="en-US" sz="2800" dirty="0" err="1"/>
              <a:t>ViewResult</a:t>
            </a:r>
            <a:r>
              <a:rPr lang="en-US" sz="2800" dirty="0"/>
              <a:t> </a:t>
            </a:r>
          </a:p>
          <a:p>
            <a:pPr marL="457200" indent="-457200">
              <a:buFont typeface="Arial" pitchFamily="34" charset="0"/>
              <a:buChar char="•"/>
            </a:pPr>
            <a:r>
              <a:rPr lang="en-US" sz="2800" dirty="0" err="1"/>
              <a:t>HttpNotFound</a:t>
            </a:r>
            <a:r>
              <a:rPr lang="en-US" sz="2800" dirty="0"/>
              <a:t> </a:t>
            </a:r>
          </a:p>
          <a:p>
            <a:pPr marL="457200" indent="-457200">
              <a:buFont typeface="Arial" pitchFamily="34" charset="0"/>
              <a:buChar char="•"/>
            </a:pPr>
            <a:r>
              <a:rPr lang="en-US" sz="2800" dirty="0" err="1"/>
              <a:t>HttpStatusCodeResult</a:t>
            </a:r>
            <a:r>
              <a:rPr lang="en-US" sz="2800" dirty="0"/>
              <a:t> </a:t>
            </a:r>
          </a:p>
          <a:p>
            <a:pPr marL="457200" indent="-457200">
              <a:buFont typeface="Arial" pitchFamily="34" charset="0"/>
              <a:buChar char="•"/>
            </a:pPr>
            <a:endParaRPr lang="uk-UA" sz="2800" dirty="0"/>
          </a:p>
        </p:txBody>
      </p:sp>
      <p:sp>
        <p:nvSpPr>
          <p:cNvPr id="2" name="Title 1"/>
          <p:cNvSpPr>
            <a:spLocks noGrp="1"/>
          </p:cNvSpPr>
          <p:nvPr>
            <p:ph type="title"/>
          </p:nvPr>
        </p:nvSpPr>
        <p:spPr/>
        <p:txBody>
          <a:bodyPr/>
          <a:lstStyle/>
          <a:p>
            <a:r>
              <a:rPr lang="en-US" dirty="0" err="1" smtClean="0"/>
              <a:t>ActionResults</a:t>
            </a:r>
            <a:r>
              <a:rPr lang="en-US" dirty="0" smtClean="0"/>
              <a:t> </a:t>
            </a:r>
            <a:r>
              <a:rPr lang="ru-RU" dirty="0" smtClean="0"/>
              <a:t>в </a:t>
            </a:r>
            <a:r>
              <a:rPr lang="en-US" dirty="0" smtClean="0"/>
              <a:t>ASP.NET MVC 3.0</a:t>
            </a:r>
            <a:endParaRPr lang="en-US" dirty="0"/>
          </a:p>
        </p:txBody>
      </p:sp>
      <p:sp>
        <p:nvSpPr>
          <p:cNvPr id="4" name="Rectangle 3"/>
          <p:cNvSpPr/>
          <p:nvPr/>
        </p:nvSpPr>
        <p:spPr bwMode="auto">
          <a:xfrm>
            <a:off x="289221" y="4681180"/>
            <a:ext cx="11476524" cy="1405721"/>
          </a:xfrm>
          <a:prstGeom prst="rect">
            <a:avLst/>
          </a:prstGeom>
          <a:gradFill flip="none" rotWithShape="1">
            <a:gsLst>
              <a:gs pos="0">
                <a:schemeClr val="bg1">
                  <a:lumMod val="85000"/>
                  <a:alpha val="70000"/>
                </a:schemeClr>
              </a:gs>
              <a:gs pos="50000">
                <a:schemeClr val="bg1">
                  <a:lumMod val="85000"/>
                  <a:alpha val="40000"/>
                </a:schemeClr>
              </a:gs>
              <a:gs pos="100000">
                <a:schemeClr val="bg1">
                  <a:lumMod val="95000"/>
                  <a:alpha val="0"/>
                </a:schemeClr>
              </a:gs>
            </a:gsLst>
            <a:lin ang="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2" rtlCol="0" anchor="ctr" anchorCtr="0" compatLnSpc="1">
            <a:prstTxWarp prst="textNoShape">
              <a:avLst/>
            </a:prstTxWarp>
          </a:bodyPr>
          <a:lstStyle/>
          <a:p>
            <a:pPr marL="457200" indent="-457200">
              <a:buFont typeface="Arial" pitchFamily="34" charset="0"/>
              <a:buChar char="•"/>
            </a:pPr>
            <a:r>
              <a:rPr lang="en-US" sz="2800" b="1" dirty="0" err="1" smtClean="0"/>
              <a:t>RedirectResult</a:t>
            </a:r>
            <a:r>
              <a:rPr lang="en-US" sz="2800" b="1" dirty="0" smtClean="0"/>
              <a:t> </a:t>
            </a:r>
            <a:endParaRPr lang="en-US" sz="2800" b="1" dirty="0"/>
          </a:p>
          <a:p>
            <a:pPr marL="457200" indent="-457200">
              <a:buFont typeface="Arial" pitchFamily="34" charset="0"/>
              <a:buChar char="•"/>
            </a:pPr>
            <a:r>
              <a:rPr lang="en-US" sz="2800" b="1" dirty="0" err="1"/>
              <a:t>RedirectToRouteResult</a:t>
            </a:r>
            <a:r>
              <a:rPr lang="en-US" sz="2800" b="1" dirty="0"/>
              <a:t> </a:t>
            </a:r>
            <a:endParaRPr lang="en-US" sz="2800" b="1" dirty="0" smtClean="0"/>
          </a:p>
          <a:p>
            <a:pPr marL="457200" indent="-457200">
              <a:buFont typeface="Arial" pitchFamily="34" charset="0"/>
              <a:buChar char="•"/>
            </a:pPr>
            <a:endParaRPr lang="en-US" sz="2800" b="1" dirty="0"/>
          </a:p>
          <a:p>
            <a:pPr marL="457200" indent="-457200">
              <a:buFont typeface="Arial" pitchFamily="34" charset="0"/>
              <a:buChar char="•"/>
            </a:pPr>
            <a:r>
              <a:rPr lang="en-US" sz="2800" b="1" dirty="0" err="1" smtClean="0"/>
              <a:t>HttpNotFound</a:t>
            </a:r>
            <a:r>
              <a:rPr lang="en-US" sz="2800" b="1" dirty="0" smtClean="0"/>
              <a:t> </a:t>
            </a:r>
            <a:endParaRPr lang="en-US" sz="2800" b="1" dirty="0"/>
          </a:p>
          <a:p>
            <a:pPr marL="457200" indent="-457200">
              <a:buFont typeface="Arial" pitchFamily="34" charset="0"/>
              <a:buChar char="•"/>
            </a:pPr>
            <a:r>
              <a:rPr lang="en-US" sz="2800" b="1" dirty="0" err="1"/>
              <a:t>HttpStatusCodeResult</a:t>
            </a:r>
            <a:r>
              <a:rPr lang="en-US" sz="2800" b="1" dirty="0"/>
              <a:t> </a:t>
            </a:r>
          </a:p>
          <a:p>
            <a:pPr marL="457200" indent="-457200">
              <a:buFont typeface="Arial" pitchFamily="34" charset="0"/>
              <a:buChar char="•"/>
            </a:pPr>
            <a:endParaRPr lang="uk-UA" sz="2800" b="1" dirty="0"/>
          </a:p>
        </p:txBody>
      </p:sp>
    </p:spTree>
    <p:extLst>
      <p:ext uri="{BB962C8B-B14F-4D97-AF65-F5344CB8AC3E}">
        <p14:creationId xmlns:p14="http://schemas.microsoft.com/office/powerpoint/2010/main" val="15271931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89221" y="1064528"/>
            <a:ext cx="11476524" cy="4885896"/>
          </a:xfrm>
          <a:prstGeom prst="rect">
            <a:avLst/>
          </a:prstGeom>
          <a:gradFill flip="none" rotWithShape="1">
            <a:gsLst>
              <a:gs pos="0">
                <a:schemeClr val="bg1">
                  <a:lumMod val="85000"/>
                  <a:alpha val="70000"/>
                </a:schemeClr>
              </a:gs>
              <a:gs pos="50000">
                <a:schemeClr val="bg1">
                  <a:lumMod val="85000"/>
                  <a:alpha val="40000"/>
                </a:schemeClr>
              </a:gs>
              <a:gs pos="100000">
                <a:schemeClr val="bg1">
                  <a:lumMod val="95000"/>
                  <a:alpha val="0"/>
                </a:schemeClr>
              </a:gs>
            </a:gsLst>
            <a:lin ang="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r>
              <a:rPr lang="en-US" sz="2800" dirty="0"/>
              <a:t>public </a:t>
            </a:r>
            <a:r>
              <a:rPr lang="en-US" sz="2800" dirty="0" err="1"/>
              <a:t>ActionResult</a:t>
            </a:r>
            <a:r>
              <a:rPr lang="en-US" sz="2800" dirty="0"/>
              <a:t> </a:t>
            </a:r>
            <a:r>
              <a:rPr lang="en-US" sz="2800" dirty="0" err="1"/>
              <a:t>SpecificResult</a:t>
            </a:r>
            <a:r>
              <a:rPr lang="en-US" sz="2800" dirty="0"/>
              <a:t>()</a:t>
            </a:r>
          </a:p>
          <a:p>
            <a:r>
              <a:rPr lang="en-US" sz="2800" dirty="0"/>
              <a:t>{    </a:t>
            </a:r>
          </a:p>
          <a:p>
            <a:r>
              <a:rPr lang="en-US" sz="2800" dirty="0"/>
              <a:t>	return new </a:t>
            </a:r>
            <a:r>
              <a:rPr lang="en-US" sz="2800" b="1" dirty="0" err="1">
                <a:effectLst>
                  <a:outerShdw blurRad="38100" dist="38100" dir="2700000" algn="tl">
                    <a:srgbClr val="000000">
                      <a:alpha val="43137"/>
                    </a:srgbClr>
                  </a:outerShdw>
                </a:effectLst>
              </a:rPr>
              <a:t>HttpStatusCodeResult</a:t>
            </a:r>
            <a:r>
              <a:rPr lang="en-US" sz="2800" b="1" dirty="0">
                <a:effectLst>
                  <a:outerShdw blurRad="38100" dist="38100" dir="2700000" algn="tl">
                    <a:srgbClr val="000000">
                      <a:alpha val="43137"/>
                    </a:srgbClr>
                  </a:outerShdw>
                </a:effectLst>
              </a:rPr>
              <a:t>(404</a:t>
            </a:r>
            <a:r>
              <a:rPr lang="en-US" sz="2800" dirty="0"/>
              <a:t>);</a:t>
            </a:r>
          </a:p>
          <a:p>
            <a:r>
              <a:rPr lang="en-US" sz="2800" dirty="0"/>
              <a:t>} </a:t>
            </a:r>
          </a:p>
          <a:p>
            <a:endParaRPr lang="en-US" sz="2800" dirty="0"/>
          </a:p>
          <a:p>
            <a:r>
              <a:rPr lang="en-US" sz="2800" dirty="0"/>
              <a:t>public </a:t>
            </a:r>
            <a:r>
              <a:rPr lang="en-US" sz="2800" dirty="0" err="1"/>
              <a:t>ActionResult</a:t>
            </a:r>
            <a:r>
              <a:rPr lang="en-US" sz="2800" dirty="0"/>
              <a:t> </a:t>
            </a:r>
            <a:r>
              <a:rPr lang="en-US" sz="2800" dirty="0" err="1"/>
              <a:t>NotFound</a:t>
            </a:r>
            <a:r>
              <a:rPr lang="en-US" sz="2800" dirty="0"/>
              <a:t>()</a:t>
            </a:r>
          </a:p>
          <a:p>
            <a:r>
              <a:rPr lang="en-US" sz="2800" dirty="0"/>
              <a:t>{    </a:t>
            </a:r>
          </a:p>
          <a:p>
            <a:r>
              <a:rPr lang="en-US" sz="2800" dirty="0"/>
              <a:t>	return </a:t>
            </a:r>
            <a:r>
              <a:rPr lang="en-US" sz="2800" b="1" dirty="0" err="1">
                <a:effectLst>
                  <a:outerShdw blurRad="38100" dist="38100" dir="2700000" algn="tl">
                    <a:srgbClr val="000000">
                      <a:alpha val="43137"/>
                    </a:srgbClr>
                  </a:outerShdw>
                </a:effectLst>
              </a:rPr>
              <a:t>HttpNotFound</a:t>
            </a:r>
            <a:r>
              <a:rPr lang="en-US" sz="2800" b="1" dirty="0">
                <a:effectLst>
                  <a:outerShdw blurRad="38100" dist="38100" dir="2700000" algn="tl">
                    <a:srgbClr val="000000">
                      <a:alpha val="43137"/>
                    </a:srgbClr>
                  </a:outerShdw>
                </a:effectLst>
              </a:rPr>
              <a:t>();</a:t>
            </a:r>
          </a:p>
          <a:p>
            <a:r>
              <a:rPr lang="en-US" sz="2800" dirty="0"/>
              <a:t>}</a:t>
            </a:r>
            <a:endParaRPr lang="uk-UA" sz="2800" dirty="0"/>
          </a:p>
        </p:txBody>
      </p:sp>
      <p:sp>
        <p:nvSpPr>
          <p:cNvPr id="2" name="Title 1"/>
          <p:cNvSpPr>
            <a:spLocks noGrp="1"/>
          </p:cNvSpPr>
          <p:nvPr>
            <p:ph type="title"/>
          </p:nvPr>
        </p:nvSpPr>
        <p:spPr/>
        <p:txBody>
          <a:bodyPr/>
          <a:lstStyle/>
          <a:p>
            <a:r>
              <a:rPr lang="en-US" dirty="0" err="1" smtClean="0"/>
              <a:t>ActionResults</a:t>
            </a:r>
            <a:r>
              <a:rPr lang="en-US" dirty="0" smtClean="0"/>
              <a:t> </a:t>
            </a:r>
            <a:r>
              <a:rPr lang="ru-RU" dirty="0" smtClean="0"/>
              <a:t>в </a:t>
            </a:r>
            <a:r>
              <a:rPr lang="en-US" dirty="0" smtClean="0"/>
              <a:t>ASP.NET MVC 3.0</a:t>
            </a:r>
            <a:endParaRPr lang="en-US" dirty="0"/>
          </a:p>
        </p:txBody>
      </p:sp>
    </p:spTree>
    <p:extLst>
      <p:ext uri="{BB962C8B-B14F-4D97-AF65-F5344CB8AC3E}">
        <p14:creationId xmlns:p14="http://schemas.microsoft.com/office/powerpoint/2010/main" val="221373717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28600"/>
            <a:ext cx="11173090" cy="553998"/>
          </a:xfrm>
        </p:spPr>
        <p:txBody>
          <a:bodyPr/>
          <a:lstStyle/>
          <a:p>
            <a:r>
              <a:rPr lang="en-US" dirty="0" smtClean="0"/>
              <a:t>Search Engine Optimization Toolkit &amp; </a:t>
            </a:r>
            <a:r>
              <a:rPr lang="en-GB" dirty="0"/>
              <a:t>URL </a:t>
            </a:r>
            <a:r>
              <a:rPr lang="en-GB" dirty="0" smtClean="0"/>
              <a:t>Rewriter</a:t>
            </a:r>
            <a:endParaRPr lang="en-US" dirty="0"/>
          </a:p>
        </p:txBody>
      </p:sp>
      <p:pic>
        <p:nvPicPr>
          <p:cNvPr id="5122"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30" y="1014624"/>
            <a:ext cx="8070271" cy="5290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96373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7690" y="2442642"/>
            <a:ext cx="320055" cy="320055"/>
          </a:xfrm>
          <a:prstGeom prst="rect">
            <a:avLst/>
          </a:prstGeom>
          <a:noFill/>
          <a:ln>
            <a:noFill/>
          </a:ln>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7482" y="1932277"/>
            <a:ext cx="320055" cy="320055"/>
          </a:xfrm>
          <a:prstGeom prst="rect">
            <a:avLst/>
          </a:prstGeom>
          <a:noFill/>
          <a:ln>
            <a:noFill/>
          </a:ln>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2312" y="3481081"/>
            <a:ext cx="320055" cy="320055"/>
          </a:xfrm>
          <a:prstGeom prst="rect">
            <a:avLst/>
          </a:prstGeom>
          <a:noFill/>
          <a:ln>
            <a:noFill/>
          </a:ln>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2312" y="2963640"/>
            <a:ext cx="320055" cy="320055"/>
          </a:xfrm>
          <a:prstGeom prst="rect">
            <a:avLst/>
          </a:prstGeom>
          <a:noFill/>
          <a:ln>
            <a:noFill/>
          </a:ln>
        </p:spPr>
      </p:pic>
      <p:sp>
        <p:nvSpPr>
          <p:cNvPr id="27" name="Content Placeholder 2"/>
          <p:cNvSpPr txBox="1">
            <a:spLocks/>
          </p:cNvSpPr>
          <p:nvPr/>
        </p:nvSpPr>
        <p:spPr>
          <a:xfrm>
            <a:off x="1276350" y="1828800"/>
            <a:ext cx="10528964" cy="2985990"/>
          </a:xfrm>
          <a:prstGeom prst="rect">
            <a:avLst/>
          </a:prstGeom>
        </p:spPr>
        <p:txBody>
          <a:bodyPr vert="horz" lIns="91440" tIns="45720" rIns="91440" bIns="45720" rtlCol="0">
            <a:noAutofit/>
          </a:bodyPr>
          <a:lstStyle/>
          <a:p>
            <a:pPr defTabSz="457200">
              <a:spcBef>
                <a:spcPct val="20000"/>
              </a:spcBef>
              <a:buClr>
                <a:srgbClr val="0070C0"/>
              </a:buClr>
            </a:pPr>
            <a:r>
              <a:rPr lang="en-US" sz="2800" dirty="0" smtClean="0">
                <a:latin typeface="Segoe UI" pitchFamily="34" charset="0"/>
                <a:ea typeface="Segoe UI" pitchFamily="34" charset="0"/>
                <a:cs typeface="Segoe UI" pitchFamily="34" charset="0"/>
              </a:rPr>
              <a:t>Ajax </a:t>
            </a:r>
            <a:r>
              <a:rPr lang="en-US" sz="2800" dirty="0" err="1" smtClean="0">
                <a:latin typeface="Segoe UI" pitchFamily="34" charset="0"/>
                <a:ea typeface="Segoe UI" pitchFamily="34" charset="0"/>
                <a:cs typeface="Segoe UI" pitchFamily="34" charset="0"/>
              </a:rPr>
              <a:t>Minifier</a:t>
            </a:r>
            <a:r>
              <a:rPr lang="en-US" sz="2800" dirty="0">
                <a:latin typeface="Segoe UI" pitchFamily="34" charset="0"/>
                <a:ea typeface="Segoe UI" pitchFamily="34" charset="0"/>
                <a:cs typeface="Segoe UI" pitchFamily="34" charset="0"/>
              </a:rPr>
              <a:t> | </a:t>
            </a:r>
            <a:r>
              <a:rPr lang="en-US" sz="2800" dirty="0">
                <a:latin typeface="Segoe UI" pitchFamily="34" charset="0"/>
                <a:ea typeface="Segoe UI" pitchFamily="34" charset="0"/>
                <a:cs typeface="Segoe UI" pitchFamily="34" charset="0"/>
                <a:hlinkClick r:id="rId4"/>
              </a:rPr>
              <a:t>http://ajaxmin.codeplex.com</a:t>
            </a:r>
            <a:r>
              <a:rPr lang="en-US" sz="2800" dirty="0" smtClean="0">
                <a:latin typeface="Segoe UI" pitchFamily="34" charset="0"/>
                <a:ea typeface="Segoe UI" pitchFamily="34" charset="0"/>
                <a:cs typeface="Segoe UI" pitchFamily="34" charset="0"/>
                <a:hlinkClick r:id="rId4"/>
              </a:rPr>
              <a:t>/</a:t>
            </a:r>
            <a:r>
              <a:rPr lang="en-US" sz="2800" dirty="0" smtClean="0">
                <a:latin typeface="Segoe UI" pitchFamily="34" charset="0"/>
                <a:ea typeface="Segoe UI" pitchFamily="34" charset="0"/>
                <a:cs typeface="Segoe UI" pitchFamily="34" charset="0"/>
              </a:rPr>
              <a:t> </a:t>
            </a:r>
          </a:p>
          <a:p>
            <a:pPr defTabSz="457200">
              <a:spcBef>
                <a:spcPct val="20000"/>
              </a:spcBef>
              <a:buClr>
                <a:srgbClr val="0070C0"/>
              </a:buClr>
            </a:pPr>
            <a:r>
              <a:rPr lang="en-US" sz="2800" dirty="0" smtClean="0">
                <a:latin typeface="Segoe UI" pitchFamily="34" charset="0"/>
                <a:ea typeface="Segoe UI" pitchFamily="34" charset="0"/>
                <a:cs typeface="Segoe UI" pitchFamily="34" charset="0"/>
              </a:rPr>
              <a:t>JavaScript </a:t>
            </a:r>
            <a:r>
              <a:rPr lang="en-US" sz="2800" dirty="0">
                <a:latin typeface="Segoe UI" pitchFamily="34" charset="0"/>
                <a:ea typeface="Segoe UI" pitchFamily="34" charset="0"/>
                <a:cs typeface="Segoe UI" pitchFamily="34" charset="0"/>
              </a:rPr>
              <a:t>Compressor | </a:t>
            </a:r>
            <a:r>
              <a:rPr lang="en-US" sz="2800" dirty="0">
                <a:latin typeface="Segoe UI" pitchFamily="34" charset="0"/>
                <a:ea typeface="Segoe UI" pitchFamily="34" charset="0"/>
                <a:cs typeface="Segoe UI" pitchFamily="34" charset="0"/>
                <a:hlinkClick r:id="rId5"/>
              </a:rPr>
              <a:t>http://javascriptcompressor.com</a:t>
            </a:r>
            <a:r>
              <a:rPr lang="en-US" sz="2800" dirty="0" smtClean="0">
                <a:latin typeface="Segoe UI" pitchFamily="34" charset="0"/>
                <a:ea typeface="Segoe UI" pitchFamily="34" charset="0"/>
                <a:cs typeface="Segoe UI" pitchFamily="34" charset="0"/>
                <a:hlinkClick r:id="rId5"/>
              </a:rPr>
              <a:t>/</a:t>
            </a:r>
            <a:r>
              <a:rPr lang="en-US" sz="2800" dirty="0" smtClean="0">
                <a:latin typeface="Segoe UI" pitchFamily="34" charset="0"/>
                <a:ea typeface="Segoe UI" pitchFamily="34" charset="0"/>
                <a:cs typeface="Segoe UI" pitchFamily="34" charset="0"/>
              </a:rPr>
              <a:t> </a:t>
            </a:r>
          </a:p>
          <a:p>
            <a:pPr defTabSz="457200">
              <a:spcBef>
                <a:spcPct val="20000"/>
              </a:spcBef>
              <a:buClr>
                <a:srgbClr val="0070C0"/>
              </a:buClr>
            </a:pPr>
            <a:r>
              <a:rPr lang="en-US" sz="2800" dirty="0">
                <a:latin typeface="Segoe UI" pitchFamily="34" charset="0"/>
                <a:ea typeface="Segoe UI" pitchFamily="34" charset="0"/>
                <a:cs typeface="Segoe UI" pitchFamily="34" charset="0"/>
              </a:rPr>
              <a:t>CSS Compressor | </a:t>
            </a:r>
            <a:r>
              <a:rPr lang="en-US" sz="2800" dirty="0">
                <a:latin typeface="Segoe UI" pitchFamily="34" charset="0"/>
                <a:ea typeface="Segoe UI" pitchFamily="34" charset="0"/>
                <a:cs typeface="Segoe UI" pitchFamily="34" charset="0"/>
                <a:hlinkClick r:id="rId6"/>
              </a:rPr>
              <a:t>http://www.csscompressor.com</a:t>
            </a:r>
            <a:r>
              <a:rPr lang="en-US" sz="2800" dirty="0" smtClean="0">
                <a:latin typeface="Segoe UI" pitchFamily="34" charset="0"/>
                <a:ea typeface="Segoe UI" pitchFamily="34" charset="0"/>
                <a:cs typeface="Segoe UI" pitchFamily="34" charset="0"/>
                <a:hlinkClick r:id="rId6"/>
              </a:rPr>
              <a:t>/</a:t>
            </a:r>
            <a:r>
              <a:rPr lang="en-US" sz="2800" dirty="0" smtClean="0">
                <a:latin typeface="Segoe UI" pitchFamily="34" charset="0"/>
                <a:ea typeface="Segoe UI" pitchFamily="34" charset="0"/>
                <a:cs typeface="Segoe UI" pitchFamily="34" charset="0"/>
              </a:rPr>
              <a:t> </a:t>
            </a:r>
          </a:p>
          <a:p>
            <a:pPr defTabSz="457200">
              <a:spcBef>
                <a:spcPct val="20000"/>
              </a:spcBef>
              <a:buClr>
                <a:srgbClr val="0070C0"/>
              </a:buClr>
            </a:pPr>
            <a:r>
              <a:rPr lang="en-US" sz="2800" dirty="0" smtClean="0"/>
              <a:t>Sprite </a:t>
            </a:r>
            <a:r>
              <a:rPr lang="en-US" sz="2800" dirty="0" smtClean="0"/>
              <a:t>and</a:t>
            </a:r>
            <a:r>
              <a:rPr lang="en-US" sz="2800" dirty="0" smtClean="0"/>
              <a:t> Image </a:t>
            </a:r>
            <a:r>
              <a:rPr lang="en-US" sz="2800" dirty="0"/>
              <a:t>Optimization Framework | </a:t>
            </a:r>
            <a:r>
              <a:rPr lang="en-US" sz="2800" dirty="0">
                <a:hlinkClick r:id="rId7"/>
              </a:rPr>
              <a:t>http://</a:t>
            </a:r>
            <a:r>
              <a:rPr lang="en-US" sz="2800" dirty="0" smtClean="0">
                <a:hlinkClick r:id="rId7"/>
              </a:rPr>
              <a:t>aspnet.codeplex.com/releases/view/65787</a:t>
            </a:r>
            <a:r>
              <a:rPr lang="en-US" sz="2800" dirty="0" smtClean="0"/>
              <a:t> </a:t>
            </a:r>
            <a:endParaRPr lang="en-US" sz="2800" dirty="0" smtClean="0"/>
          </a:p>
          <a:p>
            <a:pPr defTabSz="457200">
              <a:spcBef>
                <a:spcPct val="20000"/>
              </a:spcBef>
              <a:buClr>
                <a:srgbClr val="0070C0"/>
              </a:buClr>
            </a:pPr>
            <a:r>
              <a:rPr lang="en-US" sz="2800" dirty="0" err="1" smtClean="0"/>
              <a:t>FireBug</a:t>
            </a:r>
            <a:r>
              <a:rPr lang="en-US" sz="2800" dirty="0" smtClean="0"/>
              <a:t> &amp; Developer Tools &amp; CDN</a:t>
            </a: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2312" y="3991446"/>
            <a:ext cx="320055" cy="320055"/>
          </a:xfrm>
          <a:prstGeom prst="rect">
            <a:avLst/>
          </a:prstGeom>
          <a:noFill/>
          <a:ln>
            <a:noFill/>
          </a:ln>
        </p:spPr>
      </p:pic>
      <p:sp>
        <p:nvSpPr>
          <p:cNvPr id="3" name="Title 2"/>
          <p:cNvSpPr>
            <a:spLocks noGrp="1"/>
          </p:cNvSpPr>
          <p:nvPr>
            <p:ph type="title"/>
          </p:nvPr>
        </p:nvSpPr>
        <p:spPr/>
        <p:txBody>
          <a:bodyPr/>
          <a:lstStyle/>
          <a:p>
            <a:r>
              <a:rPr lang="ru-RU" dirty="0"/>
              <a:t>Инструменты для клиентской оптимизации </a:t>
            </a:r>
            <a:endParaRPr lang="en-US"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17" y="4494735"/>
            <a:ext cx="320055" cy="320055"/>
          </a:xfrm>
          <a:prstGeom prst="rect">
            <a:avLst/>
          </a:prstGeom>
          <a:noFill/>
          <a:ln>
            <a:noFill/>
          </a:ln>
        </p:spPr>
      </p:pic>
    </p:spTree>
    <p:extLst>
      <p:ext uri="{BB962C8B-B14F-4D97-AF65-F5344CB8AC3E}">
        <p14:creationId xmlns:p14="http://schemas.microsoft.com/office/powerpoint/2010/main" val="393808249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7690" y="2442642"/>
            <a:ext cx="320055" cy="320055"/>
          </a:xfrm>
          <a:prstGeom prst="rect">
            <a:avLst/>
          </a:prstGeom>
          <a:noFill/>
          <a:ln>
            <a:noFill/>
          </a:ln>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7482" y="1932277"/>
            <a:ext cx="320055" cy="320055"/>
          </a:xfrm>
          <a:prstGeom prst="rect">
            <a:avLst/>
          </a:prstGeom>
          <a:noFill/>
          <a:ln>
            <a:noFill/>
          </a:ln>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2312" y="3481081"/>
            <a:ext cx="320055" cy="320055"/>
          </a:xfrm>
          <a:prstGeom prst="rect">
            <a:avLst/>
          </a:prstGeom>
          <a:noFill/>
          <a:ln>
            <a:noFill/>
          </a:ln>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2312" y="2963640"/>
            <a:ext cx="320055" cy="320055"/>
          </a:xfrm>
          <a:prstGeom prst="rect">
            <a:avLst/>
          </a:prstGeom>
          <a:noFill/>
          <a:ln>
            <a:noFill/>
          </a:ln>
        </p:spPr>
      </p:pic>
      <p:sp>
        <p:nvSpPr>
          <p:cNvPr id="27" name="Content Placeholder 2"/>
          <p:cNvSpPr txBox="1">
            <a:spLocks/>
          </p:cNvSpPr>
          <p:nvPr/>
        </p:nvSpPr>
        <p:spPr>
          <a:xfrm>
            <a:off x="1276349" y="1828800"/>
            <a:ext cx="9150541" cy="3302758"/>
          </a:xfrm>
          <a:prstGeom prst="rect">
            <a:avLst/>
          </a:prstGeom>
        </p:spPr>
        <p:txBody>
          <a:bodyPr vert="horz" lIns="91440" tIns="45720" rIns="91440" bIns="45720" rtlCol="0">
            <a:noAutofit/>
          </a:bodyPr>
          <a:lstStyle/>
          <a:p>
            <a:pPr defTabSz="457200">
              <a:spcBef>
                <a:spcPct val="20000"/>
              </a:spcBef>
              <a:buClr>
                <a:srgbClr val="0070C0"/>
              </a:buClr>
            </a:pPr>
            <a:r>
              <a:rPr lang="en-US" sz="2800" dirty="0" err="1" smtClean="0">
                <a:latin typeface="Segoe UI" pitchFamily="34" charset="0"/>
                <a:ea typeface="Segoe UI" pitchFamily="34" charset="0"/>
                <a:cs typeface="Segoe UI" pitchFamily="34" charset="0"/>
              </a:rPr>
              <a:t>ViewState</a:t>
            </a:r>
            <a:endParaRPr lang="en-US" sz="2800" dirty="0" smtClean="0">
              <a:latin typeface="Segoe UI" pitchFamily="34" charset="0"/>
              <a:ea typeface="Segoe UI" pitchFamily="34" charset="0"/>
              <a:cs typeface="Segoe UI" pitchFamily="34" charset="0"/>
            </a:endParaRPr>
          </a:p>
          <a:p>
            <a:pPr defTabSz="457200">
              <a:spcBef>
                <a:spcPct val="20000"/>
              </a:spcBef>
              <a:buClr>
                <a:srgbClr val="0070C0"/>
              </a:buClr>
            </a:pPr>
            <a:r>
              <a:rPr lang="ru-RU" sz="2800" dirty="0" smtClean="0">
                <a:latin typeface="Segoe UI" pitchFamily="34" charset="0"/>
                <a:ea typeface="Segoe UI" pitchFamily="34" charset="0"/>
                <a:cs typeface="Segoe UI" pitchFamily="34" charset="0"/>
              </a:rPr>
              <a:t>Заголовки </a:t>
            </a:r>
            <a:r>
              <a:rPr lang="ru-RU" sz="2800" dirty="0" smtClean="0">
                <a:latin typeface="Segoe UI" pitchFamily="34" charset="0"/>
                <a:ea typeface="Segoe UI" pitchFamily="34" charset="0"/>
                <a:cs typeface="Segoe UI" pitchFamily="34" charset="0"/>
              </a:rPr>
              <a:t>и мета информация</a:t>
            </a:r>
          </a:p>
          <a:p>
            <a:pPr defTabSz="457200">
              <a:spcBef>
                <a:spcPct val="20000"/>
              </a:spcBef>
              <a:buClr>
                <a:srgbClr val="0070C0"/>
              </a:buClr>
            </a:pPr>
            <a:r>
              <a:rPr lang="en-US" sz="2800" dirty="0" err="1" smtClean="0">
                <a:latin typeface="Segoe UI" pitchFamily="34" charset="0"/>
                <a:ea typeface="Segoe UI" pitchFamily="34" charset="0"/>
                <a:cs typeface="Segoe UI" pitchFamily="34" charset="0"/>
              </a:rPr>
              <a:t>Url</a:t>
            </a:r>
            <a:r>
              <a:rPr lang="en-US" sz="2800" dirty="0" smtClean="0">
                <a:latin typeface="Segoe UI" pitchFamily="34" charset="0"/>
                <a:ea typeface="Segoe UI" pitchFamily="34" charset="0"/>
                <a:cs typeface="Segoe UI" pitchFamily="34" charset="0"/>
              </a:rPr>
              <a:t> routing </a:t>
            </a:r>
            <a:r>
              <a:rPr lang="ru-RU" sz="2800" dirty="0" smtClean="0">
                <a:latin typeface="Segoe UI" pitchFamily="34" charset="0"/>
                <a:ea typeface="Segoe UI" pitchFamily="34" charset="0"/>
                <a:cs typeface="Segoe UI" pitchFamily="34" charset="0"/>
              </a:rPr>
              <a:t>и </a:t>
            </a:r>
            <a:r>
              <a:rPr lang="en-US" sz="2800" dirty="0" err="1" smtClean="0">
                <a:latin typeface="Segoe UI" pitchFamily="34" charset="0"/>
                <a:ea typeface="Segoe UI" pitchFamily="34" charset="0"/>
                <a:cs typeface="Segoe UI" pitchFamily="34" charset="0"/>
              </a:rPr>
              <a:t>url</a:t>
            </a:r>
            <a:r>
              <a:rPr lang="en-US" sz="2800" dirty="0" smtClean="0">
                <a:latin typeface="Segoe UI" pitchFamily="34" charset="0"/>
                <a:ea typeface="Segoe UI" pitchFamily="34" charset="0"/>
                <a:cs typeface="Segoe UI" pitchFamily="34" charset="0"/>
              </a:rPr>
              <a:t> rewriting</a:t>
            </a:r>
            <a:endParaRPr lang="ru-RU" sz="2800" dirty="0" smtClean="0">
              <a:latin typeface="Segoe UI" pitchFamily="34" charset="0"/>
              <a:ea typeface="Segoe UI" pitchFamily="34" charset="0"/>
              <a:cs typeface="Segoe UI" pitchFamily="34" charset="0"/>
            </a:endParaRPr>
          </a:p>
          <a:p>
            <a:pPr defTabSz="457200">
              <a:spcBef>
                <a:spcPct val="20000"/>
              </a:spcBef>
              <a:buClr>
                <a:srgbClr val="0070C0"/>
              </a:buClr>
            </a:pPr>
            <a:r>
              <a:rPr lang="uk-UA" sz="2800" dirty="0" smtClean="0"/>
              <a:t>Обработка ошибок и перенаправления</a:t>
            </a:r>
            <a:endParaRPr lang="en-US" sz="2800" dirty="0" smtClean="0"/>
          </a:p>
          <a:p>
            <a:pPr defTabSz="457200">
              <a:spcBef>
                <a:spcPct val="20000"/>
              </a:spcBef>
              <a:buClr>
                <a:srgbClr val="0070C0"/>
              </a:buClr>
            </a:pPr>
            <a:r>
              <a:rPr lang="en-US" sz="2800" dirty="0" smtClean="0"/>
              <a:t>IIS SEO </a:t>
            </a:r>
            <a:r>
              <a:rPr lang="en-US" sz="2800" dirty="0" smtClean="0"/>
              <a:t>Toolkit</a:t>
            </a:r>
            <a:endParaRPr lang="uk-UA" sz="2800" dirty="0" smtClean="0"/>
          </a:p>
          <a:p>
            <a:pPr defTabSz="457200">
              <a:spcBef>
                <a:spcPct val="20000"/>
              </a:spcBef>
              <a:buClr>
                <a:srgbClr val="0070C0"/>
              </a:buClr>
            </a:pPr>
            <a:r>
              <a:rPr lang="ru-RU" sz="2800" dirty="0" smtClean="0"/>
              <a:t>Инструменты для клиентской </a:t>
            </a:r>
            <a:r>
              <a:rPr lang="ru-RU" sz="2800" dirty="0" smtClean="0"/>
              <a:t>оптимизации</a:t>
            </a:r>
            <a:endParaRPr lang="en-US" sz="2800" dirty="0" smtClean="0"/>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2312" y="3991446"/>
            <a:ext cx="320055" cy="320055"/>
          </a:xfrm>
          <a:prstGeom prst="rect">
            <a:avLst/>
          </a:prstGeom>
          <a:noFill/>
          <a:ln>
            <a:noFill/>
          </a:ln>
        </p:spPr>
      </p:pic>
      <p:sp>
        <p:nvSpPr>
          <p:cNvPr id="3" name="Title 2"/>
          <p:cNvSpPr>
            <a:spLocks noGrp="1"/>
          </p:cNvSpPr>
          <p:nvPr>
            <p:ph type="title"/>
          </p:nvPr>
        </p:nvSpPr>
        <p:spPr/>
        <p:txBody>
          <a:bodyPr/>
          <a:lstStyle/>
          <a:p>
            <a:r>
              <a:rPr lang="ru-RU" dirty="0" smtClean="0"/>
              <a:t>О чем поговорим</a:t>
            </a:r>
            <a:r>
              <a:rPr lang="en-US" dirty="0" smtClean="0"/>
              <a:t>?</a:t>
            </a:r>
            <a:endParaRPr lang="en-US"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17" y="4494735"/>
            <a:ext cx="320055" cy="320055"/>
          </a:xfrm>
          <a:prstGeom prst="rect">
            <a:avLst/>
          </a:prstGeom>
          <a:noFill/>
          <a:ln>
            <a:noFill/>
          </a:ln>
        </p:spPr>
      </p:pic>
    </p:spTree>
    <p:extLst>
      <p:ext uri="{BB962C8B-B14F-4D97-AF65-F5344CB8AC3E}">
        <p14:creationId xmlns:p14="http://schemas.microsoft.com/office/powerpoint/2010/main" val="56397408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7690" y="2442642"/>
            <a:ext cx="320055" cy="320055"/>
          </a:xfrm>
          <a:prstGeom prst="rect">
            <a:avLst/>
          </a:prstGeom>
          <a:noFill/>
          <a:ln>
            <a:noFill/>
          </a:ln>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7482" y="1932277"/>
            <a:ext cx="320055" cy="320055"/>
          </a:xfrm>
          <a:prstGeom prst="rect">
            <a:avLst/>
          </a:prstGeom>
          <a:noFill/>
          <a:ln>
            <a:noFill/>
          </a:ln>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2312" y="3481081"/>
            <a:ext cx="320055" cy="320055"/>
          </a:xfrm>
          <a:prstGeom prst="rect">
            <a:avLst/>
          </a:prstGeom>
          <a:noFill/>
          <a:ln>
            <a:noFill/>
          </a:ln>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2312" y="2963640"/>
            <a:ext cx="320055" cy="320055"/>
          </a:xfrm>
          <a:prstGeom prst="rect">
            <a:avLst/>
          </a:prstGeom>
          <a:noFill/>
          <a:ln>
            <a:noFill/>
          </a:ln>
        </p:spPr>
      </p:pic>
      <p:sp>
        <p:nvSpPr>
          <p:cNvPr id="27" name="Content Placeholder 2"/>
          <p:cNvSpPr txBox="1">
            <a:spLocks/>
          </p:cNvSpPr>
          <p:nvPr/>
        </p:nvSpPr>
        <p:spPr>
          <a:xfrm>
            <a:off x="1276349" y="1828800"/>
            <a:ext cx="10610851" cy="2985990"/>
          </a:xfrm>
          <a:prstGeom prst="rect">
            <a:avLst/>
          </a:prstGeom>
        </p:spPr>
        <p:txBody>
          <a:bodyPr vert="horz" lIns="91440" tIns="45720" rIns="91440" bIns="45720" rtlCol="0">
            <a:noAutofit/>
          </a:bodyPr>
          <a:lstStyle/>
          <a:p>
            <a:pPr defTabSz="457200">
              <a:spcBef>
                <a:spcPct val="20000"/>
              </a:spcBef>
              <a:buClr>
                <a:srgbClr val="0070C0"/>
              </a:buClr>
            </a:pPr>
            <a:r>
              <a:rPr lang="en-US" sz="2800" dirty="0" smtClean="0">
                <a:hlinkClick r:id="rId4"/>
              </a:rPr>
              <a:t>http</a:t>
            </a:r>
            <a:r>
              <a:rPr lang="en-US" sz="2800" dirty="0">
                <a:hlinkClick r:id="rId4"/>
              </a:rPr>
              <a:t>://</a:t>
            </a:r>
            <a:r>
              <a:rPr lang="en-US" sz="2800" dirty="0" smtClean="0">
                <a:hlinkClick r:id="rId4"/>
              </a:rPr>
              <a:t>www.asp.net/ajaxlibrary/AjaxMinAnalyzing.ashx</a:t>
            </a:r>
            <a:endParaRPr lang="en-US" sz="2800" dirty="0" smtClean="0"/>
          </a:p>
          <a:p>
            <a:r>
              <a:rPr lang="en-GB" sz="2800" dirty="0">
                <a:hlinkClick r:id="rId5"/>
              </a:rPr>
              <a:t>http://www.microsoft.com/web/spotlight/urlrewriter/</a:t>
            </a:r>
            <a:endParaRPr lang="en-GB" sz="2800" dirty="0"/>
          </a:p>
          <a:p>
            <a:r>
              <a:rPr lang="en-GB" sz="2800" dirty="0">
                <a:hlinkClick r:id="rId6"/>
              </a:rPr>
              <a:t>http://msug.vn.ua/Posts/Details/3436</a:t>
            </a:r>
            <a:endParaRPr lang="en-GB" sz="2800" dirty="0"/>
          </a:p>
          <a:p>
            <a:r>
              <a:rPr lang="en-GB" sz="2800" dirty="0">
                <a:hlinkClick r:id="rId7"/>
              </a:rPr>
              <a:t>http://habrahabr.ru/blogs/net/115195/</a:t>
            </a:r>
            <a:r>
              <a:rPr lang="en-GB" sz="2800" dirty="0"/>
              <a:t>  </a:t>
            </a:r>
          </a:p>
          <a:p>
            <a:r>
              <a:rPr lang="en-GB" sz="2800" dirty="0">
                <a:hlinkClick r:id="rId8"/>
              </a:rPr>
              <a:t>http://www.microsoft.com/web/seo/</a:t>
            </a:r>
            <a:endParaRPr lang="en-GB" sz="2800" dirty="0"/>
          </a:p>
          <a:p>
            <a:r>
              <a:rPr lang="en-GB" sz="2800" dirty="0">
                <a:hlinkClick r:id="rId9"/>
              </a:rPr>
              <a:t>http://</a:t>
            </a:r>
            <a:r>
              <a:rPr lang="en-GB" sz="2800" dirty="0" smtClean="0">
                <a:hlinkClick r:id="rId9"/>
              </a:rPr>
              <a:t>blogs.msdn.com/b/ruscottgu/archive/2009/06/03/iis.aspx</a:t>
            </a:r>
            <a:endParaRPr lang="en-GB" sz="2800" dirty="0" smtClean="0"/>
          </a:p>
          <a:p>
            <a:r>
              <a:rPr lang="en-GB" sz="2800" dirty="0">
                <a:hlinkClick r:id="rId10"/>
              </a:rPr>
              <a:t>http://</a:t>
            </a:r>
            <a:r>
              <a:rPr lang="en-GB" sz="2800" dirty="0" smtClean="0">
                <a:hlinkClick r:id="rId10"/>
              </a:rPr>
              <a:t>weblogs.asp.net/scottgu/archive/2007/02/26/tip-trick-url-rewriting-with-asp-net.aspx</a:t>
            </a:r>
            <a:r>
              <a:rPr lang="en-GB" sz="2800" dirty="0" smtClean="0"/>
              <a:t> </a:t>
            </a: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2312" y="3991446"/>
            <a:ext cx="320055" cy="320055"/>
          </a:xfrm>
          <a:prstGeom prst="rect">
            <a:avLst/>
          </a:prstGeom>
          <a:noFill/>
          <a:ln>
            <a:noFill/>
          </a:ln>
        </p:spPr>
      </p:pic>
      <p:sp>
        <p:nvSpPr>
          <p:cNvPr id="3" name="Title 2"/>
          <p:cNvSpPr>
            <a:spLocks noGrp="1"/>
          </p:cNvSpPr>
          <p:nvPr>
            <p:ph type="title"/>
          </p:nvPr>
        </p:nvSpPr>
        <p:spPr/>
        <p:txBody>
          <a:bodyPr/>
          <a:lstStyle/>
          <a:p>
            <a:r>
              <a:rPr lang="ru-RU" dirty="0" smtClean="0"/>
              <a:t>Ссылки</a:t>
            </a:r>
            <a:endParaRPr lang="en-US"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17" y="4494735"/>
            <a:ext cx="320055" cy="320055"/>
          </a:xfrm>
          <a:prstGeom prst="rect">
            <a:avLst/>
          </a:prstGeom>
          <a:noFill/>
          <a:ln>
            <a:noFill/>
          </a:ln>
        </p:spPr>
      </p:pic>
    </p:spTree>
    <p:extLst>
      <p:ext uri="{BB962C8B-B14F-4D97-AF65-F5344CB8AC3E}">
        <p14:creationId xmlns:p14="http://schemas.microsoft.com/office/powerpoint/2010/main" val="176689069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3087726" y="2030327"/>
            <a:ext cx="8124788" cy="2077649"/>
          </a:xfrm>
        </p:spPr>
        <p:txBody>
          <a:bodyPr/>
          <a:lstStyle/>
          <a:p>
            <a:r>
              <a:rPr lang="en-US" dirty="0" smtClean="0">
                <a:hlinkClick r:id="rId3"/>
              </a:rPr>
              <a:t>http://wp7rocks.com</a:t>
            </a:r>
            <a:endParaRPr lang="en-US" dirty="0" smtClean="0"/>
          </a:p>
          <a:p>
            <a:r>
              <a:rPr lang="en-US" dirty="0" smtClean="0">
                <a:hlinkClick r:id="rId4"/>
              </a:rPr>
              <a:t>http://msug.vn.ua</a:t>
            </a:r>
            <a:endParaRPr lang="en-US" dirty="0" smtClean="0"/>
          </a:p>
          <a:p>
            <a:r>
              <a:rPr lang="en-US" dirty="0" smtClean="0">
                <a:hlinkClick r:id="rId5"/>
              </a:rPr>
              <a:t>http://twitter.com/msugvnua</a:t>
            </a:r>
            <a:r>
              <a:rPr lang="en-US" dirty="0"/>
              <a:t> </a:t>
            </a:r>
            <a:endParaRPr lang="en-US" dirty="0" smtClean="0"/>
          </a:p>
          <a:p>
            <a:r>
              <a:rPr lang="en-US" dirty="0" smtClean="0">
                <a:hlinkClick r:id="rId6"/>
              </a:rPr>
              <a:t>Alex.Krakovetskiy@gmail.com</a:t>
            </a:r>
            <a:r>
              <a:rPr lang="en-US" dirty="0" smtClean="0"/>
              <a:t> </a:t>
            </a:r>
          </a:p>
          <a:p>
            <a:endParaRPr lang="en-US" dirty="0" smtClean="0"/>
          </a:p>
          <a:p>
            <a:endParaRPr lang="en-US" dirty="0"/>
          </a:p>
          <a:p>
            <a:endParaRPr lang="en-US" dirty="0" smtClean="0"/>
          </a:p>
          <a:p>
            <a:endParaRPr lang="ru-RU" dirty="0" smtClean="0"/>
          </a:p>
        </p:txBody>
      </p:sp>
      <p:sp>
        <p:nvSpPr>
          <p:cNvPr id="2" name="Title 1"/>
          <p:cNvSpPr>
            <a:spLocks noGrp="1"/>
          </p:cNvSpPr>
          <p:nvPr>
            <p:ph type="ctrTitle"/>
          </p:nvPr>
        </p:nvSpPr>
        <p:spPr/>
        <p:txBody>
          <a:bodyPr/>
          <a:lstStyle/>
          <a:p>
            <a:r>
              <a:rPr lang="ru-RU" dirty="0"/>
              <a:t/>
            </a:r>
            <a:br>
              <a:rPr lang="ru-RU" dirty="0"/>
            </a:br>
            <a:r>
              <a:rPr lang="ru-RU" dirty="0"/>
              <a:t>Спасибо за внимание!</a:t>
            </a:r>
            <a:br>
              <a:rPr lang="ru-RU" dirty="0"/>
            </a:br>
            <a:endParaRPr lang="en-GB" dirty="0"/>
          </a:p>
        </p:txBody>
      </p:sp>
    </p:spTree>
    <p:extLst>
      <p:ext uri="{BB962C8B-B14F-4D97-AF65-F5344CB8AC3E}">
        <p14:creationId xmlns:p14="http://schemas.microsoft.com/office/powerpoint/2010/main" val="266946215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ViewState</a:t>
            </a:r>
            <a:endParaRPr lang="en-US" dirty="0"/>
          </a:p>
        </p:txBody>
      </p:sp>
      <p:sp>
        <p:nvSpPr>
          <p:cNvPr id="5" name="Rectangle 4"/>
          <p:cNvSpPr/>
          <p:nvPr/>
        </p:nvSpPr>
        <p:spPr bwMode="auto">
          <a:xfrm>
            <a:off x="493937" y="1173708"/>
            <a:ext cx="11476524" cy="3548418"/>
          </a:xfrm>
          <a:prstGeom prst="rect">
            <a:avLst/>
          </a:prstGeom>
          <a:gradFill flip="none" rotWithShape="1">
            <a:gsLst>
              <a:gs pos="0">
                <a:schemeClr val="bg1">
                  <a:lumMod val="85000"/>
                  <a:alpha val="70000"/>
                </a:schemeClr>
              </a:gs>
              <a:gs pos="50000">
                <a:schemeClr val="bg1">
                  <a:lumMod val="85000"/>
                  <a:alpha val="40000"/>
                </a:schemeClr>
              </a:gs>
              <a:gs pos="100000">
                <a:schemeClr val="bg1">
                  <a:lumMod val="95000"/>
                  <a:alpha val="0"/>
                </a:schemeClr>
              </a:gs>
            </a:gsLst>
            <a:lin ang="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r>
              <a:rPr lang="en-US" sz="2800" dirty="0"/>
              <a:t>&lt;form name="_ctl0" method="post" action="page.aspx" id="_ctl0"&gt;</a:t>
            </a:r>
            <a:br>
              <a:rPr lang="en-US" sz="2800" dirty="0"/>
            </a:br>
            <a:r>
              <a:rPr lang="en-US" sz="2800" dirty="0"/>
              <a:t>&lt; input type="hidden" name="</a:t>
            </a:r>
            <a:r>
              <a:rPr lang="en-US" sz="2800" b="1" dirty="0">
                <a:effectLst>
                  <a:outerShdw blurRad="38100" dist="38100" dir="2700000" algn="tl">
                    <a:srgbClr val="000000">
                      <a:alpha val="43137"/>
                    </a:srgbClr>
                  </a:outerShdw>
                </a:effectLst>
              </a:rPr>
              <a:t>__VIEWSTATE</a:t>
            </a:r>
            <a:r>
              <a:rPr lang="en-US" sz="2800" dirty="0"/>
              <a:t>"</a:t>
            </a:r>
            <a:br>
              <a:rPr lang="en-US" sz="2800" dirty="0"/>
            </a:br>
            <a:r>
              <a:rPr lang="en-US" sz="2800" dirty="0"/>
              <a:t>value="</a:t>
            </a:r>
            <a:r>
              <a:rPr lang="en-US" sz="2800" b="1" dirty="0"/>
              <a:t>dDwtNTI0ODU5MDE1Ozs+ZBCF2ryjMpeVgUrY2eTj79HNl4Q=</a:t>
            </a:r>
            <a:r>
              <a:rPr lang="en-US" sz="2800" dirty="0"/>
              <a:t>" /&gt;</a:t>
            </a:r>
            <a:br>
              <a:rPr lang="en-US" sz="2800" dirty="0"/>
            </a:br>
            <a:r>
              <a:rPr lang="en-US" sz="2800" dirty="0"/>
              <a:t/>
            </a:r>
            <a:br>
              <a:rPr lang="en-US" sz="2800" dirty="0"/>
            </a:br>
            <a:r>
              <a:rPr lang="en-US" sz="2800" dirty="0"/>
              <a:t>.....some code</a:t>
            </a:r>
            <a:br>
              <a:rPr lang="en-US" sz="2800" dirty="0"/>
            </a:br>
            <a:r>
              <a:rPr lang="en-US" sz="2800" dirty="0"/>
              <a:t/>
            </a:r>
            <a:br>
              <a:rPr lang="en-US" sz="2800" dirty="0"/>
            </a:br>
            <a:r>
              <a:rPr lang="en-US" sz="2800" dirty="0"/>
              <a:t>&lt; /form&gt;</a:t>
            </a:r>
            <a:endParaRPr lang="en-GB" sz="2800" dirty="0"/>
          </a:p>
        </p:txBody>
      </p:sp>
    </p:spTree>
    <p:extLst>
      <p:ext uri="{BB962C8B-B14F-4D97-AF65-F5344CB8AC3E}">
        <p14:creationId xmlns:p14="http://schemas.microsoft.com/office/powerpoint/2010/main" val="79523442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Заголовки</a:t>
            </a:r>
            <a:r>
              <a:rPr lang="en-US" dirty="0" smtClean="0"/>
              <a:t> (Title)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456223785"/>
              </p:ext>
            </p:extLst>
          </p:nvPr>
        </p:nvGraphicFramePr>
        <p:xfrm>
          <a:off x="545910" y="1184396"/>
          <a:ext cx="11081982" cy="4541520"/>
        </p:xfrm>
        <a:graphic>
          <a:graphicData uri="http://schemas.openxmlformats.org/drawingml/2006/table">
            <a:tbl>
              <a:tblPr firstRow="1" bandRow="1">
                <a:tableStyleId>{5C22544A-7EE6-4342-B048-85BDC9FD1C3A}</a:tableStyleId>
              </a:tblPr>
              <a:tblGrid>
                <a:gridCol w="2777206"/>
                <a:gridCol w="8304776"/>
              </a:tblGrid>
              <a:tr h="370840">
                <a:tc>
                  <a:txBody>
                    <a:bodyPr/>
                    <a:lstStyle/>
                    <a:p>
                      <a:r>
                        <a:rPr lang="ru-RU" sz="2800" dirty="0" smtClean="0"/>
                        <a:t>Технология</a:t>
                      </a:r>
                      <a:endParaRPr lang="en-GB" sz="2800" dirty="0"/>
                    </a:p>
                  </a:txBody>
                  <a:tcPr/>
                </a:tc>
                <a:tc>
                  <a:txBody>
                    <a:bodyPr/>
                    <a:lstStyle/>
                    <a:p>
                      <a:r>
                        <a:rPr lang="ru-RU" sz="2800" dirty="0" smtClean="0"/>
                        <a:t>Пример кода</a:t>
                      </a:r>
                      <a:endParaRPr lang="en-GB" sz="2800" dirty="0"/>
                    </a:p>
                  </a:txBody>
                  <a:tcPr/>
                </a:tc>
              </a:tr>
              <a:tr h="370840">
                <a:tc>
                  <a:txBody>
                    <a:bodyPr/>
                    <a:lstStyle/>
                    <a:p>
                      <a:r>
                        <a:rPr lang="en-US" sz="2800" dirty="0" smtClean="0"/>
                        <a:t>ASP.NET</a:t>
                      </a:r>
                      <a:r>
                        <a:rPr lang="en-US" sz="2800" baseline="0" dirty="0" smtClean="0"/>
                        <a:t> (</a:t>
                      </a:r>
                      <a:r>
                        <a:rPr lang="ru-RU" sz="2800" baseline="0" dirty="0" smtClean="0"/>
                        <a:t>все</a:t>
                      </a:r>
                      <a:r>
                        <a:rPr lang="en-US" sz="2800" baseline="0" dirty="0" smtClean="0"/>
                        <a:t> </a:t>
                      </a:r>
                      <a:r>
                        <a:rPr lang="ru-RU" sz="2800" baseline="0" dirty="0" smtClean="0"/>
                        <a:t>версии)</a:t>
                      </a:r>
                      <a:endParaRPr lang="en-GB" sz="2800" dirty="0"/>
                    </a:p>
                  </a:txBody>
                  <a:tcPr/>
                </a:tc>
                <a:tc>
                  <a:txBody>
                    <a:bodyPr/>
                    <a:lstStyle/>
                    <a:p>
                      <a:r>
                        <a:rPr lang="en-US" sz="2800" dirty="0" err="1" smtClean="0"/>
                        <a:t>Page.Title</a:t>
                      </a:r>
                      <a:r>
                        <a:rPr lang="en-US" sz="2800" baseline="0" dirty="0" smtClean="0"/>
                        <a:t> = “Some Title”;</a:t>
                      </a:r>
                    </a:p>
                    <a:p>
                      <a:endParaRPr lang="en-US" sz="2800" baseline="0" dirty="0" smtClean="0"/>
                    </a:p>
                    <a:p>
                      <a:r>
                        <a:rPr lang="fr-FR" sz="2800" dirty="0" smtClean="0"/>
                        <a:t>&lt;%@ Page </a:t>
                      </a:r>
                      <a:r>
                        <a:rPr lang="fr-FR" sz="2800" dirty="0" err="1" smtClean="0"/>
                        <a:t>Language</a:t>
                      </a:r>
                      <a:r>
                        <a:rPr lang="fr-FR" sz="2800" dirty="0" smtClean="0"/>
                        <a:t>="C#" </a:t>
                      </a:r>
                      <a:r>
                        <a:rPr lang="fr-FR" sz="2800" dirty="0" err="1" smtClean="0"/>
                        <a:t>AutoEventWireup</a:t>
                      </a:r>
                      <a:r>
                        <a:rPr lang="fr-FR" sz="2800" dirty="0" smtClean="0"/>
                        <a:t>="</a:t>
                      </a:r>
                      <a:r>
                        <a:rPr lang="fr-FR" sz="2800" dirty="0" err="1" smtClean="0"/>
                        <a:t>true</a:t>
                      </a:r>
                      <a:r>
                        <a:rPr lang="fr-FR" sz="2800" dirty="0" smtClean="0"/>
                        <a:t>"  </a:t>
                      </a:r>
                    </a:p>
                    <a:p>
                      <a:r>
                        <a:rPr lang="en-GB" sz="2800" dirty="0" smtClean="0"/>
                        <a:t>    </a:t>
                      </a:r>
                      <a:r>
                        <a:rPr lang="en-GB" sz="2800" dirty="0" err="1" smtClean="0"/>
                        <a:t>CodeFile</a:t>
                      </a:r>
                      <a:r>
                        <a:rPr lang="en-GB" sz="2800" dirty="0" smtClean="0"/>
                        <a:t>="</a:t>
                      </a:r>
                      <a:r>
                        <a:rPr lang="en-GB" sz="2800" dirty="0" err="1" smtClean="0"/>
                        <a:t>Default.aspx.cs</a:t>
                      </a:r>
                      <a:r>
                        <a:rPr lang="en-GB" sz="2800" dirty="0" smtClean="0"/>
                        <a:t>" Inherits="_Default" </a:t>
                      </a:r>
                      <a:r>
                        <a:rPr lang="en-GB" sz="2800" b="0" dirty="0" smtClean="0">
                          <a:solidFill>
                            <a:schemeClr val="bg1"/>
                          </a:solidFill>
                        </a:rPr>
                        <a:t>Title="Title" </a:t>
                      </a:r>
                      <a:r>
                        <a:rPr lang="en-GB" sz="2800" dirty="0" smtClean="0"/>
                        <a:t>%&gt;</a:t>
                      </a:r>
                      <a:endParaRPr lang="en-US" sz="2800" baseline="0" dirty="0" smtClean="0"/>
                    </a:p>
                    <a:p>
                      <a:endParaRPr lang="en-GB" sz="2800" dirty="0"/>
                    </a:p>
                  </a:txBody>
                  <a:tcPr/>
                </a:tc>
              </a:tr>
              <a:tr h="370840">
                <a:tc>
                  <a:txBody>
                    <a:bodyPr/>
                    <a:lstStyle/>
                    <a:p>
                      <a:r>
                        <a:rPr lang="en-US" sz="2800" dirty="0" smtClean="0"/>
                        <a:t>ASP.NET MVC 3.0</a:t>
                      </a:r>
                      <a:endParaRPr lang="en-GB" sz="2800" dirty="0"/>
                    </a:p>
                  </a:txBody>
                  <a:tcPr/>
                </a:tc>
                <a:tc>
                  <a:txBody>
                    <a:bodyPr/>
                    <a:lstStyle/>
                    <a:p>
                      <a:r>
                        <a:rPr lang="en-US" sz="2800" dirty="0" err="1" smtClean="0"/>
                        <a:t>ViewBag.Title</a:t>
                      </a:r>
                      <a:r>
                        <a:rPr lang="en-US" sz="2800" dirty="0" smtClean="0"/>
                        <a:t> = “Some Title”;</a:t>
                      </a:r>
                    </a:p>
                    <a:p>
                      <a:endParaRPr lang="en-US" sz="2800" dirty="0" smtClean="0"/>
                    </a:p>
                    <a:p>
                      <a:r>
                        <a:rPr lang="en-US" sz="2800" dirty="0" smtClean="0"/>
                        <a:t>@</a:t>
                      </a:r>
                      <a:r>
                        <a:rPr lang="en-US" sz="2800" dirty="0" err="1" smtClean="0"/>
                        <a:t>ViewBag.Title</a:t>
                      </a:r>
                      <a:r>
                        <a:rPr lang="en-US" sz="2800" dirty="0" smtClean="0"/>
                        <a:t> // dynamic</a:t>
                      </a:r>
                      <a:r>
                        <a:rPr lang="en-US" sz="2800" baseline="0" dirty="0" smtClean="0"/>
                        <a:t> type</a:t>
                      </a:r>
                      <a:endParaRPr lang="en-GB" sz="2800" dirty="0"/>
                    </a:p>
                  </a:txBody>
                  <a:tcPr/>
                </a:tc>
              </a:tr>
            </a:tbl>
          </a:graphicData>
        </a:graphic>
      </p:graphicFrame>
    </p:spTree>
    <p:extLst>
      <p:ext uri="{BB962C8B-B14F-4D97-AF65-F5344CB8AC3E}">
        <p14:creationId xmlns:p14="http://schemas.microsoft.com/office/powerpoint/2010/main" val="322171549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Мета ин</a:t>
            </a:r>
            <a:r>
              <a:rPr lang="ru-RU" dirty="0"/>
              <a:t>ф</a:t>
            </a:r>
            <a:r>
              <a:rPr lang="ru-RU" dirty="0" smtClean="0"/>
              <a:t>ормация </a:t>
            </a:r>
            <a:r>
              <a:rPr lang="en-US" dirty="0" smtClean="0"/>
              <a:t>(description &amp; keywords)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2313858"/>
              </p:ext>
            </p:extLst>
          </p:nvPr>
        </p:nvGraphicFramePr>
        <p:xfrm>
          <a:off x="545910" y="993327"/>
          <a:ext cx="11122926" cy="5486400"/>
        </p:xfrm>
        <a:graphic>
          <a:graphicData uri="http://schemas.openxmlformats.org/drawingml/2006/table">
            <a:tbl>
              <a:tblPr firstRow="1" bandRow="1">
                <a:tableStyleId>{5C22544A-7EE6-4342-B048-85BDC9FD1C3A}</a:tableStyleId>
              </a:tblPr>
              <a:tblGrid>
                <a:gridCol w="2787467"/>
                <a:gridCol w="8335459"/>
              </a:tblGrid>
              <a:tr h="370840">
                <a:tc>
                  <a:txBody>
                    <a:bodyPr/>
                    <a:lstStyle/>
                    <a:p>
                      <a:r>
                        <a:rPr lang="ru-RU" sz="2800" dirty="0" smtClean="0"/>
                        <a:t>Технология</a:t>
                      </a:r>
                      <a:endParaRPr lang="en-GB" sz="2800" dirty="0"/>
                    </a:p>
                  </a:txBody>
                  <a:tcPr/>
                </a:tc>
                <a:tc>
                  <a:txBody>
                    <a:bodyPr/>
                    <a:lstStyle/>
                    <a:p>
                      <a:r>
                        <a:rPr lang="ru-RU" sz="2800" dirty="0" smtClean="0"/>
                        <a:t>Пример кода</a:t>
                      </a:r>
                      <a:endParaRPr lang="en-GB" sz="2800" dirty="0"/>
                    </a:p>
                  </a:txBody>
                  <a:tcPr/>
                </a:tc>
              </a:tr>
              <a:tr h="370840">
                <a:tc>
                  <a:txBody>
                    <a:bodyPr/>
                    <a:lstStyle/>
                    <a:p>
                      <a:r>
                        <a:rPr lang="en-US" sz="2800" dirty="0" smtClean="0"/>
                        <a:t>ASP.NET</a:t>
                      </a:r>
                      <a:r>
                        <a:rPr lang="en-US" sz="2800" baseline="0" dirty="0" smtClean="0"/>
                        <a:t> &lt; 4.0</a:t>
                      </a:r>
                      <a:endParaRPr lang="en-GB" sz="2800" dirty="0"/>
                    </a:p>
                  </a:txBody>
                  <a:tcPr/>
                </a:tc>
                <a:tc>
                  <a:txBody>
                    <a:bodyPr/>
                    <a:lstStyle/>
                    <a:p>
                      <a:r>
                        <a:rPr lang="en-GB" sz="2800" dirty="0" err="1" smtClean="0"/>
                        <a:t>HtmlMeta</a:t>
                      </a:r>
                      <a:r>
                        <a:rPr lang="en-GB" sz="2800" dirty="0" smtClean="0"/>
                        <a:t> </a:t>
                      </a:r>
                      <a:r>
                        <a:rPr lang="en-GB" sz="2800" dirty="0" err="1" smtClean="0"/>
                        <a:t>metaDesc</a:t>
                      </a:r>
                      <a:r>
                        <a:rPr lang="en-GB" sz="2800" dirty="0" smtClean="0"/>
                        <a:t> = new </a:t>
                      </a:r>
                      <a:r>
                        <a:rPr lang="en-GB" sz="2800" dirty="0" err="1" smtClean="0"/>
                        <a:t>HtmlMeta</a:t>
                      </a:r>
                      <a:r>
                        <a:rPr lang="en-GB" sz="2800" dirty="0" smtClean="0"/>
                        <a:t>(); </a:t>
                      </a:r>
                    </a:p>
                    <a:p>
                      <a:r>
                        <a:rPr lang="en-GB" sz="2800" dirty="0" err="1" smtClean="0"/>
                        <a:t>metaDesc.Name</a:t>
                      </a:r>
                      <a:r>
                        <a:rPr lang="en-GB" sz="2800" dirty="0" smtClean="0"/>
                        <a:t> = "description"; </a:t>
                      </a:r>
                    </a:p>
                    <a:p>
                      <a:r>
                        <a:rPr lang="en-GB" sz="2800" dirty="0" err="1" smtClean="0"/>
                        <a:t>metaDesc.Content</a:t>
                      </a:r>
                      <a:r>
                        <a:rPr lang="en-GB" sz="2800" dirty="0" smtClean="0"/>
                        <a:t> = “Cool meta description"; </a:t>
                      </a:r>
                      <a:r>
                        <a:rPr lang="en-GB" sz="2800" dirty="0" err="1" smtClean="0"/>
                        <a:t>Page.Header.Controls.Add</a:t>
                      </a:r>
                      <a:r>
                        <a:rPr lang="en-GB" sz="2800" dirty="0" smtClean="0"/>
                        <a:t>(</a:t>
                      </a:r>
                      <a:r>
                        <a:rPr lang="en-GB" sz="2800" dirty="0" err="1" smtClean="0"/>
                        <a:t>metaDesc</a:t>
                      </a:r>
                      <a:r>
                        <a:rPr lang="en-GB" sz="2800" dirty="0" smtClean="0"/>
                        <a:t>); </a:t>
                      </a:r>
                    </a:p>
                    <a:p>
                      <a:endParaRPr lang="en-GB" sz="2800" dirty="0" smtClean="0"/>
                    </a:p>
                  </a:txBody>
                  <a:tcPr/>
                </a:tc>
              </a:tr>
              <a:tr h="370840">
                <a:tc>
                  <a:txBody>
                    <a:bodyPr/>
                    <a:lstStyle/>
                    <a:p>
                      <a:r>
                        <a:rPr lang="en-US" sz="2800" dirty="0" smtClean="0"/>
                        <a:t>ASP.NET 4.0</a:t>
                      </a:r>
                      <a:endParaRPr lang="en-GB" sz="2800" dirty="0"/>
                    </a:p>
                  </a:txBody>
                  <a:tcPr/>
                </a:tc>
                <a:tc>
                  <a:txBody>
                    <a:bodyPr/>
                    <a:lstStyle/>
                    <a:p>
                      <a:r>
                        <a:rPr lang="en-US" sz="2800" dirty="0" smtClean="0"/>
                        <a:t>Page.</a:t>
                      </a:r>
                      <a:r>
                        <a:rPr lang="en-GB" sz="2800" dirty="0" err="1" smtClean="0"/>
                        <a:t>MetaDescription</a:t>
                      </a:r>
                      <a:r>
                        <a:rPr lang="en-GB" sz="2800" dirty="0" smtClean="0"/>
                        <a:t> = @"Cool meta description";</a:t>
                      </a:r>
                    </a:p>
                    <a:p>
                      <a:r>
                        <a:rPr lang="en-GB" sz="2800" dirty="0" err="1" smtClean="0"/>
                        <a:t>Page.MetaKeywords</a:t>
                      </a:r>
                      <a:r>
                        <a:rPr lang="en-GB" sz="2800" dirty="0" smtClean="0"/>
                        <a:t> = @"Cool, meta, keywords";</a:t>
                      </a:r>
                    </a:p>
                    <a:p>
                      <a:endParaRPr lang="en-GB" sz="2800" dirty="0" smtClean="0"/>
                    </a:p>
                  </a:txBody>
                  <a:tcPr/>
                </a:tc>
              </a:tr>
              <a:tr h="370840">
                <a:tc>
                  <a:txBody>
                    <a:bodyPr/>
                    <a:lstStyle/>
                    <a:p>
                      <a:r>
                        <a:rPr lang="en-US" sz="2800" dirty="0" smtClean="0"/>
                        <a:t>ASP.NET</a:t>
                      </a:r>
                      <a:r>
                        <a:rPr lang="en-US" sz="2800" baseline="0" dirty="0" smtClean="0"/>
                        <a:t> MVC 3.0</a:t>
                      </a:r>
                      <a:endParaRPr lang="en-GB" sz="2800" dirty="0"/>
                    </a:p>
                  </a:txBody>
                  <a:tcPr/>
                </a:tc>
                <a:tc>
                  <a:txBody>
                    <a:bodyPr/>
                    <a:lstStyle/>
                    <a:p>
                      <a:r>
                        <a:rPr lang="en-US" sz="2800" dirty="0" err="1" smtClean="0"/>
                        <a:t>ViewBag.Description</a:t>
                      </a:r>
                      <a:r>
                        <a:rPr lang="en-US" sz="2800" baseline="0" dirty="0" smtClean="0"/>
                        <a:t> = “</a:t>
                      </a:r>
                      <a:r>
                        <a:rPr lang="en-GB" sz="2800" dirty="0" smtClean="0"/>
                        <a:t>Cool meta description</a:t>
                      </a:r>
                      <a:r>
                        <a:rPr lang="en-US" sz="2800" baseline="0" dirty="0" smtClean="0"/>
                        <a:t>”;</a:t>
                      </a:r>
                    </a:p>
                    <a:p>
                      <a:pPr marL="0" marR="0" indent="0" algn="l" defTabSz="914363" rtl="0" eaLnBrk="1" fontAlgn="auto" latinLnBrk="0" hangingPunct="1">
                        <a:lnSpc>
                          <a:spcPct val="100000"/>
                        </a:lnSpc>
                        <a:spcBef>
                          <a:spcPts val="0"/>
                        </a:spcBef>
                        <a:spcAft>
                          <a:spcPts val="0"/>
                        </a:spcAft>
                        <a:buClrTx/>
                        <a:buSzTx/>
                        <a:buFontTx/>
                        <a:buNone/>
                        <a:tabLst/>
                        <a:defRPr/>
                      </a:pPr>
                      <a:r>
                        <a:rPr lang="en-US" sz="2800" dirty="0" err="1" smtClean="0"/>
                        <a:t>ViewBag.Keywords</a:t>
                      </a:r>
                      <a:r>
                        <a:rPr lang="en-US" sz="2800" baseline="0" dirty="0" smtClean="0"/>
                        <a:t> = “</a:t>
                      </a:r>
                      <a:r>
                        <a:rPr lang="en-GB" sz="2800" dirty="0" smtClean="0"/>
                        <a:t>Cool, meta, keywords</a:t>
                      </a:r>
                      <a:r>
                        <a:rPr lang="en-US" sz="2800" baseline="0" dirty="0" smtClean="0"/>
                        <a:t>”;</a:t>
                      </a:r>
                    </a:p>
                    <a:p>
                      <a:pPr marL="0" marR="0" indent="0" algn="l" defTabSz="914363" rtl="0" eaLnBrk="1" fontAlgn="auto" latinLnBrk="0" hangingPunct="1">
                        <a:lnSpc>
                          <a:spcPct val="100000"/>
                        </a:lnSpc>
                        <a:spcBef>
                          <a:spcPts val="0"/>
                        </a:spcBef>
                        <a:spcAft>
                          <a:spcPts val="0"/>
                        </a:spcAft>
                        <a:buClrTx/>
                        <a:buSzTx/>
                        <a:buFontTx/>
                        <a:buNone/>
                        <a:tabLst/>
                        <a:defRPr/>
                      </a:pPr>
                      <a:endParaRPr lang="en-US" sz="2800" baseline="0" dirty="0" smtClean="0"/>
                    </a:p>
                  </a:txBody>
                  <a:tcPr/>
                </a:tc>
              </a:tr>
            </a:tbl>
          </a:graphicData>
        </a:graphic>
      </p:graphicFrame>
    </p:spTree>
    <p:extLst>
      <p:ext uri="{BB962C8B-B14F-4D97-AF65-F5344CB8AC3E}">
        <p14:creationId xmlns:p14="http://schemas.microsoft.com/office/powerpoint/2010/main" val="393309301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Мета ин</a:t>
            </a:r>
            <a:r>
              <a:rPr lang="ru-RU" dirty="0"/>
              <a:t>ф</a:t>
            </a:r>
            <a:r>
              <a:rPr lang="ru-RU" dirty="0" smtClean="0"/>
              <a:t>ормация </a:t>
            </a:r>
            <a:r>
              <a:rPr lang="en-US" dirty="0" smtClean="0"/>
              <a:t>(MVC 3.0)</a:t>
            </a:r>
            <a:endParaRPr lang="en-US" dirty="0"/>
          </a:p>
        </p:txBody>
      </p:sp>
      <p:sp>
        <p:nvSpPr>
          <p:cNvPr id="4" name="Rectangle 3"/>
          <p:cNvSpPr/>
          <p:nvPr/>
        </p:nvSpPr>
        <p:spPr bwMode="auto">
          <a:xfrm>
            <a:off x="493937" y="1378424"/>
            <a:ext cx="11476524" cy="1965277"/>
          </a:xfrm>
          <a:prstGeom prst="rect">
            <a:avLst/>
          </a:prstGeom>
          <a:gradFill flip="none" rotWithShape="1">
            <a:gsLst>
              <a:gs pos="0">
                <a:schemeClr val="bg1">
                  <a:lumMod val="85000"/>
                  <a:alpha val="70000"/>
                </a:schemeClr>
              </a:gs>
              <a:gs pos="50000">
                <a:schemeClr val="bg1">
                  <a:lumMod val="85000"/>
                  <a:alpha val="40000"/>
                </a:schemeClr>
              </a:gs>
              <a:gs pos="100000">
                <a:schemeClr val="bg1">
                  <a:lumMod val="95000"/>
                  <a:alpha val="0"/>
                </a:schemeClr>
              </a:gs>
            </a:gsLst>
            <a:lin ang="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r>
              <a:rPr lang="en-US" sz="2800" dirty="0" smtClean="0"/>
              <a:t>@{ </a:t>
            </a:r>
            <a:r>
              <a:rPr lang="en-US" sz="2800" dirty="0" err="1" smtClean="0"/>
              <a:t>var</a:t>
            </a:r>
            <a:r>
              <a:rPr lang="en-US" sz="2800" dirty="0" smtClean="0"/>
              <a:t> description = </a:t>
            </a:r>
            <a:r>
              <a:rPr lang="en-GB" sz="2800" dirty="0" err="1" smtClean="0"/>
              <a:t>ViewBag.Description</a:t>
            </a:r>
            <a:r>
              <a:rPr lang="en-GB" sz="2800" dirty="0" smtClean="0"/>
              <a:t> ?? “Default description”; </a:t>
            </a:r>
            <a:r>
              <a:rPr lang="en-US" sz="2800" dirty="0" smtClean="0"/>
              <a:t> }</a:t>
            </a:r>
            <a:endParaRPr lang="en-GB" sz="2800" dirty="0" smtClean="0"/>
          </a:p>
          <a:p>
            <a:endParaRPr lang="en-GB" sz="2800" dirty="0"/>
          </a:p>
          <a:p>
            <a:r>
              <a:rPr lang="en-GB" sz="2800" dirty="0" smtClean="0"/>
              <a:t>&lt;</a:t>
            </a:r>
            <a:r>
              <a:rPr lang="en-GB" sz="2800" dirty="0"/>
              <a:t>meta name="description" content</a:t>
            </a:r>
            <a:r>
              <a:rPr lang="en-GB" sz="2800" dirty="0" smtClean="0"/>
              <a:t>=“@description" /&gt;</a:t>
            </a:r>
            <a:endParaRPr lang="en-US" sz="2800" dirty="0"/>
          </a:p>
          <a:p>
            <a:endParaRPr lang="en-GB"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85" y="4001919"/>
            <a:ext cx="10724040" cy="1047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07934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89221" y="859810"/>
            <a:ext cx="11476524" cy="5418160"/>
          </a:xfrm>
          <a:prstGeom prst="rect">
            <a:avLst/>
          </a:prstGeom>
          <a:gradFill flip="none" rotWithShape="1">
            <a:gsLst>
              <a:gs pos="0">
                <a:schemeClr val="bg1">
                  <a:lumMod val="85000"/>
                  <a:alpha val="70000"/>
                </a:schemeClr>
              </a:gs>
              <a:gs pos="50000">
                <a:schemeClr val="bg1">
                  <a:lumMod val="85000"/>
                  <a:alpha val="40000"/>
                </a:schemeClr>
              </a:gs>
              <a:gs pos="100000">
                <a:schemeClr val="bg1">
                  <a:lumMod val="95000"/>
                  <a:alpha val="0"/>
                </a:schemeClr>
              </a:gs>
            </a:gsLst>
            <a:lin ang="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endParaRPr lang="en-GB" sz="2800" dirty="0"/>
          </a:p>
        </p:txBody>
      </p:sp>
      <p:sp>
        <p:nvSpPr>
          <p:cNvPr id="2" name="Title 1"/>
          <p:cNvSpPr>
            <a:spLocks noGrp="1"/>
          </p:cNvSpPr>
          <p:nvPr>
            <p:ph type="title"/>
          </p:nvPr>
        </p:nvSpPr>
        <p:spPr/>
        <p:txBody>
          <a:bodyPr/>
          <a:lstStyle/>
          <a:p>
            <a:r>
              <a:rPr lang="en-US" dirty="0" err="1" smtClean="0"/>
              <a:t>Urls</a:t>
            </a:r>
            <a:r>
              <a:rPr lang="en-US" dirty="0" smtClean="0"/>
              <a:t> </a:t>
            </a:r>
            <a:r>
              <a:rPr lang="ru-RU" dirty="0" smtClean="0"/>
              <a:t>и </a:t>
            </a:r>
            <a:r>
              <a:rPr lang="en-US" dirty="0" smtClean="0"/>
              <a:t>routing</a:t>
            </a:r>
            <a:endParaRPr lang="en-US" dirty="0"/>
          </a:p>
        </p:txBody>
      </p:sp>
      <p:sp>
        <p:nvSpPr>
          <p:cNvPr id="3" name="TextBox 2"/>
          <p:cNvSpPr txBox="1"/>
          <p:nvPr/>
        </p:nvSpPr>
        <p:spPr>
          <a:xfrm>
            <a:off x="4940488" y="3825248"/>
            <a:ext cx="5829032" cy="1723549"/>
          </a:xfrm>
          <a:prstGeom prst="rect">
            <a:avLst/>
          </a:prstGeom>
        </p:spPr>
        <p:txBody>
          <a:bodyPr vert="horz" wrap="none" lIns="0" tIns="0" rIns="0" bIns="0" rtlCol="0">
            <a:spAutoFit/>
          </a:bodyPr>
          <a:lstStyle/>
          <a:p>
            <a:r>
              <a:rPr lang="ru-RU" sz="2800" b="1" i="1" dirty="0" smtClean="0"/>
              <a:t>Намного лучше:</a:t>
            </a:r>
          </a:p>
          <a:p>
            <a:r>
              <a:rPr lang="en-GB" sz="2800" i="1" dirty="0" smtClean="0"/>
              <a:t>http</a:t>
            </a:r>
            <a:r>
              <a:rPr lang="en-GB" sz="2800" i="1" dirty="0"/>
              <a:t>://site.com/product/{id}/edit</a:t>
            </a:r>
            <a:endParaRPr lang="en-GB" sz="2800" dirty="0"/>
          </a:p>
          <a:p>
            <a:r>
              <a:rPr lang="en-GB" sz="2800" i="1" dirty="0"/>
              <a:t>http://site.com/product/{id}/info</a:t>
            </a:r>
            <a:endParaRPr lang="en-GB" sz="2800" dirty="0"/>
          </a:p>
          <a:p>
            <a:r>
              <a:rPr lang="en-GB" sz="2800" i="1" dirty="0"/>
              <a:t>http://site.com/product/{id}/description</a:t>
            </a:r>
            <a:endParaRPr lang="en-GB" sz="2800" dirty="0"/>
          </a:p>
        </p:txBody>
      </p:sp>
      <p:sp>
        <p:nvSpPr>
          <p:cNvPr id="5" name="Rectangle 4"/>
          <p:cNvSpPr/>
          <p:nvPr/>
        </p:nvSpPr>
        <p:spPr>
          <a:xfrm>
            <a:off x="483658" y="1329603"/>
            <a:ext cx="8156812" cy="1815882"/>
          </a:xfrm>
          <a:prstGeom prst="rect">
            <a:avLst/>
          </a:prstGeom>
        </p:spPr>
        <p:txBody>
          <a:bodyPr wrap="square">
            <a:spAutoFit/>
          </a:bodyPr>
          <a:lstStyle/>
          <a:p>
            <a:r>
              <a:rPr lang="ru-RU" sz="2800" b="1" i="1" dirty="0" smtClean="0"/>
              <a:t>Плохо:</a:t>
            </a:r>
          </a:p>
          <a:p>
            <a:r>
              <a:rPr lang="en-GB" sz="2800" i="1" dirty="0" smtClean="0"/>
              <a:t>http</a:t>
            </a:r>
            <a:r>
              <a:rPr lang="en-GB" sz="2800" i="1" dirty="0"/>
              <a:t>://site.com/Product.aspx?id={id}&amp;action=0</a:t>
            </a:r>
            <a:endParaRPr lang="en-GB" sz="2800" dirty="0"/>
          </a:p>
          <a:p>
            <a:r>
              <a:rPr lang="en-GB" sz="2800" i="1" dirty="0"/>
              <a:t>http://site.com/Product.aspx?id={id}&amp;action=1</a:t>
            </a:r>
            <a:endParaRPr lang="en-GB" sz="2800" dirty="0"/>
          </a:p>
          <a:p>
            <a:r>
              <a:rPr lang="en-GB" sz="2800" i="1" dirty="0"/>
              <a:t>http://site.com/Product.aspx?id={id}&amp;action=2</a:t>
            </a:r>
            <a:endParaRPr lang="en-GB" sz="2800" dirty="0"/>
          </a:p>
        </p:txBody>
      </p:sp>
    </p:spTree>
    <p:extLst>
      <p:ext uri="{BB962C8B-B14F-4D97-AF65-F5344CB8AC3E}">
        <p14:creationId xmlns:p14="http://schemas.microsoft.com/office/powerpoint/2010/main" val="33848210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89221" y="859810"/>
            <a:ext cx="11476524" cy="5418160"/>
          </a:xfrm>
          <a:prstGeom prst="rect">
            <a:avLst/>
          </a:prstGeom>
          <a:gradFill flip="none" rotWithShape="1">
            <a:gsLst>
              <a:gs pos="0">
                <a:schemeClr val="bg1">
                  <a:lumMod val="85000"/>
                  <a:alpha val="70000"/>
                </a:schemeClr>
              </a:gs>
              <a:gs pos="50000">
                <a:schemeClr val="bg1">
                  <a:lumMod val="85000"/>
                  <a:alpha val="40000"/>
                </a:schemeClr>
              </a:gs>
              <a:gs pos="100000">
                <a:schemeClr val="bg1">
                  <a:lumMod val="95000"/>
                  <a:alpha val="0"/>
                </a:schemeClr>
              </a:gs>
            </a:gsLst>
            <a:lin ang="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endParaRPr lang="en-GB" sz="2800" dirty="0"/>
          </a:p>
        </p:txBody>
      </p:sp>
      <p:sp>
        <p:nvSpPr>
          <p:cNvPr id="2" name="Title 1"/>
          <p:cNvSpPr>
            <a:spLocks noGrp="1"/>
          </p:cNvSpPr>
          <p:nvPr>
            <p:ph type="title"/>
          </p:nvPr>
        </p:nvSpPr>
        <p:spPr/>
        <p:txBody>
          <a:bodyPr/>
          <a:lstStyle/>
          <a:p>
            <a:r>
              <a:rPr lang="en-US" dirty="0" err="1" smtClean="0"/>
              <a:t>Urls</a:t>
            </a:r>
            <a:r>
              <a:rPr lang="en-US" dirty="0" smtClean="0"/>
              <a:t> </a:t>
            </a:r>
            <a:r>
              <a:rPr lang="ru-RU" dirty="0" smtClean="0"/>
              <a:t>и </a:t>
            </a:r>
            <a:r>
              <a:rPr lang="en-US" dirty="0" smtClean="0"/>
              <a:t>routing </a:t>
            </a:r>
            <a:r>
              <a:rPr lang="ru-RU" dirty="0" smtClean="0"/>
              <a:t>в </a:t>
            </a:r>
            <a:r>
              <a:rPr lang="en-US" dirty="0" smtClean="0"/>
              <a:t>ASP.NET</a:t>
            </a:r>
            <a:endParaRPr lang="en-US" dirty="0"/>
          </a:p>
        </p:txBody>
      </p:sp>
      <p:sp>
        <p:nvSpPr>
          <p:cNvPr id="5" name="Rectangle 4"/>
          <p:cNvSpPr/>
          <p:nvPr/>
        </p:nvSpPr>
        <p:spPr>
          <a:xfrm>
            <a:off x="483658" y="859810"/>
            <a:ext cx="11282087" cy="5262979"/>
          </a:xfrm>
          <a:prstGeom prst="rect">
            <a:avLst/>
          </a:prstGeom>
        </p:spPr>
        <p:txBody>
          <a:bodyPr wrap="square">
            <a:spAutoFit/>
          </a:bodyPr>
          <a:lstStyle/>
          <a:p>
            <a:r>
              <a:rPr lang="en-GB" sz="2800" dirty="0"/>
              <a:t>void </a:t>
            </a:r>
            <a:r>
              <a:rPr lang="en-GB" sz="2800" dirty="0" err="1"/>
              <a:t>Application_BeginRequest</a:t>
            </a:r>
            <a:r>
              <a:rPr lang="en-GB" sz="2800" dirty="0"/>
              <a:t>(object sender, </a:t>
            </a:r>
            <a:r>
              <a:rPr lang="en-GB" sz="2800" dirty="0" err="1"/>
              <a:t>EventArgs</a:t>
            </a:r>
            <a:r>
              <a:rPr lang="en-GB" sz="2800" dirty="0"/>
              <a:t> e</a:t>
            </a:r>
            <a:r>
              <a:rPr lang="en-GB" sz="2800" dirty="0" smtClean="0"/>
              <a:t>) {</a:t>
            </a:r>
            <a:endParaRPr lang="en-GB" sz="2800" dirty="0"/>
          </a:p>
          <a:p>
            <a:r>
              <a:rPr lang="en-GB" sz="2800" dirty="0"/>
              <a:t>    </a:t>
            </a:r>
            <a:r>
              <a:rPr lang="en-GB" sz="2800" dirty="0" err="1"/>
              <a:t>HttpContext</a:t>
            </a:r>
            <a:r>
              <a:rPr lang="en-GB" sz="2800" dirty="0"/>
              <a:t> context = </a:t>
            </a:r>
            <a:r>
              <a:rPr lang="en-GB" sz="2800" dirty="0" err="1"/>
              <a:t>HttpContext.Current</a:t>
            </a:r>
            <a:r>
              <a:rPr lang="en-GB" sz="2800" dirty="0"/>
              <a:t>;</a:t>
            </a:r>
          </a:p>
          <a:p>
            <a:r>
              <a:rPr lang="en-GB" sz="2800" dirty="0"/>
              <a:t>    string path = </a:t>
            </a:r>
            <a:r>
              <a:rPr lang="en-GB" sz="2800" dirty="0" err="1"/>
              <a:t>context.Request.Path.ToLower</a:t>
            </a:r>
            <a:r>
              <a:rPr lang="en-GB" sz="2800" dirty="0"/>
              <a:t>();</a:t>
            </a:r>
          </a:p>
          <a:p>
            <a:r>
              <a:rPr lang="en-GB" sz="2800" dirty="0"/>
              <a:t> </a:t>
            </a:r>
          </a:p>
          <a:p>
            <a:r>
              <a:rPr lang="en-GB" sz="2800" dirty="0"/>
              <a:t>    </a:t>
            </a:r>
            <a:r>
              <a:rPr lang="en-GB" sz="2800" dirty="0" err="1"/>
              <a:t>int</a:t>
            </a:r>
            <a:r>
              <a:rPr lang="en-GB" sz="2800" dirty="0"/>
              <a:t> </a:t>
            </a:r>
            <a:r>
              <a:rPr lang="en-GB" sz="2800" dirty="0" err="1"/>
              <a:t>lastContent</a:t>
            </a:r>
            <a:r>
              <a:rPr lang="en-GB" sz="2800" dirty="0"/>
              <a:t> = </a:t>
            </a:r>
            <a:r>
              <a:rPr lang="en-GB" sz="2800" dirty="0" err="1"/>
              <a:t>path.LastIndexOf</a:t>
            </a:r>
            <a:r>
              <a:rPr lang="en-GB" sz="2800" dirty="0"/>
              <a:t>("/product/");</a:t>
            </a:r>
          </a:p>
          <a:p>
            <a:r>
              <a:rPr lang="en-GB" sz="2800" dirty="0"/>
              <a:t>    if (</a:t>
            </a:r>
            <a:r>
              <a:rPr lang="en-GB" sz="2800" dirty="0" err="1"/>
              <a:t>lastContent</a:t>
            </a:r>
            <a:r>
              <a:rPr lang="en-GB" sz="2800" dirty="0"/>
              <a:t> == -1</a:t>
            </a:r>
            <a:r>
              <a:rPr lang="en-GB" sz="2800" dirty="0" smtClean="0"/>
              <a:t>) return</a:t>
            </a:r>
            <a:r>
              <a:rPr lang="en-GB" sz="2800" dirty="0"/>
              <a:t>;</a:t>
            </a:r>
          </a:p>
          <a:p>
            <a:r>
              <a:rPr lang="en-GB" sz="2800" dirty="0"/>
              <a:t>    </a:t>
            </a:r>
          </a:p>
          <a:p>
            <a:r>
              <a:rPr lang="en-GB" sz="2800" dirty="0"/>
              <a:t>    </a:t>
            </a:r>
            <a:r>
              <a:rPr lang="en-GB" sz="2800" dirty="0" err="1"/>
              <a:t>int</a:t>
            </a:r>
            <a:r>
              <a:rPr lang="en-GB" sz="2800" dirty="0"/>
              <a:t> </a:t>
            </a:r>
            <a:r>
              <a:rPr lang="en-GB" sz="2800" dirty="0" err="1"/>
              <a:t>lastSlash</a:t>
            </a:r>
            <a:r>
              <a:rPr lang="en-GB" sz="2800" dirty="0"/>
              <a:t> = </a:t>
            </a:r>
            <a:r>
              <a:rPr lang="en-GB" sz="2800" dirty="0" err="1"/>
              <a:t>path.LastIndexOf</a:t>
            </a:r>
            <a:r>
              <a:rPr lang="en-GB" sz="2800" dirty="0"/>
              <a:t>('/');</a:t>
            </a:r>
          </a:p>
          <a:p>
            <a:r>
              <a:rPr lang="en-GB" sz="2800" dirty="0"/>
              <a:t>    string key = </a:t>
            </a:r>
            <a:r>
              <a:rPr lang="en-GB" sz="2800" dirty="0" err="1"/>
              <a:t>path.Substring</a:t>
            </a:r>
            <a:r>
              <a:rPr lang="en-GB" sz="2800" dirty="0"/>
              <a:t>(</a:t>
            </a:r>
            <a:r>
              <a:rPr lang="en-GB" sz="2800" dirty="0" err="1"/>
              <a:t>lastSlash</a:t>
            </a:r>
            <a:r>
              <a:rPr lang="en-GB" sz="2800" dirty="0"/>
              <a:t> + 1, </a:t>
            </a:r>
            <a:r>
              <a:rPr lang="en-GB" sz="2800" dirty="0" err="1"/>
              <a:t>path.Length</a:t>
            </a:r>
            <a:r>
              <a:rPr lang="en-GB" sz="2800" dirty="0"/>
              <a:t> - </a:t>
            </a:r>
            <a:r>
              <a:rPr lang="en-GB" sz="2800" dirty="0" err="1"/>
              <a:t>lastSlash</a:t>
            </a:r>
            <a:r>
              <a:rPr lang="en-GB" sz="2800" dirty="0"/>
              <a:t> - 1);</a:t>
            </a:r>
          </a:p>
          <a:p>
            <a:r>
              <a:rPr lang="en-GB" sz="2800" dirty="0"/>
              <a:t> </a:t>
            </a:r>
          </a:p>
          <a:p>
            <a:r>
              <a:rPr lang="en-GB" sz="2800" dirty="0"/>
              <a:t>    </a:t>
            </a:r>
            <a:r>
              <a:rPr lang="en-GB" sz="2800" b="1" dirty="0" err="1"/>
              <a:t>context.RewritePath</a:t>
            </a:r>
            <a:r>
              <a:rPr lang="en-GB" sz="2800" dirty="0"/>
              <a:t>("~/</a:t>
            </a:r>
            <a:r>
              <a:rPr lang="en-GB" sz="2800" dirty="0" err="1"/>
              <a:t>default.aspx?id</a:t>
            </a:r>
            <a:r>
              <a:rPr lang="en-GB" sz="2800" dirty="0"/>
              <a:t>=" + key, false);</a:t>
            </a:r>
          </a:p>
          <a:p>
            <a:r>
              <a:rPr lang="en-GB" sz="2800" dirty="0"/>
              <a:t>}</a:t>
            </a:r>
          </a:p>
        </p:txBody>
      </p:sp>
    </p:spTree>
    <p:extLst>
      <p:ext uri="{BB962C8B-B14F-4D97-AF65-F5344CB8AC3E}">
        <p14:creationId xmlns:p14="http://schemas.microsoft.com/office/powerpoint/2010/main" val="255460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89221" y="859811"/>
            <a:ext cx="11476524" cy="2552129"/>
          </a:xfrm>
          <a:prstGeom prst="rect">
            <a:avLst/>
          </a:prstGeom>
          <a:gradFill flip="none" rotWithShape="1">
            <a:gsLst>
              <a:gs pos="0">
                <a:schemeClr val="bg1">
                  <a:lumMod val="85000"/>
                  <a:alpha val="70000"/>
                </a:schemeClr>
              </a:gs>
              <a:gs pos="50000">
                <a:schemeClr val="bg1">
                  <a:lumMod val="85000"/>
                  <a:alpha val="40000"/>
                </a:schemeClr>
              </a:gs>
              <a:gs pos="100000">
                <a:schemeClr val="bg1">
                  <a:lumMod val="95000"/>
                  <a:alpha val="0"/>
                </a:schemeClr>
              </a:gs>
            </a:gsLst>
            <a:lin ang="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r>
              <a:rPr lang="en-GB" sz="2800" dirty="0" smtClean="0"/>
              <a:t>&lt;</a:t>
            </a:r>
            <a:r>
              <a:rPr lang="en-GB" sz="2800" dirty="0" err="1" smtClean="0"/>
              <a:t>customerrors</a:t>
            </a:r>
            <a:r>
              <a:rPr lang="en-GB" sz="2800" dirty="0" smtClean="0"/>
              <a:t> </a:t>
            </a:r>
            <a:r>
              <a:rPr lang="en-GB" sz="2800" dirty="0" err="1"/>
              <a:t>defaultredirect</a:t>
            </a:r>
            <a:r>
              <a:rPr lang="en-GB" sz="2800" dirty="0"/>
              <a:t>="</a:t>
            </a:r>
            <a:r>
              <a:rPr lang="en-GB" sz="2800" dirty="0" smtClean="0"/>
              <a:t>GenericError.aspx" </a:t>
            </a:r>
            <a:r>
              <a:rPr lang="en-GB" sz="2800" dirty="0"/>
              <a:t>mode="On</a:t>
            </a:r>
            <a:r>
              <a:rPr lang="en-GB" sz="2800" dirty="0" smtClean="0"/>
              <a:t>"&gt;</a:t>
            </a:r>
          </a:p>
          <a:p>
            <a:r>
              <a:rPr lang="en-GB" sz="2800" dirty="0" smtClean="0"/>
              <a:t>	&lt;</a:t>
            </a:r>
            <a:r>
              <a:rPr lang="en-GB" sz="2800" dirty="0"/>
              <a:t>error </a:t>
            </a:r>
            <a:r>
              <a:rPr lang="en-GB" sz="2800" dirty="0" err="1"/>
              <a:t>statuscode</a:t>
            </a:r>
            <a:r>
              <a:rPr lang="en-GB" sz="2800" dirty="0"/>
              <a:t>="404" redirect="</a:t>
            </a:r>
            <a:r>
              <a:rPr lang="en-GB" sz="2800" dirty="0" smtClean="0"/>
              <a:t>404.aspx"&gt;&lt;/error&gt;</a:t>
            </a:r>
          </a:p>
          <a:p>
            <a:r>
              <a:rPr lang="en-GB" sz="2800" dirty="0" smtClean="0"/>
              <a:t>	&lt;</a:t>
            </a:r>
            <a:r>
              <a:rPr lang="en-GB" sz="2800" dirty="0"/>
              <a:t>error </a:t>
            </a:r>
            <a:r>
              <a:rPr lang="en-GB" sz="2800" dirty="0" err="1"/>
              <a:t>statuscode</a:t>
            </a:r>
            <a:r>
              <a:rPr lang="en-GB" sz="2800" dirty="0"/>
              <a:t>="501" redirect="</a:t>
            </a:r>
            <a:r>
              <a:rPr lang="en-GB" sz="2800" dirty="0" smtClean="0"/>
              <a:t>501.aspx"&gt;&lt;/error&gt;</a:t>
            </a:r>
          </a:p>
          <a:p>
            <a:r>
              <a:rPr lang="en-GB" sz="2800" dirty="0"/>
              <a:t>&lt;/</a:t>
            </a:r>
            <a:r>
              <a:rPr lang="en-GB" sz="2800" dirty="0" err="1"/>
              <a:t>customerrors</a:t>
            </a:r>
            <a:r>
              <a:rPr lang="en-GB" sz="2800" dirty="0"/>
              <a:t>&gt;</a:t>
            </a:r>
          </a:p>
        </p:txBody>
      </p:sp>
      <p:sp>
        <p:nvSpPr>
          <p:cNvPr id="2" name="Title 1"/>
          <p:cNvSpPr>
            <a:spLocks noGrp="1"/>
          </p:cNvSpPr>
          <p:nvPr>
            <p:ph type="title"/>
          </p:nvPr>
        </p:nvSpPr>
        <p:spPr/>
        <p:txBody>
          <a:bodyPr/>
          <a:lstStyle/>
          <a:p>
            <a:r>
              <a:rPr lang="ru-RU" dirty="0" smtClean="0"/>
              <a:t>Переадресация </a:t>
            </a:r>
            <a:r>
              <a:rPr lang="en-US" dirty="0"/>
              <a:t> </a:t>
            </a:r>
            <a:r>
              <a:rPr lang="ru-RU" dirty="0" smtClean="0"/>
              <a:t>/ </a:t>
            </a:r>
            <a:r>
              <a:rPr lang="en-US" dirty="0" smtClean="0"/>
              <a:t>ASP.NET</a:t>
            </a:r>
            <a:r>
              <a:rPr lang="ru-RU" dirty="0" smtClean="0"/>
              <a:t> - проблема</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221" y="4185171"/>
            <a:ext cx="11476524" cy="1059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983780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_NA_2010_PPT_Template">
  <a:themeElements>
    <a:clrScheme name="Custom 4">
      <a:dk1>
        <a:srgbClr val="000000"/>
      </a:dk1>
      <a:lt1>
        <a:srgbClr val="FFFFFF"/>
      </a:lt1>
      <a:dk2>
        <a:srgbClr val="F37021"/>
      </a:dk2>
      <a:lt2>
        <a:srgbClr val="FDB913"/>
      </a:lt2>
      <a:accent1>
        <a:srgbClr val="5E2F7E"/>
      </a:accent1>
      <a:accent2>
        <a:srgbClr val="B72172"/>
      </a:accent2>
      <a:accent3>
        <a:srgbClr val="8CC63F"/>
      </a:accent3>
      <a:accent4>
        <a:srgbClr val="D6E032"/>
      </a:accent4>
      <a:accent5>
        <a:srgbClr val="0077B8"/>
      </a:accent5>
      <a:accent6>
        <a:srgbClr val="44C8F5"/>
      </a:accent6>
      <a:hlink>
        <a:srgbClr val="FFFF00"/>
      </a:hlink>
      <a:folHlink>
        <a:srgbClr val="F3EB4F"/>
      </a:folHlink>
    </a:clrScheme>
    <a:fontScheme name="Custom 50">
      <a:majorFont>
        <a:latin typeface="Calibri"/>
        <a:ea typeface=""/>
        <a:cs typeface=""/>
      </a:majorFont>
      <a:minorFont>
        <a:latin typeface="Calibr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3"/>
            </a:gs>
            <a:gs pos="86000">
              <a:schemeClr val="accent4"/>
            </a:gs>
          </a:gsLst>
          <a:lin ang="5400000" scaled="1"/>
          <a:tileRect/>
        </a:gradFill>
        <a:ln w="28575">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dirty="0" smtClean="0">
            <a:solidFill>
              <a:schemeClr val="bg1">
                <a:alpha val="99000"/>
              </a:schemeClr>
            </a:solidFill>
          </a:defRPr>
        </a:defPPr>
      </a:lstStyle>
      <a:style>
        <a:lnRef idx="3">
          <a:schemeClr val="lt1"/>
        </a:lnRef>
        <a:fillRef idx="1">
          <a:schemeClr val="accent1"/>
        </a:fillRef>
        <a:effectRef idx="1">
          <a:schemeClr val="accent1"/>
        </a:effectRef>
        <a:fontRef idx="minor">
          <a:schemeClr val="lt1"/>
        </a:fontRef>
      </a:style>
    </a:spDef>
    <a:txDef>
      <a:spPr/>
      <a:bodyPr vert="horz" wrap="square" lIns="0" tIns="0" rIns="0" bIns="0" rtlCol="0">
        <a:spAutoFit/>
      </a:bodyPr>
      <a:lstStyle>
        <a:defPPr marL="460375" marR="0" indent="-460375" algn="l" defTabSz="914363" rtl="0" eaLnBrk="1" fontAlgn="auto" latinLnBrk="0" hangingPunct="1">
          <a:lnSpc>
            <a:spcPct val="90000"/>
          </a:lnSpc>
          <a:spcBef>
            <a:spcPct val="20000"/>
          </a:spcBef>
          <a:spcAft>
            <a:spcPts val="0"/>
          </a:spcAft>
          <a:buClrTx/>
          <a:buSzPct val="100000"/>
          <a:tabLst/>
          <a:defRPr kumimoji="0" sz="2800" b="0" i="0" u="none" strike="noStrike" kern="1200" cap="none" spc="0" normalizeH="0" baseline="0" noProof="0" dirty="0" err="1" smtClean="0">
            <a:ln>
              <a:noFill/>
            </a:ln>
            <a:gradFill>
              <a:gsLst>
                <a:gs pos="0">
                  <a:schemeClr val="tx1"/>
                </a:gs>
                <a:gs pos="100000">
                  <a:schemeClr val="tx1"/>
                </a:gs>
              </a:gsLst>
              <a:lin ang="5400000" scaled="0"/>
            </a:gradFill>
            <a:effectLst/>
            <a:uLnTx/>
            <a:uFillTx/>
            <a:latin typeface="+mj-lt"/>
            <a:ea typeface="+mn-ea"/>
            <a:cs typeface="+mn-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TechEd_NA_2010_PPT_Template</Template>
  <TotalTime>2523</TotalTime>
  <Words>763</Words>
  <Application>Microsoft Office PowerPoint</Application>
  <PresentationFormat>Custom</PresentationFormat>
  <Paragraphs>243</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TechEd_NA_2010_PPT_Template</vt:lpstr>
      <vt:lpstr>Поисковая оптимизация сайтов (SEO) для разработчиков ASP.NET приложений</vt:lpstr>
      <vt:lpstr>О чем поговорим?</vt:lpstr>
      <vt:lpstr>ViewState</vt:lpstr>
      <vt:lpstr>Заголовки (Title)</vt:lpstr>
      <vt:lpstr>Мета информация (description &amp; keywords)</vt:lpstr>
      <vt:lpstr>Мета информация (MVC 3.0)</vt:lpstr>
      <vt:lpstr>Urls и routing</vt:lpstr>
      <vt:lpstr>Urls и routing в ASP.NET</vt:lpstr>
      <vt:lpstr>Переадресация  / ASP.NET - проблема</vt:lpstr>
      <vt:lpstr>Переадресация  / ASP.NET - решение</vt:lpstr>
      <vt:lpstr>Переадресация  / ASP.NET - решение</vt:lpstr>
      <vt:lpstr>Переадресация  / ASP.NET – решение #2</vt:lpstr>
      <vt:lpstr>Переадресация  / ASP.NET 4.0 / коды 301 и 302</vt:lpstr>
      <vt:lpstr>Urls и routing в ASP.NET MVC и Dynamic Data</vt:lpstr>
      <vt:lpstr>ActionResults в ASP.NET MVC 3.0</vt:lpstr>
      <vt:lpstr>ActionResults в ASP.NET MVC 3.0</vt:lpstr>
      <vt:lpstr>ActionResults в ASP.NET MVC 3.0</vt:lpstr>
      <vt:lpstr>Search Engine Optimization Toolkit &amp; URL Rewriter</vt:lpstr>
      <vt:lpstr>Инструменты для клиентской оптимизации </vt:lpstr>
      <vt:lpstr>Ссылки</vt:lpstr>
      <vt:lpstr> Спасибо за внимание! </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Phone 7</dc:title>
  <dc:subject>Mobile Software Forum</dc:subject>
  <dc:creator>Loke Uei Tan</dc:creator>
  <cp:lastModifiedBy>Alex</cp:lastModifiedBy>
  <cp:revision>134</cp:revision>
  <dcterms:created xsi:type="dcterms:W3CDTF">2010-05-03T19:22:57Z</dcterms:created>
  <dcterms:modified xsi:type="dcterms:W3CDTF">2011-06-02T21:06:33Z</dcterms:modified>
</cp:coreProperties>
</file>