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37" r:id="rId3"/>
    <p:sldMasterId id="2147483754" r:id="rId4"/>
  </p:sldMasterIdLst>
  <p:notesMasterIdLst>
    <p:notesMasterId r:id="rId25"/>
  </p:notesMasterIdLst>
  <p:sldIdLst>
    <p:sldId id="266" r:id="rId5"/>
    <p:sldId id="299" r:id="rId6"/>
    <p:sldId id="335" r:id="rId7"/>
    <p:sldId id="336" r:id="rId8"/>
    <p:sldId id="349" r:id="rId9"/>
    <p:sldId id="340" r:id="rId10"/>
    <p:sldId id="347" r:id="rId11"/>
    <p:sldId id="352" r:id="rId12"/>
    <p:sldId id="337" r:id="rId13"/>
    <p:sldId id="350" r:id="rId14"/>
    <p:sldId id="351" r:id="rId15"/>
    <p:sldId id="342" r:id="rId16"/>
    <p:sldId id="339" r:id="rId17"/>
    <p:sldId id="346" r:id="rId18"/>
    <p:sldId id="338" r:id="rId19"/>
    <p:sldId id="343" r:id="rId20"/>
    <p:sldId id="345" r:id="rId21"/>
    <p:sldId id="274" r:id="rId22"/>
    <p:sldId id="348" r:id="rId23"/>
    <p:sldId id="3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2C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2" autoAdjust="0"/>
    <p:restoredTop sz="94660"/>
  </p:normalViewPr>
  <p:slideViewPr>
    <p:cSldViewPr snapToGrid="0">
      <p:cViewPr varScale="1">
        <p:scale>
          <a:sx n="77" d="100"/>
          <a:sy n="77" d="100"/>
        </p:scale>
        <p:origin x="11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43441-C7DE-49CF-9AD1-FF0514421CDD}" type="datetimeFigureOut">
              <a:rPr lang="en-US" smtClean="0"/>
              <a:t>3/31/2017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2551A-C6D9-4047-A170-BAA9A1F40D5B}" type="slidenum">
              <a:rPr lang="en-US" smtClean="0"/>
              <a:t>‹#›</a:t>
            </a:fld>
            <a:endParaRPr lang="en-US"/>
          </a:p>
        </p:txBody>
      </p:sp>
    </p:spTree>
    <p:extLst>
      <p:ext uri="{BB962C8B-B14F-4D97-AF65-F5344CB8AC3E}">
        <p14:creationId xmlns:p14="http://schemas.microsoft.com/office/powerpoint/2010/main" val="300609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89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2199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59018" y="2078631"/>
            <a:ext cx="2812885" cy="3586208"/>
          </a:xfr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3171904" y="2078632"/>
            <a:ext cx="5322848" cy="689733"/>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404878610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48722510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
        <p:nvSpPr>
          <p:cNvPr id="2" name="Rectangle 1"/>
          <p:cNvSpPr/>
          <p:nvPr userDrawn="1"/>
        </p:nvSpPr>
        <p:spPr bwMode="auto">
          <a:xfrm>
            <a:off x="1" y="6297619"/>
            <a:ext cx="3185945"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57" tIns="170767" rIns="213457" bIns="170767" numCol="1" spcCol="0" rtlCol="0" fromWordArt="0" anchor="t" anchorCtr="0" forceAA="0" compatLnSpc="1">
            <a:prstTxWarp prst="textNoShape">
              <a:avLst/>
            </a:prstTxWarp>
            <a:noAutofit/>
          </a:bodyPr>
          <a:lstStyle/>
          <a:p>
            <a:pPr algn="ctr" defTabSz="1088354"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4922380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359018" y="2082617"/>
            <a:ext cx="11467743" cy="1300260"/>
          </a:xfrm>
        </p:spPr>
        <p:txBody>
          <a:bodyPr wrap="square">
            <a:spAutoFit/>
          </a:bodyPr>
          <a:lstStyle>
            <a:lvl1pPr marL="0" indent="0">
              <a:spcBef>
                <a:spcPts val="1200"/>
              </a:spcBef>
              <a:buClr>
                <a:schemeClr val="tx1"/>
              </a:buClr>
              <a:buFont typeface="Wingdings" pitchFamily="2" charset="2"/>
              <a:buNone/>
              <a:defRPr sz="5200">
                <a:solidFill>
                  <a:schemeClr val="tx1"/>
                </a:solidFill>
              </a:defRPr>
            </a:lvl1pPr>
            <a:lvl2pPr marL="0" indent="0">
              <a:spcBef>
                <a:spcPts val="1059"/>
              </a:spcBef>
              <a:buNone/>
              <a:defRPr sz="1867">
                <a:solidFill>
                  <a:schemeClr val="tx1"/>
                </a:solidFill>
              </a:defRPr>
            </a:lvl2pPr>
            <a:lvl3pPr marL="227141" indent="0">
              <a:buNone/>
              <a:tabLst/>
              <a:defRPr sz="1867">
                <a:solidFill>
                  <a:schemeClr val="tx1"/>
                </a:solidFill>
              </a:defRPr>
            </a:lvl3pPr>
            <a:lvl4pPr marL="451169" indent="0">
              <a:buNone/>
              <a:defRPr>
                <a:solidFill>
                  <a:schemeClr val="tx1"/>
                </a:solidFill>
              </a:defRPr>
            </a:lvl4pPr>
            <a:lvl5pPr marL="672086"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1" y="6362533"/>
            <a:ext cx="3070791" cy="49546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57" tIns="170767" rIns="213457" bIns="170767" numCol="1" spcCol="0" rtlCol="0" fromWordArt="0" anchor="t" anchorCtr="0" forceAA="0" compatLnSpc="1">
            <a:prstTxWarp prst="textNoShape">
              <a:avLst/>
            </a:prstTxWarp>
            <a:noAutofit/>
          </a:bodyPr>
          <a:lstStyle/>
          <a:p>
            <a:pPr algn="ctr" defTabSz="1088354"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2701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2689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97326"/>
            <a:ext cx="7699597" cy="1956167"/>
          </a:xfrm>
        </p:spPr>
        <p:txBody>
          <a:bodyPr/>
          <a:lstStyle>
            <a:lvl1pPr marL="0" indent="0">
              <a:buNone/>
              <a:defRPr sz="3333">
                <a:solidFill>
                  <a:srgbClr val="616161"/>
                </a:solidFill>
                <a:latin typeface="Segoe UI" pitchFamily="34" charset="0"/>
                <a:cs typeface="Segoe UI" pitchFamily="34" charset="0"/>
              </a:defRPr>
            </a:lvl1pPr>
            <a:lvl2pPr marL="339624" indent="0">
              <a:buNone/>
              <a:defRPr>
                <a:solidFill>
                  <a:srgbClr val="616161"/>
                </a:solidFill>
                <a:latin typeface="Segoe UI" pitchFamily="34" charset="0"/>
                <a:cs typeface="Segoe UI" pitchFamily="34" charset="0"/>
              </a:defRPr>
            </a:lvl2pPr>
            <a:lvl3pPr marL="572919" indent="0">
              <a:buNone/>
              <a:defRPr>
                <a:solidFill>
                  <a:srgbClr val="616161"/>
                </a:solidFill>
                <a:latin typeface="Segoe UI" pitchFamily="34" charset="0"/>
                <a:cs typeface="Segoe UI" pitchFamily="34" charset="0"/>
              </a:defRPr>
            </a:lvl3pPr>
            <a:lvl4pPr marL="798276" indent="0">
              <a:buNone/>
              <a:defRPr>
                <a:solidFill>
                  <a:srgbClr val="616161"/>
                </a:solidFill>
                <a:latin typeface="Segoe UI" pitchFamily="34" charset="0"/>
                <a:cs typeface="Segoe UI" pitchFamily="34" charset="0"/>
              </a:defRPr>
            </a:lvl4pPr>
            <a:lvl5pPr marL="1029981"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100078466"/>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9017" y="1189177"/>
            <a:ext cx="7987052" cy="2848400"/>
          </a:xfrm>
          <a:prstGeom prst="rect">
            <a:avLst/>
          </a:prstGeom>
        </p:spPr>
        <p:txBody>
          <a:bodyPr/>
          <a:lstStyle>
            <a:lvl1pPr marL="284704" indent="-284704">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4" indent="-27536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6" indent="-284704">
              <a:buClr>
                <a:schemeClr val="tx1"/>
              </a:buClr>
              <a:buSzPct val="90000"/>
              <a:buFont typeface="Arial" pitchFamily="34" charset="0"/>
              <a:buChar char="•"/>
              <a:defRPr sz="266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4" indent="-22402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4" indent="-224029">
              <a:buClr>
                <a:schemeClr val="tx1"/>
              </a:buClr>
              <a:buSzPct val="90000"/>
              <a:buFont typeface="Arial" pitchFamily="34" charset="0"/>
              <a:buChar char="•"/>
              <a:defRPr sz="1867">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372606" y="6333957"/>
            <a:ext cx="3862009" cy="364224"/>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8995652" y="6333955"/>
            <a:ext cx="2845147" cy="364224"/>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23486375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4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06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6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4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40802" cy="990777"/>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40802" cy="4812242"/>
          </a:xfrm>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62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29513" cy="990777"/>
          </a:xfrm>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29513" cy="4812242"/>
          </a:xfrm>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59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18224" cy="990777"/>
          </a:xfrm>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18224" cy="4812242"/>
          </a:xfrm>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01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63379" cy="990777"/>
          </a:xfrm>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63379" cy="4812242"/>
          </a:xfrm>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7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895646" cy="990777"/>
          </a:xfrm>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895646" cy="4812242"/>
          </a:xfrm>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5628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4" descr="http://devrain.com/Conten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7500" y="6089016"/>
            <a:ext cx="1409698" cy="5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44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104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71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3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39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632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275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7791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2978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633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15393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99515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1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9574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1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74911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1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4135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700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0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339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0650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66170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973464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124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2473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00B0F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1773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7030A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6929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FF99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76517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57722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3467"/>
            <a:ext cx="10515600" cy="1047221"/>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311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10515600" cy="959556"/>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50230"/>
            <a:ext cx="5157787"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50230"/>
            <a:ext cx="5183188"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181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71261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0464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743858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6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7113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75101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6087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5113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5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12734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99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76489"/>
            <a:ext cx="3932237" cy="1416756"/>
          </a:xfrm>
        </p:spPr>
        <p:txBody>
          <a:bodyPr anchor="t"/>
          <a:lstStyle>
            <a:lvl1pPr>
              <a:defRPr sz="32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76490"/>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576689"/>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55218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5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0569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6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chemeClr val="bg1"/>
                </a:solidFill>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985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9988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7124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05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1860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4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433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605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55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3782380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189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719843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7220967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1"/>
            <a:ext cx="12192000" cy="6855857"/>
          </a:xfrm>
          <a:prstGeom prst="rect">
            <a:avLst/>
          </a:prstGeom>
        </p:spPr>
      </p:pic>
    </p:spTree>
    <p:extLst>
      <p:ext uri="{BB962C8B-B14F-4D97-AF65-F5344CB8AC3E}">
        <p14:creationId xmlns:p14="http://schemas.microsoft.com/office/powerpoint/2010/main" val="1405625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073987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0321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082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8001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995909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59259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1989092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310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725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01143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32534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199204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43523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044684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93019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84709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40810207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92488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13119165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1837944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903108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2834475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916931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72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6726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68857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37456510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56111"/>
      </p:ext>
    </p:extLst>
  </p:cSld>
  <p:clrMapOvr>
    <a:overrideClrMapping bg1="dk1" tx1="lt1" bg2="dk2"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15084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5890779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0773666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048499"/>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8" y="289516"/>
            <a:ext cx="11467743" cy="899665"/>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3757952628"/>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8" y="1189177"/>
            <a:ext cx="4032085" cy="2396971"/>
          </a:xfrm>
        </p:spPr>
        <p:txBody>
          <a:bodyPr wrap="square">
            <a:spAutoFit/>
          </a:bodyPr>
          <a:lstStyle>
            <a:lvl1pPr marL="0" indent="0">
              <a:spcBef>
                <a:spcPts val="1200"/>
              </a:spcBef>
              <a:buClr>
                <a:schemeClr val="tx1"/>
              </a:buClr>
              <a:buFont typeface="Wingdings" pitchFamily="2" charset="2"/>
              <a:buNone/>
              <a:defRPr sz="3600">
                <a:solidFill>
                  <a:schemeClr val="tx1"/>
                </a:solidFill>
              </a:defRPr>
            </a:lvl1pPr>
            <a:lvl2pPr marL="0" indent="0">
              <a:buNone/>
              <a:defRPr sz="1867">
                <a:solidFill>
                  <a:schemeClr val="tx1"/>
                </a:solidFill>
              </a:defRPr>
            </a:lvl2pPr>
            <a:lvl3pPr marL="227141" indent="0">
              <a:buNone/>
              <a:tabLst/>
              <a:defRPr sz="1867">
                <a:solidFill>
                  <a:schemeClr val="tx1"/>
                </a:solidFill>
              </a:defRPr>
            </a:lvl3pPr>
            <a:lvl4pPr marL="451169" indent="0">
              <a:buNone/>
              <a:defRPr>
                <a:solidFill>
                  <a:schemeClr val="tx1"/>
                </a:solidFill>
              </a:defRPr>
            </a:lvl4pPr>
            <a:lvl5pPr marL="672086"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644193" y="1198804"/>
            <a:ext cx="3860471" cy="2396971"/>
          </a:xfrm>
        </p:spPr>
        <p:txBody>
          <a:bodyPr wrap="square">
            <a:spAutoFit/>
          </a:bodyPr>
          <a:lstStyle>
            <a:lvl1pPr marL="0" indent="0">
              <a:spcBef>
                <a:spcPts val="1200"/>
              </a:spcBef>
              <a:buClr>
                <a:schemeClr val="tx1"/>
              </a:buClr>
              <a:buFont typeface="Wingdings" pitchFamily="2" charset="2"/>
              <a:buNone/>
              <a:defRPr sz="3600">
                <a:solidFill>
                  <a:srgbClr val="616161"/>
                </a:solidFill>
              </a:defRPr>
            </a:lvl1pPr>
            <a:lvl2pPr marL="0" indent="0">
              <a:buNone/>
              <a:defRPr sz="1867">
                <a:solidFill>
                  <a:srgbClr val="616161"/>
                </a:solidFill>
              </a:defRPr>
            </a:lvl2pPr>
            <a:lvl3pPr marL="227141" indent="0">
              <a:buNone/>
              <a:tabLst/>
              <a:defRPr sz="1867">
                <a:solidFill>
                  <a:srgbClr val="616161"/>
                </a:solidFill>
              </a:defRPr>
            </a:lvl3pPr>
            <a:lvl4pPr marL="451169" indent="0">
              <a:buNone/>
              <a:defRPr>
                <a:solidFill>
                  <a:srgbClr val="616161"/>
                </a:solidFill>
              </a:defRPr>
            </a:lvl4pPr>
            <a:lvl5pPr marL="672086"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8" y="289516"/>
            <a:ext cx="11467743" cy="899665"/>
          </a:xfrm>
        </p:spPr>
        <p:txBody>
          <a:bodyPr/>
          <a:lstStyle/>
          <a:p>
            <a:r>
              <a:rPr lang="en-US" dirty="0"/>
              <a:t>Click to edit Master title style</a:t>
            </a:r>
          </a:p>
        </p:txBody>
      </p:sp>
    </p:spTree>
    <p:extLst>
      <p:ext uri="{BB962C8B-B14F-4D97-AF65-F5344CB8AC3E}">
        <p14:creationId xmlns:p14="http://schemas.microsoft.com/office/powerpoint/2010/main" val="295700109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9017" y="1189180"/>
            <a:ext cx="4022175" cy="2491697"/>
          </a:xfrm>
        </p:spPr>
        <p:txBody>
          <a:bodyPr wrap="square">
            <a:spAutoFit/>
          </a:bodyPr>
          <a:lstStyle>
            <a:lvl1pPr marL="281593" indent="-281593">
              <a:spcBef>
                <a:spcPts val="1200"/>
              </a:spcBef>
              <a:buClr>
                <a:schemeClr val="tx1"/>
              </a:buClr>
              <a:buFont typeface="Arial" pitchFamily="34" charset="0"/>
              <a:buChar char="•"/>
              <a:defRPr sz="3600">
                <a:solidFill>
                  <a:srgbClr val="616161"/>
                </a:solidFill>
              </a:defRPr>
            </a:lvl1pPr>
            <a:lvl2pPr marL="520546" indent="-228532">
              <a:defRPr sz="2400">
                <a:solidFill>
                  <a:srgbClr val="616161"/>
                </a:solidFill>
              </a:defRPr>
            </a:lvl2pPr>
            <a:lvl3pPr marL="685596" indent="-165052">
              <a:tabLst/>
              <a:defRPr sz="1867">
                <a:solidFill>
                  <a:srgbClr val="616161"/>
                </a:solidFill>
              </a:defRPr>
            </a:lvl3pPr>
            <a:lvl4pPr marL="863344" indent="-177748">
              <a:defRPr>
                <a:solidFill>
                  <a:srgbClr val="616161"/>
                </a:solidFill>
              </a:defRPr>
            </a:lvl4pPr>
            <a:lvl5pPr marL="1028393" indent="-16505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634283" y="1189180"/>
            <a:ext cx="3999240" cy="2491697"/>
          </a:xfrm>
        </p:spPr>
        <p:txBody>
          <a:bodyPr wrap="square">
            <a:spAutoFit/>
          </a:bodyPr>
          <a:lstStyle>
            <a:lvl1pPr marL="281593" indent="-281593">
              <a:spcBef>
                <a:spcPts val="1200"/>
              </a:spcBef>
              <a:buClr>
                <a:schemeClr val="tx1"/>
              </a:buClr>
              <a:buFont typeface="Arial" pitchFamily="34" charset="0"/>
              <a:buChar char="•"/>
              <a:defRPr sz="3600">
                <a:solidFill>
                  <a:srgbClr val="616161"/>
                </a:solidFill>
              </a:defRPr>
            </a:lvl1pPr>
            <a:lvl2pPr marL="520546" indent="-228532">
              <a:defRPr sz="2400">
                <a:solidFill>
                  <a:srgbClr val="616161"/>
                </a:solidFill>
              </a:defRPr>
            </a:lvl2pPr>
            <a:lvl3pPr marL="685596" indent="-165052">
              <a:tabLst/>
              <a:defRPr sz="1867">
                <a:solidFill>
                  <a:srgbClr val="616161"/>
                </a:solidFill>
              </a:defRPr>
            </a:lvl3pPr>
            <a:lvl4pPr marL="863344" indent="-177748">
              <a:defRPr>
                <a:solidFill>
                  <a:srgbClr val="616161"/>
                </a:solidFill>
              </a:defRPr>
            </a:lvl4pPr>
            <a:lvl5pPr marL="1028393" indent="-16505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331704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6" y="2082616"/>
            <a:ext cx="3765304" cy="3586208"/>
          </a:xfr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99417" y="2082616"/>
            <a:ext cx="3765304" cy="3586208"/>
          </a:xfrm>
          <a:solidFill>
            <a:srgbClr val="68217A"/>
          </a:solidFill>
          <a:ln>
            <a:noFill/>
          </a:ln>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1694389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2.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theme" Target="../theme/theme4.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053479"/>
      </p:ext>
    </p:extLst>
  </p:cSld>
  <p:clrMap bg1="lt1" tx1="dk1" bg2="lt2" tx2="dk2" accent1="accent1" accent2="accent2" accent3="accent3" accent4="accent4" accent5="accent5" accent6="accent6" hlink="hlink" folHlink="folHlink"/>
  <p:sldLayoutIdLst>
    <p:sldLayoutId id="2147483681" r:id="rId1"/>
    <p:sldLayoutId id="2147483712" r:id="rId2"/>
    <p:sldLayoutId id="2147483649" r:id="rId3"/>
    <p:sldLayoutId id="2147483706" r:id="rId4"/>
    <p:sldLayoutId id="2147483677" r:id="rId5"/>
    <p:sldLayoutId id="2147483678" r:id="rId6"/>
    <p:sldLayoutId id="2147483679" r:id="rId7"/>
    <p:sldLayoutId id="2147483680" r:id="rId8"/>
    <p:sldLayoutId id="2147483650" r:id="rId9"/>
    <p:sldLayoutId id="2147483707" r:id="rId10"/>
    <p:sldLayoutId id="2147483708" r:id="rId11"/>
    <p:sldLayoutId id="2147483709" r:id="rId12"/>
    <p:sldLayoutId id="2147483710" r:id="rId13"/>
    <p:sldLayoutId id="2147483711" r:id="rId14"/>
    <p:sldLayoutId id="2147483686" r:id="rId15"/>
    <p:sldLayoutId id="2147483692" r:id="rId16"/>
    <p:sldLayoutId id="2147483693" r:id="rId17"/>
    <p:sldLayoutId id="2147483694" r:id="rId18"/>
    <p:sldLayoutId id="2147483695" r:id="rId19"/>
    <p:sldLayoutId id="2147483691" r:id="rId20"/>
    <p:sldLayoutId id="2147483687" r:id="rId21"/>
    <p:sldLayoutId id="2147483688" r:id="rId22"/>
    <p:sldLayoutId id="2147483689" r:id="rId23"/>
    <p:sldLayoutId id="2147483690" r:id="rId24"/>
    <p:sldLayoutId id="2147483658" r:id="rId25"/>
    <p:sldLayoutId id="2147483666" r:id="rId26"/>
    <p:sldLayoutId id="2147483667" r:id="rId27"/>
    <p:sldLayoutId id="2147483668" r:id="rId28"/>
    <p:sldLayoutId id="2147483670" r:id="rId29"/>
    <p:sldLayoutId id="2147483713" r:id="rId30"/>
    <p:sldLayoutId id="2147483714" r:id="rId31"/>
    <p:sldLayoutId id="2147483715" r:id="rId32"/>
    <p:sldLayoutId id="2147483716" r:id="rId33"/>
    <p:sldLayoutId id="2147483717" r:id="rId34"/>
    <p:sldLayoutId id="2147483696" r:id="rId35"/>
    <p:sldLayoutId id="2147483697" r:id="rId36"/>
    <p:sldLayoutId id="2147483698" r:id="rId37"/>
    <p:sldLayoutId id="2147483699" r:id="rId38"/>
    <p:sldLayoutId id="2147483700" r:id="rId39"/>
    <p:sldLayoutId id="2147483651" r:id="rId40"/>
    <p:sldLayoutId id="2147483701" r:id="rId41"/>
    <p:sldLayoutId id="2147483702" r:id="rId42"/>
    <p:sldLayoutId id="2147483703" r:id="rId43"/>
    <p:sldLayoutId id="2147483652" r:id="rId44"/>
    <p:sldLayoutId id="2147483653" r:id="rId45"/>
    <p:sldLayoutId id="2147483654" r:id="rId46"/>
    <p:sldLayoutId id="2147483662" r:id="rId47"/>
    <p:sldLayoutId id="2147483663" r:id="rId48"/>
    <p:sldLayoutId id="2147483704" r:id="rId49"/>
    <p:sldLayoutId id="2147483664" r:id="rId50"/>
    <p:sldLayoutId id="2147483665" r:id="rId51"/>
    <p:sldLayoutId id="2147483671" r:id="rId52"/>
    <p:sldLayoutId id="2147483655" r:id="rId53"/>
    <p:sldLayoutId id="2147483657" r:id="rId54"/>
    <p:sldLayoutId id="2147483676" r:id="rId55"/>
    <p:sldLayoutId id="2147483705" r:id="rId56"/>
    <p:sldLayoutId id="2147483672" r:id="rId57"/>
    <p:sldLayoutId id="2147483673" r:id="rId58"/>
    <p:sldLayoutId id="2147483674" r:id="rId59"/>
    <p:sldLayoutId id="2147483675" r:id="rId60"/>
    <p:sldLayoutId id="2147483718" r:id="rId61"/>
    <p:sldLayoutId id="2147483719" r:id="rId62"/>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7717611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897406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018" y="289516"/>
            <a:ext cx="11467743" cy="899665"/>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359019" y="1189181"/>
            <a:ext cx="7987051" cy="2048499"/>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12739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ransition>
    <p:fade/>
  </p:transition>
  <p:hf hdr="0" dt="0"/>
  <p:txStyles>
    <p:titleStyle>
      <a:lvl1pPr algn="l" defTabSz="914090" rtl="0" eaLnBrk="1" latinLnBrk="0" hangingPunct="1">
        <a:lnSpc>
          <a:spcPct val="90000"/>
        </a:lnSpc>
        <a:spcBef>
          <a:spcPct val="0"/>
        </a:spcBef>
        <a:buNone/>
        <a:defRPr lang="en-US" sz="5200" b="0" kern="1200" cap="none" spc="-100" baseline="0" dirty="0" smtClean="0">
          <a:ln w="3175">
            <a:noFill/>
          </a:ln>
          <a:solidFill>
            <a:srgbClr val="616161"/>
          </a:solidFill>
          <a:effectLst/>
          <a:latin typeface="+mj-lt"/>
          <a:ea typeface="+mn-ea"/>
          <a:cs typeface="Segoe UI" pitchFamily="34" charset="0"/>
        </a:defRPr>
      </a:lvl1pPr>
    </p:titleStyle>
    <p:bodyStyle>
      <a:lvl1pPr marL="336045" marR="0" indent="-336045" algn="l" defTabSz="914090"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519" marR="0" indent="-236474" algn="l" defTabSz="91409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103"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867" kern="1200" spc="0" baseline="0">
          <a:gradFill>
            <a:gsLst>
              <a:gs pos="1250">
                <a:schemeClr val="tx1"/>
              </a:gs>
              <a:gs pos="100000">
                <a:schemeClr val="tx1"/>
              </a:gs>
            </a:gsLst>
            <a:lin ang="5400000" scaled="0"/>
          </a:gradFill>
          <a:latin typeface="+mn-lt"/>
          <a:ea typeface="+mn-ea"/>
          <a:cs typeface="+mn-cs"/>
        </a:defRPr>
      </a:lvl3pPr>
      <a:lvl4pPr marL="1008129"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57"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50"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970796"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427844"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884888"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9pPr>
    </p:bodyStyle>
    <p:otherStyle>
      <a:defPPr>
        <a:defRPr lang="en-US"/>
      </a:defPPr>
      <a:lvl1pPr marL="0" algn="l" defTabSz="914090" rtl="0" eaLnBrk="1" latinLnBrk="0" hangingPunct="1">
        <a:defRPr sz="1733" kern="1200">
          <a:solidFill>
            <a:schemeClr val="tx1"/>
          </a:solidFill>
          <a:latin typeface="+mn-lt"/>
          <a:ea typeface="+mn-ea"/>
          <a:cs typeface="+mn-cs"/>
        </a:defRPr>
      </a:lvl1pPr>
      <a:lvl2pPr marL="457047" algn="l" defTabSz="914090" rtl="0" eaLnBrk="1" latinLnBrk="0" hangingPunct="1">
        <a:defRPr sz="1733" kern="1200">
          <a:solidFill>
            <a:schemeClr val="tx1"/>
          </a:solidFill>
          <a:latin typeface="+mn-lt"/>
          <a:ea typeface="+mn-ea"/>
          <a:cs typeface="+mn-cs"/>
        </a:defRPr>
      </a:lvl2pPr>
      <a:lvl3pPr marL="914090" algn="l" defTabSz="914090" rtl="0" eaLnBrk="1" latinLnBrk="0" hangingPunct="1">
        <a:defRPr sz="1733" kern="1200">
          <a:solidFill>
            <a:schemeClr val="tx1"/>
          </a:solidFill>
          <a:latin typeface="+mn-lt"/>
          <a:ea typeface="+mn-ea"/>
          <a:cs typeface="+mn-cs"/>
        </a:defRPr>
      </a:lvl3pPr>
      <a:lvl4pPr marL="1371136" algn="l" defTabSz="914090" rtl="0" eaLnBrk="1" latinLnBrk="0" hangingPunct="1">
        <a:defRPr sz="1733" kern="1200">
          <a:solidFill>
            <a:schemeClr val="tx1"/>
          </a:solidFill>
          <a:latin typeface="+mn-lt"/>
          <a:ea typeface="+mn-ea"/>
          <a:cs typeface="+mn-cs"/>
        </a:defRPr>
      </a:lvl4pPr>
      <a:lvl5pPr marL="1828182" algn="l" defTabSz="914090" rtl="0" eaLnBrk="1" latinLnBrk="0" hangingPunct="1">
        <a:defRPr sz="1733" kern="1200">
          <a:solidFill>
            <a:schemeClr val="tx1"/>
          </a:solidFill>
          <a:latin typeface="+mn-lt"/>
          <a:ea typeface="+mn-ea"/>
          <a:cs typeface="+mn-cs"/>
        </a:defRPr>
      </a:lvl5pPr>
      <a:lvl6pPr marL="2285227" algn="l" defTabSz="914090" rtl="0" eaLnBrk="1" latinLnBrk="0" hangingPunct="1">
        <a:defRPr sz="1733" kern="1200">
          <a:solidFill>
            <a:schemeClr val="tx1"/>
          </a:solidFill>
          <a:latin typeface="+mn-lt"/>
          <a:ea typeface="+mn-ea"/>
          <a:cs typeface="+mn-cs"/>
        </a:defRPr>
      </a:lvl6pPr>
      <a:lvl7pPr marL="2742274" algn="l" defTabSz="914090" rtl="0" eaLnBrk="1" latinLnBrk="0" hangingPunct="1">
        <a:defRPr sz="1733" kern="1200">
          <a:solidFill>
            <a:schemeClr val="tx1"/>
          </a:solidFill>
          <a:latin typeface="+mn-lt"/>
          <a:ea typeface="+mn-ea"/>
          <a:cs typeface="+mn-cs"/>
        </a:defRPr>
      </a:lvl7pPr>
      <a:lvl8pPr marL="3199319" algn="l" defTabSz="914090" rtl="0" eaLnBrk="1" latinLnBrk="0" hangingPunct="1">
        <a:defRPr sz="1733" kern="1200">
          <a:solidFill>
            <a:schemeClr val="tx1"/>
          </a:solidFill>
          <a:latin typeface="+mn-lt"/>
          <a:ea typeface="+mn-ea"/>
          <a:cs typeface="+mn-cs"/>
        </a:defRPr>
      </a:lvl8pPr>
      <a:lvl9pPr marL="3656366" algn="l" defTabSz="914090"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krakovetskiy@devrain.com" TargetMode="External"/><Relationship Id="rId2" Type="http://schemas.openxmlformats.org/officeDocument/2006/relationships/image" Target="../media/image19.png"/><Relationship Id="rId1" Type="http://schemas.openxmlformats.org/officeDocument/2006/relationships/slideLayout" Target="../slideLayouts/slideLayout67.xml"/><Relationship Id="rId4" Type="http://schemas.openxmlformats.org/officeDocument/2006/relationships/hyperlink" Target="https://www.facebook.com/alex.krakovetskiy"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www.mirror.co.uk/tech/googles-artificial-intelligence-can-diagnose-9975987" TargetMode="Externa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nashformat.ua/catalog/knygy/biznes_1/kniga_prishestya_robot_v_tekhn_ka_zagroza_maybutnogo_bezrob_ttya_mart_n_ford/" TargetMode="External"/><Relationship Id="rId1" Type="http://schemas.openxmlformats.org/officeDocument/2006/relationships/slideLayout" Target="../slideLayouts/slideLayout20.xml"/><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mann-ivanov-ferber.ru/books/iskusstvennyj-intellekt/"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hyperlink" Target="https://www.facebook.com/alex.krakovetskiy"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hyperlink" Target="http://www.theverge.com/2016/12/30/14128870/foxconn-robots-automation-apple-iphone-china-manufacturing" TargetMode="External"/><Relationship Id="rId2" Type="http://schemas.openxmlformats.org/officeDocument/2006/relationships/hyperlink" Target="http://www.businessinsider.com/startup-msgai-wants-to-make-bots-big-2016-3" TargetMode="Externa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hyperlink" Target="https://www.newscientist.com/article/mg23331144-500-ai-learns-to-write-its-own-code-by-stealing-from-other-programs/" TargetMode="External"/><Relationship Id="rId2" Type="http://schemas.openxmlformats.org/officeDocument/2006/relationships/hyperlink" Target="http://www.zerohedge.com/news/2017-03-28/robots-win-blackrock-bets-computers-over-human-stock-pickers-fires-dozens" TargetMode="Externa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702905"/>
            <a:ext cx="11551286" cy="2764195"/>
          </a:xfrm>
        </p:spPr>
        <p:txBody>
          <a:bodyPr/>
          <a:lstStyle/>
          <a:p>
            <a:pPr algn="ctr"/>
            <a:r>
              <a:rPr lang="ru-RU" sz="3200" b="1" dirty="0">
                <a:latin typeface="+mn-lt"/>
              </a:rPr>
              <a:t>Люди </a:t>
            </a:r>
            <a:r>
              <a:rPr lang="ru-RU" sz="3200" b="1" dirty="0" err="1">
                <a:latin typeface="+mn-lt"/>
              </a:rPr>
              <a:t>vs</a:t>
            </a:r>
            <a:r>
              <a:rPr lang="ru-RU" sz="3200" b="1" dirty="0">
                <a:latin typeface="+mn-lt"/>
              </a:rPr>
              <a:t>. </a:t>
            </a:r>
            <a:r>
              <a:rPr lang="ru-RU" sz="3200" b="1" dirty="0" err="1">
                <a:latin typeface="+mn-lt"/>
              </a:rPr>
              <a:t>Роботи</a:t>
            </a:r>
            <a:r>
              <a:rPr lang="ru-RU" sz="3200" b="1" dirty="0">
                <a:latin typeface="+mn-lt"/>
              </a:rPr>
              <a:t>: як </a:t>
            </a:r>
            <a:r>
              <a:rPr lang="ru-RU" sz="3200" b="1" dirty="0" err="1">
                <a:latin typeface="+mn-lt"/>
              </a:rPr>
              <a:t>роботизація</a:t>
            </a:r>
            <a:r>
              <a:rPr lang="ru-RU" sz="3200" b="1" dirty="0">
                <a:latin typeface="+mn-lt"/>
              </a:rPr>
              <a:t> та </a:t>
            </a:r>
            <a:r>
              <a:rPr lang="ru-RU" sz="3200" b="1" dirty="0" err="1">
                <a:latin typeface="+mn-lt"/>
              </a:rPr>
              <a:t>автоматизація</a:t>
            </a:r>
            <a:r>
              <a:rPr lang="ru-RU" sz="3200" b="1" dirty="0">
                <a:latin typeface="+mn-lt"/>
              </a:rPr>
              <a:t> </a:t>
            </a:r>
            <a:r>
              <a:rPr lang="ru-RU" sz="3200" b="1" dirty="0" err="1">
                <a:latin typeface="+mn-lt"/>
              </a:rPr>
              <a:t>змінить</a:t>
            </a:r>
            <a:r>
              <a:rPr lang="ru-RU" sz="3200" b="1" dirty="0">
                <a:latin typeface="+mn-lt"/>
              </a:rPr>
              <a:t> сферу </a:t>
            </a:r>
            <a:r>
              <a:rPr lang="ru-RU" sz="3200" b="1" dirty="0" err="1">
                <a:latin typeface="+mn-lt"/>
              </a:rPr>
              <a:t>розробки</a:t>
            </a:r>
            <a:r>
              <a:rPr lang="ru-RU" sz="3200" b="1" dirty="0">
                <a:latin typeface="+mn-lt"/>
              </a:rPr>
              <a:t> </a:t>
            </a:r>
            <a:r>
              <a:rPr lang="ru-RU" sz="3200" b="1" dirty="0" err="1">
                <a:latin typeface="+mn-lt"/>
              </a:rPr>
              <a:t>програмного</a:t>
            </a:r>
            <a:r>
              <a:rPr lang="ru-RU" sz="3200" b="1" dirty="0">
                <a:latin typeface="+mn-lt"/>
              </a:rPr>
              <a:t> </a:t>
            </a:r>
            <a:r>
              <a:rPr lang="ru-RU" sz="3200" b="1" dirty="0" err="1">
                <a:latin typeface="+mn-lt"/>
              </a:rPr>
              <a:t>забезпечення</a:t>
            </a:r>
            <a:r>
              <a:rPr lang="ru-RU" sz="3200" b="1" dirty="0">
                <a:latin typeface="+mn-lt"/>
              </a:rPr>
              <a:t> та </a:t>
            </a:r>
            <a:r>
              <a:rPr lang="ru-RU" sz="3200" b="1" dirty="0" err="1">
                <a:latin typeface="+mn-lt"/>
              </a:rPr>
              <a:t>управління</a:t>
            </a:r>
            <a:r>
              <a:rPr lang="ru-RU" sz="3200" b="1" dirty="0">
                <a:latin typeface="+mn-lt"/>
              </a:rPr>
              <a:t> проектами</a:t>
            </a:r>
            <a:endParaRPr lang="en-US" sz="6000" b="1" dirty="0">
              <a:solidFill>
                <a:schemeClr val="tx1"/>
              </a:solidFill>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942" y="5710181"/>
            <a:ext cx="1905266" cy="809738"/>
          </a:xfrm>
          <a:prstGeom prst="rect">
            <a:avLst/>
          </a:prstGeom>
        </p:spPr>
      </p:pic>
      <p:sp>
        <p:nvSpPr>
          <p:cNvPr id="3" name="Rectangle 2"/>
          <p:cNvSpPr/>
          <p:nvPr/>
        </p:nvSpPr>
        <p:spPr>
          <a:xfrm>
            <a:off x="428625" y="4383584"/>
            <a:ext cx="4029075" cy="1538883"/>
          </a:xfrm>
          <a:prstGeom prst="rect">
            <a:avLst/>
          </a:prstGeom>
        </p:spPr>
        <p:txBody>
          <a:bodyPr wrap="square">
            <a:spAutoFit/>
          </a:bodyPr>
          <a:lstStyle/>
          <a:p>
            <a:r>
              <a:rPr lang="en-US" sz="2000" b="1" dirty="0"/>
              <a:t>Oleksandr Krakovetskyi</a:t>
            </a:r>
            <a:br>
              <a:rPr lang="en-US" sz="2000" b="1" dirty="0"/>
            </a:br>
            <a:r>
              <a:rPr lang="en-US" sz="2000" b="1" dirty="0"/>
              <a:t>CEO, DevRain Solutions</a:t>
            </a:r>
            <a:br>
              <a:rPr lang="en-US" sz="2000" b="1" dirty="0"/>
            </a:br>
            <a:r>
              <a:rPr lang="en-US" b="1" dirty="0"/>
              <a:t>@</a:t>
            </a:r>
            <a:r>
              <a:rPr lang="en-US" b="1" dirty="0" err="1"/>
              <a:t>msugvnua</a:t>
            </a:r>
            <a:br>
              <a:rPr lang="en-US" b="1" dirty="0"/>
            </a:br>
            <a:r>
              <a:rPr lang="en-US" b="1" dirty="0">
                <a:hlinkClick r:id="rId3"/>
              </a:rPr>
              <a:t>alex.krakovetskiy@devrain.com</a:t>
            </a:r>
            <a:br>
              <a:rPr lang="en-US" b="1" dirty="0"/>
            </a:br>
            <a:r>
              <a:rPr lang="en-US" b="1" dirty="0">
                <a:hlinkClick r:id="rId4"/>
              </a:rPr>
              <a:t>https://fb.com/alex.krakovetskiy</a:t>
            </a:r>
            <a:r>
              <a:rPr lang="en-US" b="1" dirty="0"/>
              <a:t> </a:t>
            </a:r>
            <a:endParaRPr lang="en-US" dirty="0"/>
          </a:p>
        </p:txBody>
      </p:sp>
    </p:spTree>
    <p:extLst>
      <p:ext uri="{BB962C8B-B14F-4D97-AF65-F5344CB8AC3E}">
        <p14:creationId xmlns:p14="http://schemas.microsoft.com/office/powerpoint/2010/main" val="18061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3914517"/>
          </a:xfrm>
        </p:spPr>
        <p:txBody>
          <a:bodyPr>
            <a:normAutofit/>
          </a:bodyPr>
          <a:lstStyle/>
          <a:p>
            <a:r>
              <a:rPr lang="en-US" dirty="0"/>
              <a:t>Google's artificial intelligence can diagnose cancer faster than human doctors</a:t>
            </a:r>
          </a:p>
        </p:txBody>
      </p:sp>
      <p:sp>
        <p:nvSpPr>
          <p:cNvPr id="5" name="Content Placeholder 4"/>
          <p:cNvSpPr>
            <a:spLocks noGrp="1"/>
          </p:cNvSpPr>
          <p:nvPr>
            <p:ph idx="1"/>
          </p:nvPr>
        </p:nvSpPr>
        <p:spPr>
          <a:xfrm>
            <a:off x="838199" y="3856653"/>
            <a:ext cx="9332167" cy="2320310"/>
          </a:xfrm>
        </p:spPr>
        <p:txBody>
          <a:bodyPr/>
          <a:lstStyle/>
          <a:p>
            <a:pPr marL="0" indent="0">
              <a:buNone/>
            </a:pPr>
            <a:r>
              <a:rPr lang="en-US" dirty="0"/>
              <a:t>The system is able to scan samples to determine whether or not tissues are cancerous</a:t>
            </a:r>
          </a:p>
          <a:p>
            <a:pPr marL="0" indent="0">
              <a:buNone/>
            </a:pPr>
            <a:endParaRPr lang="en-US" dirty="0"/>
          </a:p>
          <a:p>
            <a:pPr marL="0" indent="0">
              <a:buNone/>
            </a:pPr>
            <a:r>
              <a:rPr lang="en-US" dirty="0">
                <a:hlinkClick r:id="rId2"/>
              </a:rPr>
              <a:t>http://www.mirror.co.uk/tech/googles-artificial-intelligence-can-diagnose-9975987</a:t>
            </a:r>
            <a:r>
              <a:rPr lang="en-US" dirty="0"/>
              <a:t> </a:t>
            </a:r>
          </a:p>
        </p:txBody>
      </p:sp>
    </p:spTree>
    <p:extLst>
      <p:ext uri="{BB962C8B-B14F-4D97-AF65-F5344CB8AC3E}">
        <p14:creationId xmlns:p14="http://schemas.microsoft.com/office/powerpoint/2010/main" val="19682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AI advantages</a:t>
            </a:r>
          </a:p>
        </p:txBody>
      </p:sp>
      <p:sp>
        <p:nvSpPr>
          <p:cNvPr id="3" name="Content Placeholder 2"/>
          <p:cNvSpPr>
            <a:spLocks noGrp="1"/>
          </p:cNvSpPr>
          <p:nvPr>
            <p:ph idx="1"/>
          </p:nvPr>
        </p:nvSpPr>
        <p:spPr>
          <a:xfrm>
            <a:off x="838200" y="1690688"/>
            <a:ext cx="9885784" cy="4747434"/>
          </a:xfrm>
        </p:spPr>
        <p:txBody>
          <a:bodyPr>
            <a:noAutofit/>
          </a:bodyPr>
          <a:lstStyle/>
          <a:p>
            <a:pPr marL="0" indent="0">
              <a:lnSpc>
                <a:spcPct val="110000"/>
              </a:lnSpc>
              <a:buNone/>
            </a:pPr>
            <a:endParaRPr lang="en-US" sz="3200" dirty="0"/>
          </a:p>
          <a:p>
            <a:pPr>
              <a:lnSpc>
                <a:spcPct val="110000"/>
              </a:lnSpc>
              <a:buFontTx/>
              <a:buChar char="-"/>
            </a:pPr>
            <a:r>
              <a:rPr lang="en-US" sz="3200" dirty="0"/>
              <a:t>Parallel work</a:t>
            </a:r>
          </a:p>
          <a:p>
            <a:pPr>
              <a:lnSpc>
                <a:spcPct val="110000"/>
              </a:lnSpc>
              <a:buFontTx/>
              <a:buChar char="-"/>
            </a:pPr>
            <a:r>
              <a:rPr lang="en-US" sz="3200" dirty="0"/>
              <a:t>Absolute knowledge database</a:t>
            </a:r>
          </a:p>
          <a:p>
            <a:pPr>
              <a:lnSpc>
                <a:spcPct val="110000"/>
              </a:lnSpc>
              <a:buFontTx/>
              <a:buChar char="-"/>
            </a:pPr>
            <a:r>
              <a:rPr lang="en-US" sz="3200" dirty="0"/>
              <a:t>The best algorithms</a:t>
            </a:r>
          </a:p>
          <a:p>
            <a:pPr>
              <a:lnSpc>
                <a:spcPct val="110000"/>
              </a:lnSpc>
              <a:buFontTx/>
              <a:buChar char="-"/>
            </a:pPr>
            <a:r>
              <a:rPr lang="en-US" sz="3200" dirty="0"/>
              <a:t>(Almost) unlimited resources</a:t>
            </a:r>
          </a:p>
          <a:p>
            <a:pPr>
              <a:lnSpc>
                <a:spcPct val="110000"/>
              </a:lnSpc>
              <a:buFontTx/>
              <a:buChar char="-"/>
            </a:pPr>
            <a:endParaRPr lang="en-US" sz="3200" dirty="0"/>
          </a:p>
          <a:p>
            <a:pPr>
              <a:lnSpc>
                <a:spcPct val="110000"/>
              </a:lnSpc>
              <a:buFontTx/>
              <a:buChar char="-"/>
            </a:pPr>
            <a:endParaRPr lang="en-US" sz="3200" dirty="0"/>
          </a:p>
        </p:txBody>
      </p:sp>
    </p:spTree>
    <p:extLst>
      <p:ext uri="{BB962C8B-B14F-4D97-AF65-F5344CB8AC3E}">
        <p14:creationId xmlns:p14="http://schemas.microsoft.com/office/powerpoint/2010/main" val="367754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Chatbots and Assistants</a:t>
            </a:r>
          </a:p>
        </p:txBody>
      </p:sp>
      <p:sp>
        <p:nvSpPr>
          <p:cNvPr id="5" name="Content Placeholder 4"/>
          <p:cNvSpPr>
            <a:spLocks noGrp="1"/>
          </p:cNvSpPr>
          <p:nvPr>
            <p:ph idx="1"/>
          </p:nvPr>
        </p:nvSpPr>
        <p:spPr/>
        <p:txBody>
          <a:bodyPr/>
          <a:lstStyle/>
          <a:p>
            <a:endParaRPr lang="en-US"/>
          </a:p>
        </p:txBody>
      </p:sp>
      <p:pic>
        <p:nvPicPr>
          <p:cNvPr id="9220" name="Picture 4" descr="Результат пошуку зображень за запитом &quot;microsoft bot framework&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72" y="1912712"/>
            <a:ext cx="10887740"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Результат пошуку зображень за запитом &quot;cortana&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235" y="283320"/>
            <a:ext cx="2640802"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5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Driven Project Management</a:t>
            </a:r>
          </a:p>
        </p:txBody>
      </p:sp>
      <p:sp>
        <p:nvSpPr>
          <p:cNvPr id="3" name="Content Placeholder 2"/>
          <p:cNvSpPr>
            <a:spLocks noGrp="1"/>
          </p:cNvSpPr>
          <p:nvPr>
            <p:ph idx="1"/>
          </p:nvPr>
        </p:nvSpPr>
        <p:spPr>
          <a:xfrm>
            <a:off x="838200" y="2002972"/>
            <a:ext cx="3970176" cy="4435150"/>
          </a:xfrm>
        </p:spPr>
        <p:txBody>
          <a:bodyPr>
            <a:noAutofit/>
          </a:bodyPr>
          <a:lstStyle/>
          <a:p>
            <a:pPr marL="0" indent="0">
              <a:lnSpc>
                <a:spcPct val="110000"/>
              </a:lnSpc>
              <a:buNone/>
            </a:pPr>
            <a:endParaRPr lang="en-US" dirty="0"/>
          </a:p>
          <a:p>
            <a:pPr marL="0" indent="0">
              <a:lnSpc>
                <a:spcPct val="110000"/>
              </a:lnSpc>
              <a:buNone/>
            </a:pPr>
            <a:endParaRPr lang="en-US" dirty="0"/>
          </a:p>
          <a:p>
            <a:pPr marL="0" indent="0">
              <a:lnSpc>
                <a:spcPct val="110000"/>
              </a:lnSpc>
              <a:buNone/>
            </a:pPr>
            <a:endParaRPr lang="en-US" dirty="0"/>
          </a:p>
          <a:p>
            <a:pPr marL="0" indent="0">
              <a:lnSpc>
                <a:spcPct val="110000"/>
              </a:lnSpc>
              <a:buNone/>
            </a:pPr>
            <a:endParaRPr lang="en-US" dirty="0"/>
          </a:p>
          <a:p>
            <a:pPr marL="0" indent="0">
              <a:lnSpc>
                <a:spcPct val="110000"/>
              </a:lnSpc>
              <a:buNone/>
            </a:pPr>
            <a:endParaRPr lang="en-US" dirty="0"/>
          </a:p>
          <a:p>
            <a:pPr marL="0" indent="0">
              <a:lnSpc>
                <a:spcPct val="110000"/>
              </a:lnSpc>
              <a:buNone/>
            </a:pPr>
            <a:r>
              <a:rPr lang="en-US" dirty="0"/>
              <a:t>Let data drive decisions, not the </a:t>
            </a:r>
            <a:r>
              <a:rPr lang="en-US" dirty="0" err="1">
                <a:solidFill>
                  <a:srgbClr val="FF0000"/>
                </a:solidFill>
              </a:rPr>
              <a:t>HI</a:t>
            </a:r>
            <a:r>
              <a:rPr lang="en-US" dirty="0" err="1"/>
              <a:t>ghest</a:t>
            </a:r>
            <a:r>
              <a:rPr lang="en-US" dirty="0"/>
              <a:t> </a:t>
            </a:r>
            <a:r>
              <a:rPr lang="en-US" dirty="0">
                <a:solidFill>
                  <a:srgbClr val="FF0000"/>
                </a:solidFill>
              </a:rPr>
              <a:t>P</a:t>
            </a:r>
            <a:r>
              <a:rPr lang="en-US" dirty="0"/>
              <a:t>aid </a:t>
            </a:r>
            <a:r>
              <a:rPr lang="en-US" dirty="0">
                <a:solidFill>
                  <a:srgbClr val="FF0000"/>
                </a:solidFill>
              </a:rPr>
              <a:t>P</a:t>
            </a:r>
            <a:r>
              <a:rPr lang="en-US" dirty="0"/>
              <a:t>erson’s </a:t>
            </a:r>
            <a:r>
              <a:rPr lang="en-US" dirty="0">
                <a:solidFill>
                  <a:srgbClr val="FF0000"/>
                </a:solidFill>
              </a:rPr>
              <a:t>O</a:t>
            </a:r>
            <a:r>
              <a:rPr lang="en-US" dirty="0"/>
              <a:t>pinion.</a:t>
            </a:r>
          </a:p>
        </p:txBody>
      </p:sp>
      <p:pic>
        <p:nvPicPr>
          <p:cNvPr id="4" name="Picture 3"/>
          <p:cNvPicPr>
            <a:picLocks noChangeAspect="1"/>
          </p:cNvPicPr>
          <p:nvPr/>
        </p:nvPicPr>
        <p:blipFill>
          <a:blip r:embed="rId2"/>
          <a:stretch>
            <a:fillRect/>
          </a:stretch>
        </p:blipFill>
        <p:spPr>
          <a:xfrm>
            <a:off x="4914123" y="1433449"/>
            <a:ext cx="6641588" cy="4572000"/>
          </a:xfrm>
          <a:prstGeom prst="rect">
            <a:avLst/>
          </a:prstGeom>
        </p:spPr>
      </p:pic>
    </p:spTree>
    <p:extLst>
      <p:ext uri="{BB962C8B-B14F-4D97-AF65-F5344CB8AC3E}">
        <p14:creationId xmlns:p14="http://schemas.microsoft.com/office/powerpoint/2010/main" val="79423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Driven Development</a:t>
            </a:r>
          </a:p>
        </p:txBody>
      </p:sp>
      <p:sp>
        <p:nvSpPr>
          <p:cNvPr id="3" name="Content Placeholder 2"/>
          <p:cNvSpPr>
            <a:spLocks noGrp="1"/>
          </p:cNvSpPr>
          <p:nvPr>
            <p:ph idx="1"/>
          </p:nvPr>
        </p:nvSpPr>
        <p:spPr>
          <a:xfrm>
            <a:off x="838199" y="2002972"/>
            <a:ext cx="8224935" cy="4435150"/>
          </a:xfrm>
        </p:spPr>
        <p:txBody>
          <a:bodyPr>
            <a:noAutofit/>
          </a:bodyPr>
          <a:lstStyle/>
          <a:p>
            <a:pPr marL="0" indent="0">
              <a:lnSpc>
                <a:spcPct val="110000"/>
              </a:lnSpc>
              <a:buNone/>
            </a:pPr>
            <a:r>
              <a:rPr lang="en-US" b="1" dirty="0"/>
              <a:t>When a Story will get done? </a:t>
            </a:r>
          </a:p>
          <a:p>
            <a:pPr marL="0" indent="0">
              <a:lnSpc>
                <a:spcPct val="110000"/>
              </a:lnSpc>
              <a:buNone/>
            </a:pPr>
            <a:br>
              <a:rPr lang="en-US" dirty="0"/>
            </a:br>
            <a:r>
              <a:rPr lang="en-US" dirty="0"/>
              <a:t>1. You can get this story within X days with 85% probability.</a:t>
            </a:r>
          </a:p>
          <a:p>
            <a:pPr marL="0" indent="0">
              <a:lnSpc>
                <a:spcPct val="110000"/>
              </a:lnSpc>
              <a:buNone/>
            </a:pPr>
            <a:r>
              <a:rPr lang="en-US" dirty="0"/>
              <a:t>2. Probability of you getting it within a week is Y%</a:t>
            </a:r>
          </a:p>
          <a:p>
            <a:pPr marL="0" indent="0">
              <a:lnSpc>
                <a:spcPct val="110000"/>
              </a:lnSpc>
              <a:buNone/>
            </a:pPr>
            <a:endParaRPr lang="en-US" dirty="0"/>
          </a:p>
        </p:txBody>
      </p:sp>
    </p:spTree>
    <p:extLst>
      <p:ext uri="{BB962C8B-B14F-4D97-AF65-F5344CB8AC3E}">
        <p14:creationId xmlns:p14="http://schemas.microsoft.com/office/powerpoint/2010/main" val="405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Predicting delivery time for N items</a:t>
            </a:r>
          </a:p>
        </p:txBody>
      </p:sp>
      <p:sp>
        <p:nvSpPr>
          <p:cNvPr id="5" name="Content Placeholder 4"/>
          <p:cNvSpPr>
            <a:spLocks noGrp="1"/>
          </p:cNvSpPr>
          <p:nvPr>
            <p:ph idx="1"/>
          </p:nvPr>
        </p:nvSpPr>
        <p:spPr/>
        <p:txBody>
          <a:bodyPr/>
          <a:lstStyle/>
          <a:p>
            <a:pPr marL="0" indent="0">
              <a:buNone/>
            </a:pPr>
            <a:r>
              <a:rPr lang="en-US" dirty="0"/>
              <a:t>TT - Takt Time samples based on similar project</a:t>
            </a:r>
            <a:br>
              <a:rPr lang="en-US" dirty="0"/>
            </a:br>
            <a:endParaRPr lang="en-US" dirty="0"/>
          </a:p>
        </p:txBody>
      </p:sp>
      <p:pic>
        <p:nvPicPr>
          <p:cNvPr id="6" name="Picture 5"/>
          <p:cNvPicPr>
            <a:picLocks noChangeAspect="1"/>
          </p:cNvPicPr>
          <p:nvPr/>
        </p:nvPicPr>
        <p:blipFill>
          <a:blip r:embed="rId2"/>
          <a:stretch>
            <a:fillRect/>
          </a:stretch>
        </p:blipFill>
        <p:spPr>
          <a:xfrm>
            <a:off x="838200" y="2504867"/>
            <a:ext cx="10925255" cy="3390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336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Dependencies and blockers</a:t>
            </a:r>
            <a:br>
              <a:rPr lang="en-US" dirty="0"/>
            </a:br>
            <a:r>
              <a:rPr lang="en-US" sz="4000" dirty="0"/>
              <a:t>As a Project Manager, what should I focus on next?</a:t>
            </a:r>
            <a:endParaRPr lang="en-US" dirty="0"/>
          </a:p>
        </p:txBody>
      </p:sp>
      <p:pic>
        <p:nvPicPr>
          <p:cNvPr id="4" name="Content Placeholder 3"/>
          <p:cNvPicPr>
            <a:picLocks noGrp="1" noChangeAspect="1"/>
          </p:cNvPicPr>
          <p:nvPr>
            <p:ph idx="1"/>
          </p:nvPr>
        </p:nvPicPr>
        <p:blipFill>
          <a:blip r:embed="rId2"/>
          <a:stretch>
            <a:fillRect/>
          </a:stretch>
        </p:blipFill>
        <p:spPr>
          <a:xfrm>
            <a:off x="1739128" y="1744760"/>
            <a:ext cx="8713744" cy="4572000"/>
          </a:xfrm>
          <a:prstGeom prst="rect">
            <a:avLst/>
          </a:prstGeom>
        </p:spPr>
      </p:pic>
      <p:sp>
        <p:nvSpPr>
          <p:cNvPr id="3" name="AutoShape 2" descr="Результат пошуку зображень за запитом &quot;black mirror social media&quo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501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92917" y="1616804"/>
            <a:ext cx="10606165" cy="4619659"/>
          </a:xfrm>
          <a:prstGeom prst="rect">
            <a:avLst/>
          </a:prstGeom>
        </p:spPr>
      </p:pic>
      <p:sp>
        <p:nvSpPr>
          <p:cNvPr id="2" name="Title 1"/>
          <p:cNvSpPr>
            <a:spLocks noGrp="1"/>
          </p:cNvSpPr>
          <p:nvPr>
            <p:ph type="title"/>
          </p:nvPr>
        </p:nvSpPr>
        <p:spPr/>
        <p:txBody>
          <a:bodyPr>
            <a:normAutofit/>
          </a:bodyPr>
          <a:lstStyle/>
          <a:p>
            <a:r>
              <a:rPr lang="en-US" b="1" dirty="0"/>
              <a:t>Dependencies and blockers</a:t>
            </a:r>
            <a:br>
              <a:rPr lang="en-US" dirty="0"/>
            </a:br>
            <a:r>
              <a:rPr lang="en-US" sz="4000" dirty="0" err="1"/>
              <a:t>Blockers</a:t>
            </a:r>
            <a:r>
              <a:rPr lang="en-US" sz="4000" dirty="0"/>
              <a:t> statistics</a:t>
            </a:r>
            <a:endParaRPr lang="en-US" dirty="0"/>
          </a:p>
        </p:txBody>
      </p:sp>
      <p:sp>
        <p:nvSpPr>
          <p:cNvPr id="3" name="AutoShape 2" descr="Результат пошуку зображень за запитом &quot;black mirror social media&quo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671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to read?</a:t>
            </a:r>
          </a:p>
        </p:txBody>
      </p:sp>
      <p:sp>
        <p:nvSpPr>
          <p:cNvPr id="4" name="Content Placeholder 3"/>
          <p:cNvSpPr>
            <a:spLocks noGrp="1"/>
          </p:cNvSpPr>
          <p:nvPr>
            <p:ph idx="1"/>
          </p:nvPr>
        </p:nvSpPr>
        <p:spPr>
          <a:xfrm>
            <a:off x="838200" y="1825625"/>
            <a:ext cx="4461588" cy="4351338"/>
          </a:xfrm>
        </p:spPr>
        <p:txBody>
          <a:bodyPr>
            <a:noAutofit/>
          </a:bodyPr>
          <a:lstStyle/>
          <a:p>
            <a:pPr marL="0" indent="0">
              <a:lnSpc>
                <a:spcPct val="100000"/>
              </a:lnSpc>
              <a:buNone/>
            </a:pPr>
            <a:r>
              <a:rPr lang="ru-RU" dirty="0" err="1"/>
              <a:t>Мар</a:t>
            </a:r>
            <a:r>
              <a:rPr lang="uk-UA" dirty="0" err="1"/>
              <a:t>тін</a:t>
            </a:r>
            <a:r>
              <a:rPr lang="uk-UA" dirty="0"/>
              <a:t> Форд</a:t>
            </a:r>
            <a:br>
              <a:rPr lang="ru-RU" sz="2400" dirty="0"/>
            </a:br>
            <a:endParaRPr lang="en-US" sz="2400" dirty="0"/>
          </a:p>
          <a:p>
            <a:pPr marL="0" indent="0">
              <a:lnSpc>
                <a:spcPct val="100000"/>
              </a:lnSpc>
              <a:buNone/>
            </a:pPr>
            <a:r>
              <a:rPr lang="en-US" sz="2400" dirty="0"/>
              <a:t>The rise of the Robots</a:t>
            </a:r>
            <a:br>
              <a:rPr lang="ru-RU" sz="2400" dirty="0"/>
            </a:br>
            <a:r>
              <a:rPr lang="ru-RU" sz="3600" dirty="0" err="1"/>
              <a:t>Пришестя</a:t>
            </a:r>
            <a:r>
              <a:rPr lang="ru-RU" sz="3600" dirty="0"/>
              <a:t> </a:t>
            </a:r>
            <a:r>
              <a:rPr lang="ru-RU" sz="3600" dirty="0" err="1"/>
              <a:t>роботів</a:t>
            </a:r>
            <a:r>
              <a:rPr lang="ru-RU" sz="3600" dirty="0"/>
              <a:t>. </a:t>
            </a:r>
            <a:r>
              <a:rPr lang="ru-RU" sz="3600" dirty="0" err="1"/>
              <a:t>Техніка</a:t>
            </a:r>
            <a:r>
              <a:rPr lang="ru-RU" sz="3600" dirty="0"/>
              <a:t> і </a:t>
            </a:r>
            <a:r>
              <a:rPr lang="ru-RU" sz="3600" dirty="0" err="1"/>
              <a:t>загроза</a:t>
            </a:r>
            <a:r>
              <a:rPr lang="ru-RU" sz="3600" dirty="0"/>
              <a:t> </a:t>
            </a:r>
            <a:r>
              <a:rPr lang="ru-RU" sz="3600" dirty="0" err="1"/>
              <a:t>майбутнього</a:t>
            </a:r>
            <a:r>
              <a:rPr lang="ru-RU" sz="3600" dirty="0"/>
              <a:t> </a:t>
            </a:r>
            <a:r>
              <a:rPr lang="ru-RU" sz="3600" dirty="0" err="1"/>
              <a:t>безробіття</a:t>
            </a:r>
            <a:r>
              <a:rPr lang="ru-RU" sz="3600" dirty="0"/>
              <a:t>.</a:t>
            </a:r>
            <a:br>
              <a:rPr lang="en-US" sz="3600" dirty="0"/>
            </a:br>
            <a:endParaRPr lang="en-US" sz="3600" dirty="0"/>
          </a:p>
          <a:p>
            <a:pPr marL="0" indent="0">
              <a:lnSpc>
                <a:spcPct val="100000"/>
              </a:lnSpc>
              <a:buNone/>
            </a:pPr>
            <a:r>
              <a:rPr lang="en-US" sz="1100" dirty="0">
                <a:hlinkClick r:id="rId2"/>
              </a:rPr>
              <a:t>http://nashformat.ua/catalog/knygy/biznes_1/kniga_prishestya_robot_v_tekhn_ka_zagroza_maybutnogo_bezrob_ttya_mart_n_ford/</a:t>
            </a:r>
            <a:r>
              <a:rPr lang="en-US" sz="1100" dirty="0"/>
              <a:t> </a:t>
            </a:r>
            <a:endParaRPr lang="en-US" sz="1800" dirty="0"/>
          </a:p>
        </p:txBody>
      </p:sp>
      <p:pic>
        <p:nvPicPr>
          <p:cNvPr id="1026" name="Picture 2" descr="Книга &quot;Пришестя роботів. Техніка і загроза майбутнього безробіття&quot; Мартін Фор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027" y="459047"/>
            <a:ext cx="3138616"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1.gstatic.com/images?q=tbn:ANd9GcQH7-WJIr7VCC0pc95cns9XG0rwXxH0NAAG_56hH6IeAUgOcS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995" y="1690688"/>
            <a:ext cx="284607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2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to read?</a:t>
            </a:r>
          </a:p>
        </p:txBody>
      </p:sp>
      <p:sp>
        <p:nvSpPr>
          <p:cNvPr id="4" name="Content Placeholder 3"/>
          <p:cNvSpPr>
            <a:spLocks noGrp="1"/>
          </p:cNvSpPr>
          <p:nvPr>
            <p:ph idx="1"/>
          </p:nvPr>
        </p:nvSpPr>
        <p:spPr>
          <a:xfrm>
            <a:off x="838200" y="1825625"/>
            <a:ext cx="5198514" cy="4351338"/>
          </a:xfrm>
        </p:spPr>
        <p:txBody>
          <a:bodyPr>
            <a:noAutofit/>
          </a:bodyPr>
          <a:lstStyle/>
          <a:p>
            <a:pPr marL="0" indent="0">
              <a:lnSpc>
                <a:spcPct val="100000"/>
              </a:lnSpc>
              <a:buNone/>
            </a:pPr>
            <a:r>
              <a:rPr lang="ru-RU" dirty="0"/>
              <a:t>Ник </a:t>
            </a:r>
            <a:r>
              <a:rPr lang="ru-RU" dirty="0" err="1"/>
              <a:t>Бостром</a:t>
            </a:r>
            <a:br>
              <a:rPr lang="ru-RU" sz="2400" dirty="0"/>
            </a:br>
            <a:endParaRPr lang="en-US" sz="2400" dirty="0"/>
          </a:p>
          <a:p>
            <a:pPr marL="0" indent="0">
              <a:lnSpc>
                <a:spcPct val="100000"/>
              </a:lnSpc>
              <a:buNone/>
            </a:pPr>
            <a:r>
              <a:rPr lang="ru-RU" sz="4400" dirty="0"/>
              <a:t>Искусственный интеллект  </a:t>
            </a:r>
          </a:p>
          <a:p>
            <a:pPr marL="0" indent="0">
              <a:lnSpc>
                <a:spcPct val="100000"/>
              </a:lnSpc>
              <a:buNone/>
            </a:pPr>
            <a:r>
              <a:rPr lang="ru-RU" sz="2400" dirty="0"/>
              <a:t>Этапы. Угрозы. Стратегии</a:t>
            </a:r>
            <a:endParaRPr lang="en-US" sz="2400" dirty="0"/>
          </a:p>
          <a:p>
            <a:pPr marL="0" indent="0">
              <a:lnSpc>
                <a:spcPct val="100000"/>
              </a:lnSpc>
              <a:buNone/>
            </a:pPr>
            <a:r>
              <a:rPr lang="en-US" sz="2400" dirty="0">
                <a:hlinkClick r:id="rId2"/>
              </a:rPr>
              <a:t>http://www.mann-ivanov-ferber.ru/books/iskusstvennyj-intellekt/</a:t>
            </a:r>
            <a:r>
              <a:rPr lang="en-US" sz="2400" dirty="0"/>
              <a:t> </a:t>
            </a:r>
          </a:p>
        </p:txBody>
      </p:sp>
      <p:pic>
        <p:nvPicPr>
          <p:cNvPr id="3" name="Picture 2" descr="Искусственный интеллек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596" y="433388"/>
            <a:ext cx="401955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06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CEO of DevRain Solutions.</a:t>
            </a:r>
          </a:p>
          <a:p>
            <a:pPr marL="514350" indent="-514350">
              <a:buFont typeface="+mj-lt"/>
              <a:buAutoNum type="arabicPeriod"/>
            </a:pPr>
            <a:r>
              <a:rPr lang="en-US" dirty="0"/>
              <a:t>CTO </a:t>
            </a:r>
            <a:r>
              <a:rPr lang="en-US" dirty="0" err="1"/>
              <a:t>DonorUA</a:t>
            </a:r>
            <a:r>
              <a:rPr lang="en-US" dirty="0"/>
              <a:t>.</a:t>
            </a:r>
          </a:p>
          <a:p>
            <a:pPr marL="514350" indent="-514350">
              <a:buFont typeface="+mj-lt"/>
              <a:buAutoNum type="arabicPeriod"/>
            </a:pPr>
            <a:r>
              <a:rPr lang="en-US" dirty="0"/>
              <a:t>Microsoft Regional Director.</a:t>
            </a:r>
          </a:p>
          <a:p>
            <a:pPr marL="514350" indent="-514350">
              <a:buFont typeface="+mj-lt"/>
              <a:buAutoNum type="arabicPeriod"/>
            </a:pPr>
            <a:r>
              <a:rPr lang="en-US" dirty="0"/>
              <a:t>Microsoft Most Valuable Professional.</a:t>
            </a:r>
          </a:p>
          <a:p>
            <a:pPr marL="514350" indent="-514350">
              <a:buFont typeface="+mj-lt"/>
              <a:buAutoNum type="arabicPeriod"/>
            </a:pPr>
            <a:r>
              <a:rPr lang="en-US" dirty="0"/>
              <a:t>Best Professional in Software Architecture (Ukrainian IT Award).</a:t>
            </a:r>
          </a:p>
          <a:p>
            <a:pPr marL="514350" indent="-514350">
              <a:buFont typeface="+mj-lt"/>
              <a:buAutoNum type="arabicPeriod"/>
            </a:pPr>
            <a:r>
              <a:rPr lang="en-US" dirty="0"/>
              <a:t>Ph.D. in Computer Science.</a:t>
            </a:r>
          </a:p>
        </p:txBody>
      </p:sp>
    </p:spTree>
    <p:extLst>
      <p:ext uri="{BB962C8B-B14F-4D97-AF65-F5344CB8AC3E}">
        <p14:creationId xmlns:p14="http://schemas.microsoft.com/office/powerpoint/2010/main" val="265399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800" dirty="0"/>
            </a:br>
            <a:br>
              <a:rPr lang="en-US" sz="4800" dirty="0"/>
            </a:br>
            <a:br>
              <a:rPr lang="en-US" sz="4800" dirty="0"/>
            </a:br>
            <a:br>
              <a:rPr lang="en-US" sz="4800" dirty="0"/>
            </a:br>
            <a:br>
              <a:rPr lang="en-US" sz="4800" dirty="0"/>
            </a:br>
            <a:br>
              <a:rPr lang="en-US" sz="4800" dirty="0"/>
            </a:br>
            <a:r>
              <a:rPr lang="en-US" sz="4800" dirty="0"/>
              <a:t>Q&amp;A</a:t>
            </a:r>
          </a:p>
        </p:txBody>
      </p:sp>
      <p:sp>
        <p:nvSpPr>
          <p:cNvPr id="4" name="Content Placeholder 3"/>
          <p:cNvSpPr>
            <a:spLocks noGrp="1"/>
          </p:cNvSpPr>
          <p:nvPr>
            <p:ph idx="1"/>
          </p:nvPr>
        </p:nvSpPr>
        <p:spPr>
          <a:xfrm>
            <a:off x="838198" y="1825625"/>
            <a:ext cx="10210802" cy="4351338"/>
          </a:xfrm>
        </p:spPr>
        <p:txBody>
          <a:bodyPr>
            <a:normAutofit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3200" b="1" dirty="0"/>
              <a:t>Oleksandr Krakovetskyi</a:t>
            </a:r>
          </a:p>
          <a:p>
            <a:pPr marL="0" indent="0">
              <a:buNone/>
            </a:pPr>
            <a:r>
              <a:rPr lang="en-US" sz="2400" dirty="0"/>
              <a:t>CEO DevRain Solutions</a:t>
            </a:r>
          </a:p>
          <a:p>
            <a:pPr marL="0" indent="0">
              <a:buNone/>
            </a:pPr>
            <a:endParaRPr lang="en-US" sz="2400" dirty="0"/>
          </a:p>
          <a:p>
            <a:pPr marL="0" indent="0">
              <a:buNone/>
            </a:pPr>
            <a:r>
              <a:rPr lang="en-US" sz="2400" dirty="0">
                <a:hlinkClick r:id="rId2"/>
              </a:rPr>
              <a:t>alex.krakovetskiy@devrain.com</a:t>
            </a:r>
            <a:r>
              <a:rPr lang="en-US" sz="2400" dirty="0"/>
              <a:t> </a:t>
            </a:r>
          </a:p>
          <a:p>
            <a:pPr marL="0" indent="0">
              <a:buNone/>
            </a:pPr>
            <a:r>
              <a:rPr lang="en-US" sz="2400" dirty="0"/>
              <a:t>@</a:t>
            </a:r>
            <a:r>
              <a:rPr lang="en-US" sz="2400" dirty="0" err="1"/>
              <a:t>msugvnua</a:t>
            </a:r>
            <a:endParaRPr lang="en-US" sz="2400" dirty="0"/>
          </a:p>
          <a:p>
            <a:pPr marL="0" indent="0">
              <a:buNone/>
            </a:pPr>
            <a:r>
              <a:rPr lang="en-US" sz="2400" dirty="0">
                <a:hlinkClick r:id="rId3"/>
              </a:rPr>
              <a:t>https://www.facebook.com/alex.krakovetskiy</a:t>
            </a:r>
            <a:r>
              <a:rPr lang="en-US" sz="2400" dirty="0"/>
              <a:t> </a:t>
            </a:r>
          </a:p>
          <a:p>
            <a:pPr marL="0" indent="0">
              <a:buNone/>
            </a:pPr>
            <a:endParaRPr lang="en-US" sz="2400" dirty="0"/>
          </a:p>
        </p:txBody>
      </p:sp>
      <p:pic>
        <p:nvPicPr>
          <p:cNvPr id="5" name="Picture 2" descr="Олександр Краковецьки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098" y="1027906"/>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9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Humans</a:t>
            </a:r>
            <a:r>
              <a:rPr lang="uk-UA" dirty="0"/>
              <a:t> </a:t>
            </a:r>
            <a:r>
              <a:rPr lang="en-US" dirty="0"/>
              <a:t>vs. Robots</a:t>
            </a:r>
          </a:p>
        </p:txBody>
      </p:sp>
      <p:sp>
        <p:nvSpPr>
          <p:cNvPr id="3" name="Content Placeholder 2"/>
          <p:cNvSpPr>
            <a:spLocks noGrp="1"/>
          </p:cNvSpPr>
          <p:nvPr>
            <p:ph idx="1"/>
          </p:nvPr>
        </p:nvSpPr>
        <p:spPr>
          <a:xfrm>
            <a:off x="838200" y="1825625"/>
            <a:ext cx="7136363" cy="4351338"/>
          </a:xfrm>
        </p:spPr>
        <p:txBody>
          <a:bodyPr>
            <a:normAutofit fontScale="92500"/>
          </a:bodyPr>
          <a:lstStyle/>
          <a:p>
            <a:pPr marL="0" indent="0">
              <a:buNone/>
            </a:pPr>
            <a:r>
              <a:rPr lang="en-US" dirty="0"/>
              <a:t>Sony Pictures replaced 70 human operators with one AI chat bot</a:t>
            </a:r>
          </a:p>
          <a:p>
            <a:pPr marL="0" indent="0">
              <a:buNone/>
            </a:pPr>
            <a:r>
              <a:rPr lang="en-US" dirty="0">
                <a:hlinkClick r:id="rId2"/>
              </a:rPr>
              <a:t>http://www.businessinsider.com/startup-msgai-wants-to-make-bots-big-2016-3</a:t>
            </a:r>
            <a:r>
              <a:rPr lang="en-US" dirty="0"/>
              <a:t> </a:t>
            </a:r>
          </a:p>
          <a:p>
            <a:pPr marL="0" indent="0">
              <a:buNone/>
            </a:pPr>
            <a:endParaRPr lang="en-US" dirty="0"/>
          </a:p>
          <a:p>
            <a:pPr marL="0" indent="0">
              <a:buNone/>
            </a:pPr>
            <a:r>
              <a:rPr lang="en-US" dirty="0"/>
              <a:t>iPhone manufacturer Foxconn plans to replace almost every human worker with robots</a:t>
            </a:r>
          </a:p>
          <a:p>
            <a:pPr marL="0" indent="0">
              <a:buNone/>
            </a:pPr>
            <a:r>
              <a:rPr lang="en-US" dirty="0">
                <a:hlinkClick r:id="rId3"/>
              </a:rPr>
              <a:t>http://www.theverge.com/2016/12/30/14128870/foxconn-robots-automation-apple-iphone-china-manufacturing</a:t>
            </a:r>
            <a:r>
              <a:rPr lang="en-US" dirty="0"/>
              <a:t> </a:t>
            </a:r>
          </a:p>
        </p:txBody>
      </p:sp>
      <p:pic>
        <p:nvPicPr>
          <p:cNvPr id="2050" name="Picture 2" descr="Screen Shot 2015-04-24 at 3.10.19 P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576" y="97192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67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Humans</a:t>
            </a:r>
            <a:r>
              <a:rPr lang="uk-UA" dirty="0"/>
              <a:t> </a:t>
            </a:r>
            <a:r>
              <a:rPr lang="en-US" dirty="0"/>
              <a:t>vs. Robots</a:t>
            </a:r>
          </a:p>
        </p:txBody>
      </p:sp>
      <p:sp>
        <p:nvSpPr>
          <p:cNvPr id="3" name="Content Placeholder 2"/>
          <p:cNvSpPr>
            <a:spLocks noGrp="1"/>
          </p:cNvSpPr>
          <p:nvPr>
            <p:ph idx="1"/>
          </p:nvPr>
        </p:nvSpPr>
        <p:spPr>
          <a:xfrm>
            <a:off x="838200" y="1825625"/>
            <a:ext cx="7615335" cy="4351338"/>
          </a:xfrm>
        </p:spPr>
        <p:txBody>
          <a:bodyPr>
            <a:normAutofit/>
          </a:bodyPr>
          <a:lstStyle/>
          <a:p>
            <a:pPr marL="0" indent="0">
              <a:buNone/>
            </a:pPr>
            <a:r>
              <a:rPr lang="en-US" sz="2600" dirty="0"/>
              <a:t>The Robots Win: Blackrock Bets On Computers Over Human Stock Pickers, Fires Dozens</a:t>
            </a:r>
            <a:br>
              <a:rPr lang="ru-RU" sz="2600" dirty="0"/>
            </a:br>
            <a:r>
              <a:rPr lang="en-US" sz="2600" dirty="0">
                <a:hlinkClick r:id="rId2"/>
              </a:rPr>
              <a:t>http://www.zerohedge.com/news/2017-03-28/robots-win-blackrock-bets-computers-over-human-stock-pickers-fires-dozens</a:t>
            </a:r>
            <a:r>
              <a:rPr lang="en-US" sz="2600" dirty="0"/>
              <a:t> </a:t>
            </a:r>
            <a:endParaRPr lang="ru-RU" sz="2600" dirty="0"/>
          </a:p>
          <a:p>
            <a:pPr marL="0" indent="0">
              <a:buNone/>
            </a:pPr>
            <a:endParaRPr lang="ru-RU" sz="2600" dirty="0"/>
          </a:p>
          <a:p>
            <a:pPr marL="0" indent="0">
              <a:buNone/>
            </a:pPr>
            <a:r>
              <a:rPr lang="en-US" sz="2600" dirty="0"/>
              <a:t>AI learns to write its own code by stealing from other programs</a:t>
            </a:r>
            <a:br>
              <a:rPr lang="ru-RU" sz="2600" dirty="0"/>
            </a:br>
            <a:r>
              <a:rPr lang="en-US" sz="2600" dirty="0">
                <a:hlinkClick r:id="rId3"/>
              </a:rPr>
              <a:t>https://www.newscientist.com/article/mg23331144-500-ai-learns-to-write-its-own-code-by-stealing-from-other-programs/</a:t>
            </a:r>
            <a:r>
              <a:rPr lang="ru-RU" sz="2600" dirty="0"/>
              <a:t> </a:t>
            </a:r>
            <a:endParaRPr lang="en-US" sz="2600" dirty="0"/>
          </a:p>
        </p:txBody>
      </p:sp>
      <p:pic>
        <p:nvPicPr>
          <p:cNvPr id="4" name="Picture 2" descr="Screen Shot 2015-04-24 at 3.10.19 P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576" y="97192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83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Результат пошуку зображень за запитом &quot;technology singularit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589" y="2401094"/>
            <a:ext cx="6543569"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Technological singularity</a:t>
            </a:r>
          </a:p>
        </p:txBody>
      </p:sp>
      <p:sp>
        <p:nvSpPr>
          <p:cNvPr id="3" name="Content Placeholder 2"/>
          <p:cNvSpPr>
            <a:spLocks noGrp="1"/>
          </p:cNvSpPr>
          <p:nvPr>
            <p:ph idx="1"/>
          </p:nvPr>
        </p:nvSpPr>
        <p:spPr>
          <a:xfrm>
            <a:off x="838200" y="1825625"/>
            <a:ext cx="3758682" cy="4351338"/>
          </a:xfrm>
        </p:spPr>
        <p:txBody>
          <a:bodyPr>
            <a:normAutofit/>
          </a:bodyPr>
          <a:lstStyle/>
          <a:p>
            <a:pPr marL="0" indent="0">
              <a:buNone/>
            </a:pPr>
            <a:r>
              <a:rPr lang="en-US" dirty="0"/>
              <a:t>The hypothesis that the invention of AI will abruptly trigger runaway technological growth, resulting in unfathomable changes to human civilization.</a:t>
            </a:r>
          </a:p>
        </p:txBody>
      </p:sp>
    </p:spTree>
    <p:extLst>
      <p:ext uri="{BB962C8B-B14F-4D97-AF65-F5344CB8AC3E}">
        <p14:creationId xmlns:p14="http://schemas.microsoft.com/office/powerpoint/2010/main" val="98756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1087"/>
            <a:ext cx="7621555" cy="3937518"/>
          </a:xfrm>
        </p:spPr>
        <p:txBody>
          <a:bodyPr>
            <a:noAutofit/>
          </a:bodyPr>
          <a:lstStyle/>
          <a:p>
            <a:pPr>
              <a:lnSpc>
                <a:spcPct val="100000"/>
              </a:lnSpc>
            </a:pPr>
            <a:r>
              <a:rPr lang="en-US" sz="2800" dirty="0"/>
              <a:t>”Put a computer in a robot body and it can walk from cubicle to cubicle handing out assignments, checking on progress, and adjusting schedules and budgets on the fly. A robot could easily juggle the complexity of dozens of projects. It could be talking to you in your cubicle while simultaneously having a phone call with another employee and texting a third without you even knowing as it happens.”</a:t>
            </a:r>
            <a:br>
              <a:rPr lang="en-US" sz="2800" dirty="0"/>
            </a:br>
            <a:br>
              <a:rPr lang="en-US" sz="2800" dirty="0"/>
            </a:br>
            <a:r>
              <a:rPr lang="en-US" sz="2800" dirty="0">
                <a:solidFill>
                  <a:srgbClr val="000000"/>
                </a:solidFill>
                <a:latin typeface="Georgia" panose="02040502050405020303" pitchFamily="18" charset="0"/>
              </a:rPr>
              <a:t>Scott Adams, the author of the Dilbert cartoons</a:t>
            </a:r>
            <a:endParaRPr lang="en-US" sz="2800" dirty="0"/>
          </a:p>
        </p:txBody>
      </p:sp>
      <p:pic>
        <p:nvPicPr>
          <p:cNvPr id="3074" name="Picture 2" descr="Результат пошуку зображень за запитом &quot;dilbe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6285" y="20683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3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Project estimation and resources allocation</a:t>
            </a:r>
          </a:p>
        </p:txBody>
      </p:sp>
      <p:sp>
        <p:nvSpPr>
          <p:cNvPr id="3" name="Content Placeholder 2"/>
          <p:cNvSpPr>
            <a:spLocks noGrp="1"/>
          </p:cNvSpPr>
          <p:nvPr>
            <p:ph idx="1"/>
          </p:nvPr>
        </p:nvSpPr>
        <p:spPr>
          <a:xfrm>
            <a:off x="838200" y="2002972"/>
            <a:ext cx="9885784" cy="4435150"/>
          </a:xfrm>
        </p:spPr>
        <p:txBody>
          <a:bodyPr>
            <a:noAutofit/>
          </a:bodyPr>
          <a:lstStyle/>
          <a:p>
            <a:pPr marL="457200" indent="-457200">
              <a:lnSpc>
                <a:spcPct val="110000"/>
              </a:lnSpc>
              <a:buFont typeface="+mj-lt"/>
              <a:buAutoNum type="arabicPeriod"/>
            </a:pPr>
            <a:r>
              <a:rPr lang="en-US" dirty="0"/>
              <a:t>A human manager will tell his boss what the boss wants to hear. </a:t>
            </a:r>
          </a:p>
          <a:p>
            <a:pPr marL="457200" indent="-457200">
              <a:lnSpc>
                <a:spcPct val="110000"/>
              </a:lnSpc>
              <a:buFont typeface="+mj-lt"/>
              <a:buAutoNum type="arabicPeriod"/>
            </a:pPr>
            <a:r>
              <a:rPr lang="en-US" dirty="0"/>
              <a:t>A robot will be entirely objective, creating estimates based on similar projects from history. </a:t>
            </a:r>
          </a:p>
          <a:p>
            <a:pPr marL="457200" indent="-457200">
              <a:lnSpc>
                <a:spcPct val="110000"/>
              </a:lnSpc>
              <a:buFont typeface="+mj-lt"/>
              <a:buAutoNum type="arabicPeriod"/>
            </a:pPr>
            <a:r>
              <a:rPr lang="en-US" dirty="0"/>
              <a:t>The robot won’t fear being fired if he tells the boss the project won’t be done before the CEO visits. For the robot, facts are facts.</a:t>
            </a:r>
            <a:br>
              <a:rPr lang="en-US" dirty="0"/>
            </a:br>
            <a:endParaRPr lang="en-US" dirty="0"/>
          </a:p>
        </p:txBody>
      </p:sp>
    </p:spTree>
    <p:extLst>
      <p:ext uri="{BB962C8B-B14F-4D97-AF65-F5344CB8AC3E}">
        <p14:creationId xmlns:p14="http://schemas.microsoft.com/office/powerpoint/2010/main" val="37903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Productivity &amp; usefulness measuring</a:t>
            </a:r>
          </a:p>
        </p:txBody>
      </p:sp>
      <p:sp>
        <p:nvSpPr>
          <p:cNvPr id="5" name="Content Placeholder 4"/>
          <p:cNvSpPr>
            <a:spLocks noGrp="1"/>
          </p:cNvSpPr>
          <p:nvPr>
            <p:ph idx="1"/>
          </p:nvPr>
        </p:nvSpPr>
        <p:spPr/>
        <p:txBody>
          <a:bodyPr/>
          <a:lstStyle/>
          <a:p>
            <a:pPr marL="0" indent="0">
              <a:buNone/>
            </a:pPr>
            <a:endParaRPr lang="en-US" dirty="0"/>
          </a:p>
        </p:txBody>
      </p:sp>
      <p:sp>
        <p:nvSpPr>
          <p:cNvPr id="3" name="AutoShape 2" descr="Результат пошуку зображень за запитом &quot;black mirror social media&quo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descr="Результат пошуку зображень за запитом &quot;black mirror social media&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70" y="1530237"/>
            <a:ext cx="774520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engines</a:t>
            </a:r>
          </a:p>
        </p:txBody>
      </p:sp>
      <p:sp>
        <p:nvSpPr>
          <p:cNvPr id="3" name="Content Placeholder 2"/>
          <p:cNvSpPr>
            <a:spLocks noGrp="1"/>
          </p:cNvSpPr>
          <p:nvPr>
            <p:ph idx="1"/>
          </p:nvPr>
        </p:nvSpPr>
        <p:spPr>
          <a:xfrm>
            <a:off x="838200" y="1690688"/>
            <a:ext cx="9885784" cy="4747434"/>
          </a:xfrm>
        </p:spPr>
        <p:txBody>
          <a:bodyPr>
            <a:noAutofit/>
          </a:bodyPr>
          <a:lstStyle/>
          <a:p>
            <a:pPr marL="0" indent="0">
              <a:lnSpc>
                <a:spcPct val="110000"/>
              </a:lnSpc>
              <a:buNone/>
            </a:pPr>
            <a:r>
              <a:rPr lang="en-US" dirty="0"/>
              <a:t>E.g. You define requirements for the project, machine selects matching (the best) candidates. </a:t>
            </a:r>
          </a:p>
          <a:p>
            <a:pPr marL="0" indent="0">
              <a:lnSpc>
                <a:spcPct val="110000"/>
              </a:lnSpc>
              <a:buNone/>
            </a:pPr>
            <a:endParaRPr lang="en-US" b="1" dirty="0"/>
          </a:p>
          <a:p>
            <a:pPr marL="0" indent="0">
              <a:lnSpc>
                <a:spcPct val="110000"/>
              </a:lnSpc>
              <a:buNone/>
            </a:pPr>
            <a:r>
              <a:rPr lang="en-US" b="1" dirty="0"/>
              <a:t>How it works?</a:t>
            </a:r>
            <a:endParaRPr lang="en-US" dirty="0"/>
          </a:p>
          <a:p>
            <a:pPr>
              <a:lnSpc>
                <a:spcPct val="110000"/>
              </a:lnSpc>
            </a:pPr>
            <a:r>
              <a:rPr lang="en-US" sz="2000" dirty="0"/>
              <a:t>Regression analysis</a:t>
            </a:r>
          </a:p>
          <a:p>
            <a:pPr>
              <a:lnSpc>
                <a:spcPct val="110000"/>
              </a:lnSpc>
            </a:pPr>
            <a:r>
              <a:rPr lang="en-US" sz="2000" dirty="0"/>
              <a:t>Decision trees</a:t>
            </a:r>
          </a:p>
          <a:p>
            <a:pPr>
              <a:lnSpc>
                <a:spcPct val="110000"/>
              </a:lnSpc>
            </a:pPr>
            <a:r>
              <a:rPr lang="en-US" sz="2000" dirty="0"/>
              <a:t>Genetic algorithms</a:t>
            </a:r>
          </a:p>
          <a:p>
            <a:pPr>
              <a:lnSpc>
                <a:spcPct val="110000"/>
              </a:lnSpc>
            </a:pPr>
            <a:r>
              <a:rPr lang="en-US" sz="2000" dirty="0"/>
              <a:t>Machine Learning</a:t>
            </a:r>
          </a:p>
          <a:p>
            <a:pPr>
              <a:lnSpc>
                <a:spcPct val="110000"/>
              </a:lnSpc>
            </a:pPr>
            <a:endParaRPr lang="en-US" sz="2000" dirty="0"/>
          </a:p>
        </p:txBody>
      </p:sp>
      <p:pic>
        <p:nvPicPr>
          <p:cNvPr id="6146" name="Picture 2" descr="Результат пошуку зображень за запитом &quot;трасса 60&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029" y="3092806"/>
            <a:ext cx="6502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7479</TotalTime>
  <Words>434</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ＭＳ Ｐゴシック</vt:lpstr>
      <vt:lpstr>Arial</vt:lpstr>
      <vt:lpstr>Avenir LT Pro 45 Book</vt:lpstr>
      <vt:lpstr>Calibri</vt:lpstr>
      <vt:lpstr>Consolas</vt:lpstr>
      <vt:lpstr>Georgia</vt:lpstr>
      <vt:lpstr>Segoe UI</vt:lpstr>
      <vt:lpstr>Segoe UI Light</vt:lpstr>
      <vt:lpstr>Wingdings</vt:lpstr>
      <vt:lpstr>Office Theme</vt:lpstr>
      <vt:lpstr>2_5-30405_Build_Template_16x9_LightBlue_Color_Background</vt:lpstr>
      <vt:lpstr>4_5-30405_Build_Template_16x9_White_Background</vt:lpstr>
      <vt:lpstr>Generic Content</vt:lpstr>
      <vt:lpstr>Люди vs. Роботи: як роботизація та автоматизація змінить сферу розробки програмного забезпечення та управління проектами</vt:lpstr>
      <vt:lpstr>About</vt:lpstr>
      <vt:lpstr>Humans vs. Robots</vt:lpstr>
      <vt:lpstr>Humans vs. Robots</vt:lpstr>
      <vt:lpstr>Technological singularity</vt:lpstr>
      <vt:lpstr>”Put a computer in a robot body and it can walk from cubicle to cubicle handing out assignments, checking on progress, and adjusting schedules and budgets on the fly. A robot could easily juggle the complexity of dozens of projects. It could be talking to you in your cubicle while simultaneously having a phone call with another employee and texting a third without you even knowing as it happens.”  Scott Adams, the author of the Dilbert cartoons</vt:lpstr>
      <vt:lpstr>Project estimation and resources allocation</vt:lpstr>
      <vt:lpstr>Productivity &amp; usefulness measuring</vt:lpstr>
      <vt:lpstr>Decision engines</vt:lpstr>
      <vt:lpstr>Google's artificial intelligence can diagnose cancer faster than human doctors</vt:lpstr>
      <vt:lpstr>AI advantages</vt:lpstr>
      <vt:lpstr>Chatbots and Assistants</vt:lpstr>
      <vt:lpstr>Data Driven Project Management</vt:lpstr>
      <vt:lpstr>Data Driven Development</vt:lpstr>
      <vt:lpstr>Predicting delivery time for N items</vt:lpstr>
      <vt:lpstr>Dependencies and blockers As a Project Manager, what should I focus on next?</vt:lpstr>
      <vt:lpstr>Dependencies and blockers Blockers statistics</vt:lpstr>
      <vt:lpstr>What to read?</vt:lpstr>
      <vt:lpstr>What to read?</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 Katerinyuk (Ancor Personnel)</dc:creator>
  <cp:lastModifiedBy>Oleksandr Krakovetskyi</cp:lastModifiedBy>
  <cp:revision>393</cp:revision>
  <dcterms:created xsi:type="dcterms:W3CDTF">2013-04-04T08:15:00Z</dcterms:created>
  <dcterms:modified xsi:type="dcterms:W3CDTF">2017-03-31T09:50:30Z</dcterms:modified>
</cp:coreProperties>
</file>