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26"/>
  </p:notesMasterIdLst>
  <p:handoutMasterIdLst>
    <p:handoutMasterId r:id="rId27"/>
  </p:handoutMasterIdLst>
  <p:sldIdLst>
    <p:sldId id="256" r:id="rId9"/>
    <p:sldId id="258" r:id="rId10"/>
    <p:sldId id="259" r:id="rId11"/>
    <p:sldId id="293" r:id="rId12"/>
    <p:sldId id="294" r:id="rId13"/>
    <p:sldId id="286" r:id="rId14"/>
    <p:sldId id="295" r:id="rId15"/>
    <p:sldId id="288" r:id="rId16"/>
    <p:sldId id="272" r:id="rId17"/>
    <p:sldId id="289" r:id="rId18"/>
    <p:sldId id="274" r:id="rId19"/>
    <p:sldId id="296" r:id="rId20"/>
    <p:sldId id="297" r:id="rId21"/>
    <p:sldId id="298" r:id="rId22"/>
    <p:sldId id="299" r:id="rId23"/>
    <p:sldId id="278" r:id="rId24"/>
    <p:sldId id="292" r:id="rId25"/>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p:scale>
          <a:sx n="101" d="100"/>
          <a:sy n="101" d="100"/>
        </p:scale>
        <p:origin x="-114" y="-306"/>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12/20/2012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12/20/2012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12/20/2012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wp7rocks.com/" TargetMode="Externa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Multi-resolution </a:t>
            </a:r>
            <a:r>
              <a:rPr lang="en-US" smtClean="0"/>
              <a:t>apps for </a:t>
            </a:r>
            <a:r>
              <a:rPr lang="en-US" dirty="0"/>
              <a:t>Windows Phone 8</a:t>
            </a:r>
          </a:p>
        </p:txBody>
      </p:sp>
      <p:sp>
        <p:nvSpPr>
          <p:cNvPr id="3" name="Subtitle 2"/>
          <p:cNvSpPr>
            <a:spLocks noGrp="1"/>
          </p:cNvSpPr>
          <p:nvPr>
            <p:ph type="subTitle" idx="1"/>
          </p:nvPr>
        </p:nvSpPr>
        <p:spPr>
          <a:xfrm>
            <a:off x="274640" y="5783263"/>
            <a:ext cx="8153397" cy="914400"/>
          </a:xfrm>
        </p:spPr>
        <p:txBody>
          <a:bodyPr/>
          <a:lstStyle/>
          <a:p>
            <a:r>
              <a:rPr lang="en-US" dirty="0" smtClean="0"/>
              <a:t>ALEKSANDR KRAKOVETSKYI</a:t>
            </a:r>
          </a:p>
          <a:p>
            <a:r>
              <a:rPr lang="en-US" dirty="0" smtClean="0"/>
              <a:t>CEO, </a:t>
            </a:r>
            <a:r>
              <a:rPr lang="en-US" dirty="0" err="1" smtClean="0"/>
              <a:t>DevRain</a:t>
            </a:r>
            <a:r>
              <a:rPr lang="en-US" dirty="0" smtClean="0"/>
              <a:t> Solutions</a:t>
            </a:r>
          </a:p>
          <a:p>
            <a:r>
              <a:rPr lang="en-US" dirty="0" smtClean="0"/>
              <a:t>Microsoft RD/MVP, PhD., @</a:t>
            </a:r>
            <a:r>
              <a:rPr lang="en-US" dirty="0" err="1" smtClean="0"/>
              <a:t>msugvnua</a:t>
            </a:r>
            <a:endParaRPr lang="en-US" dirty="0" smtClean="0"/>
          </a:p>
          <a:p>
            <a:r>
              <a:rPr lang="en-US" dirty="0" smtClean="0">
                <a:hlinkClick r:id="rId3"/>
              </a:rPr>
              <a:t>http://wp7rocks.com</a:t>
            </a:r>
            <a:r>
              <a:rPr lang="uk-UA" dirty="0" smtClean="0"/>
              <a:t> </a:t>
            </a:r>
            <a:endParaRPr lang="en-US"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Tile and app icons</a:t>
            </a:r>
            <a:endParaRPr lang="en-US" dirty="0"/>
          </a:p>
        </p:txBody>
      </p:sp>
    </p:spTree>
    <p:extLst>
      <p:ext uri="{BB962C8B-B14F-4D97-AF65-F5344CB8AC3E}">
        <p14:creationId xmlns:p14="http://schemas.microsoft.com/office/powerpoint/2010/main" val="123615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1200"/>
              </a:spcBef>
            </a:pPr>
            <a:r>
              <a:rPr lang="en-US" dirty="0"/>
              <a:t>For Tile and app icons, you have to include images only for WXGA resolution. The phone automatically scales the images to the correct size for WVGA and 720p screens. </a:t>
            </a:r>
            <a:endParaRPr lang="en-US" dirty="0" smtClean="0">
              <a:gradFill>
                <a:gsLst>
                  <a:gs pos="0">
                    <a:schemeClr val="accent1"/>
                  </a:gs>
                  <a:gs pos="100000">
                    <a:schemeClr val="accent1"/>
                  </a:gs>
                </a:gsLst>
                <a:lin ang="5400000" scaled="0"/>
              </a:gradFill>
            </a:endParaRP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t>Tile and app icons</a:t>
            </a:r>
            <a:endParaRPr lang="en-US" dirty="0"/>
          </a:p>
        </p:txBody>
      </p:sp>
    </p:spTree>
    <p:extLst>
      <p:ext uri="{BB962C8B-B14F-4D97-AF65-F5344CB8AC3E}">
        <p14:creationId xmlns:p14="http://schemas.microsoft.com/office/powerpoint/2010/main" val="266312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1200"/>
              </a:spcBef>
            </a:pPr>
            <a:endParaRPr lang="en-US" dirty="0" smtClean="0">
              <a:gradFill>
                <a:gsLst>
                  <a:gs pos="0">
                    <a:schemeClr val="accent1"/>
                  </a:gs>
                  <a:gs pos="100000">
                    <a:schemeClr val="accent1"/>
                  </a:gs>
                </a:gsLst>
                <a:lin ang="5400000" scaled="0"/>
              </a:gradFill>
            </a:endParaRP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t>Flip Template</a:t>
            </a:r>
            <a:endParaRPr lang="en-US" dirty="0"/>
          </a:p>
        </p:txBody>
      </p:sp>
      <p:pic>
        <p:nvPicPr>
          <p:cNvPr id="3074" name="Picture 2" descr="Windows Phone Flip Tile template showcas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744662"/>
            <a:ext cx="6629400" cy="49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808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1200"/>
              </a:spcBef>
            </a:pPr>
            <a:endParaRPr lang="en-US" dirty="0" smtClean="0">
              <a:gradFill>
                <a:gsLst>
                  <a:gs pos="0">
                    <a:schemeClr val="accent1"/>
                  </a:gs>
                  <a:gs pos="100000">
                    <a:schemeClr val="accent1"/>
                  </a:gs>
                </a:gsLst>
                <a:lin ang="5400000" scaled="0"/>
              </a:gradFill>
            </a:endParaRP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t>Iconic Template</a:t>
            </a:r>
            <a:endParaRPr lang="en-US" dirty="0"/>
          </a:p>
        </p:txBody>
      </p:sp>
      <p:pic>
        <p:nvPicPr>
          <p:cNvPr id="4098" name="Picture 2" descr="Windows Phone Iconic Tile template showcas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820862"/>
            <a:ext cx="51625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5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1200"/>
              </a:spcBef>
            </a:pPr>
            <a:endParaRPr lang="en-US" dirty="0" smtClean="0">
              <a:gradFill>
                <a:gsLst>
                  <a:gs pos="0">
                    <a:schemeClr val="accent1"/>
                  </a:gs>
                  <a:gs pos="100000">
                    <a:schemeClr val="accent1"/>
                  </a:gs>
                </a:gsLst>
                <a:lin ang="5400000" scaled="0"/>
              </a:gradFill>
            </a:endParaRP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t>Cycle Template</a:t>
            </a:r>
            <a:endParaRPr lang="en-US" dirty="0"/>
          </a:p>
        </p:txBody>
      </p:sp>
      <p:pic>
        <p:nvPicPr>
          <p:cNvPr id="5122" name="Picture 2" descr="Windows Phone Cycle Tile template showcas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2" y="1287462"/>
            <a:ext cx="53816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00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WXGA resolution Tile sizes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38176760"/>
              </p:ext>
            </p:extLst>
          </p:nvPr>
        </p:nvGraphicFramePr>
        <p:xfrm>
          <a:off x="3932237" y="2094548"/>
          <a:ext cx="6600825" cy="1859280"/>
        </p:xfrm>
        <a:graphic>
          <a:graphicData uri="http://schemas.openxmlformats.org/drawingml/2006/table">
            <a:tbl>
              <a:tblPr/>
              <a:tblGrid>
                <a:gridCol w="2200275"/>
                <a:gridCol w="2200275"/>
                <a:gridCol w="2200275"/>
              </a:tblGrid>
              <a:tr h="0">
                <a:tc>
                  <a:txBody>
                    <a:bodyPr/>
                    <a:lstStyle/>
                    <a:p>
                      <a:pPr algn="l"/>
                      <a:endParaRPr lang="en-US">
                        <a:solidFill>
                          <a:srgbClr val="2A2A2A"/>
                        </a:solidFill>
                        <a:effectLst/>
                      </a:endParaRPr>
                    </a:p>
                  </a:txBody>
                  <a:tcPr marL="76200" marR="76200" marT="95250" marB="95250"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a:solidFill>
                            <a:srgbClr val="2A2A2A"/>
                          </a:solidFill>
                          <a:effectLst/>
                        </a:rPr>
                        <a:t>Flip and Cycle</a:t>
                      </a:r>
                    </a:p>
                  </a:txBody>
                  <a:tcPr marL="76200" marR="76200" marT="95250" marB="95250"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a:solidFill>
                            <a:srgbClr val="2A2A2A"/>
                          </a:solidFill>
                          <a:effectLst/>
                        </a:rPr>
                        <a:t>Iconic</a:t>
                      </a:r>
                    </a:p>
                  </a:txBody>
                  <a:tcPr marL="76200" marR="76200" marT="95250" marB="95250"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r>
              <a:tr h="0">
                <a:tc>
                  <a:txBody>
                    <a:bodyPr/>
                    <a:lstStyle/>
                    <a:p>
                      <a:pPr fontAlgn="t"/>
                      <a:r>
                        <a:rPr lang="en-US">
                          <a:solidFill>
                            <a:srgbClr val="2A2A2A"/>
                          </a:solidFill>
                          <a:effectLst/>
                        </a:rPr>
                        <a:t>Small</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a:solidFill>
                            <a:srgbClr val="2A2A2A"/>
                          </a:solidFill>
                          <a:effectLst/>
                        </a:rPr>
                        <a:t>159 × 159 pixels</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a:solidFill>
                            <a:srgbClr val="2A2A2A"/>
                          </a:solidFill>
                          <a:effectLst/>
                        </a:rPr>
                        <a:t>110 × 110 pixels</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0">
                <a:tc>
                  <a:txBody>
                    <a:bodyPr/>
                    <a:lstStyle/>
                    <a:p>
                      <a:pPr fontAlgn="t"/>
                      <a:r>
                        <a:rPr lang="en-US">
                          <a:solidFill>
                            <a:srgbClr val="2A2A2A"/>
                          </a:solidFill>
                          <a:effectLst/>
                        </a:rPr>
                        <a:t>Medium</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a:solidFill>
                            <a:srgbClr val="2A2A2A"/>
                          </a:solidFill>
                          <a:effectLst/>
                        </a:rPr>
                        <a:t>336 × 336 pixels</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a:solidFill>
                            <a:srgbClr val="2A2A2A"/>
                          </a:solidFill>
                          <a:effectLst/>
                        </a:rPr>
                        <a:t>202 × 202 pixels</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0">
                <a:tc>
                  <a:txBody>
                    <a:bodyPr/>
                    <a:lstStyle/>
                    <a:p>
                      <a:pPr fontAlgn="t"/>
                      <a:r>
                        <a:rPr lang="en-US">
                          <a:solidFill>
                            <a:srgbClr val="2A2A2A"/>
                          </a:solidFill>
                          <a:effectLst/>
                        </a:rPr>
                        <a:t>Wide</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a:solidFill>
                            <a:srgbClr val="2A2A2A"/>
                          </a:solidFill>
                          <a:effectLst/>
                        </a:rPr>
                        <a:t>691 × 336 pixels</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dirty="0">
                          <a:solidFill>
                            <a:srgbClr val="2A2A2A"/>
                          </a:solidFill>
                          <a:effectLst/>
                        </a:rPr>
                        <a:t>N/A</a:t>
                      </a:r>
                    </a:p>
                  </a:txBody>
                  <a:tcPr marL="76200" marR="76200" marT="95250" marB="9525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410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Rectangle 2"/>
          <p:cNvSpPr/>
          <p:nvPr/>
        </p:nvSpPr>
        <p:spPr>
          <a:xfrm>
            <a:off x="4313237" y="2963862"/>
            <a:ext cx="7543800" cy="1077218"/>
          </a:xfrm>
          <a:prstGeom prst="rect">
            <a:avLst/>
          </a:prstGeom>
        </p:spPr>
        <p:txBody>
          <a:bodyPr wrap="square">
            <a:spAutoFit/>
          </a:bodyPr>
          <a:lstStyle/>
          <a:p>
            <a:r>
              <a:rPr lang="en-US" sz="3200" dirty="0" smtClean="0">
                <a:solidFill>
                  <a:srgbClr val="FFFFFF"/>
                </a:solidFill>
              </a:rPr>
              <a:t>Windows Phone 7 Rocks!</a:t>
            </a:r>
          </a:p>
          <a:p>
            <a:r>
              <a:rPr lang="en-US" sz="3200" dirty="0" smtClean="0">
                <a:solidFill>
                  <a:srgbClr val="FFFFFF"/>
                </a:solidFill>
                <a:hlinkClick r:id="rId2"/>
              </a:rPr>
              <a:t>http://wp7rocks.com</a:t>
            </a:r>
            <a:r>
              <a:rPr lang="en-US" sz="3200" dirty="0" smtClean="0">
                <a:solidFill>
                  <a:srgbClr val="FFFFFF"/>
                </a:solidFill>
              </a:rPr>
              <a:t> </a:t>
            </a:r>
            <a:endParaRPr lang="en-US" sz="3200" dirty="0">
              <a:solidFill>
                <a:srgbClr val="FFFFFF"/>
              </a:solidFill>
            </a:endParaRPr>
          </a:p>
        </p:txBody>
      </p:sp>
    </p:spTree>
    <p:extLst>
      <p:ext uri="{BB962C8B-B14F-4D97-AF65-F5344CB8AC3E}">
        <p14:creationId xmlns:p14="http://schemas.microsoft.com/office/powerpoint/2010/main" val="142550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Rectangle 2"/>
          <p:cNvSpPr/>
          <p:nvPr/>
        </p:nvSpPr>
        <p:spPr>
          <a:xfrm>
            <a:off x="4313237" y="2963862"/>
            <a:ext cx="7543800" cy="1077218"/>
          </a:xfrm>
          <a:prstGeom prst="rect">
            <a:avLst/>
          </a:prstGeom>
        </p:spPr>
        <p:txBody>
          <a:bodyPr wrap="square">
            <a:spAutoFit/>
          </a:bodyPr>
          <a:lstStyle/>
          <a:p>
            <a:r>
              <a:rPr lang="en-US" sz="3200" dirty="0" smtClean="0">
                <a:solidFill>
                  <a:srgbClr val="FFFFFF"/>
                </a:solidFill>
              </a:rPr>
              <a:t>@</a:t>
            </a:r>
            <a:r>
              <a:rPr lang="en-US" sz="3200" dirty="0" err="1" smtClean="0">
                <a:solidFill>
                  <a:srgbClr val="FFFFFF"/>
                </a:solidFill>
              </a:rPr>
              <a:t>msugvnua</a:t>
            </a:r>
            <a:endParaRPr lang="en-US" sz="3200" dirty="0" smtClean="0">
              <a:solidFill>
                <a:srgbClr val="FFFFFF"/>
              </a:solidFill>
            </a:endParaRPr>
          </a:p>
          <a:p>
            <a:r>
              <a:rPr lang="en-US" sz="3200" dirty="0" smtClean="0">
                <a:solidFill>
                  <a:srgbClr val="FFFFFF"/>
                </a:solidFill>
                <a:hlinkClick r:id="rId2"/>
              </a:rPr>
              <a:t>Alex.Krakovetskiy@devrain.com</a:t>
            </a:r>
            <a:r>
              <a:rPr lang="en-US" sz="3200" dirty="0" smtClean="0">
                <a:solidFill>
                  <a:srgbClr val="FFFFFF"/>
                </a:solidFill>
              </a:rPr>
              <a:t> </a:t>
            </a:r>
            <a:endParaRPr lang="en-US" sz="3200" dirty="0">
              <a:solidFill>
                <a:srgbClr val="FFFFFF"/>
              </a:solidFill>
            </a:endParaRPr>
          </a:p>
        </p:txBody>
      </p:sp>
    </p:spTree>
    <p:extLst>
      <p:ext uri="{BB962C8B-B14F-4D97-AF65-F5344CB8AC3E}">
        <p14:creationId xmlns:p14="http://schemas.microsoft.com/office/powerpoint/2010/main" val="425960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resolutions</a:t>
            </a:r>
            <a:endParaRPr lang="en-US" dirty="0"/>
          </a:p>
        </p:txBody>
      </p:sp>
    </p:spTree>
    <p:extLst>
      <p:ext uri="{BB962C8B-B14F-4D97-AF65-F5344CB8AC3E}">
        <p14:creationId xmlns:p14="http://schemas.microsoft.com/office/powerpoint/2010/main" val="249829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Supported resolutions</a:t>
            </a:r>
            <a:endParaRPr lang="en-US" dirty="0"/>
          </a:p>
        </p:txBody>
      </p:sp>
      <p:sp>
        <p:nvSpPr>
          <p:cNvPr id="4" name="Text Placeholder 3"/>
          <p:cNvSpPr>
            <a:spLocks noGrp="1"/>
          </p:cNvSpPr>
          <p:nvPr>
            <p:ph type="body" sz="quarter" idx="10"/>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91143687"/>
              </p:ext>
            </p:extLst>
          </p:nvPr>
        </p:nvGraphicFramePr>
        <p:xfrm>
          <a:off x="503237" y="1784435"/>
          <a:ext cx="10668001" cy="3389227"/>
        </p:xfrm>
        <a:graphic>
          <a:graphicData uri="http://schemas.openxmlformats.org/drawingml/2006/table">
            <a:tbl>
              <a:tblPr/>
              <a:tblGrid>
                <a:gridCol w="2316480"/>
                <a:gridCol w="1341121"/>
                <a:gridCol w="1371600"/>
                <a:gridCol w="3810000"/>
                <a:gridCol w="1828800"/>
              </a:tblGrid>
              <a:tr h="1239574">
                <a:tc>
                  <a:txBody>
                    <a:bodyPr/>
                    <a:lstStyle/>
                    <a:p>
                      <a:pPr algn="l"/>
                      <a:r>
                        <a:rPr lang="en-US" sz="1700">
                          <a:solidFill>
                            <a:srgbClr val="2A2A2A"/>
                          </a:solidFill>
                          <a:effectLst/>
                        </a:rPr>
                        <a:t>Resolution</a:t>
                      </a:r>
                    </a:p>
                  </a:txBody>
                  <a:tcPr marL="73348" marR="73348" marT="91684" marB="91684"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sz="1700">
                          <a:solidFill>
                            <a:srgbClr val="2A2A2A"/>
                          </a:solidFill>
                          <a:effectLst/>
                        </a:rPr>
                        <a:t>Resolution</a:t>
                      </a:r>
                    </a:p>
                  </a:txBody>
                  <a:tcPr marL="73348" marR="73348" marT="91684" marB="91684"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sz="1700">
                          <a:solidFill>
                            <a:srgbClr val="2A2A2A"/>
                          </a:solidFill>
                          <a:effectLst/>
                        </a:rPr>
                        <a:t>Aspect ratio</a:t>
                      </a:r>
                    </a:p>
                  </a:txBody>
                  <a:tcPr marL="73348" marR="73348" marT="91684" marB="91684"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sz="1700">
                          <a:solidFill>
                            <a:srgbClr val="2A2A2A"/>
                          </a:solidFill>
                          <a:effectLst/>
                        </a:rPr>
                        <a:t>Delta from Windows Phone OS 7.1</a:t>
                      </a:r>
                    </a:p>
                  </a:txBody>
                  <a:tcPr marL="73348" marR="73348" marT="91684" marB="91684"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c>
                  <a:txBody>
                    <a:bodyPr/>
                    <a:lstStyle/>
                    <a:p>
                      <a:pPr algn="l"/>
                      <a:r>
                        <a:rPr lang="en-US" sz="1700">
                          <a:solidFill>
                            <a:srgbClr val="2A2A2A"/>
                          </a:solidFill>
                          <a:effectLst/>
                        </a:rPr>
                        <a:t>Scaled resolution</a:t>
                      </a:r>
                    </a:p>
                  </a:txBody>
                  <a:tcPr marL="73348" marR="73348" marT="91684" marB="91684" anchor="ctr">
                    <a:lnL>
                      <a:noFill/>
                    </a:lnL>
                    <a:lnR>
                      <a:noFill/>
                    </a:lnR>
                    <a:lnT>
                      <a:noFill/>
                    </a:lnT>
                    <a:lnB w="9525" cap="flat" cmpd="sng" algn="ctr">
                      <a:solidFill>
                        <a:srgbClr val="DBDBDB"/>
                      </a:solidFill>
                      <a:prstDash val="solid"/>
                      <a:round/>
                      <a:headEnd type="none" w="med" len="med"/>
                      <a:tailEnd type="none" w="med" len="med"/>
                    </a:lnB>
                    <a:solidFill>
                      <a:srgbClr val="EDEDED"/>
                    </a:solidFill>
                  </a:tcPr>
                </a:tc>
              </a:tr>
              <a:tr h="778053">
                <a:tc>
                  <a:txBody>
                    <a:bodyPr/>
                    <a:lstStyle/>
                    <a:p>
                      <a:pPr fontAlgn="t"/>
                      <a:r>
                        <a:rPr lang="en-US" sz="1700">
                          <a:solidFill>
                            <a:srgbClr val="2A2A2A"/>
                          </a:solidFill>
                          <a:effectLst/>
                        </a:rPr>
                        <a:t>WVGA</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480 × 800</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15:9</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None. This is the only supported resolution for Windows Phone OS 7.1.</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480 × 800</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447420">
                <a:tc>
                  <a:txBody>
                    <a:bodyPr/>
                    <a:lstStyle/>
                    <a:p>
                      <a:pPr fontAlgn="t"/>
                      <a:r>
                        <a:rPr lang="en-US" sz="1700">
                          <a:solidFill>
                            <a:srgbClr val="2A2A2A"/>
                          </a:solidFill>
                          <a:effectLst/>
                        </a:rPr>
                        <a:t>WXGA</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768 × 1280</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15:9</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1.6</a:t>
                      </a:r>
                      <a:r>
                        <a:rPr lang="en-US" sz="1700" i="1">
                          <a:solidFill>
                            <a:srgbClr val="2A2A2A"/>
                          </a:solidFill>
                          <a:effectLst/>
                        </a:rPr>
                        <a:t>x</a:t>
                      </a:r>
                      <a:r>
                        <a:rPr lang="en-US" sz="1700">
                          <a:solidFill>
                            <a:srgbClr val="2A2A2A"/>
                          </a:solidFill>
                          <a:effectLst/>
                        </a:rPr>
                        <a:t> scale</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480 × 800</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924180">
                <a:tc>
                  <a:txBody>
                    <a:bodyPr/>
                    <a:lstStyle/>
                    <a:p>
                      <a:pPr fontAlgn="t"/>
                      <a:r>
                        <a:rPr lang="en-US" sz="1700">
                          <a:solidFill>
                            <a:srgbClr val="2A2A2A"/>
                          </a:solidFill>
                          <a:effectLst/>
                        </a:rPr>
                        <a:t>720p</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720 × 1280</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16:9</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a:solidFill>
                            <a:srgbClr val="2A2A2A"/>
                          </a:solidFill>
                          <a:effectLst/>
                        </a:rPr>
                        <a:t>1.5</a:t>
                      </a:r>
                      <a:r>
                        <a:rPr lang="en-US" sz="1700" i="1">
                          <a:solidFill>
                            <a:srgbClr val="2A2A2A"/>
                          </a:solidFill>
                          <a:effectLst/>
                        </a:rPr>
                        <a:t>x</a:t>
                      </a:r>
                      <a:r>
                        <a:rPr lang="en-US" sz="1700">
                          <a:solidFill>
                            <a:srgbClr val="2A2A2A"/>
                          </a:solidFill>
                          <a:effectLst/>
                        </a:rPr>
                        <a:t> scale, 80 pixels taller (53 pixels, after scaling)</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700" dirty="0">
                          <a:solidFill>
                            <a:srgbClr val="2A2A2A"/>
                          </a:solidFill>
                          <a:effectLst/>
                        </a:rPr>
                        <a:t>480 × 853</a:t>
                      </a:r>
                    </a:p>
                  </a:txBody>
                  <a:tcPr marL="73348" marR="73348" marT="91684" marB="91684">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703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Supported resolutions</a:t>
            </a:r>
            <a:endParaRPr lang="en-US" dirty="0"/>
          </a:p>
        </p:txBody>
      </p:sp>
      <p:sp>
        <p:nvSpPr>
          <p:cNvPr id="4" name="Text Placeholder 3"/>
          <p:cNvSpPr>
            <a:spLocks noGrp="1"/>
          </p:cNvSpPr>
          <p:nvPr>
            <p:ph type="body" sz="quarter" idx="10"/>
          </p:nvPr>
        </p:nvSpPr>
        <p:spPr>
          <a:xfrm>
            <a:off x="6675437" y="1439863"/>
            <a:ext cx="5486402" cy="4572000"/>
          </a:xfrm>
        </p:spPr>
        <p:txBody>
          <a:bodyPr/>
          <a:lstStyle/>
          <a:p>
            <a:pPr marL="571500" indent="-571500">
              <a:buFont typeface="Arial" pitchFamily="34" charset="0"/>
              <a:buChar char="•"/>
            </a:pPr>
            <a:r>
              <a:rPr lang="en-US" dirty="0" smtClean="0"/>
              <a:t>do not hard-code </a:t>
            </a:r>
            <a:r>
              <a:rPr lang="en-US" dirty="0"/>
              <a:t>the height and width or the margins of the </a:t>
            </a:r>
            <a:r>
              <a:rPr lang="en-US" dirty="0" smtClean="0"/>
              <a:t>controls;</a:t>
            </a:r>
          </a:p>
          <a:p>
            <a:pPr marL="571500" indent="-571500">
              <a:buFont typeface="Arial" pitchFamily="34" charset="0"/>
              <a:buChar char="•"/>
            </a:pPr>
            <a:r>
              <a:rPr lang="en-US" dirty="0"/>
              <a:t>use </a:t>
            </a:r>
            <a:r>
              <a:rPr lang="en-US" b="1" dirty="0"/>
              <a:t>*</a:t>
            </a:r>
            <a:r>
              <a:rPr lang="en-US" dirty="0"/>
              <a:t> and the </a:t>
            </a:r>
            <a:r>
              <a:rPr lang="en-US" b="1" dirty="0"/>
              <a:t>Auto</a:t>
            </a:r>
            <a:r>
              <a:rPr lang="en-US" dirty="0"/>
              <a:t> value to set the height and width of its rows and </a:t>
            </a:r>
            <a:r>
              <a:rPr lang="en-US" dirty="0" smtClean="0"/>
              <a:t>columns.</a:t>
            </a:r>
          </a:p>
          <a:p>
            <a:pPr marL="571500" indent="-571500">
              <a:buFont typeface="Arial" pitchFamily="34" charset="0"/>
              <a:buChar char="•"/>
            </a:pPr>
            <a:endParaRPr lang="en-US" dirty="0"/>
          </a:p>
        </p:txBody>
      </p:sp>
      <p:pic>
        <p:nvPicPr>
          <p:cNvPr id="2050" name="Picture 2" descr="Examples of app running on multiple re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 y="1110784"/>
            <a:ext cx="5953125" cy="518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56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Resolution-dependent backgrounds and assets</a:t>
            </a:r>
            <a:endParaRPr lang="en-US" dirty="0"/>
          </a:p>
        </p:txBody>
      </p:sp>
    </p:spTree>
    <p:extLst>
      <p:ext uri="{BB962C8B-B14F-4D97-AF65-F5344CB8AC3E}">
        <p14:creationId xmlns:p14="http://schemas.microsoft.com/office/powerpoint/2010/main" val="144603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22437" y="1211262"/>
            <a:ext cx="8763001" cy="4953000"/>
          </a:xfrm>
        </p:spPr>
        <p:txBody>
          <a:bodyPr/>
          <a:lstStyle/>
          <a:p>
            <a:r>
              <a:rPr lang="en-US" sz="1600" dirty="0"/>
              <a:t>public </a:t>
            </a:r>
            <a:r>
              <a:rPr lang="en-US" sz="1600" dirty="0" err="1"/>
              <a:t>enum</a:t>
            </a:r>
            <a:r>
              <a:rPr lang="en-US" sz="1600" dirty="0"/>
              <a:t> Resolutions { WVGA, WXGA, HD720p };</a:t>
            </a:r>
          </a:p>
          <a:p>
            <a:endParaRPr lang="en-US" sz="1600" dirty="0"/>
          </a:p>
          <a:p>
            <a:r>
              <a:rPr lang="en-US" sz="1600" dirty="0"/>
              <a:t>public static class </a:t>
            </a:r>
            <a:r>
              <a:rPr lang="en-US" sz="1600" dirty="0" err="1"/>
              <a:t>ResolutionHelper</a:t>
            </a:r>
            <a:endParaRPr lang="en-US" sz="1600" dirty="0"/>
          </a:p>
          <a:p>
            <a:r>
              <a:rPr lang="en-US" sz="1600" dirty="0"/>
              <a:t>{</a:t>
            </a:r>
          </a:p>
          <a:p>
            <a:r>
              <a:rPr lang="en-US" sz="1600" dirty="0"/>
              <a:t>   private static </a:t>
            </a:r>
            <a:r>
              <a:rPr lang="en-US" sz="1600" dirty="0" err="1"/>
              <a:t>bool</a:t>
            </a:r>
            <a:r>
              <a:rPr lang="en-US" sz="1600" dirty="0"/>
              <a:t> </a:t>
            </a:r>
            <a:r>
              <a:rPr lang="en-US" sz="1600" dirty="0" err="1" smtClean="0"/>
              <a:t>IsWvga</a:t>
            </a:r>
            <a:r>
              <a:rPr lang="en-US" sz="1600" dirty="0" smtClean="0"/>
              <a:t>   { get { return </a:t>
            </a:r>
            <a:r>
              <a:rPr lang="en-US" sz="1600" b="1" dirty="0" err="1"/>
              <a:t>App.Current.Host.Content.ScaleFactor</a:t>
            </a:r>
            <a:r>
              <a:rPr lang="en-US" sz="1600" b="1" dirty="0"/>
              <a:t> == 100</a:t>
            </a:r>
            <a:r>
              <a:rPr lang="en-US" sz="1600" dirty="0" smtClean="0"/>
              <a:t>;  } </a:t>
            </a:r>
            <a:r>
              <a:rPr lang="en-US" sz="1600" dirty="0"/>
              <a:t>}</a:t>
            </a:r>
          </a:p>
          <a:p>
            <a:r>
              <a:rPr lang="en-US" sz="1600" dirty="0" smtClean="0"/>
              <a:t>   </a:t>
            </a:r>
            <a:r>
              <a:rPr lang="en-US" sz="1600" dirty="0"/>
              <a:t>private static </a:t>
            </a:r>
            <a:r>
              <a:rPr lang="en-US" sz="1600" dirty="0" err="1"/>
              <a:t>bool</a:t>
            </a:r>
            <a:r>
              <a:rPr lang="en-US" sz="1600" dirty="0"/>
              <a:t> </a:t>
            </a:r>
            <a:r>
              <a:rPr lang="en-US" sz="1600" dirty="0" err="1" smtClean="0"/>
              <a:t>IsWxga</a:t>
            </a:r>
            <a:r>
              <a:rPr lang="en-US" sz="1600" dirty="0" smtClean="0"/>
              <a:t>   { get { return </a:t>
            </a:r>
            <a:r>
              <a:rPr lang="en-US" sz="1600" b="1" dirty="0" err="1"/>
              <a:t>App.Current.Host.Content.ScaleFactor</a:t>
            </a:r>
            <a:r>
              <a:rPr lang="en-US" sz="1600" b="1" dirty="0"/>
              <a:t> == 160</a:t>
            </a:r>
            <a:r>
              <a:rPr lang="en-US" sz="1600" dirty="0"/>
              <a:t>; </a:t>
            </a:r>
            <a:r>
              <a:rPr lang="en-US" sz="1600" dirty="0" smtClean="0"/>
              <a:t> } </a:t>
            </a:r>
            <a:r>
              <a:rPr lang="en-US" sz="1600" dirty="0"/>
              <a:t>}</a:t>
            </a:r>
          </a:p>
          <a:p>
            <a:r>
              <a:rPr lang="en-US" sz="1600" dirty="0"/>
              <a:t>   </a:t>
            </a:r>
            <a:r>
              <a:rPr lang="en-US" sz="1600" dirty="0" smtClean="0"/>
              <a:t>private </a:t>
            </a:r>
            <a:r>
              <a:rPr lang="en-US" sz="1600" dirty="0"/>
              <a:t>static </a:t>
            </a:r>
            <a:r>
              <a:rPr lang="en-US" sz="1600" dirty="0" err="1"/>
              <a:t>bool</a:t>
            </a:r>
            <a:r>
              <a:rPr lang="en-US" sz="1600" dirty="0"/>
              <a:t> </a:t>
            </a:r>
            <a:r>
              <a:rPr lang="en-US" sz="1600" dirty="0" smtClean="0"/>
              <a:t>Is720p    { get { return </a:t>
            </a:r>
            <a:r>
              <a:rPr lang="en-US" sz="1600" b="1" dirty="0" err="1"/>
              <a:t>App.Current.Host.Content.ScaleFactor</a:t>
            </a:r>
            <a:r>
              <a:rPr lang="en-US" sz="1600" b="1" dirty="0"/>
              <a:t> == 150</a:t>
            </a:r>
            <a:r>
              <a:rPr lang="en-US" sz="1600" dirty="0"/>
              <a:t>; </a:t>
            </a:r>
            <a:r>
              <a:rPr lang="en-US" sz="1600" dirty="0" smtClean="0"/>
              <a:t>} </a:t>
            </a:r>
            <a:r>
              <a:rPr lang="en-US" sz="1600" dirty="0"/>
              <a:t>}</a:t>
            </a:r>
          </a:p>
          <a:p>
            <a:endParaRPr lang="en-US" sz="1600" dirty="0"/>
          </a:p>
          <a:p>
            <a:r>
              <a:rPr lang="en-US" sz="1600" dirty="0"/>
              <a:t>   public static Resolutions </a:t>
            </a:r>
            <a:r>
              <a:rPr lang="en-US" sz="1600" dirty="0" err="1" smtClean="0"/>
              <a:t>CurrentResolution</a:t>
            </a:r>
            <a:r>
              <a:rPr lang="en-US" sz="1600" dirty="0" smtClean="0"/>
              <a:t> {</a:t>
            </a:r>
            <a:endParaRPr lang="en-US" sz="1600" dirty="0"/>
          </a:p>
          <a:p>
            <a:r>
              <a:rPr lang="en-US" sz="1600" dirty="0"/>
              <a:t>      get</a:t>
            </a:r>
          </a:p>
          <a:p>
            <a:r>
              <a:rPr lang="en-US" sz="1600" dirty="0"/>
              <a:t>      {</a:t>
            </a:r>
          </a:p>
          <a:p>
            <a:r>
              <a:rPr lang="en-US" sz="1600" dirty="0"/>
              <a:t>         if (</a:t>
            </a:r>
            <a:r>
              <a:rPr lang="en-US" sz="1600" dirty="0" err="1"/>
              <a:t>IsWvga</a:t>
            </a:r>
            <a:r>
              <a:rPr lang="en-US" sz="1600" dirty="0"/>
              <a:t>) return </a:t>
            </a:r>
            <a:r>
              <a:rPr lang="en-US" sz="1600" dirty="0" err="1"/>
              <a:t>Resolutions.WVGA</a:t>
            </a:r>
            <a:r>
              <a:rPr lang="en-US" sz="1600" dirty="0"/>
              <a:t>;</a:t>
            </a:r>
          </a:p>
          <a:p>
            <a:r>
              <a:rPr lang="en-US" sz="1600" dirty="0"/>
              <a:t>         else if (</a:t>
            </a:r>
            <a:r>
              <a:rPr lang="en-US" sz="1600" dirty="0" err="1"/>
              <a:t>IsWxga</a:t>
            </a:r>
            <a:r>
              <a:rPr lang="en-US" sz="1600" dirty="0"/>
              <a:t>) return </a:t>
            </a:r>
            <a:r>
              <a:rPr lang="en-US" sz="1600" dirty="0" err="1"/>
              <a:t>Resolutions.WXGA</a:t>
            </a:r>
            <a:r>
              <a:rPr lang="en-US" sz="1600" dirty="0"/>
              <a:t>;</a:t>
            </a:r>
          </a:p>
          <a:p>
            <a:r>
              <a:rPr lang="en-US" sz="1600" dirty="0"/>
              <a:t>         else if (Is720p) return Resolutions.HD720p;</a:t>
            </a:r>
          </a:p>
          <a:p>
            <a:r>
              <a:rPr lang="en-US" sz="1600" dirty="0"/>
              <a:t>         else throw new </a:t>
            </a:r>
            <a:r>
              <a:rPr lang="en-US" sz="1600" dirty="0" err="1"/>
              <a:t>InvalidOperationException</a:t>
            </a:r>
            <a:r>
              <a:rPr lang="en-US" sz="1600" dirty="0"/>
              <a:t>("Unknown resolution");</a:t>
            </a:r>
          </a:p>
          <a:p>
            <a:r>
              <a:rPr lang="en-US" sz="1600" dirty="0"/>
              <a:t>      }</a:t>
            </a:r>
          </a:p>
          <a:p>
            <a:r>
              <a:rPr lang="en-US" sz="1600" dirty="0"/>
              <a:t>   }</a:t>
            </a:r>
          </a:p>
          <a:p>
            <a:r>
              <a:rPr lang="en-US" sz="1600" dirty="0"/>
              <a:t>}</a:t>
            </a:r>
            <a:endParaRPr lang="en-US" sz="1600" dirty="0"/>
          </a:p>
        </p:txBody>
      </p:sp>
      <p:sp>
        <p:nvSpPr>
          <p:cNvPr id="3" name="Title 2"/>
          <p:cNvSpPr>
            <a:spLocks noGrp="1"/>
          </p:cNvSpPr>
          <p:nvPr>
            <p:ph type="title"/>
          </p:nvPr>
        </p:nvSpPr>
        <p:spPr/>
        <p:txBody>
          <a:bodyPr/>
          <a:lstStyle/>
          <a:p>
            <a:r>
              <a:rPr lang="en-US" dirty="0" smtClean="0"/>
              <a:t>Detecting actual resolution</a:t>
            </a:r>
            <a:endParaRPr lang="en-US" dirty="0"/>
          </a:p>
        </p:txBody>
      </p:sp>
    </p:spTree>
    <p:extLst>
      <p:ext uri="{BB962C8B-B14F-4D97-AF65-F5344CB8AC3E}">
        <p14:creationId xmlns:p14="http://schemas.microsoft.com/office/powerpoint/2010/main" val="1067702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22437" y="1211262"/>
            <a:ext cx="8763001" cy="4953000"/>
          </a:xfrm>
        </p:spPr>
        <p:txBody>
          <a:bodyPr/>
          <a:lstStyle/>
          <a:p>
            <a:r>
              <a:rPr lang="en-US" sz="1600" dirty="0"/>
              <a:t>using </a:t>
            </a:r>
            <a:r>
              <a:rPr lang="en-US" sz="1600" dirty="0" err="1"/>
              <a:t>System.Windows.Media.Imaging</a:t>
            </a:r>
            <a:r>
              <a:rPr lang="en-US" sz="1600" dirty="0" smtClean="0"/>
              <a:t>;</a:t>
            </a:r>
          </a:p>
          <a:p>
            <a:endParaRPr lang="en-US" sz="1600" dirty="0"/>
          </a:p>
          <a:p>
            <a:r>
              <a:rPr lang="en-US" sz="1600" dirty="0" smtClean="0"/>
              <a:t>public </a:t>
            </a:r>
            <a:r>
              <a:rPr lang="en-US" sz="1600" dirty="0"/>
              <a:t>class </a:t>
            </a:r>
            <a:r>
              <a:rPr lang="en-US" sz="1600" dirty="0" err="1" smtClean="0"/>
              <a:t>MultiResImageChooserUri</a:t>
            </a:r>
            <a:r>
              <a:rPr lang="en-US" sz="1600" dirty="0"/>
              <a:t> </a:t>
            </a:r>
            <a:r>
              <a:rPr lang="en-US" sz="1600" dirty="0" smtClean="0"/>
              <a:t>{</a:t>
            </a:r>
            <a:endParaRPr lang="en-US" sz="1600" dirty="0"/>
          </a:p>
          <a:p>
            <a:r>
              <a:rPr lang="en-US" sz="1600" dirty="0"/>
              <a:t> </a:t>
            </a:r>
            <a:r>
              <a:rPr lang="en-US" sz="1600" dirty="0" smtClean="0"/>
              <a:t>       public </a:t>
            </a:r>
            <a:r>
              <a:rPr lang="en-US" sz="1600" dirty="0"/>
              <a:t>Uri </a:t>
            </a:r>
            <a:r>
              <a:rPr lang="en-US" sz="1600" dirty="0" err="1" smtClean="0"/>
              <a:t>BestResolutionImage</a:t>
            </a:r>
            <a:r>
              <a:rPr lang="en-US" sz="1600" dirty="0" smtClean="0"/>
              <a:t> {</a:t>
            </a:r>
            <a:endParaRPr lang="en-US" sz="1600" dirty="0"/>
          </a:p>
          <a:p>
            <a:r>
              <a:rPr lang="en-US" sz="1600" dirty="0"/>
              <a:t>            </a:t>
            </a:r>
            <a:r>
              <a:rPr lang="en-US" sz="1600" dirty="0" smtClean="0"/>
              <a:t>get {</a:t>
            </a:r>
            <a:endParaRPr lang="en-US" sz="1600" dirty="0"/>
          </a:p>
          <a:p>
            <a:r>
              <a:rPr lang="en-US" sz="1600" dirty="0"/>
              <a:t>                switch (</a:t>
            </a:r>
            <a:r>
              <a:rPr lang="en-US" sz="1600" dirty="0" err="1"/>
              <a:t>ResolutionHelper.CurrentResolution</a:t>
            </a:r>
            <a:r>
              <a:rPr lang="en-US" sz="1600" dirty="0" smtClean="0"/>
              <a:t>) </a:t>
            </a:r>
            <a:r>
              <a:rPr lang="en-US" sz="1600" dirty="0"/>
              <a:t>{</a:t>
            </a:r>
          </a:p>
          <a:p>
            <a:r>
              <a:rPr lang="en-US" sz="1600" dirty="0"/>
              <a:t>                    case Resolutions.HD720p:</a:t>
            </a:r>
          </a:p>
          <a:p>
            <a:r>
              <a:rPr lang="en-US" sz="1600" dirty="0"/>
              <a:t>                        return new Uri("Assets/</a:t>
            </a:r>
            <a:r>
              <a:rPr lang="en-US" sz="1600" b="1" dirty="0"/>
              <a:t>MyImage.screen-720p.jpg</a:t>
            </a:r>
            <a:r>
              <a:rPr lang="en-US" sz="1600" dirty="0"/>
              <a:t>", </a:t>
            </a:r>
            <a:r>
              <a:rPr lang="en-US" sz="1600" dirty="0" err="1"/>
              <a:t>UriKind.Relative</a:t>
            </a:r>
            <a:r>
              <a:rPr lang="en-US" sz="1600" dirty="0"/>
              <a:t>);</a:t>
            </a:r>
          </a:p>
          <a:p>
            <a:r>
              <a:rPr lang="en-US" sz="1600" dirty="0"/>
              <a:t>                    case </a:t>
            </a:r>
            <a:r>
              <a:rPr lang="en-US" sz="1600" dirty="0" err="1"/>
              <a:t>Resolutions.WXGA</a:t>
            </a:r>
            <a:r>
              <a:rPr lang="en-US" sz="1600" dirty="0"/>
              <a:t>:</a:t>
            </a:r>
          </a:p>
          <a:p>
            <a:r>
              <a:rPr lang="en-US" sz="1600" dirty="0"/>
              <a:t>                        return new Uri("Assets/</a:t>
            </a:r>
            <a:r>
              <a:rPr lang="en-US" sz="1600" b="1" dirty="0"/>
              <a:t>MyImage.screen-wxga.jpg</a:t>
            </a:r>
            <a:r>
              <a:rPr lang="en-US" sz="1600" dirty="0"/>
              <a:t>", </a:t>
            </a:r>
            <a:r>
              <a:rPr lang="en-US" sz="1600" dirty="0" err="1"/>
              <a:t>UriKind.Relative</a:t>
            </a:r>
            <a:r>
              <a:rPr lang="en-US" sz="1600" dirty="0"/>
              <a:t>);</a:t>
            </a:r>
          </a:p>
          <a:p>
            <a:r>
              <a:rPr lang="en-US" sz="1600" dirty="0"/>
              <a:t>                    case </a:t>
            </a:r>
            <a:r>
              <a:rPr lang="en-US" sz="1600" dirty="0" err="1"/>
              <a:t>Resolutions.WVGA</a:t>
            </a:r>
            <a:r>
              <a:rPr lang="en-US" sz="1600" dirty="0"/>
              <a:t>:</a:t>
            </a:r>
          </a:p>
          <a:p>
            <a:r>
              <a:rPr lang="en-US" sz="1600" dirty="0"/>
              <a:t>                        return new Uri("Assets/</a:t>
            </a:r>
            <a:r>
              <a:rPr lang="en-US" sz="1600" b="1" dirty="0"/>
              <a:t>MyImage.screen-wvga.jpg</a:t>
            </a:r>
            <a:r>
              <a:rPr lang="en-US" sz="1600" dirty="0"/>
              <a:t>", </a:t>
            </a:r>
            <a:r>
              <a:rPr lang="en-US" sz="1600" dirty="0" err="1"/>
              <a:t>UriKind.Relative</a:t>
            </a:r>
            <a:r>
              <a:rPr lang="en-US" sz="1600" dirty="0"/>
              <a:t>);</a:t>
            </a:r>
          </a:p>
          <a:p>
            <a:r>
              <a:rPr lang="en-US" sz="1600" dirty="0"/>
              <a:t>                    default:</a:t>
            </a:r>
          </a:p>
          <a:p>
            <a:r>
              <a:rPr lang="en-US" sz="1600" dirty="0"/>
              <a:t>                        throw new </a:t>
            </a:r>
            <a:r>
              <a:rPr lang="en-US" sz="1600" dirty="0" err="1"/>
              <a:t>InvalidOperationException</a:t>
            </a:r>
            <a:r>
              <a:rPr lang="en-US" sz="1600" dirty="0"/>
              <a:t>("Unknown resolution type");</a:t>
            </a:r>
          </a:p>
          <a:p>
            <a:r>
              <a:rPr lang="en-US" sz="1600" dirty="0"/>
              <a:t>                }</a:t>
            </a:r>
          </a:p>
          <a:p>
            <a:r>
              <a:rPr lang="en-US" sz="1600" dirty="0"/>
              <a:t>            }</a:t>
            </a:r>
          </a:p>
          <a:p>
            <a:r>
              <a:rPr lang="en-US" sz="1600" dirty="0"/>
              <a:t>        }</a:t>
            </a:r>
          </a:p>
          <a:p>
            <a:r>
              <a:rPr lang="en-US" sz="1600" dirty="0" smtClean="0"/>
              <a:t>   </a:t>
            </a:r>
            <a:r>
              <a:rPr lang="en-US" sz="1600" dirty="0"/>
              <a:t>}</a:t>
            </a:r>
            <a:endParaRPr lang="en-US" sz="1600" dirty="0"/>
          </a:p>
        </p:txBody>
      </p:sp>
      <p:sp>
        <p:nvSpPr>
          <p:cNvPr id="3" name="Title 2"/>
          <p:cNvSpPr>
            <a:spLocks noGrp="1"/>
          </p:cNvSpPr>
          <p:nvPr>
            <p:ph type="title"/>
          </p:nvPr>
        </p:nvSpPr>
        <p:spPr/>
        <p:txBody>
          <a:bodyPr/>
          <a:lstStyle/>
          <a:p>
            <a:r>
              <a:rPr lang="en-US" dirty="0" err="1"/>
              <a:t>MultiResImageChooser.cs</a:t>
            </a:r>
            <a:r>
              <a:rPr lang="en-US" dirty="0"/>
              <a:t> </a:t>
            </a:r>
            <a:endParaRPr lang="en-US" dirty="0"/>
          </a:p>
        </p:txBody>
      </p:sp>
    </p:spTree>
    <p:extLst>
      <p:ext uri="{BB962C8B-B14F-4D97-AF65-F5344CB8AC3E}">
        <p14:creationId xmlns:p14="http://schemas.microsoft.com/office/powerpoint/2010/main" val="74181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Splash screens</a:t>
            </a:r>
            <a:endParaRPr lang="en-US" dirty="0"/>
          </a:p>
        </p:txBody>
      </p:sp>
    </p:spTree>
    <p:extLst>
      <p:ext uri="{BB962C8B-B14F-4D97-AF65-F5344CB8AC3E}">
        <p14:creationId xmlns:p14="http://schemas.microsoft.com/office/powerpoint/2010/main" val="390782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smtClean="0"/>
              <a:t>Add </a:t>
            </a:r>
            <a:r>
              <a:rPr lang="en-US" sz="2800" dirty="0"/>
              <a:t>images with the following file names</a:t>
            </a:r>
            <a:r>
              <a:rPr lang="en-US" sz="2800" dirty="0" smtClean="0"/>
              <a:t>:</a:t>
            </a:r>
          </a:p>
          <a:p>
            <a:endParaRPr lang="en-US" sz="2800" dirty="0" smtClean="0"/>
          </a:p>
          <a:p>
            <a:pPr marL="457200" indent="-457200">
              <a:buFont typeface="Arial" pitchFamily="34" charset="0"/>
              <a:buChar char="•"/>
            </a:pPr>
            <a:r>
              <a:rPr lang="en-US" sz="2800" dirty="0" smtClean="0"/>
              <a:t>SplashScreenImage.Screen-WVGA.jpg</a:t>
            </a:r>
            <a:endParaRPr lang="en-US" sz="2800" dirty="0"/>
          </a:p>
          <a:p>
            <a:pPr marL="457200" indent="-457200">
              <a:buFont typeface="Arial" pitchFamily="34" charset="0"/>
              <a:buChar char="•"/>
            </a:pPr>
            <a:r>
              <a:rPr lang="en-US" sz="2800" dirty="0"/>
              <a:t>SplashScreenImage.Screen-WXGA.jpg</a:t>
            </a:r>
          </a:p>
          <a:p>
            <a:pPr marL="457200" indent="-457200">
              <a:buFont typeface="Arial" pitchFamily="34" charset="0"/>
              <a:buChar char="•"/>
            </a:pPr>
            <a:r>
              <a:rPr lang="en-US" sz="2800" dirty="0"/>
              <a:t>SplashScreenImage.Screen-720p.jpg</a:t>
            </a:r>
          </a:p>
          <a:p>
            <a:endParaRPr lang="en-US" sz="2800" dirty="0" smtClean="0"/>
          </a:p>
          <a:p>
            <a:r>
              <a:rPr lang="en-US" sz="2800" dirty="0" smtClean="0"/>
              <a:t>All </a:t>
            </a:r>
            <a:r>
              <a:rPr lang="en-US" sz="2800" dirty="0"/>
              <a:t>splash screen images must be in the root folder of your app project.</a:t>
            </a:r>
            <a:endParaRPr lang="en-US" sz="2800" dirty="0"/>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gradFill>
                  <a:gsLst>
                    <a:gs pos="0">
                      <a:schemeClr val="accent4"/>
                    </a:gs>
                    <a:gs pos="100000">
                      <a:schemeClr val="accent4"/>
                    </a:gs>
                  </a:gsLst>
                  <a:lin ang="5400000" scaled="0"/>
                </a:gradFill>
              </a:rPr>
              <a:t>Splash screens</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174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docProps/app.xml><?xml version="1.0" encoding="utf-8"?>
<Properties xmlns="http://schemas.openxmlformats.org/officeDocument/2006/extended-properties" xmlns:vt="http://schemas.openxmlformats.org/officeDocument/2006/docPropsVTypes">
  <Template>Build_Template_16x9</Template>
  <TotalTime>617</TotalTime>
  <Words>530</Words>
  <Application>Microsoft Office PowerPoint</Application>
  <PresentationFormat>Custom</PresentationFormat>
  <Paragraphs>106</Paragraphs>
  <Slides>17</Slides>
  <Notes>1</Notes>
  <HiddenSlides>0</HiddenSlides>
  <MMClips>0</MMClips>
  <ScaleCrop>false</ScaleCrop>
  <HeadingPairs>
    <vt:vector size="4" baseType="variant">
      <vt:variant>
        <vt:lpstr>Theme</vt:lpstr>
      </vt:variant>
      <vt:variant>
        <vt:i4>5</vt:i4>
      </vt:variant>
      <vt:variant>
        <vt:lpstr>Slide Titles</vt:lpstr>
      </vt:variant>
      <vt:variant>
        <vt:i4>17</vt:i4>
      </vt:variant>
    </vt:vector>
  </HeadingPairs>
  <TitlesOfParts>
    <vt:vector size="22" baseType="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Multi-resolution apps for Windows Phone 8</vt:lpstr>
      <vt:lpstr>Supported resolutions</vt:lpstr>
      <vt:lpstr>Supported resolutions</vt:lpstr>
      <vt:lpstr>Supported resolutions</vt:lpstr>
      <vt:lpstr>Resolution-dependent backgrounds and assets</vt:lpstr>
      <vt:lpstr>Detecting actual resolution</vt:lpstr>
      <vt:lpstr>MultiResImageChooser.cs </vt:lpstr>
      <vt:lpstr>Splash screens</vt:lpstr>
      <vt:lpstr>Splash screens</vt:lpstr>
      <vt:lpstr>Tile and app icons</vt:lpstr>
      <vt:lpstr>Tile and app icons</vt:lpstr>
      <vt:lpstr>Flip Template</vt:lpstr>
      <vt:lpstr>Iconic Template</vt:lpstr>
      <vt:lpstr>Cycle Template</vt:lpstr>
      <vt:lpstr>WXGA resolution Tile sizes</vt:lpstr>
      <vt:lpstr>Resources</vt:lpstr>
      <vt:lpstr>Q&amp;A</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51</cp:revision>
  <dcterms:created xsi:type="dcterms:W3CDTF">2012-10-31T19:28:25Z</dcterms:created>
  <dcterms:modified xsi:type="dcterms:W3CDTF">2012-12-20T09:20:44Z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