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0" r:id="rId8"/>
  </p:sldMasterIdLst>
  <p:notesMasterIdLst>
    <p:notesMasterId r:id="rId20"/>
  </p:notesMasterIdLst>
  <p:handoutMasterIdLst>
    <p:handoutMasterId r:id="rId21"/>
  </p:handoutMasterIdLst>
  <p:sldIdLst>
    <p:sldId id="256" r:id="rId9"/>
    <p:sldId id="379" r:id="rId10"/>
    <p:sldId id="408" r:id="rId11"/>
    <p:sldId id="382" r:id="rId12"/>
    <p:sldId id="401" r:id="rId13"/>
    <p:sldId id="402" r:id="rId14"/>
    <p:sldId id="403" r:id="rId15"/>
    <p:sldId id="404" r:id="rId16"/>
    <p:sldId id="405" r:id="rId17"/>
    <p:sldId id="407" r:id="rId18"/>
    <p:sldId id="409" r:id="rId19"/>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000000"/>
    <a:srgbClr val="969696"/>
    <a:srgbClr val="002050"/>
    <a:srgbClr val="442359"/>
    <a:srgbClr val="333333"/>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0110" autoAdjust="0"/>
  </p:normalViewPr>
  <p:slideViewPr>
    <p:cSldViewPr>
      <p:cViewPr varScale="1">
        <p:scale>
          <a:sx n="114" d="100"/>
          <a:sy n="114" d="100"/>
        </p:scale>
        <p:origin x="210" y="126"/>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10/3/2013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10/3/2013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10/3/2013</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59755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7233">
              <a:lnSpc>
                <a:spcPct val="100000"/>
              </a:lnSpc>
              <a:spcAft>
                <a:spcPts val="0"/>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784999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7233">
              <a:lnSpc>
                <a:spcPct val="100000"/>
              </a:lnSpc>
              <a:spcAft>
                <a:spcPts val="0"/>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695462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7233">
              <a:lnSpc>
                <a:spcPct val="100000"/>
              </a:lnSpc>
              <a:spcAft>
                <a:spcPts val="0"/>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946942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7233">
              <a:lnSpc>
                <a:spcPct val="100000"/>
              </a:lnSpc>
              <a:spcAft>
                <a:spcPts val="0"/>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0833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7233">
              <a:lnSpc>
                <a:spcPct val="100000"/>
              </a:lnSpc>
              <a:spcAft>
                <a:spcPts val="0"/>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191649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7233">
              <a:lnSpc>
                <a:spcPct val="100000"/>
              </a:lnSpc>
              <a:spcAft>
                <a:spcPts val="0"/>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99511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7233">
              <a:lnSpc>
                <a:spcPct val="100000"/>
              </a:lnSpc>
              <a:spcAft>
                <a:spcPts val="0"/>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064791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00517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68594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9459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82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0666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8138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4512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212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696338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9949735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192191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1706733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4592763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5288029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505050"/>
                    </a:gs>
                    <a:gs pos="100000">
                      <a:srgbClr val="505050"/>
                    </a:gs>
                  </a:gsLst>
                  <a:lin ang="5400000" scaled="0"/>
                </a:gradFill>
                <a:cs typeface="Segoe UI" pitchFamily="34" charset="0"/>
              </a:rPr>
              <a:t>. Because </a:t>
            </a:r>
            <a:r>
              <a:rPr lang="en-US" sz="700" dirty="0">
                <a:gradFill>
                  <a:gsLst>
                    <a:gs pos="0">
                      <a:srgbClr val="505050"/>
                    </a:gs>
                    <a:gs pos="100000">
                      <a:srgbClr val="505050"/>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505050"/>
                    </a:gs>
                    <a:gs pos="100000">
                      <a:srgbClr val="505050"/>
                    </a:gs>
                  </a:gsLst>
                  <a:lin ang="5400000" scaled="0"/>
                </a:gradFill>
                <a:cs typeface="Segoe UI" pitchFamily="34" charset="0"/>
              </a:rPr>
              <a:t>. MICROSOFT </a:t>
            </a:r>
            <a:r>
              <a:rPr lang="en-US" sz="700" dirty="0">
                <a:gradFill>
                  <a:gsLst>
                    <a:gs pos="0">
                      <a:srgbClr val="505050"/>
                    </a:gs>
                    <a:gs pos="100000">
                      <a:srgbClr val="505050"/>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850268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263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9480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61348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pic>
        <p:nvPicPr>
          <p:cNvPr id="3074" name="Picture 2" descr="D:\Dropbox\DevRainSolutions\Logos\devrain\devrain-white-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47237" y="5630862"/>
            <a:ext cx="2344159" cy="99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28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077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050551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2454041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891032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571114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54880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817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123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505050"/>
                    </a:gs>
                    <a:gs pos="100000">
                      <a:srgbClr val="505050"/>
                    </a:gs>
                  </a:gsLst>
                  <a:lin ang="5400000" scaled="0"/>
                </a:gradFill>
                <a:cs typeface="Segoe UI" pitchFamily="34" charset="0"/>
              </a:rPr>
              <a:t>. Because </a:t>
            </a:r>
            <a:r>
              <a:rPr lang="en-US" sz="700" dirty="0">
                <a:gradFill>
                  <a:gsLst>
                    <a:gs pos="0">
                      <a:srgbClr val="505050"/>
                    </a:gs>
                    <a:gs pos="100000">
                      <a:srgbClr val="505050"/>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505050"/>
                    </a:gs>
                    <a:gs pos="100000">
                      <a:srgbClr val="505050"/>
                    </a:gs>
                  </a:gsLst>
                  <a:lin ang="5400000" scaled="0"/>
                </a:gradFill>
                <a:cs typeface="Segoe UI" pitchFamily="34" charset="0"/>
              </a:rPr>
              <a:t>. MICROSOFT </a:t>
            </a:r>
            <a:r>
              <a:rPr lang="en-US" sz="700" dirty="0">
                <a:gradFill>
                  <a:gsLst>
                    <a:gs pos="0">
                      <a:srgbClr val="505050"/>
                    </a:gs>
                    <a:gs pos="100000">
                      <a:srgbClr val="505050"/>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9380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7584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75837" y="5707062"/>
            <a:ext cx="2209800" cy="936213"/>
          </a:xfrm>
          <a:prstGeom prst="rect">
            <a:avLst/>
          </a:prstGeom>
        </p:spPr>
      </p:pic>
    </p:spTree>
    <p:extLst>
      <p:ext uri="{BB962C8B-B14F-4D97-AF65-F5344CB8AC3E}">
        <p14:creationId xmlns:p14="http://schemas.microsoft.com/office/powerpoint/2010/main" val="170540552"/>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223946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53241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94850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46198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978051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8737633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2706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8453226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69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_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245587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1635069725"/>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2450797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0831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300774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86859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1465868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4287887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8840416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29048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815658531"/>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2522090"/>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22854769"/>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8409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6146562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713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254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16154468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71180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676040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theme" Target="../theme/theme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6" Type="http://schemas.openxmlformats.org/officeDocument/2006/relationships/theme" Target="../theme/theme5.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 id="2147484346"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607816293"/>
      </p:ext>
    </p:extLst>
  </p:cSld>
  <p:clrMap bg1="dk1" tx1="lt1" bg2="dk2" tx2="lt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 id="2147484344" r:id="rId14"/>
    <p:sldLayoutId id="2147484345"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hyperlink" Target="mailto:alex.Krakovetskiy@devrain.com" TargetMode="Externa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hyperlink" Target="mailto:alex.Krakovetskiy@devrain.com" TargetMode="Externa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437" y="2811462"/>
            <a:ext cx="2209800" cy="936213"/>
          </a:xfrm>
          <a:prstGeom prst="rect">
            <a:avLst/>
          </a:prstGeom>
        </p:spPr>
      </p:pic>
    </p:spTree>
    <p:extLst>
      <p:ext uri="{BB962C8B-B14F-4D97-AF65-F5344CB8AC3E}">
        <p14:creationId xmlns:p14="http://schemas.microsoft.com/office/powerpoint/2010/main" val="30064636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7037" y="2582862"/>
            <a:ext cx="11125200" cy="769441"/>
          </a:xfrm>
          <a:prstGeom prst="rect">
            <a:avLst/>
          </a:prstGeom>
          <a:noFill/>
        </p:spPr>
        <p:txBody>
          <a:bodyPr wrap="square" rtlCol="0">
            <a:spAutoFit/>
          </a:bodyPr>
          <a:lstStyle/>
          <a:p>
            <a:r>
              <a:rPr lang="en-US" sz="4400" dirty="0" smtClean="0">
                <a:solidFill>
                  <a:schemeClr val="tx1">
                    <a:lumMod val="50000"/>
                    <a:lumOff val="50000"/>
                  </a:schemeClr>
                </a:solidFill>
                <a:latin typeface="+mj-lt"/>
              </a:rPr>
              <a:t>Demo</a:t>
            </a:r>
          </a:p>
        </p:txBody>
      </p:sp>
    </p:spTree>
    <p:extLst>
      <p:ext uri="{BB962C8B-B14F-4D97-AF65-F5344CB8AC3E}">
        <p14:creationId xmlns:p14="http://schemas.microsoft.com/office/powerpoint/2010/main" val="467353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3549" y="4868862"/>
            <a:ext cx="11582400" cy="1384995"/>
          </a:xfrm>
          <a:prstGeom prst="rect">
            <a:avLst/>
          </a:prstGeom>
          <a:noFill/>
        </p:spPr>
        <p:txBody>
          <a:bodyPr wrap="square" rtlCol="0">
            <a:spAutoFit/>
          </a:bodyPr>
          <a:lstStyle/>
          <a:p>
            <a:r>
              <a:rPr lang="en-US" sz="2800" dirty="0" smtClean="0">
                <a:solidFill>
                  <a:schemeClr val="tx1">
                    <a:lumMod val="50000"/>
                    <a:lumOff val="50000"/>
                  </a:schemeClr>
                </a:solidFill>
                <a:latin typeface="+mj-lt"/>
              </a:rPr>
              <a:t>Oleksandr </a:t>
            </a:r>
            <a:r>
              <a:rPr lang="en-US" sz="2800" dirty="0" err="1" smtClean="0">
                <a:solidFill>
                  <a:schemeClr val="tx1">
                    <a:lumMod val="50000"/>
                    <a:lumOff val="50000"/>
                  </a:schemeClr>
                </a:solidFill>
                <a:latin typeface="+mj-lt"/>
              </a:rPr>
              <a:t>Krakovetskyi</a:t>
            </a:r>
            <a:endParaRPr lang="en-US" sz="2800" dirty="0" smtClean="0">
              <a:solidFill>
                <a:schemeClr val="tx1">
                  <a:lumMod val="50000"/>
                  <a:lumOff val="50000"/>
                </a:schemeClr>
              </a:solidFill>
              <a:latin typeface="+mj-lt"/>
            </a:endParaRPr>
          </a:p>
          <a:p>
            <a:r>
              <a:rPr lang="en-US" sz="2800" dirty="0" smtClean="0">
                <a:solidFill>
                  <a:schemeClr val="tx1">
                    <a:lumMod val="50000"/>
                    <a:lumOff val="50000"/>
                  </a:schemeClr>
                </a:solidFill>
                <a:latin typeface="+mj-lt"/>
              </a:rPr>
              <a:t>CEO, </a:t>
            </a:r>
            <a:r>
              <a:rPr lang="en-US" sz="2800" dirty="0" err="1" smtClean="0">
                <a:solidFill>
                  <a:schemeClr val="tx1">
                    <a:lumMod val="50000"/>
                    <a:lumOff val="50000"/>
                  </a:schemeClr>
                </a:solidFill>
                <a:latin typeface="+mj-lt"/>
              </a:rPr>
              <a:t>DevRain</a:t>
            </a:r>
            <a:r>
              <a:rPr lang="en-US" sz="2800" dirty="0" smtClean="0">
                <a:solidFill>
                  <a:schemeClr val="tx1">
                    <a:lumMod val="50000"/>
                    <a:lumOff val="50000"/>
                  </a:schemeClr>
                </a:solidFill>
                <a:latin typeface="+mj-lt"/>
              </a:rPr>
              <a:t> Solutions</a:t>
            </a:r>
          </a:p>
          <a:p>
            <a:r>
              <a:rPr lang="en-US" sz="2800" dirty="0" smtClean="0">
                <a:solidFill>
                  <a:schemeClr val="tx1">
                    <a:lumMod val="50000"/>
                    <a:lumOff val="50000"/>
                  </a:schemeClr>
                </a:solidFill>
                <a:latin typeface="+mj-lt"/>
              </a:rPr>
              <a:t>@</a:t>
            </a:r>
            <a:r>
              <a:rPr lang="en-US" sz="2800" dirty="0" err="1" smtClean="0">
                <a:solidFill>
                  <a:schemeClr val="tx1">
                    <a:lumMod val="50000"/>
                    <a:lumOff val="50000"/>
                  </a:schemeClr>
                </a:solidFill>
                <a:latin typeface="+mj-lt"/>
              </a:rPr>
              <a:t>msugvnua</a:t>
            </a:r>
            <a:r>
              <a:rPr lang="en-US" sz="2800" dirty="0" smtClean="0">
                <a:solidFill>
                  <a:schemeClr val="tx1">
                    <a:lumMod val="50000"/>
                    <a:lumOff val="50000"/>
                  </a:schemeClr>
                </a:solidFill>
                <a:latin typeface="+mj-lt"/>
              </a:rPr>
              <a:t>, </a:t>
            </a:r>
            <a:r>
              <a:rPr lang="en-US" sz="2800" dirty="0" smtClean="0">
                <a:solidFill>
                  <a:schemeClr val="tx1">
                    <a:lumMod val="50000"/>
                    <a:lumOff val="50000"/>
                  </a:schemeClr>
                </a:solidFill>
                <a:latin typeface="+mj-lt"/>
                <a:hlinkClick r:id="rId2"/>
              </a:rPr>
              <a:t>alex.krakovetskiy@devrain.com</a:t>
            </a:r>
            <a:r>
              <a:rPr lang="en-US" sz="2800" dirty="0" smtClean="0">
                <a:solidFill>
                  <a:schemeClr val="tx1">
                    <a:lumMod val="50000"/>
                    <a:lumOff val="50000"/>
                  </a:schemeClr>
                </a:solidFill>
                <a:latin typeface="+mj-lt"/>
              </a:rPr>
              <a:t> </a:t>
            </a:r>
            <a:endParaRPr lang="ru-RU" sz="2800" dirty="0">
              <a:solidFill>
                <a:schemeClr val="tx1">
                  <a:lumMod val="50000"/>
                  <a:lumOff val="50000"/>
                </a:schemeClr>
              </a:solidFill>
              <a:latin typeface="+mj-lt"/>
            </a:endParaRPr>
          </a:p>
        </p:txBody>
      </p:sp>
      <p:sp>
        <p:nvSpPr>
          <p:cNvPr id="5" name="TextBox 4"/>
          <p:cNvSpPr txBox="1"/>
          <p:nvPr/>
        </p:nvSpPr>
        <p:spPr>
          <a:xfrm>
            <a:off x="427037" y="2582862"/>
            <a:ext cx="11125200" cy="769441"/>
          </a:xfrm>
          <a:prstGeom prst="rect">
            <a:avLst/>
          </a:prstGeom>
          <a:noFill/>
        </p:spPr>
        <p:txBody>
          <a:bodyPr wrap="square" rtlCol="0">
            <a:spAutoFit/>
          </a:bodyPr>
          <a:lstStyle/>
          <a:p>
            <a:r>
              <a:rPr lang="en-US" sz="4400" dirty="0" smtClean="0">
                <a:solidFill>
                  <a:schemeClr val="tx1">
                    <a:lumMod val="50000"/>
                    <a:lumOff val="50000"/>
                  </a:schemeClr>
                </a:solidFill>
                <a:latin typeface="+mj-lt"/>
              </a:rPr>
              <a:t>Q&amp;A</a:t>
            </a:r>
          </a:p>
        </p:txBody>
      </p:sp>
    </p:spTree>
    <p:extLst>
      <p:ext uri="{BB962C8B-B14F-4D97-AF65-F5344CB8AC3E}">
        <p14:creationId xmlns:p14="http://schemas.microsoft.com/office/powerpoint/2010/main" val="4260302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3549" y="4868862"/>
            <a:ext cx="11582400" cy="1384995"/>
          </a:xfrm>
          <a:prstGeom prst="rect">
            <a:avLst/>
          </a:prstGeom>
          <a:noFill/>
        </p:spPr>
        <p:txBody>
          <a:bodyPr wrap="square" rtlCol="0">
            <a:spAutoFit/>
          </a:bodyPr>
          <a:lstStyle/>
          <a:p>
            <a:r>
              <a:rPr lang="en-US" sz="2800" dirty="0" smtClean="0">
                <a:solidFill>
                  <a:schemeClr val="tx1">
                    <a:lumMod val="50000"/>
                    <a:lumOff val="50000"/>
                  </a:schemeClr>
                </a:solidFill>
                <a:latin typeface="+mj-lt"/>
              </a:rPr>
              <a:t>Oleksandr </a:t>
            </a:r>
            <a:r>
              <a:rPr lang="en-US" sz="2800" dirty="0" err="1" smtClean="0">
                <a:solidFill>
                  <a:schemeClr val="tx1">
                    <a:lumMod val="50000"/>
                    <a:lumOff val="50000"/>
                  </a:schemeClr>
                </a:solidFill>
                <a:latin typeface="+mj-lt"/>
              </a:rPr>
              <a:t>Krakovetskyi</a:t>
            </a:r>
            <a:endParaRPr lang="en-US" sz="2800" dirty="0" smtClean="0">
              <a:solidFill>
                <a:schemeClr val="tx1">
                  <a:lumMod val="50000"/>
                  <a:lumOff val="50000"/>
                </a:schemeClr>
              </a:solidFill>
              <a:latin typeface="+mj-lt"/>
            </a:endParaRPr>
          </a:p>
          <a:p>
            <a:r>
              <a:rPr lang="en-US" sz="2800" dirty="0" smtClean="0">
                <a:solidFill>
                  <a:schemeClr val="tx1">
                    <a:lumMod val="50000"/>
                    <a:lumOff val="50000"/>
                  </a:schemeClr>
                </a:solidFill>
                <a:latin typeface="+mj-lt"/>
              </a:rPr>
              <a:t>CEO, </a:t>
            </a:r>
            <a:r>
              <a:rPr lang="en-US" sz="2800" dirty="0" err="1" smtClean="0">
                <a:solidFill>
                  <a:schemeClr val="tx1">
                    <a:lumMod val="50000"/>
                    <a:lumOff val="50000"/>
                  </a:schemeClr>
                </a:solidFill>
                <a:latin typeface="+mj-lt"/>
              </a:rPr>
              <a:t>DevRain</a:t>
            </a:r>
            <a:r>
              <a:rPr lang="en-US" sz="2800" dirty="0" smtClean="0">
                <a:solidFill>
                  <a:schemeClr val="tx1">
                    <a:lumMod val="50000"/>
                    <a:lumOff val="50000"/>
                  </a:schemeClr>
                </a:solidFill>
                <a:latin typeface="+mj-lt"/>
              </a:rPr>
              <a:t> Solutions</a:t>
            </a:r>
          </a:p>
          <a:p>
            <a:r>
              <a:rPr lang="en-US" sz="2800" dirty="0" smtClean="0">
                <a:solidFill>
                  <a:schemeClr val="tx1">
                    <a:lumMod val="50000"/>
                    <a:lumOff val="50000"/>
                  </a:schemeClr>
                </a:solidFill>
                <a:latin typeface="+mj-lt"/>
              </a:rPr>
              <a:t>@</a:t>
            </a:r>
            <a:r>
              <a:rPr lang="en-US" sz="2800" dirty="0" err="1" smtClean="0">
                <a:solidFill>
                  <a:schemeClr val="tx1">
                    <a:lumMod val="50000"/>
                    <a:lumOff val="50000"/>
                  </a:schemeClr>
                </a:solidFill>
                <a:latin typeface="+mj-lt"/>
              </a:rPr>
              <a:t>msugvnua</a:t>
            </a:r>
            <a:r>
              <a:rPr lang="en-US" sz="2800" dirty="0" smtClean="0">
                <a:solidFill>
                  <a:schemeClr val="tx1">
                    <a:lumMod val="50000"/>
                    <a:lumOff val="50000"/>
                  </a:schemeClr>
                </a:solidFill>
                <a:latin typeface="+mj-lt"/>
              </a:rPr>
              <a:t>, </a:t>
            </a:r>
            <a:r>
              <a:rPr lang="en-US" sz="2800" dirty="0" smtClean="0">
                <a:solidFill>
                  <a:schemeClr val="tx1">
                    <a:lumMod val="50000"/>
                    <a:lumOff val="50000"/>
                  </a:schemeClr>
                </a:solidFill>
                <a:latin typeface="+mj-lt"/>
                <a:hlinkClick r:id="rId2"/>
              </a:rPr>
              <a:t>alex.krakovetskiy@devrain.com</a:t>
            </a:r>
            <a:r>
              <a:rPr lang="en-US" sz="2800" dirty="0" smtClean="0">
                <a:solidFill>
                  <a:schemeClr val="tx1">
                    <a:lumMod val="50000"/>
                    <a:lumOff val="50000"/>
                  </a:schemeClr>
                </a:solidFill>
                <a:latin typeface="+mj-lt"/>
              </a:rPr>
              <a:t> </a:t>
            </a:r>
            <a:endParaRPr lang="ru-RU" sz="2800" dirty="0">
              <a:solidFill>
                <a:schemeClr val="tx1">
                  <a:lumMod val="50000"/>
                  <a:lumOff val="50000"/>
                </a:schemeClr>
              </a:solidFill>
              <a:latin typeface="+mj-lt"/>
            </a:endParaRPr>
          </a:p>
        </p:txBody>
      </p:sp>
      <p:sp>
        <p:nvSpPr>
          <p:cNvPr id="5" name="TextBox 4"/>
          <p:cNvSpPr txBox="1"/>
          <p:nvPr/>
        </p:nvSpPr>
        <p:spPr>
          <a:xfrm>
            <a:off x="427037" y="2582862"/>
            <a:ext cx="11125200" cy="1446550"/>
          </a:xfrm>
          <a:prstGeom prst="rect">
            <a:avLst/>
          </a:prstGeom>
          <a:noFill/>
        </p:spPr>
        <p:txBody>
          <a:bodyPr wrap="square" rtlCol="0">
            <a:spAutoFit/>
          </a:bodyPr>
          <a:lstStyle/>
          <a:p>
            <a:r>
              <a:rPr lang="en-US" sz="4400" dirty="0" smtClean="0">
                <a:solidFill>
                  <a:schemeClr val="tx1">
                    <a:lumMod val="50000"/>
                    <a:lumOff val="50000"/>
                  </a:schemeClr>
                </a:solidFill>
                <a:latin typeface="+mj-lt"/>
              </a:rPr>
              <a:t>Backend implementation using stack of Microsoft </a:t>
            </a:r>
            <a:r>
              <a:rPr lang="en-US" sz="4400" dirty="0">
                <a:solidFill>
                  <a:schemeClr val="tx1">
                    <a:lumMod val="50000"/>
                    <a:lumOff val="50000"/>
                  </a:schemeClr>
                </a:solidFill>
                <a:latin typeface="+mj-lt"/>
              </a:rPr>
              <a:t>technologies for mobile apps </a:t>
            </a:r>
            <a:endParaRPr lang="en-US" sz="4400" dirty="0" smtClean="0">
              <a:solidFill>
                <a:schemeClr val="tx1">
                  <a:lumMod val="50000"/>
                  <a:lumOff val="50000"/>
                </a:schemeClr>
              </a:solidFill>
              <a:latin typeface="+mj-lt"/>
            </a:endParaRPr>
          </a:p>
        </p:txBody>
      </p:sp>
    </p:spTree>
    <p:extLst>
      <p:ext uri="{BB962C8B-B14F-4D97-AF65-F5344CB8AC3E}">
        <p14:creationId xmlns:p14="http://schemas.microsoft.com/office/powerpoint/2010/main" val="2011057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7037" y="144462"/>
            <a:ext cx="11887199" cy="912813"/>
          </a:xfrm>
        </p:spPr>
        <p:txBody>
          <a:bodyPr/>
          <a:lstStyle/>
          <a:p>
            <a:r>
              <a:rPr lang="en-US" dirty="0" smtClean="0">
                <a:solidFill>
                  <a:schemeClr val="bg1">
                    <a:lumMod val="65000"/>
                    <a:lumOff val="35000"/>
                  </a:schemeClr>
                </a:solidFill>
              </a:rPr>
              <a:t>ASP.NET MVC Tools</a:t>
            </a:r>
            <a:endParaRPr lang="en-US" dirty="0">
              <a:solidFill>
                <a:schemeClr val="bg1">
                  <a:lumMod val="65000"/>
                  <a:lumOff val="35000"/>
                </a:schemeClr>
              </a:solidFill>
            </a:endParaRPr>
          </a:p>
        </p:txBody>
      </p:sp>
      <p:sp>
        <p:nvSpPr>
          <p:cNvPr id="3" name="Rectangle 2"/>
          <p:cNvSpPr/>
          <p:nvPr/>
        </p:nvSpPr>
        <p:spPr>
          <a:xfrm>
            <a:off x="579437" y="1211262"/>
            <a:ext cx="11506200" cy="4524315"/>
          </a:xfrm>
          <a:prstGeom prst="rect">
            <a:avLst/>
          </a:prstGeom>
        </p:spPr>
        <p:txBody>
          <a:bodyPr wrap="square">
            <a:spAutoFit/>
          </a:bodyPr>
          <a:lstStyle/>
          <a:p>
            <a:pPr marL="571500" indent="-571500">
              <a:buFont typeface="Arial" panose="020B0604020202020204" pitchFamily="34" charset="0"/>
              <a:buChar char="•"/>
            </a:pPr>
            <a:r>
              <a:rPr lang="en-US" sz="3600" dirty="0" smtClean="0">
                <a:solidFill>
                  <a:schemeClr val="bg1">
                    <a:lumMod val="65000"/>
                    <a:lumOff val="35000"/>
                  </a:schemeClr>
                </a:solidFill>
                <a:latin typeface="+mj-lt"/>
              </a:rPr>
              <a:t>responsive template with jQuery, </a:t>
            </a:r>
            <a:r>
              <a:rPr lang="en-US" sz="3600" dirty="0" err="1" smtClean="0">
                <a:solidFill>
                  <a:schemeClr val="bg1">
                    <a:lumMod val="65000"/>
                    <a:lumOff val="35000"/>
                  </a:schemeClr>
                </a:solidFill>
                <a:latin typeface="+mj-lt"/>
              </a:rPr>
              <a:t>Modernizr</a:t>
            </a:r>
            <a:endParaRPr lang="uk-UA" sz="3600" dirty="0" smtClean="0">
              <a:solidFill>
                <a:schemeClr val="bg1">
                  <a:lumMod val="65000"/>
                  <a:lumOff val="35000"/>
                </a:schemeClr>
              </a:solidFill>
              <a:latin typeface="+mj-lt"/>
            </a:endParaRPr>
          </a:p>
          <a:p>
            <a:pPr marL="571500" indent="-571500">
              <a:buFont typeface="Arial" panose="020B0604020202020204" pitchFamily="34" charset="0"/>
              <a:buChar char="•"/>
            </a:pPr>
            <a:r>
              <a:rPr lang="en-US" sz="3600" dirty="0" err="1" smtClean="0">
                <a:solidFill>
                  <a:schemeClr val="bg1">
                    <a:lumMod val="65000"/>
                    <a:lumOff val="35000"/>
                  </a:schemeClr>
                </a:solidFill>
                <a:latin typeface="+mj-lt"/>
              </a:rPr>
              <a:t>Nuget</a:t>
            </a:r>
            <a:r>
              <a:rPr lang="en-US" sz="3600" dirty="0" smtClean="0">
                <a:solidFill>
                  <a:schemeClr val="bg1">
                    <a:lumMod val="65000"/>
                    <a:lumOff val="35000"/>
                  </a:schemeClr>
                </a:solidFill>
                <a:latin typeface="+mj-lt"/>
              </a:rPr>
              <a:t> / package manager</a:t>
            </a:r>
            <a:endParaRPr lang="uk-UA" sz="3600" dirty="0" smtClean="0">
              <a:solidFill>
                <a:schemeClr val="bg1">
                  <a:lumMod val="65000"/>
                  <a:lumOff val="35000"/>
                </a:schemeClr>
              </a:solidFill>
              <a:latin typeface="+mj-lt"/>
            </a:endParaRPr>
          </a:p>
          <a:p>
            <a:pPr marL="571500" indent="-571500">
              <a:buFont typeface="Arial" panose="020B0604020202020204" pitchFamily="34" charset="0"/>
              <a:buChar char="•"/>
            </a:pPr>
            <a:r>
              <a:rPr lang="en-US" sz="3600" dirty="0" err="1" smtClean="0">
                <a:solidFill>
                  <a:schemeClr val="bg1">
                    <a:lumMod val="65000"/>
                    <a:lumOff val="35000"/>
                  </a:schemeClr>
                </a:solidFill>
                <a:latin typeface="+mj-lt"/>
              </a:rPr>
              <a:t>MvcScaffolding</a:t>
            </a:r>
            <a:r>
              <a:rPr lang="en-US" sz="3600" dirty="0" smtClean="0">
                <a:solidFill>
                  <a:schemeClr val="bg1">
                    <a:lumMod val="65000"/>
                    <a:lumOff val="35000"/>
                  </a:schemeClr>
                </a:solidFill>
                <a:latin typeface="+mj-lt"/>
              </a:rPr>
              <a:t> / scaffolding, T4, code generating</a:t>
            </a:r>
          </a:p>
          <a:p>
            <a:pPr marL="571500" indent="-571500">
              <a:buFont typeface="Arial" panose="020B0604020202020204" pitchFamily="34" charset="0"/>
              <a:buChar char="•"/>
            </a:pPr>
            <a:r>
              <a:rPr lang="en-US" sz="3600" dirty="0" err="1" smtClean="0">
                <a:solidFill>
                  <a:schemeClr val="bg1">
                    <a:lumMod val="65000"/>
                    <a:lumOff val="35000"/>
                  </a:schemeClr>
                </a:solidFill>
                <a:latin typeface="+mj-lt"/>
              </a:rPr>
              <a:t>SignalR</a:t>
            </a:r>
            <a:r>
              <a:rPr lang="en-US" sz="3600" dirty="0" smtClean="0">
                <a:solidFill>
                  <a:schemeClr val="bg1">
                    <a:lumMod val="65000"/>
                    <a:lumOff val="35000"/>
                  </a:schemeClr>
                </a:solidFill>
                <a:latin typeface="+mj-lt"/>
              </a:rPr>
              <a:t> / real time processing</a:t>
            </a:r>
            <a:endParaRPr lang="uk-UA" sz="3600" dirty="0" smtClean="0">
              <a:solidFill>
                <a:schemeClr val="bg1">
                  <a:lumMod val="65000"/>
                  <a:lumOff val="35000"/>
                </a:schemeClr>
              </a:solidFill>
              <a:latin typeface="+mj-lt"/>
            </a:endParaRPr>
          </a:p>
          <a:p>
            <a:pPr marL="571500" indent="-571500">
              <a:buFont typeface="Arial" panose="020B0604020202020204" pitchFamily="34" charset="0"/>
              <a:buChar char="•"/>
            </a:pPr>
            <a:r>
              <a:rPr lang="en-US" sz="3600" dirty="0" err="1" smtClean="0">
                <a:solidFill>
                  <a:schemeClr val="bg1">
                    <a:lumMod val="65000"/>
                    <a:lumOff val="35000"/>
                  </a:schemeClr>
                </a:solidFill>
                <a:latin typeface="+mj-lt"/>
              </a:rPr>
              <a:t>OAuth</a:t>
            </a:r>
            <a:r>
              <a:rPr lang="en-US" sz="3600" dirty="0" smtClean="0">
                <a:solidFill>
                  <a:schemeClr val="bg1">
                    <a:lumMod val="65000"/>
                    <a:lumOff val="35000"/>
                  </a:schemeClr>
                </a:solidFill>
                <a:latin typeface="+mj-lt"/>
              </a:rPr>
              <a:t> authorization / Twitter, Facebook, Yahoo!, Windows Live, Google</a:t>
            </a:r>
            <a:endParaRPr lang="uk-UA" sz="3600" dirty="0" smtClean="0">
              <a:solidFill>
                <a:schemeClr val="bg1">
                  <a:lumMod val="65000"/>
                  <a:lumOff val="35000"/>
                </a:schemeClr>
              </a:solidFill>
              <a:latin typeface="+mj-lt"/>
            </a:endParaRPr>
          </a:p>
          <a:p>
            <a:pPr marL="571500" indent="-571500">
              <a:buFont typeface="Arial" panose="020B0604020202020204" pitchFamily="34" charset="0"/>
              <a:buChar char="•"/>
            </a:pPr>
            <a:endParaRPr lang="en-US" sz="3600" dirty="0" smtClean="0">
              <a:solidFill>
                <a:schemeClr val="bg1">
                  <a:lumMod val="65000"/>
                  <a:lumOff val="35000"/>
                </a:schemeClr>
              </a:solidFill>
              <a:latin typeface="+mj-lt"/>
            </a:endParaRPr>
          </a:p>
          <a:p>
            <a:pPr marL="571500" indent="-571500">
              <a:buFont typeface="Arial" panose="020B0604020202020204" pitchFamily="34" charset="0"/>
              <a:buChar char="•"/>
            </a:pPr>
            <a:endParaRPr lang="en-US" sz="3600" dirty="0">
              <a:solidFill>
                <a:schemeClr val="bg1">
                  <a:lumMod val="65000"/>
                  <a:lumOff val="35000"/>
                </a:schemeClr>
              </a:solidFill>
              <a:latin typeface="+mj-lt"/>
            </a:endParaRPr>
          </a:p>
        </p:txBody>
      </p:sp>
    </p:spTree>
    <p:extLst>
      <p:ext uri="{BB962C8B-B14F-4D97-AF65-F5344CB8AC3E}">
        <p14:creationId xmlns:p14="http://schemas.microsoft.com/office/powerpoint/2010/main" val="378924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7037" y="144462"/>
            <a:ext cx="11887199" cy="912813"/>
          </a:xfrm>
        </p:spPr>
        <p:txBody>
          <a:bodyPr/>
          <a:lstStyle/>
          <a:p>
            <a:r>
              <a:rPr lang="en-US" dirty="0" smtClean="0">
                <a:solidFill>
                  <a:schemeClr val="bg1">
                    <a:lumMod val="65000"/>
                    <a:lumOff val="35000"/>
                  </a:schemeClr>
                </a:solidFill>
              </a:rPr>
              <a:t>Web service</a:t>
            </a:r>
            <a:r>
              <a:rPr lang="uk-UA" dirty="0" smtClean="0">
                <a:solidFill>
                  <a:schemeClr val="bg1">
                    <a:lumMod val="65000"/>
                    <a:lumOff val="35000"/>
                  </a:schemeClr>
                </a:solidFill>
              </a:rPr>
              <a:t> </a:t>
            </a:r>
            <a:r>
              <a:rPr lang="en-US" dirty="0" smtClean="0">
                <a:solidFill>
                  <a:schemeClr val="bg1">
                    <a:lumMod val="65000"/>
                    <a:lumOff val="35000"/>
                  </a:schemeClr>
                </a:solidFill>
              </a:rPr>
              <a:t>(</a:t>
            </a:r>
            <a:r>
              <a:rPr lang="en-US" dirty="0" err="1" smtClean="0">
                <a:solidFill>
                  <a:schemeClr val="bg1">
                    <a:lumMod val="65000"/>
                    <a:lumOff val="35000"/>
                  </a:schemeClr>
                </a:solidFill>
              </a:rPr>
              <a:t>asmx</a:t>
            </a:r>
            <a:r>
              <a:rPr lang="en-US" dirty="0" smtClean="0">
                <a:solidFill>
                  <a:schemeClr val="bg1">
                    <a:lumMod val="65000"/>
                    <a:lumOff val="35000"/>
                  </a:schemeClr>
                </a:solidFill>
              </a:rPr>
              <a:t>)</a:t>
            </a:r>
            <a:endParaRPr lang="en-US" dirty="0">
              <a:solidFill>
                <a:schemeClr val="bg1">
                  <a:lumMod val="65000"/>
                  <a:lumOff val="35000"/>
                </a:schemeClr>
              </a:solidFill>
            </a:endParaRPr>
          </a:p>
        </p:txBody>
      </p:sp>
      <p:sp>
        <p:nvSpPr>
          <p:cNvPr id="3" name="Rectangle 2"/>
          <p:cNvSpPr/>
          <p:nvPr/>
        </p:nvSpPr>
        <p:spPr>
          <a:xfrm>
            <a:off x="579437" y="1211262"/>
            <a:ext cx="11506200" cy="4247317"/>
          </a:xfrm>
          <a:prstGeom prst="rect">
            <a:avLst/>
          </a:prstGeom>
        </p:spPr>
        <p:txBody>
          <a:bodyPr wrap="square">
            <a:spAutoFit/>
          </a:bodyPr>
          <a:lstStyle/>
          <a:p>
            <a:endParaRPr lang="uk-UA"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WebService</a:t>
            </a:r>
            <a:r>
              <a:rPr lang="en-US" dirty="0">
                <a:solidFill>
                  <a:srgbClr val="000000"/>
                </a:solidFill>
                <a:highlight>
                  <a:srgbClr val="FFFFFF"/>
                </a:highlight>
                <a:latin typeface="Consolas" panose="020B0609020204030204" pitchFamily="49" charset="0"/>
              </a:rPr>
              <a:t>(Namespace = </a:t>
            </a:r>
            <a:r>
              <a:rPr lang="en-US" dirty="0">
                <a:solidFill>
                  <a:srgbClr val="A31515"/>
                </a:solidFill>
                <a:highlight>
                  <a:srgbClr val="FFFFFF"/>
                </a:highlight>
                <a:latin typeface="Consolas" panose="020B0609020204030204" pitchFamily="49" charset="0"/>
              </a:rPr>
              <a:t>"http://tempuri.org/"</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WebServiceBinding</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ConformsTo</a:t>
            </a:r>
            <a:r>
              <a:rPr lang="en-US" dirty="0">
                <a:solidFill>
                  <a:srgbClr val="000000"/>
                </a:solidFill>
                <a:highlight>
                  <a:srgbClr val="FFFFFF"/>
                </a:highlight>
                <a:latin typeface="Consolas" panose="020B0609020204030204" pitchFamily="49" charset="0"/>
              </a:rPr>
              <a:t> = </a:t>
            </a:r>
            <a:r>
              <a:rPr lang="en-US" dirty="0">
                <a:solidFill>
                  <a:srgbClr val="2B91AF"/>
                </a:solidFill>
                <a:highlight>
                  <a:srgbClr val="FFFFFF"/>
                </a:highlight>
                <a:latin typeface="Consolas" panose="020B0609020204030204" pitchFamily="49" charset="0"/>
              </a:rPr>
              <a:t>WsiProfiles</a:t>
            </a:r>
            <a:r>
              <a:rPr lang="en-US" dirty="0">
                <a:solidFill>
                  <a:srgbClr val="000000"/>
                </a:solidFill>
                <a:highlight>
                  <a:srgbClr val="FFFFFF"/>
                </a:highlight>
                <a:latin typeface="Consolas" panose="020B0609020204030204" pitchFamily="49" charset="0"/>
              </a:rPr>
              <a:t>.BasicProfile1_1)]</a:t>
            </a:r>
          </a:p>
          <a:p>
            <a:r>
              <a:rPr lang="en-US" dirty="0" smtClean="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System.ComponentModel.</a:t>
            </a:r>
            <a:r>
              <a:rPr lang="en-US" dirty="0" err="1">
                <a:solidFill>
                  <a:srgbClr val="2B91AF"/>
                </a:solidFill>
                <a:highlight>
                  <a:srgbClr val="FFFFFF"/>
                </a:highlight>
                <a:latin typeface="Consolas" panose="020B0609020204030204" pitchFamily="49" charset="0"/>
              </a:rPr>
              <a:t>ToolboxItem</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a:t>
            </a:r>
          </a:p>
          <a:p>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To allow this Web Service to be called from script, </a:t>
            </a:r>
            <a:endParaRPr lang="uk-UA" dirty="0" smtClean="0">
              <a:solidFill>
                <a:srgbClr val="008000"/>
              </a:solidFill>
              <a:highlight>
                <a:srgbClr val="FFFFFF"/>
              </a:highlight>
              <a:latin typeface="Consolas" panose="020B0609020204030204" pitchFamily="49" charset="0"/>
            </a:endParaRPr>
          </a:p>
          <a:p>
            <a:r>
              <a:rPr lang="en-US" dirty="0" smtClean="0">
                <a:solidFill>
                  <a:srgbClr val="008000"/>
                </a:solidFill>
                <a:highlight>
                  <a:srgbClr val="FFFFFF"/>
                </a:highlight>
                <a:latin typeface="Consolas" panose="020B0609020204030204" pitchFamily="49" charset="0"/>
              </a:rPr>
              <a:t>// using </a:t>
            </a:r>
            <a:r>
              <a:rPr lang="en-US" dirty="0">
                <a:solidFill>
                  <a:srgbClr val="008000"/>
                </a:solidFill>
                <a:highlight>
                  <a:srgbClr val="FFFFFF"/>
                </a:highlight>
                <a:latin typeface="Consolas" panose="020B0609020204030204" pitchFamily="49" charset="0"/>
              </a:rPr>
              <a:t>ASP.NET AJAX, uncomment the following line. </a:t>
            </a:r>
            <a:endParaRPr lang="en-US" dirty="0">
              <a:solidFill>
                <a:srgbClr val="000000"/>
              </a:solidFill>
              <a:highlight>
                <a:srgbClr val="FFFFFF"/>
              </a:highlight>
              <a:latin typeface="Consolas" panose="020B0609020204030204" pitchFamily="49" charset="0"/>
            </a:endParaRPr>
          </a:p>
          <a:p>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a:t>
            </a:r>
            <a:r>
              <a:rPr lang="en-US" dirty="0" err="1">
                <a:solidFill>
                  <a:srgbClr val="008000"/>
                </a:solidFill>
                <a:highlight>
                  <a:srgbClr val="FFFFFF"/>
                </a:highlight>
                <a:latin typeface="Consolas" panose="020B0609020204030204" pitchFamily="49" charset="0"/>
              </a:rPr>
              <a:t>System.Web.Script.Services.ScriptService</a:t>
            </a:r>
            <a:r>
              <a:rPr lang="en-US" dirty="0">
                <a:solidFill>
                  <a:srgbClr val="008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WebService1</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System.Web.Services.</a:t>
            </a:r>
            <a:r>
              <a:rPr lang="en-US" dirty="0" err="1">
                <a:solidFill>
                  <a:srgbClr val="2B91AF"/>
                </a:solidFill>
                <a:highlight>
                  <a:srgbClr val="FFFFFF"/>
                </a:highlight>
                <a:latin typeface="Consolas" panose="020B0609020204030204" pitchFamily="49" charset="0"/>
              </a:rPr>
              <a:t>WebService</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WebMethod</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HelloWorld</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"Hello World"</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86757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7037" y="144462"/>
            <a:ext cx="11887199" cy="912813"/>
          </a:xfrm>
        </p:spPr>
        <p:txBody>
          <a:bodyPr/>
          <a:lstStyle/>
          <a:p>
            <a:r>
              <a:rPr lang="en-US" smtClean="0">
                <a:solidFill>
                  <a:schemeClr val="bg1">
                    <a:lumMod val="65000"/>
                    <a:lumOff val="35000"/>
                  </a:schemeClr>
                </a:solidFill>
              </a:rPr>
              <a:t>WCF </a:t>
            </a:r>
            <a:r>
              <a:rPr lang="en-US" smtClean="0">
                <a:solidFill>
                  <a:schemeClr val="bg1">
                    <a:lumMod val="65000"/>
                    <a:lumOff val="35000"/>
                  </a:schemeClr>
                </a:solidFill>
              </a:rPr>
              <a:t>service</a:t>
            </a:r>
            <a:endParaRPr lang="en-US" dirty="0">
              <a:solidFill>
                <a:schemeClr val="bg1">
                  <a:lumMod val="65000"/>
                  <a:lumOff val="35000"/>
                </a:schemeClr>
              </a:solidFill>
            </a:endParaRPr>
          </a:p>
        </p:txBody>
      </p:sp>
      <p:sp>
        <p:nvSpPr>
          <p:cNvPr id="4" name="Rectangle 3"/>
          <p:cNvSpPr/>
          <p:nvPr/>
        </p:nvSpPr>
        <p:spPr>
          <a:xfrm>
            <a:off x="503237" y="1287462"/>
            <a:ext cx="10972800" cy="3416320"/>
          </a:xfrm>
          <a:prstGeom prst="rect">
            <a:avLst/>
          </a:prstGeom>
        </p:spPr>
        <p:txBody>
          <a:bodyPr wrap="square">
            <a:spAutoFit/>
          </a:bodyPr>
          <a:lstStyle/>
          <a:p>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NOTE: You can use the "</a:t>
            </a:r>
            <a:r>
              <a:rPr lang="en-US" dirty="0" smtClean="0">
                <a:solidFill>
                  <a:srgbClr val="008000"/>
                </a:solidFill>
                <a:highlight>
                  <a:srgbClr val="FFFFFF"/>
                </a:highlight>
                <a:latin typeface="Consolas" panose="020B0609020204030204" pitchFamily="49" charset="0"/>
              </a:rPr>
              <a:t>Rename"</a:t>
            </a:r>
            <a:r>
              <a:rPr lang="uk-UA" dirty="0" smtClean="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command </a:t>
            </a:r>
            <a:r>
              <a:rPr lang="en-US" dirty="0">
                <a:solidFill>
                  <a:srgbClr val="008000"/>
                </a:solidFill>
                <a:highlight>
                  <a:srgbClr val="FFFFFF"/>
                </a:highlight>
                <a:latin typeface="Consolas" panose="020B0609020204030204" pitchFamily="49" charset="0"/>
              </a:rPr>
              <a:t>on the "Refactor" </a:t>
            </a:r>
            <a:r>
              <a:rPr lang="en-US" dirty="0" smtClean="0">
                <a:solidFill>
                  <a:srgbClr val="008000"/>
                </a:solidFill>
                <a:highlight>
                  <a:srgbClr val="FFFFFF"/>
                </a:highlight>
                <a:latin typeface="Consolas" panose="020B0609020204030204" pitchFamily="49" charset="0"/>
              </a:rPr>
              <a:t>menu </a:t>
            </a:r>
            <a:r>
              <a:rPr lang="en-US" dirty="0">
                <a:solidFill>
                  <a:srgbClr val="008000"/>
                </a:solidFill>
                <a:highlight>
                  <a:srgbClr val="FFFFFF"/>
                </a:highlight>
                <a:latin typeface="Consolas" panose="020B0609020204030204" pitchFamily="49" charset="0"/>
              </a:rPr>
              <a:t>to change the </a:t>
            </a:r>
            <a:endParaRPr lang="en-US" dirty="0" smtClean="0">
              <a:solidFill>
                <a:srgbClr val="008000"/>
              </a:solidFill>
              <a:highlight>
                <a:srgbClr val="FFFFFF"/>
              </a:highlight>
              <a:latin typeface="Consolas" panose="020B0609020204030204" pitchFamily="49" charset="0"/>
            </a:endParaRPr>
          </a:p>
          <a:p>
            <a:r>
              <a:rPr lang="en-US" dirty="0" smtClean="0">
                <a:solidFill>
                  <a:srgbClr val="008000"/>
                </a:solidFill>
                <a:highlight>
                  <a:srgbClr val="FFFFFF"/>
                </a:highlight>
                <a:latin typeface="Consolas" panose="020B0609020204030204" pitchFamily="49" charset="0"/>
              </a:rPr>
              <a:t>// interface </a:t>
            </a:r>
            <a:r>
              <a:rPr lang="en-US" dirty="0">
                <a:solidFill>
                  <a:srgbClr val="008000"/>
                </a:solidFill>
                <a:highlight>
                  <a:srgbClr val="FFFFFF"/>
                </a:highlight>
                <a:latin typeface="Consolas" panose="020B0609020204030204" pitchFamily="49" charset="0"/>
              </a:rPr>
              <a:t>name "IService1" in both code and </a:t>
            </a:r>
            <a:r>
              <a:rPr lang="en-US" dirty="0" err="1">
                <a:solidFill>
                  <a:srgbClr val="008000"/>
                </a:solidFill>
                <a:highlight>
                  <a:srgbClr val="FFFFFF"/>
                </a:highlight>
                <a:latin typeface="Consolas" panose="020B0609020204030204" pitchFamily="49" charset="0"/>
              </a:rPr>
              <a:t>config</a:t>
            </a:r>
            <a:r>
              <a:rPr lang="en-US" dirty="0">
                <a:solidFill>
                  <a:srgbClr val="008000"/>
                </a:solidFill>
                <a:highlight>
                  <a:srgbClr val="FFFFFF"/>
                </a:highlight>
                <a:latin typeface="Consolas" panose="020B0609020204030204" pitchFamily="49" charset="0"/>
              </a:rPr>
              <a:t> file together.</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ServiceContract</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interface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IService1</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OperationContract</a:t>
            </a:r>
            <a:r>
              <a:rPr lang="en-US" dirty="0">
                <a:solidFill>
                  <a:srgbClr val="000000"/>
                </a:solidFill>
                <a:highlight>
                  <a:srgbClr val="FFFFFF"/>
                </a:highlight>
                <a:latin typeface="Consolas" panose="020B0609020204030204" pitchFamily="49" charset="0"/>
              </a:rPr>
              <a:t>]</a:t>
            </a:r>
          </a:p>
          <a:p>
            <a:r>
              <a:rPr lang="en-US" dirty="0" smtClean="0">
                <a:solidFill>
                  <a:srgbClr val="0000FF"/>
                </a:solidFill>
                <a:highlight>
                  <a:srgbClr val="FFFFFF"/>
                </a:highlight>
                <a:latin typeface="Consolas" panose="020B0609020204030204" pitchFamily="49" charset="0"/>
              </a:rPr>
              <a:t>    void</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DoWork</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endParaRPr lang="uk-UA" dirty="0" smtClean="0">
              <a:solidFill>
                <a:srgbClr val="000000"/>
              </a:solidFill>
              <a:highlight>
                <a:srgbClr val="FFFFFF"/>
              </a:highlight>
              <a:latin typeface="Consolas" panose="020B0609020204030204" pitchFamily="49" charset="0"/>
            </a:endParaRPr>
          </a:p>
          <a:p>
            <a:endParaRPr lang="uk-UA"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&lt;service </a:t>
            </a:r>
            <a:r>
              <a:rPr lang="en-US" dirty="0" smtClean="0">
                <a:solidFill>
                  <a:srgbClr val="000000"/>
                </a:solidFill>
                <a:highlight>
                  <a:srgbClr val="FFFFFF"/>
                </a:highlight>
                <a:latin typeface="Consolas" panose="020B0609020204030204" pitchFamily="49" charset="0"/>
              </a:rPr>
              <a:t>name=</a:t>
            </a:r>
            <a:r>
              <a:rPr lang="uk-UA"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My.Service</a:t>
            </a:r>
            <a:r>
              <a:rPr lang="en-US" dirty="0">
                <a:solidFill>
                  <a:srgbClr val="000000"/>
                </a:solidFill>
                <a:highlight>
                  <a:srgbClr val="FFFFFF"/>
                </a:highlight>
                <a:latin typeface="Consolas" panose="020B0609020204030204" pitchFamily="49" charset="0"/>
              </a:rPr>
              <a:t>"&gt;</a:t>
            </a:r>
          </a:p>
          <a:p>
            <a:r>
              <a:rPr lang="uk-UA"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&lt;</a:t>
            </a:r>
            <a:r>
              <a:rPr lang="en-US" dirty="0">
                <a:solidFill>
                  <a:srgbClr val="000000"/>
                </a:solidFill>
                <a:highlight>
                  <a:srgbClr val="FFFFFF"/>
                </a:highlight>
                <a:latin typeface="Consolas" panose="020B0609020204030204" pitchFamily="49" charset="0"/>
              </a:rPr>
              <a:t>endpoint binding="</a:t>
            </a:r>
            <a:r>
              <a:rPr lang="en-US" dirty="0" err="1">
                <a:solidFill>
                  <a:srgbClr val="000000"/>
                </a:solidFill>
                <a:highlight>
                  <a:srgbClr val="FFFFFF"/>
                </a:highlight>
                <a:latin typeface="Consolas" panose="020B0609020204030204" pitchFamily="49" charset="0"/>
              </a:rPr>
              <a:t>basicHttpBinding</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contract=“</a:t>
            </a:r>
            <a:r>
              <a:rPr lang="en-US" dirty="0" err="1" smtClean="0">
                <a:solidFill>
                  <a:srgbClr val="000000"/>
                </a:solidFill>
                <a:highlight>
                  <a:srgbClr val="FFFFFF"/>
                </a:highlight>
                <a:latin typeface="Consolas" panose="020B0609020204030204" pitchFamily="49" charset="0"/>
              </a:rPr>
              <a:t>My.IServices</a:t>
            </a:r>
            <a:r>
              <a:rPr lang="en-US" dirty="0" smtClean="0">
                <a:solidFill>
                  <a:srgbClr val="000000"/>
                </a:solidFill>
                <a:highlight>
                  <a:srgbClr val="FFFFFF"/>
                </a:highlight>
                <a:latin typeface="Consolas" panose="020B0609020204030204" pitchFamily="49" charset="0"/>
              </a:rPr>
              <a:t>"&gt;&lt;/</a:t>
            </a:r>
            <a:r>
              <a:rPr lang="en-US" dirty="0">
                <a:solidFill>
                  <a:srgbClr val="000000"/>
                </a:solidFill>
                <a:highlight>
                  <a:srgbClr val="FFFFFF"/>
                </a:highlight>
                <a:latin typeface="Consolas" panose="020B0609020204030204" pitchFamily="49" charset="0"/>
              </a:rPr>
              <a:t>endpoint&gt;</a:t>
            </a:r>
          </a:p>
          <a:p>
            <a:r>
              <a:rPr lang="en-US" dirty="0" smtClean="0">
                <a:solidFill>
                  <a:srgbClr val="000000"/>
                </a:solidFill>
                <a:highlight>
                  <a:srgbClr val="FFFFFF"/>
                </a:highlight>
                <a:latin typeface="Consolas" panose="020B0609020204030204" pitchFamily="49" charset="0"/>
              </a:rPr>
              <a:t>&lt;/</a:t>
            </a:r>
            <a:r>
              <a:rPr lang="en-US" dirty="0">
                <a:solidFill>
                  <a:srgbClr val="000000"/>
                </a:solidFill>
                <a:highlight>
                  <a:srgbClr val="FFFFFF"/>
                </a:highlight>
                <a:latin typeface="Consolas" panose="020B0609020204030204" pitchFamily="49" charset="0"/>
              </a:rPr>
              <a:t>service&gt;</a:t>
            </a:r>
            <a:endParaRPr lang="uk-UA" dirty="0" smtClean="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7667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7037" y="144462"/>
            <a:ext cx="11887199" cy="912813"/>
          </a:xfrm>
        </p:spPr>
        <p:txBody>
          <a:bodyPr/>
          <a:lstStyle/>
          <a:p>
            <a:r>
              <a:rPr lang="en-US" dirty="0" smtClean="0">
                <a:solidFill>
                  <a:schemeClr val="bg1">
                    <a:lumMod val="65000"/>
                    <a:lumOff val="35000"/>
                  </a:schemeClr>
                </a:solidFill>
              </a:rPr>
              <a:t>ASP.NET MVC</a:t>
            </a:r>
            <a:endParaRPr lang="en-US" dirty="0">
              <a:solidFill>
                <a:schemeClr val="bg1">
                  <a:lumMod val="65000"/>
                  <a:lumOff val="35000"/>
                </a:schemeClr>
              </a:solidFill>
            </a:endParaRPr>
          </a:p>
        </p:txBody>
      </p:sp>
      <p:sp>
        <p:nvSpPr>
          <p:cNvPr id="6" name="Rectangle 5"/>
          <p:cNvSpPr/>
          <p:nvPr/>
        </p:nvSpPr>
        <p:spPr>
          <a:xfrm>
            <a:off x="427037" y="1668462"/>
            <a:ext cx="9220200" cy="2585323"/>
          </a:xfrm>
          <a:prstGeom prst="rect">
            <a:avLst/>
          </a:prstGeom>
        </p:spPr>
        <p:txBody>
          <a:bodyPr wrap="square">
            <a:spAutoFit/>
          </a:bodyPr>
          <a:lstStyle/>
          <a:p>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ActionResult</a:t>
            </a:r>
            <a:r>
              <a:rPr lang="en-US" dirty="0">
                <a:solidFill>
                  <a:srgbClr val="000000"/>
                </a:solidFill>
                <a:highlight>
                  <a:srgbClr val="FFFFFF"/>
                </a:highlight>
                <a:latin typeface="Consolas" panose="020B0609020204030204" pitchFamily="49" charset="0"/>
              </a:rPr>
              <a:t> Foo()</a:t>
            </a:r>
          </a:p>
          <a:p>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uk-UA"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model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MyViewModel</a:t>
            </a:r>
            <a:r>
              <a:rPr lang="uk-UA" dirty="0" smtClean="0">
                <a:solidFill>
                  <a:srgbClr val="2B91A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Foo </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123,</a:t>
            </a:r>
          </a:p>
          <a:p>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Bar </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abc</a:t>
            </a:r>
            <a:r>
              <a:rPr lang="en-US" dirty="0">
                <a:solidFill>
                  <a:srgbClr val="A31515"/>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endParaRPr lang="en-US" dirty="0" smtClean="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Json</a:t>
            </a:r>
            <a:r>
              <a:rPr lang="en-US" dirty="0">
                <a:solidFill>
                  <a:srgbClr val="000000"/>
                </a:solidFill>
                <a:highlight>
                  <a:srgbClr val="FFFFFF"/>
                </a:highlight>
                <a:latin typeface="Consolas" panose="020B0609020204030204" pitchFamily="49" charset="0"/>
              </a:rPr>
              <a:t>(model, </a:t>
            </a:r>
            <a:r>
              <a:rPr lang="en-US" dirty="0" err="1">
                <a:solidFill>
                  <a:srgbClr val="2B91AF"/>
                </a:solidFill>
                <a:highlight>
                  <a:srgbClr val="FFFFFF"/>
                </a:highlight>
                <a:latin typeface="Consolas" panose="020B0609020204030204" pitchFamily="49" charset="0"/>
              </a:rPr>
              <a:t>JsonRequestBehavior</a:t>
            </a:r>
            <a:r>
              <a:rPr lang="en-US" dirty="0" err="1">
                <a:solidFill>
                  <a:srgbClr val="000000"/>
                </a:solidFill>
                <a:highlight>
                  <a:srgbClr val="FFFFFF"/>
                </a:highlight>
                <a:latin typeface="Consolas" panose="020B0609020204030204" pitchFamily="49" charset="0"/>
              </a:rPr>
              <a:t>.AllowGet</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87061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7037" y="144462"/>
            <a:ext cx="11887199" cy="912813"/>
          </a:xfrm>
        </p:spPr>
        <p:txBody>
          <a:bodyPr/>
          <a:lstStyle/>
          <a:p>
            <a:r>
              <a:rPr lang="en-US" dirty="0" smtClean="0">
                <a:solidFill>
                  <a:schemeClr val="bg1">
                    <a:lumMod val="65000"/>
                    <a:lumOff val="35000"/>
                  </a:schemeClr>
                </a:solidFill>
              </a:rPr>
              <a:t>ASP.NET MVC</a:t>
            </a:r>
            <a:r>
              <a:rPr lang="uk-UA" dirty="0" smtClean="0">
                <a:solidFill>
                  <a:schemeClr val="bg1">
                    <a:lumMod val="65000"/>
                    <a:lumOff val="35000"/>
                  </a:schemeClr>
                </a:solidFill>
              </a:rPr>
              <a:t> – </a:t>
            </a:r>
            <a:r>
              <a:rPr lang="en-US" dirty="0" smtClean="0">
                <a:solidFill>
                  <a:schemeClr val="bg1">
                    <a:lumMod val="65000"/>
                    <a:lumOff val="35000"/>
                  </a:schemeClr>
                </a:solidFill>
              </a:rPr>
              <a:t>Web API</a:t>
            </a:r>
            <a:endParaRPr lang="en-US" dirty="0">
              <a:solidFill>
                <a:schemeClr val="bg1">
                  <a:lumMod val="65000"/>
                  <a:lumOff val="35000"/>
                </a:schemeClr>
              </a:solidFill>
            </a:endParaRPr>
          </a:p>
        </p:txBody>
      </p:sp>
      <p:sp>
        <p:nvSpPr>
          <p:cNvPr id="5" name="Rectangle 4"/>
          <p:cNvSpPr/>
          <p:nvPr/>
        </p:nvSpPr>
        <p:spPr>
          <a:xfrm>
            <a:off x="655637" y="1439862"/>
            <a:ext cx="4724400" cy="2031325"/>
          </a:xfrm>
          <a:prstGeom prst="rect">
            <a:avLst/>
          </a:prstGeom>
        </p:spPr>
        <p:txBody>
          <a:bodyPr wrap="square">
            <a:spAutoFit/>
          </a:bodyPr>
          <a:lstStyle/>
          <a:p>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HelloWebAPI.Models</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Product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Id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Name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uk-UA" sz="1400" dirty="0" smtClean="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decimal</a:t>
            </a:r>
            <a:r>
              <a:rPr lang="en-US" sz="1400" dirty="0">
                <a:solidFill>
                  <a:srgbClr val="000000"/>
                </a:solidFill>
                <a:highlight>
                  <a:srgbClr val="FFFFFF"/>
                </a:highlight>
                <a:latin typeface="Consolas" panose="020B0609020204030204" pitchFamily="49" charset="0"/>
              </a:rPr>
              <a:t> Price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endParaRPr lang="en-US" sz="1400" dirty="0"/>
          </a:p>
        </p:txBody>
      </p:sp>
      <p:sp>
        <p:nvSpPr>
          <p:cNvPr id="7" name="Rectangle 6"/>
          <p:cNvSpPr/>
          <p:nvPr/>
        </p:nvSpPr>
        <p:spPr>
          <a:xfrm>
            <a:off x="5761037" y="1363662"/>
            <a:ext cx="6216650" cy="5078313"/>
          </a:xfrm>
          <a:prstGeom prst="rect">
            <a:avLst/>
          </a:prstGeom>
        </p:spPr>
        <p:txBody>
          <a:bodyPr>
            <a:spAutoFit/>
          </a:bodyPr>
          <a:lstStyle/>
          <a:p>
            <a:r>
              <a:rPr lang="en-US" sz="1200" dirty="0" smtClean="0">
                <a:solidFill>
                  <a:srgbClr val="0000FF"/>
                </a:solidFill>
                <a:highlight>
                  <a:srgbClr val="FFFFFF"/>
                </a:highlight>
                <a:latin typeface="Consolas" panose="020B0609020204030204" pitchFamily="49" charset="0"/>
              </a:rPr>
              <a:t>namespace</a:t>
            </a:r>
            <a:r>
              <a:rPr lang="en-US" sz="1200" dirty="0" smtClean="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HelloWepAPI.Controllers</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ProductsController</a:t>
            </a:r>
            <a:r>
              <a:rPr lang="en-US" sz="1200" dirty="0">
                <a:solidFill>
                  <a:srgbClr val="000000"/>
                </a:solidFill>
                <a:highlight>
                  <a:srgbClr val="FFFFFF"/>
                </a:highlight>
                <a:latin typeface="Consolas" panose="020B0609020204030204" pitchFamily="49" charset="0"/>
              </a:rPr>
              <a:t> : </a:t>
            </a:r>
            <a:r>
              <a:rPr lang="en-US" sz="1200" dirty="0" err="1">
                <a:solidFill>
                  <a:srgbClr val="2B91AF"/>
                </a:solidFill>
                <a:highlight>
                  <a:srgbClr val="FFFFFF"/>
                </a:highlight>
                <a:latin typeface="Consolas" panose="020B0609020204030204" pitchFamily="49" charset="0"/>
              </a:rPr>
              <a:t>ApiController</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readonly</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Product</a:t>
            </a:r>
            <a:r>
              <a:rPr lang="en-US" sz="1200" dirty="0">
                <a:solidFill>
                  <a:srgbClr val="000000"/>
                </a:solidFill>
                <a:highlight>
                  <a:srgbClr val="FFFFFF"/>
                </a:highlight>
                <a:latin typeface="Consolas" panose="020B0609020204030204" pitchFamily="49" charset="0"/>
              </a:rPr>
              <a:t>[] _products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Product</a:t>
            </a:r>
            <a:r>
              <a:rPr lang="en-US" sz="1200" dirty="0">
                <a:solidFill>
                  <a:srgbClr val="000000"/>
                </a:solidFill>
                <a:highlight>
                  <a:srgbClr val="FFFFFF"/>
                </a:highlight>
                <a:latin typeface="Consolas" panose="020B0609020204030204" pitchFamily="49" charset="0"/>
              </a:rPr>
              <a:t> { Id = 1, Name = </a:t>
            </a:r>
            <a:r>
              <a:rPr lang="en-US" sz="1200" dirty="0">
                <a:solidFill>
                  <a:srgbClr val="A31515"/>
                </a:solidFill>
                <a:highlight>
                  <a:srgbClr val="FFFFFF"/>
                </a:highlight>
                <a:latin typeface="Consolas" panose="020B0609020204030204" pitchFamily="49" charset="0"/>
              </a:rPr>
              <a:t>"Tomato Soup"</a:t>
            </a:r>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Price </a:t>
            </a:r>
            <a:r>
              <a:rPr lang="en-US" sz="1200" dirty="0">
                <a:solidFill>
                  <a:srgbClr val="000000"/>
                </a:solidFill>
                <a:highlight>
                  <a:srgbClr val="FFFFFF"/>
                </a:highlight>
                <a:latin typeface="Consolas" panose="020B0609020204030204" pitchFamily="49" charset="0"/>
              </a:rPr>
              <a:t>= 1 },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Product</a:t>
            </a:r>
            <a:r>
              <a:rPr lang="en-US" sz="1200" dirty="0">
                <a:solidFill>
                  <a:srgbClr val="000000"/>
                </a:solidFill>
                <a:highlight>
                  <a:srgbClr val="FFFFFF"/>
                </a:highlight>
                <a:latin typeface="Consolas" panose="020B0609020204030204" pitchFamily="49" charset="0"/>
              </a:rPr>
              <a:t> { Id = 2, Name = </a:t>
            </a:r>
            <a:r>
              <a:rPr lang="en-US" sz="1200" dirty="0">
                <a:solidFill>
                  <a:srgbClr val="A31515"/>
                </a:solidFill>
                <a:highlight>
                  <a:srgbClr val="FFFFFF"/>
                </a:highlight>
                <a:latin typeface="Consolas" panose="020B0609020204030204" pitchFamily="49" charset="0"/>
              </a:rPr>
              <a:t>"Yo-yo"</a:t>
            </a:r>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Price </a:t>
            </a:r>
            <a:r>
              <a:rPr lang="en-US" sz="1200" dirty="0">
                <a:solidFill>
                  <a:srgbClr val="000000"/>
                </a:solidFill>
                <a:highlight>
                  <a:srgbClr val="FFFFFF"/>
                </a:highlight>
                <a:latin typeface="Consolas" panose="020B0609020204030204" pitchFamily="49" charset="0"/>
              </a:rPr>
              <a:t>= 3.75M }, </a:t>
            </a:r>
          </a:p>
          <a:p>
            <a:r>
              <a:rPr lang="uk-UA" sz="1200" dirty="0">
                <a:solidFill>
                  <a:srgbClr val="000000"/>
                </a:solidFill>
                <a:highlight>
                  <a:srgbClr val="FFFFFF"/>
                </a:highlight>
                <a:latin typeface="Consolas" panose="020B0609020204030204" pitchFamily="49" charset="0"/>
              </a:rPr>
              <a:t> </a:t>
            </a:r>
            <a:r>
              <a:rPr lang="uk-UA" sz="1200" dirty="0" smtClean="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IEnumerable</a:t>
            </a:r>
            <a:r>
              <a:rPr lang="en-US" sz="1200" dirty="0">
                <a:solidFill>
                  <a:srgbClr val="000000"/>
                </a:solidFill>
                <a:highlight>
                  <a:srgbClr val="FFFFFF"/>
                </a:highlight>
                <a:latin typeface="Consolas" panose="020B0609020204030204" pitchFamily="49" charset="0"/>
              </a:rPr>
              <a:t>&lt;</a:t>
            </a:r>
            <a:r>
              <a:rPr lang="en-US" sz="1200" dirty="0">
                <a:solidFill>
                  <a:srgbClr val="2B91AF"/>
                </a:solidFill>
                <a:highlight>
                  <a:srgbClr val="FFFFFF"/>
                </a:highlight>
                <a:latin typeface="Consolas" panose="020B0609020204030204" pitchFamily="49" charset="0"/>
              </a:rPr>
              <a:t>Product</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GetAllProducts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_products;</a:t>
            </a: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Product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GetProductById</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id)</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product = _</a:t>
            </a:r>
            <a:r>
              <a:rPr lang="en-US" sz="1200" dirty="0" err="1" smtClean="0">
                <a:solidFill>
                  <a:srgbClr val="000000"/>
                </a:solidFill>
                <a:highlight>
                  <a:srgbClr val="FFFFFF"/>
                </a:highlight>
                <a:latin typeface="Consolas" panose="020B0609020204030204" pitchFamily="49" charset="0"/>
              </a:rPr>
              <a:t>products.FirstOrDefault</a:t>
            </a:r>
            <a:r>
              <a:rPr lang="en-US" sz="1200" dirty="0" smtClean="0">
                <a:solidFill>
                  <a:srgbClr val="000000"/>
                </a:solidFill>
                <a:highlight>
                  <a:srgbClr val="FFFFFF"/>
                </a:highlight>
                <a:latin typeface="Consolas" panose="020B0609020204030204" pitchFamily="49" charset="0"/>
              </a:rPr>
              <a:t>(p </a:t>
            </a:r>
            <a:r>
              <a:rPr lang="en-US" sz="1200" dirty="0">
                <a:solidFill>
                  <a:srgbClr val="000000"/>
                </a:solidFill>
                <a:highlight>
                  <a:srgbClr val="FFFFFF"/>
                </a:highlight>
                <a:latin typeface="Consolas" panose="020B0609020204030204" pitchFamily="49" charset="0"/>
              </a:rPr>
              <a:t>=&gt; </a:t>
            </a:r>
            <a:r>
              <a:rPr lang="en-US" sz="1200" dirty="0" err="1">
                <a:solidFill>
                  <a:srgbClr val="000000"/>
                </a:solidFill>
                <a:highlight>
                  <a:srgbClr val="FFFFFF"/>
                </a:highlight>
                <a:latin typeface="Consolas" panose="020B0609020204030204" pitchFamily="49" charset="0"/>
              </a:rPr>
              <a:t>p.Id</a:t>
            </a:r>
            <a:r>
              <a:rPr lang="en-US" sz="1200" dirty="0">
                <a:solidFill>
                  <a:srgbClr val="000000"/>
                </a:solidFill>
                <a:highlight>
                  <a:srgbClr val="FFFFFF"/>
                </a:highlight>
                <a:latin typeface="Consolas" panose="020B0609020204030204" pitchFamily="49" charset="0"/>
              </a:rPr>
              <a:t> == id);</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(product == </a:t>
            </a:r>
            <a:r>
              <a:rPr lang="en-US" sz="1200" dirty="0">
                <a:solidFill>
                  <a:srgbClr val="0000FF"/>
                </a:solidFill>
                <a:highlight>
                  <a:srgbClr val="FFFFFF"/>
                </a:highlight>
                <a:latin typeface="Consolas" panose="020B0609020204030204" pitchFamily="49" charset="0"/>
              </a:rPr>
              <a:t>null</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throw</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smtClean="0">
                <a:solidFill>
                  <a:srgbClr val="2B91AF"/>
                </a:solidFill>
                <a:highlight>
                  <a:srgbClr val="FFFFFF"/>
                </a:highlight>
                <a:latin typeface="Consolas" panose="020B0609020204030204" pitchFamily="49" charset="0"/>
              </a:rPr>
              <a:t>HttpResponseException</a:t>
            </a:r>
            <a:r>
              <a:rPr lang="en-US" sz="1200" dirty="0" smtClean="0">
                <a:solidFill>
                  <a:srgbClr val="000000"/>
                </a:solidFill>
                <a:highlight>
                  <a:srgbClr val="FFFFFF"/>
                </a:highlight>
                <a:latin typeface="Consolas" panose="020B0609020204030204" pitchFamily="49" charset="0"/>
              </a:rPr>
              <a:t>(</a:t>
            </a:r>
            <a:r>
              <a:rPr lang="en-US" sz="1200" dirty="0" err="1" smtClean="0">
                <a:solidFill>
                  <a:srgbClr val="2B91AF"/>
                </a:solidFill>
                <a:highlight>
                  <a:srgbClr val="FFFFFF"/>
                </a:highlight>
                <a:latin typeface="Consolas" panose="020B0609020204030204" pitchFamily="49" charset="0"/>
              </a:rPr>
              <a:t>HttpStatusCode</a:t>
            </a:r>
            <a:r>
              <a:rPr lang="en-US" sz="1200" dirty="0" err="1" smtClean="0">
                <a:solidFill>
                  <a:srgbClr val="000000"/>
                </a:solidFill>
                <a:highlight>
                  <a:srgbClr val="FFFFFF"/>
                </a:highlight>
                <a:latin typeface="Consolas" panose="020B0609020204030204" pitchFamily="49" charset="0"/>
              </a:rPr>
              <a:t>.NotFound</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product;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endParaRPr lang="en-US" sz="1200" dirty="0"/>
          </a:p>
        </p:txBody>
      </p:sp>
    </p:spTree>
    <p:extLst>
      <p:ext uri="{BB962C8B-B14F-4D97-AF65-F5344CB8AC3E}">
        <p14:creationId xmlns:p14="http://schemas.microsoft.com/office/powerpoint/2010/main" val="417124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7037" y="144462"/>
            <a:ext cx="11887199" cy="912813"/>
          </a:xfrm>
        </p:spPr>
        <p:txBody>
          <a:bodyPr/>
          <a:lstStyle/>
          <a:p>
            <a:r>
              <a:rPr lang="en-US" dirty="0" smtClean="0">
                <a:solidFill>
                  <a:schemeClr val="bg1">
                    <a:lumMod val="65000"/>
                    <a:lumOff val="35000"/>
                  </a:schemeClr>
                </a:solidFill>
              </a:rPr>
              <a:t>ASP.NET MVC</a:t>
            </a:r>
            <a:r>
              <a:rPr lang="uk-UA" dirty="0" smtClean="0">
                <a:solidFill>
                  <a:schemeClr val="bg1">
                    <a:lumMod val="65000"/>
                    <a:lumOff val="35000"/>
                  </a:schemeClr>
                </a:solidFill>
              </a:rPr>
              <a:t> – </a:t>
            </a:r>
            <a:r>
              <a:rPr lang="en-US" dirty="0" smtClean="0">
                <a:solidFill>
                  <a:schemeClr val="bg1">
                    <a:lumMod val="65000"/>
                    <a:lumOff val="35000"/>
                  </a:schemeClr>
                </a:solidFill>
              </a:rPr>
              <a:t>Web API</a:t>
            </a:r>
            <a:endParaRPr lang="en-US" dirty="0">
              <a:solidFill>
                <a:schemeClr val="bg1">
                  <a:lumMod val="65000"/>
                  <a:lumOff val="3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651871587"/>
              </p:ext>
            </p:extLst>
          </p:nvPr>
        </p:nvGraphicFramePr>
        <p:xfrm>
          <a:off x="579437" y="1058862"/>
          <a:ext cx="6372226" cy="1546860"/>
        </p:xfrm>
        <a:graphic>
          <a:graphicData uri="http://schemas.openxmlformats.org/drawingml/2006/table">
            <a:tbl>
              <a:tblPr/>
              <a:tblGrid>
                <a:gridCol w="3186113"/>
                <a:gridCol w="3186113"/>
              </a:tblGrid>
              <a:tr h="0">
                <a:tc>
                  <a:txBody>
                    <a:bodyPr/>
                    <a:lstStyle/>
                    <a:p>
                      <a:pPr algn="l" fontAlgn="base"/>
                      <a:r>
                        <a:rPr lang="en-US" b="0" dirty="0">
                          <a:solidFill>
                            <a:srgbClr val="242525"/>
                          </a:solidFill>
                          <a:effectLst/>
                        </a:rPr>
                        <a:t>Controller Method</a:t>
                      </a:r>
                    </a:p>
                  </a:txBody>
                  <a:tcPr marL="161925" marR="161925" marT="95250" marB="95250" anchor="ctr">
                    <a:lnL w="9525" cap="flat" cmpd="sng" algn="ctr">
                      <a:solidFill>
                        <a:srgbClr val="E2E4E6"/>
                      </a:solidFill>
                      <a:prstDash val="solid"/>
                      <a:round/>
                      <a:headEnd type="none" w="med" len="med"/>
                      <a:tailEnd type="none" w="med" len="med"/>
                    </a:lnL>
                    <a:lnR w="9525" cap="flat" cmpd="sng" algn="ctr">
                      <a:solidFill>
                        <a:srgbClr val="E2E4E6"/>
                      </a:solidFill>
                      <a:prstDash val="solid"/>
                      <a:round/>
                      <a:headEnd type="none" w="med" len="med"/>
                      <a:tailEnd type="none" w="med" len="med"/>
                    </a:lnR>
                    <a:lnT>
                      <a:noFill/>
                    </a:lnT>
                    <a:lnB w="9525" cap="flat" cmpd="sng" algn="ctr">
                      <a:solidFill>
                        <a:srgbClr val="E2E4E6"/>
                      </a:solidFill>
                      <a:prstDash val="solid"/>
                      <a:round/>
                      <a:headEnd type="none" w="med" len="med"/>
                      <a:tailEnd type="none" w="med" len="med"/>
                    </a:lnB>
                    <a:solidFill>
                      <a:srgbClr val="F1F1F1"/>
                    </a:solidFill>
                  </a:tcPr>
                </a:tc>
                <a:tc>
                  <a:txBody>
                    <a:bodyPr/>
                    <a:lstStyle/>
                    <a:p>
                      <a:pPr algn="l" fontAlgn="base"/>
                      <a:r>
                        <a:rPr lang="en-US" b="0" dirty="0">
                          <a:solidFill>
                            <a:srgbClr val="242525"/>
                          </a:solidFill>
                          <a:effectLst/>
                        </a:rPr>
                        <a:t>URI</a:t>
                      </a:r>
                    </a:p>
                  </a:txBody>
                  <a:tcPr marL="161925" marR="161925" marT="95250" marB="95250" anchor="ctr">
                    <a:lnL w="9525" cap="flat" cmpd="sng" algn="ctr">
                      <a:solidFill>
                        <a:srgbClr val="E2E4E6"/>
                      </a:solidFill>
                      <a:prstDash val="solid"/>
                      <a:round/>
                      <a:headEnd type="none" w="med" len="med"/>
                      <a:tailEnd type="none" w="med" len="med"/>
                    </a:lnL>
                    <a:lnR>
                      <a:noFill/>
                    </a:lnR>
                    <a:lnT>
                      <a:noFill/>
                    </a:lnT>
                    <a:lnB w="9525" cap="flat" cmpd="sng" algn="ctr">
                      <a:solidFill>
                        <a:srgbClr val="E2E4E6"/>
                      </a:solidFill>
                      <a:prstDash val="solid"/>
                      <a:round/>
                      <a:headEnd type="none" w="med" len="med"/>
                      <a:tailEnd type="none" w="med" len="med"/>
                    </a:lnB>
                    <a:solidFill>
                      <a:srgbClr val="F1F1F1"/>
                    </a:solidFill>
                  </a:tcPr>
                </a:tc>
              </a:tr>
              <a:tr h="0">
                <a:tc>
                  <a:txBody>
                    <a:bodyPr/>
                    <a:lstStyle/>
                    <a:p>
                      <a:pPr algn="l" fontAlgn="base"/>
                      <a:r>
                        <a:rPr lang="en-US" dirty="0" err="1">
                          <a:solidFill>
                            <a:schemeClr val="bg1"/>
                          </a:solidFill>
                          <a:effectLst/>
                        </a:rPr>
                        <a:t>GetAllProducts</a:t>
                      </a:r>
                      <a:endParaRPr lang="en-US" dirty="0">
                        <a:solidFill>
                          <a:schemeClr val="bg1"/>
                        </a:solidFill>
                        <a:effectLst/>
                      </a:endParaRPr>
                    </a:p>
                  </a:txBody>
                  <a:tcPr marL="161925" marR="161925" marT="133350" marB="133350" anchor="ctr">
                    <a:lnL w="9525" cap="flat" cmpd="sng" algn="ctr">
                      <a:solidFill>
                        <a:srgbClr val="E2E4E6"/>
                      </a:solidFill>
                      <a:prstDash val="solid"/>
                      <a:round/>
                      <a:headEnd type="none" w="med" len="med"/>
                      <a:tailEnd type="none" w="med" len="med"/>
                    </a:lnL>
                    <a:lnR w="9525" cap="flat" cmpd="sng" algn="ctr">
                      <a:solidFill>
                        <a:srgbClr val="E2E4E6"/>
                      </a:solidFill>
                      <a:prstDash val="solid"/>
                      <a:round/>
                      <a:headEnd type="none" w="med" len="med"/>
                      <a:tailEnd type="none" w="med" len="med"/>
                    </a:lnR>
                    <a:lnT w="9525" cap="flat" cmpd="sng" algn="ctr">
                      <a:solidFill>
                        <a:srgbClr val="E2E4E6"/>
                      </a:solidFill>
                      <a:prstDash val="solid"/>
                      <a:round/>
                      <a:headEnd type="none" w="med" len="med"/>
                      <a:tailEnd type="none" w="med" len="med"/>
                    </a:lnT>
                    <a:lnB w="9525" cap="flat" cmpd="sng" algn="ctr">
                      <a:solidFill>
                        <a:srgbClr val="E2E4E6"/>
                      </a:solidFill>
                      <a:prstDash val="solid"/>
                      <a:round/>
                      <a:headEnd type="none" w="med" len="med"/>
                      <a:tailEnd type="none" w="med" len="med"/>
                    </a:lnB>
                    <a:solidFill>
                      <a:srgbClr val="F8F8F8"/>
                    </a:solidFill>
                  </a:tcPr>
                </a:tc>
                <a:tc>
                  <a:txBody>
                    <a:bodyPr/>
                    <a:lstStyle/>
                    <a:p>
                      <a:pPr algn="l" fontAlgn="base"/>
                      <a:r>
                        <a:rPr lang="en-US">
                          <a:solidFill>
                            <a:schemeClr val="bg1"/>
                          </a:solidFill>
                          <a:effectLst/>
                        </a:rPr>
                        <a:t>/api/products</a:t>
                      </a:r>
                    </a:p>
                  </a:txBody>
                  <a:tcPr marL="161925" marR="161925" marT="133350" marB="133350" anchor="ctr">
                    <a:lnL w="9525" cap="flat" cmpd="sng" algn="ctr">
                      <a:solidFill>
                        <a:srgbClr val="E2E4E6"/>
                      </a:solidFill>
                      <a:prstDash val="solid"/>
                      <a:round/>
                      <a:headEnd type="none" w="med" len="med"/>
                      <a:tailEnd type="none" w="med" len="med"/>
                    </a:lnL>
                    <a:lnR>
                      <a:noFill/>
                    </a:lnR>
                    <a:lnT w="9525" cap="flat" cmpd="sng" algn="ctr">
                      <a:solidFill>
                        <a:srgbClr val="E2E4E6"/>
                      </a:solidFill>
                      <a:prstDash val="solid"/>
                      <a:round/>
                      <a:headEnd type="none" w="med" len="med"/>
                      <a:tailEnd type="none" w="med" len="med"/>
                    </a:lnT>
                    <a:lnB w="9525" cap="flat" cmpd="sng" algn="ctr">
                      <a:solidFill>
                        <a:srgbClr val="E2E4E6"/>
                      </a:solidFill>
                      <a:prstDash val="solid"/>
                      <a:round/>
                      <a:headEnd type="none" w="med" len="med"/>
                      <a:tailEnd type="none" w="med" len="med"/>
                    </a:lnB>
                  </a:tcPr>
                </a:tc>
              </a:tr>
              <a:tr h="0">
                <a:tc>
                  <a:txBody>
                    <a:bodyPr/>
                    <a:lstStyle/>
                    <a:p>
                      <a:pPr algn="l" fontAlgn="base"/>
                      <a:r>
                        <a:rPr lang="en-US">
                          <a:solidFill>
                            <a:schemeClr val="bg1"/>
                          </a:solidFill>
                          <a:effectLst/>
                        </a:rPr>
                        <a:t>GetProductById</a:t>
                      </a:r>
                    </a:p>
                  </a:txBody>
                  <a:tcPr marL="161925" marR="161925" marT="133350" marB="133350" anchor="ctr">
                    <a:lnL w="9525" cap="flat" cmpd="sng" algn="ctr">
                      <a:solidFill>
                        <a:srgbClr val="E2E4E6"/>
                      </a:solidFill>
                      <a:prstDash val="solid"/>
                      <a:round/>
                      <a:headEnd type="none" w="med" len="med"/>
                      <a:tailEnd type="none" w="med" len="med"/>
                    </a:lnL>
                    <a:lnR w="9525" cap="flat" cmpd="sng" algn="ctr">
                      <a:solidFill>
                        <a:srgbClr val="E2E4E6"/>
                      </a:solidFill>
                      <a:prstDash val="solid"/>
                      <a:round/>
                      <a:headEnd type="none" w="med" len="med"/>
                      <a:tailEnd type="none" w="med" len="med"/>
                    </a:lnR>
                    <a:lnT w="9525" cap="flat" cmpd="sng" algn="ctr">
                      <a:solidFill>
                        <a:srgbClr val="E2E4E6"/>
                      </a:solidFill>
                      <a:prstDash val="solid"/>
                      <a:round/>
                      <a:headEnd type="none" w="med" len="med"/>
                      <a:tailEnd type="none" w="med" len="med"/>
                    </a:lnT>
                    <a:lnB w="9525" cap="flat" cmpd="sng" algn="ctr">
                      <a:solidFill>
                        <a:srgbClr val="E2E4E6"/>
                      </a:solidFill>
                      <a:prstDash val="solid"/>
                      <a:round/>
                      <a:headEnd type="none" w="med" len="med"/>
                      <a:tailEnd type="none" w="med" len="med"/>
                    </a:lnB>
                    <a:solidFill>
                      <a:srgbClr val="F8F8F8"/>
                    </a:solidFill>
                  </a:tcPr>
                </a:tc>
                <a:tc>
                  <a:txBody>
                    <a:bodyPr/>
                    <a:lstStyle/>
                    <a:p>
                      <a:pPr algn="l" fontAlgn="base"/>
                      <a:r>
                        <a:rPr lang="en-US" dirty="0">
                          <a:solidFill>
                            <a:schemeClr val="bg1"/>
                          </a:solidFill>
                          <a:effectLst/>
                        </a:rPr>
                        <a:t>/</a:t>
                      </a:r>
                      <a:r>
                        <a:rPr lang="en-US" dirty="0" err="1">
                          <a:solidFill>
                            <a:schemeClr val="bg1"/>
                          </a:solidFill>
                          <a:effectLst/>
                        </a:rPr>
                        <a:t>api</a:t>
                      </a:r>
                      <a:r>
                        <a:rPr lang="en-US" dirty="0">
                          <a:solidFill>
                            <a:schemeClr val="bg1"/>
                          </a:solidFill>
                          <a:effectLst/>
                        </a:rPr>
                        <a:t>/products/</a:t>
                      </a:r>
                      <a:r>
                        <a:rPr lang="en-US" i="1" dirty="0">
                          <a:solidFill>
                            <a:schemeClr val="bg1"/>
                          </a:solidFill>
                          <a:effectLst/>
                        </a:rPr>
                        <a:t>id</a:t>
                      </a:r>
                      <a:endParaRPr lang="en-US" dirty="0">
                        <a:solidFill>
                          <a:schemeClr val="bg1"/>
                        </a:solidFill>
                        <a:effectLst/>
                      </a:endParaRPr>
                    </a:p>
                  </a:txBody>
                  <a:tcPr marL="161925" marR="161925" marT="133350" marB="133350" anchor="ctr">
                    <a:lnL w="9525" cap="flat" cmpd="sng" algn="ctr">
                      <a:solidFill>
                        <a:srgbClr val="E2E4E6"/>
                      </a:solidFill>
                      <a:prstDash val="solid"/>
                      <a:round/>
                      <a:headEnd type="none" w="med" len="med"/>
                      <a:tailEnd type="none" w="med" len="med"/>
                    </a:lnL>
                    <a:lnR>
                      <a:noFill/>
                    </a:lnR>
                    <a:lnT w="9525" cap="flat" cmpd="sng" algn="ctr">
                      <a:solidFill>
                        <a:srgbClr val="E2E4E6"/>
                      </a:solidFill>
                      <a:prstDash val="solid"/>
                      <a:round/>
                      <a:headEnd type="none" w="med" len="med"/>
                      <a:tailEnd type="none" w="med" len="med"/>
                    </a:lnT>
                    <a:lnB w="9525" cap="flat" cmpd="sng" algn="ctr">
                      <a:solidFill>
                        <a:srgbClr val="E2E4E6"/>
                      </a:solidFill>
                      <a:prstDash val="solid"/>
                      <a:round/>
                      <a:headEnd type="none" w="med" len="med"/>
                      <a:tailEnd type="none" w="med" len="med"/>
                    </a:lnB>
                  </a:tcPr>
                </a:tc>
              </a:tr>
            </a:tbl>
          </a:graphicData>
        </a:graphic>
      </p:graphicFrame>
      <p:pic>
        <p:nvPicPr>
          <p:cNvPr id="4" name="Picture 3"/>
          <p:cNvPicPr>
            <a:picLocks noChangeAspect="1"/>
          </p:cNvPicPr>
          <p:nvPr/>
        </p:nvPicPr>
        <p:blipFill>
          <a:blip r:embed="rId3"/>
          <a:stretch>
            <a:fillRect/>
          </a:stretch>
        </p:blipFill>
        <p:spPr>
          <a:xfrm>
            <a:off x="2539999" y="2811462"/>
            <a:ext cx="9324975" cy="628650"/>
          </a:xfrm>
          <a:prstGeom prst="rect">
            <a:avLst/>
          </a:prstGeom>
        </p:spPr>
      </p:pic>
      <p:sp>
        <p:nvSpPr>
          <p:cNvPr id="6" name="Rectangle 1"/>
          <p:cNvSpPr>
            <a:spLocks noChangeArrowheads="1"/>
          </p:cNvSpPr>
          <p:nvPr/>
        </p:nvSpPr>
        <p:spPr bwMode="auto">
          <a:xfrm>
            <a:off x="2560637" y="3542685"/>
            <a:ext cx="664527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E7C7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823125"/>
                </a:solidFill>
                <a:effectLst/>
                <a:latin typeface="Consolas" panose="020B0609020204030204" pitchFamily="49" charset="0"/>
                <a:cs typeface="Consolas" panose="020B0609020204030204" pitchFamily="49" charset="0"/>
              </a:rPr>
              <a:t>"Id"</a:t>
            </a:r>
            <a:r>
              <a:rPr kumimoji="0" lang="en-US" sz="1400" b="0" i="0" u="none" strike="noStrike" cap="none" normalizeH="0" baseline="0" dirty="0" smtClean="0">
                <a:ln>
                  <a:noFill/>
                </a:ln>
                <a:solidFill>
                  <a:srgbClr val="1E7C7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9B5F9B"/>
                </a:solidFill>
                <a:effectLst/>
                <a:latin typeface="Consolas" panose="020B0609020204030204" pitchFamily="49" charset="0"/>
                <a:cs typeface="Consolas" panose="020B0609020204030204" pitchFamily="49" charset="0"/>
              </a:rPr>
              <a:t>1</a:t>
            </a:r>
            <a:r>
              <a:rPr kumimoji="0" lang="en-US" sz="1400" b="0" i="0" u="none" strike="noStrike" cap="none" normalizeH="0" baseline="0" dirty="0" smtClean="0">
                <a:ln>
                  <a:noFill/>
                </a:ln>
                <a:solidFill>
                  <a:srgbClr val="1E7C7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823125"/>
                </a:solidFill>
                <a:effectLst/>
                <a:latin typeface="Consolas" panose="020B0609020204030204" pitchFamily="49" charset="0"/>
                <a:cs typeface="Consolas" panose="020B0609020204030204" pitchFamily="49" charset="0"/>
              </a:rPr>
              <a:t>"Name"</a:t>
            </a:r>
            <a:r>
              <a:rPr kumimoji="0" lang="en-US" sz="1400" b="0" i="0" u="none" strike="noStrike" cap="none" normalizeH="0" baseline="0" dirty="0" smtClean="0">
                <a:ln>
                  <a:noFill/>
                </a:ln>
                <a:solidFill>
                  <a:srgbClr val="1E7C7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823125"/>
                </a:solidFill>
                <a:effectLst/>
                <a:latin typeface="Consolas" panose="020B0609020204030204" pitchFamily="49" charset="0"/>
                <a:cs typeface="Consolas" panose="020B0609020204030204" pitchFamily="49" charset="0"/>
              </a:rPr>
              <a:t>"Tomato Soup"</a:t>
            </a:r>
            <a:r>
              <a:rPr kumimoji="0" lang="en-US" sz="1400" b="0" i="0" u="none" strike="noStrike" cap="none" normalizeH="0" baseline="0" dirty="0" smtClean="0">
                <a:ln>
                  <a:noFill/>
                </a:ln>
                <a:solidFill>
                  <a:srgbClr val="1E7C7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823125"/>
                </a:solidFill>
                <a:effectLst/>
                <a:latin typeface="Consolas" panose="020B0609020204030204" pitchFamily="49" charset="0"/>
                <a:cs typeface="Consolas" panose="020B0609020204030204" pitchFamily="49" charset="0"/>
              </a:rPr>
              <a:t>"Category"</a:t>
            </a:r>
            <a:r>
              <a:rPr kumimoji="0" lang="en-US" sz="1400" b="0" i="0" u="none" strike="noStrike" cap="none" normalizeH="0" baseline="0" dirty="0" smtClean="0">
                <a:ln>
                  <a:noFill/>
                </a:ln>
                <a:solidFill>
                  <a:srgbClr val="1E7C7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823125"/>
                </a:solidFill>
                <a:effectLst/>
                <a:latin typeface="Consolas" panose="020B0609020204030204" pitchFamily="49" charset="0"/>
                <a:cs typeface="Consolas" panose="020B0609020204030204" pitchFamily="49" charset="0"/>
              </a:rPr>
              <a:t>"Groceries"</a:t>
            </a:r>
            <a:r>
              <a:rPr kumimoji="0" lang="en-US" sz="1400" b="0" i="0" u="none" strike="noStrike" cap="none" normalizeH="0" baseline="0" dirty="0" smtClean="0">
                <a:ln>
                  <a:noFill/>
                </a:ln>
                <a:solidFill>
                  <a:srgbClr val="1E7C7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823125"/>
                </a:solidFill>
                <a:effectLst/>
                <a:latin typeface="Consolas" panose="020B0609020204030204" pitchFamily="49" charset="0"/>
                <a:cs typeface="Consolas" panose="020B0609020204030204" pitchFamily="49" charset="0"/>
              </a:rPr>
              <a:t>"Price"</a:t>
            </a:r>
            <a:r>
              <a:rPr kumimoji="0" lang="en-US" sz="1400" b="0" i="0" u="none" strike="noStrike" cap="none" normalizeH="0" baseline="0" dirty="0" smtClean="0">
                <a:ln>
                  <a:noFill/>
                </a:ln>
                <a:solidFill>
                  <a:srgbClr val="1E7C7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9B5F9B"/>
                </a:solidFill>
                <a:effectLst/>
                <a:latin typeface="Consolas" panose="020B0609020204030204" pitchFamily="49" charset="0"/>
                <a:cs typeface="Consolas" panose="020B0609020204030204" pitchFamily="49" charset="0"/>
              </a:rPr>
              <a:t>1.0</a:t>
            </a:r>
            <a:r>
              <a:rPr kumimoji="0" lang="en-US" sz="1400" b="0" i="0" u="none" strike="noStrike" cap="none" normalizeH="0" baseline="0" dirty="0" smtClean="0">
                <a:ln>
                  <a:noFill/>
                </a:ln>
                <a:solidFill>
                  <a:srgbClr val="1E7C7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4"/>
          <a:stretch>
            <a:fillRect/>
          </a:stretch>
        </p:blipFill>
        <p:spPr>
          <a:xfrm>
            <a:off x="2789237" y="4106862"/>
            <a:ext cx="7496175" cy="2705100"/>
          </a:xfrm>
          <a:prstGeom prst="rect">
            <a:avLst/>
          </a:prstGeom>
        </p:spPr>
      </p:pic>
    </p:spTree>
    <p:extLst>
      <p:ext uri="{BB962C8B-B14F-4D97-AF65-F5344CB8AC3E}">
        <p14:creationId xmlns:p14="http://schemas.microsoft.com/office/powerpoint/2010/main" val="17399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7037" y="144462"/>
            <a:ext cx="11887199" cy="912813"/>
          </a:xfrm>
        </p:spPr>
        <p:txBody>
          <a:bodyPr/>
          <a:lstStyle/>
          <a:p>
            <a:r>
              <a:rPr lang="en-US" dirty="0" smtClean="0">
                <a:solidFill>
                  <a:schemeClr val="bg1">
                    <a:lumMod val="65000"/>
                    <a:lumOff val="35000"/>
                  </a:schemeClr>
                </a:solidFill>
              </a:rPr>
              <a:t>ASP.NET MVC</a:t>
            </a:r>
            <a:r>
              <a:rPr lang="uk-UA" dirty="0" smtClean="0">
                <a:solidFill>
                  <a:schemeClr val="bg1">
                    <a:lumMod val="65000"/>
                    <a:lumOff val="35000"/>
                  </a:schemeClr>
                </a:solidFill>
              </a:rPr>
              <a:t> – </a:t>
            </a:r>
            <a:r>
              <a:rPr lang="en-US" dirty="0" smtClean="0">
                <a:solidFill>
                  <a:schemeClr val="bg1">
                    <a:lumMod val="65000"/>
                    <a:lumOff val="35000"/>
                  </a:schemeClr>
                </a:solidFill>
              </a:rPr>
              <a:t>Web API</a:t>
            </a:r>
            <a:endParaRPr lang="en-US" dirty="0">
              <a:solidFill>
                <a:schemeClr val="bg1">
                  <a:lumMod val="65000"/>
                  <a:lumOff val="3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99562526"/>
              </p:ext>
            </p:extLst>
          </p:nvPr>
        </p:nvGraphicFramePr>
        <p:xfrm>
          <a:off x="579437" y="1287462"/>
          <a:ext cx="6372225" cy="2362200"/>
        </p:xfrm>
        <a:graphic>
          <a:graphicData uri="http://schemas.openxmlformats.org/drawingml/2006/table">
            <a:tbl>
              <a:tblPr/>
              <a:tblGrid>
                <a:gridCol w="2438400"/>
                <a:gridCol w="1809750"/>
                <a:gridCol w="2124075"/>
              </a:tblGrid>
              <a:tr h="0">
                <a:tc>
                  <a:txBody>
                    <a:bodyPr/>
                    <a:lstStyle/>
                    <a:p>
                      <a:pPr algn="l" fontAlgn="base"/>
                      <a:r>
                        <a:rPr lang="en-US" b="0" dirty="0">
                          <a:solidFill>
                            <a:srgbClr val="242525"/>
                          </a:solidFill>
                          <a:effectLst/>
                        </a:rPr>
                        <a:t>URI</a:t>
                      </a:r>
                    </a:p>
                  </a:txBody>
                  <a:tcPr marL="161925" marR="161925" marT="95250" marB="95250" anchor="ctr">
                    <a:lnL w="9525" cap="flat" cmpd="sng" algn="ctr">
                      <a:solidFill>
                        <a:srgbClr val="E2E4E6"/>
                      </a:solidFill>
                      <a:prstDash val="solid"/>
                      <a:round/>
                      <a:headEnd type="none" w="med" len="med"/>
                      <a:tailEnd type="none" w="med" len="med"/>
                    </a:lnL>
                    <a:lnR w="9525" cap="flat" cmpd="sng" algn="ctr">
                      <a:solidFill>
                        <a:srgbClr val="E2E4E6"/>
                      </a:solidFill>
                      <a:prstDash val="solid"/>
                      <a:round/>
                      <a:headEnd type="none" w="med" len="med"/>
                      <a:tailEnd type="none" w="med" len="med"/>
                    </a:lnR>
                    <a:lnT>
                      <a:noFill/>
                    </a:lnT>
                    <a:lnB w="9525" cap="flat" cmpd="sng" algn="ctr">
                      <a:solidFill>
                        <a:srgbClr val="E2E4E6"/>
                      </a:solidFill>
                      <a:prstDash val="solid"/>
                      <a:round/>
                      <a:headEnd type="none" w="med" len="med"/>
                      <a:tailEnd type="none" w="med" len="med"/>
                    </a:lnB>
                    <a:solidFill>
                      <a:srgbClr val="F1F1F1"/>
                    </a:solidFill>
                  </a:tcPr>
                </a:tc>
                <a:tc>
                  <a:txBody>
                    <a:bodyPr/>
                    <a:lstStyle/>
                    <a:p>
                      <a:pPr algn="l" fontAlgn="base"/>
                      <a:r>
                        <a:rPr lang="en-US" b="0">
                          <a:solidFill>
                            <a:srgbClr val="242525"/>
                          </a:solidFill>
                          <a:effectLst/>
                        </a:rPr>
                        <a:t>HTTP Method</a:t>
                      </a:r>
                    </a:p>
                  </a:txBody>
                  <a:tcPr marL="161925" marR="161925" marT="95250" marB="95250" anchor="ctr">
                    <a:lnL w="9525" cap="flat" cmpd="sng" algn="ctr">
                      <a:solidFill>
                        <a:srgbClr val="E2E4E6"/>
                      </a:solidFill>
                      <a:prstDash val="solid"/>
                      <a:round/>
                      <a:headEnd type="none" w="med" len="med"/>
                      <a:tailEnd type="none" w="med" len="med"/>
                    </a:lnL>
                    <a:lnR w="9525" cap="flat" cmpd="sng" algn="ctr">
                      <a:solidFill>
                        <a:srgbClr val="E2E4E6"/>
                      </a:solidFill>
                      <a:prstDash val="solid"/>
                      <a:round/>
                      <a:headEnd type="none" w="med" len="med"/>
                      <a:tailEnd type="none" w="med" len="med"/>
                    </a:lnR>
                    <a:lnT>
                      <a:noFill/>
                    </a:lnT>
                    <a:lnB w="9525" cap="flat" cmpd="sng" algn="ctr">
                      <a:solidFill>
                        <a:srgbClr val="E2E4E6"/>
                      </a:solidFill>
                      <a:prstDash val="solid"/>
                      <a:round/>
                      <a:headEnd type="none" w="med" len="med"/>
                      <a:tailEnd type="none" w="med" len="med"/>
                    </a:lnB>
                    <a:solidFill>
                      <a:srgbClr val="F1F1F1"/>
                    </a:solidFill>
                  </a:tcPr>
                </a:tc>
                <a:tc>
                  <a:txBody>
                    <a:bodyPr/>
                    <a:lstStyle/>
                    <a:p>
                      <a:pPr algn="l" fontAlgn="base"/>
                      <a:r>
                        <a:rPr lang="en-US" b="0">
                          <a:solidFill>
                            <a:srgbClr val="242525"/>
                          </a:solidFill>
                          <a:effectLst/>
                        </a:rPr>
                        <a:t>Action</a:t>
                      </a:r>
                    </a:p>
                  </a:txBody>
                  <a:tcPr marL="161925" marR="161925" marT="95250" marB="95250" anchor="ctr">
                    <a:lnL w="9525" cap="flat" cmpd="sng" algn="ctr">
                      <a:solidFill>
                        <a:srgbClr val="E2E4E6"/>
                      </a:solidFill>
                      <a:prstDash val="solid"/>
                      <a:round/>
                      <a:headEnd type="none" w="med" len="med"/>
                      <a:tailEnd type="none" w="med" len="med"/>
                    </a:lnL>
                    <a:lnR>
                      <a:noFill/>
                    </a:lnR>
                    <a:lnT>
                      <a:noFill/>
                    </a:lnT>
                    <a:lnB w="9525" cap="flat" cmpd="sng" algn="ctr">
                      <a:solidFill>
                        <a:srgbClr val="E2E4E6"/>
                      </a:solidFill>
                      <a:prstDash val="solid"/>
                      <a:round/>
                      <a:headEnd type="none" w="med" len="med"/>
                      <a:tailEnd type="none" w="med" len="med"/>
                    </a:lnB>
                    <a:solidFill>
                      <a:srgbClr val="F1F1F1"/>
                    </a:solidFill>
                  </a:tcPr>
                </a:tc>
              </a:tr>
              <a:tr h="0">
                <a:tc>
                  <a:txBody>
                    <a:bodyPr/>
                    <a:lstStyle/>
                    <a:p>
                      <a:pPr algn="l" fontAlgn="base"/>
                      <a:r>
                        <a:rPr lang="en-US" dirty="0">
                          <a:solidFill>
                            <a:schemeClr val="bg1"/>
                          </a:solidFill>
                          <a:effectLst/>
                        </a:rPr>
                        <a:t>/</a:t>
                      </a:r>
                      <a:r>
                        <a:rPr lang="en-US" dirty="0" err="1">
                          <a:solidFill>
                            <a:schemeClr val="bg1"/>
                          </a:solidFill>
                          <a:effectLst/>
                        </a:rPr>
                        <a:t>api</a:t>
                      </a:r>
                      <a:r>
                        <a:rPr lang="en-US" dirty="0">
                          <a:solidFill>
                            <a:schemeClr val="bg1"/>
                          </a:solidFill>
                          <a:effectLst/>
                        </a:rPr>
                        <a:t>/products/</a:t>
                      </a:r>
                    </a:p>
                  </a:txBody>
                  <a:tcPr marL="161925" marR="161925" marT="133350" marB="133350" anchor="ctr">
                    <a:lnL w="9525" cap="flat" cmpd="sng" algn="ctr">
                      <a:solidFill>
                        <a:srgbClr val="E2E4E6"/>
                      </a:solidFill>
                      <a:prstDash val="solid"/>
                      <a:round/>
                      <a:headEnd type="none" w="med" len="med"/>
                      <a:tailEnd type="none" w="med" len="med"/>
                    </a:lnL>
                    <a:lnR w="9525" cap="flat" cmpd="sng" algn="ctr">
                      <a:solidFill>
                        <a:srgbClr val="E2E4E6"/>
                      </a:solidFill>
                      <a:prstDash val="solid"/>
                      <a:round/>
                      <a:headEnd type="none" w="med" len="med"/>
                      <a:tailEnd type="none" w="med" len="med"/>
                    </a:lnR>
                    <a:lnT w="9525" cap="flat" cmpd="sng" algn="ctr">
                      <a:solidFill>
                        <a:srgbClr val="E2E4E6"/>
                      </a:solidFill>
                      <a:prstDash val="solid"/>
                      <a:round/>
                      <a:headEnd type="none" w="med" len="med"/>
                      <a:tailEnd type="none" w="med" len="med"/>
                    </a:lnT>
                    <a:lnB w="9525" cap="flat" cmpd="sng" algn="ctr">
                      <a:solidFill>
                        <a:srgbClr val="E2E4E6"/>
                      </a:solidFill>
                      <a:prstDash val="solid"/>
                      <a:round/>
                      <a:headEnd type="none" w="med" len="med"/>
                      <a:tailEnd type="none" w="med" len="med"/>
                    </a:lnB>
                    <a:solidFill>
                      <a:srgbClr val="F8F8F8"/>
                    </a:solidFill>
                  </a:tcPr>
                </a:tc>
                <a:tc>
                  <a:txBody>
                    <a:bodyPr/>
                    <a:lstStyle/>
                    <a:p>
                      <a:pPr algn="l" fontAlgn="base"/>
                      <a:r>
                        <a:rPr lang="en-US" dirty="0">
                          <a:solidFill>
                            <a:schemeClr val="bg1"/>
                          </a:solidFill>
                          <a:effectLst/>
                        </a:rPr>
                        <a:t>POST</a:t>
                      </a:r>
                    </a:p>
                  </a:txBody>
                  <a:tcPr marL="161925" marR="161925" marT="133350" marB="133350" anchor="ctr">
                    <a:lnL w="9525" cap="flat" cmpd="sng" algn="ctr">
                      <a:solidFill>
                        <a:srgbClr val="E2E4E6"/>
                      </a:solidFill>
                      <a:prstDash val="solid"/>
                      <a:round/>
                      <a:headEnd type="none" w="med" len="med"/>
                      <a:tailEnd type="none" w="med" len="med"/>
                    </a:lnL>
                    <a:lnR w="9525" cap="flat" cmpd="sng" algn="ctr">
                      <a:solidFill>
                        <a:srgbClr val="E2E4E6"/>
                      </a:solidFill>
                      <a:prstDash val="solid"/>
                      <a:round/>
                      <a:headEnd type="none" w="med" len="med"/>
                      <a:tailEnd type="none" w="med" len="med"/>
                    </a:lnR>
                    <a:lnT w="9525" cap="flat" cmpd="sng" algn="ctr">
                      <a:solidFill>
                        <a:srgbClr val="E2E4E6"/>
                      </a:solidFill>
                      <a:prstDash val="solid"/>
                      <a:round/>
                      <a:headEnd type="none" w="med" len="med"/>
                      <a:tailEnd type="none" w="med" len="med"/>
                    </a:lnT>
                    <a:lnB w="9525" cap="flat" cmpd="sng" algn="ctr">
                      <a:solidFill>
                        <a:srgbClr val="E2E4E6"/>
                      </a:solidFill>
                      <a:prstDash val="solid"/>
                      <a:round/>
                      <a:headEnd type="none" w="med" len="med"/>
                      <a:tailEnd type="none" w="med" len="med"/>
                    </a:lnB>
                  </a:tcPr>
                </a:tc>
                <a:tc>
                  <a:txBody>
                    <a:bodyPr/>
                    <a:lstStyle/>
                    <a:p>
                      <a:pPr algn="l" fontAlgn="base"/>
                      <a:r>
                        <a:rPr lang="en-US" dirty="0">
                          <a:solidFill>
                            <a:schemeClr val="bg1"/>
                          </a:solidFill>
                          <a:effectLst/>
                        </a:rPr>
                        <a:t>405 Method Not Allowed</a:t>
                      </a:r>
                    </a:p>
                  </a:txBody>
                  <a:tcPr marL="161925" marR="161925" marT="133350" marB="133350" anchor="ctr">
                    <a:lnL w="9525" cap="flat" cmpd="sng" algn="ctr">
                      <a:solidFill>
                        <a:srgbClr val="E2E4E6"/>
                      </a:solidFill>
                      <a:prstDash val="solid"/>
                      <a:round/>
                      <a:headEnd type="none" w="med" len="med"/>
                      <a:tailEnd type="none" w="med" len="med"/>
                    </a:lnL>
                    <a:lnR>
                      <a:noFill/>
                    </a:lnR>
                    <a:lnT w="9525" cap="flat" cmpd="sng" algn="ctr">
                      <a:solidFill>
                        <a:srgbClr val="E2E4E6"/>
                      </a:solidFill>
                      <a:prstDash val="solid"/>
                      <a:round/>
                      <a:headEnd type="none" w="med" len="med"/>
                      <a:tailEnd type="none" w="med" len="med"/>
                    </a:lnT>
                    <a:lnB w="9525" cap="flat" cmpd="sng" algn="ctr">
                      <a:solidFill>
                        <a:srgbClr val="E2E4E6"/>
                      </a:solidFill>
                      <a:prstDash val="solid"/>
                      <a:round/>
                      <a:headEnd type="none" w="med" len="med"/>
                      <a:tailEnd type="none" w="med" len="med"/>
                    </a:lnB>
                  </a:tcPr>
                </a:tc>
              </a:tr>
              <a:tr h="0">
                <a:tc>
                  <a:txBody>
                    <a:bodyPr/>
                    <a:lstStyle/>
                    <a:p>
                      <a:pPr algn="l" fontAlgn="base"/>
                      <a:r>
                        <a:rPr lang="en-US">
                          <a:solidFill>
                            <a:schemeClr val="bg1"/>
                          </a:solidFill>
                          <a:effectLst/>
                        </a:rPr>
                        <a:t>/api/users/</a:t>
                      </a:r>
                    </a:p>
                  </a:txBody>
                  <a:tcPr marL="161925" marR="161925" marT="133350" marB="133350" anchor="ctr">
                    <a:lnL w="9525" cap="flat" cmpd="sng" algn="ctr">
                      <a:solidFill>
                        <a:srgbClr val="E2E4E6"/>
                      </a:solidFill>
                      <a:prstDash val="solid"/>
                      <a:round/>
                      <a:headEnd type="none" w="med" len="med"/>
                      <a:tailEnd type="none" w="med" len="med"/>
                    </a:lnL>
                    <a:lnR w="9525" cap="flat" cmpd="sng" algn="ctr">
                      <a:solidFill>
                        <a:srgbClr val="E2E4E6"/>
                      </a:solidFill>
                      <a:prstDash val="solid"/>
                      <a:round/>
                      <a:headEnd type="none" w="med" len="med"/>
                      <a:tailEnd type="none" w="med" len="med"/>
                    </a:lnR>
                    <a:lnT w="9525" cap="flat" cmpd="sng" algn="ctr">
                      <a:solidFill>
                        <a:srgbClr val="E2E4E6"/>
                      </a:solidFill>
                      <a:prstDash val="solid"/>
                      <a:round/>
                      <a:headEnd type="none" w="med" len="med"/>
                      <a:tailEnd type="none" w="med" len="med"/>
                    </a:lnT>
                    <a:lnB w="9525" cap="flat" cmpd="sng" algn="ctr">
                      <a:solidFill>
                        <a:srgbClr val="E2E4E6"/>
                      </a:solidFill>
                      <a:prstDash val="solid"/>
                      <a:round/>
                      <a:headEnd type="none" w="med" len="med"/>
                      <a:tailEnd type="none" w="med" len="med"/>
                    </a:lnB>
                    <a:solidFill>
                      <a:srgbClr val="F8F8F8"/>
                    </a:solidFill>
                  </a:tcPr>
                </a:tc>
                <a:tc>
                  <a:txBody>
                    <a:bodyPr/>
                    <a:lstStyle/>
                    <a:p>
                      <a:pPr algn="l" fontAlgn="base"/>
                      <a:r>
                        <a:rPr lang="en-US">
                          <a:solidFill>
                            <a:schemeClr val="bg1"/>
                          </a:solidFill>
                          <a:effectLst/>
                        </a:rPr>
                        <a:t>GET</a:t>
                      </a:r>
                    </a:p>
                  </a:txBody>
                  <a:tcPr marL="161925" marR="161925" marT="133350" marB="133350" anchor="ctr">
                    <a:lnL w="9525" cap="flat" cmpd="sng" algn="ctr">
                      <a:solidFill>
                        <a:srgbClr val="E2E4E6"/>
                      </a:solidFill>
                      <a:prstDash val="solid"/>
                      <a:round/>
                      <a:headEnd type="none" w="med" len="med"/>
                      <a:tailEnd type="none" w="med" len="med"/>
                    </a:lnL>
                    <a:lnR w="9525" cap="flat" cmpd="sng" algn="ctr">
                      <a:solidFill>
                        <a:srgbClr val="E2E4E6"/>
                      </a:solidFill>
                      <a:prstDash val="solid"/>
                      <a:round/>
                      <a:headEnd type="none" w="med" len="med"/>
                      <a:tailEnd type="none" w="med" len="med"/>
                    </a:lnR>
                    <a:lnT w="9525" cap="flat" cmpd="sng" algn="ctr">
                      <a:solidFill>
                        <a:srgbClr val="E2E4E6"/>
                      </a:solidFill>
                      <a:prstDash val="solid"/>
                      <a:round/>
                      <a:headEnd type="none" w="med" len="med"/>
                      <a:tailEnd type="none" w="med" len="med"/>
                    </a:lnT>
                    <a:lnB w="9525" cap="flat" cmpd="sng" algn="ctr">
                      <a:solidFill>
                        <a:srgbClr val="E2E4E6"/>
                      </a:solidFill>
                      <a:prstDash val="solid"/>
                      <a:round/>
                      <a:headEnd type="none" w="med" len="med"/>
                      <a:tailEnd type="none" w="med" len="med"/>
                    </a:lnB>
                  </a:tcPr>
                </a:tc>
                <a:tc>
                  <a:txBody>
                    <a:bodyPr/>
                    <a:lstStyle/>
                    <a:p>
                      <a:pPr algn="l" fontAlgn="base"/>
                      <a:r>
                        <a:rPr lang="en-US" dirty="0">
                          <a:solidFill>
                            <a:schemeClr val="bg1"/>
                          </a:solidFill>
                          <a:effectLst/>
                        </a:rPr>
                        <a:t>404 Not Found</a:t>
                      </a:r>
                    </a:p>
                  </a:txBody>
                  <a:tcPr marL="161925" marR="161925" marT="133350" marB="133350" anchor="ctr">
                    <a:lnL w="9525" cap="flat" cmpd="sng" algn="ctr">
                      <a:solidFill>
                        <a:srgbClr val="E2E4E6"/>
                      </a:solidFill>
                      <a:prstDash val="solid"/>
                      <a:round/>
                      <a:headEnd type="none" w="med" len="med"/>
                      <a:tailEnd type="none" w="med" len="med"/>
                    </a:lnL>
                    <a:lnR>
                      <a:noFill/>
                    </a:lnR>
                    <a:lnT w="9525" cap="flat" cmpd="sng" algn="ctr">
                      <a:solidFill>
                        <a:srgbClr val="E2E4E6"/>
                      </a:solidFill>
                      <a:prstDash val="solid"/>
                      <a:round/>
                      <a:headEnd type="none" w="med" len="med"/>
                      <a:tailEnd type="none" w="med" len="med"/>
                    </a:lnT>
                    <a:lnB w="9525" cap="flat" cmpd="sng" algn="ctr">
                      <a:solidFill>
                        <a:srgbClr val="E2E4E6"/>
                      </a:solidFill>
                      <a:prstDash val="solid"/>
                      <a:round/>
                      <a:headEnd type="none" w="med" len="med"/>
                      <a:tailEnd type="none" w="med" len="med"/>
                    </a:lnB>
                  </a:tcPr>
                </a:tc>
              </a:tr>
              <a:tr h="0">
                <a:tc>
                  <a:txBody>
                    <a:bodyPr/>
                    <a:lstStyle/>
                    <a:p>
                      <a:pPr algn="l" fontAlgn="base"/>
                      <a:r>
                        <a:rPr lang="en-US">
                          <a:solidFill>
                            <a:schemeClr val="bg1"/>
                          </a:solidFill>
                          <a:effectLst/>
                        </a:rPr>
                        <a:t>/api/products/abc</a:t>
                      </a:r>
                    </a:p>
                  </a:txBody>
                  <a:tcPr marL="161925" marR="161925" marT="133350" marB="133350" anchor="ctr">
                    <a:lnL w="9525" cap="flat" cmpd="sng" algn="ctr">
                      <a:solidFill>
                        <a:srgbClr val="E2E4E6"/>
                      </a:solidFill>
                      <a:prstDash val="solid"/>
                      <a:round/>
                      <a:headEnd type="none" w="med" len="med"/>
                      <a:tailEnd type="none" w="med" len="med"/>
                    </a:lnL>
                    <a:lnR w="9525" cap="flat" cmpd="sng" algn="ctr">
                      <a:solidFill>
                        <a:srgbClr val="E2E4E6"/>
                      </a:solidFill>
                      <a:prstDash val="solid"/>
                      <a:round/>
                      <a:headEnd type="none" w="med" len="med"/>
                      <a:tailEnd type="none" w="med" len="med"/>
                    </a:lnR>
                    <a:lnT w="9525" cap="flat" cmpd="sng" algn="ctr">
                      <a:solidFill>
                        <a:srgbClr val="E2E4E6"/>
                      </a:solidFill>
                      <a:prstDash val="solid"/>
                      <a:round/>
                      <a:headEnd type="none" w="med" len="med"/>
                      <a:tailEnd type="none" w="med" len="med"/>
                    </a:lnT>
                    <a:lnB w="9525" cap="flat" cmpd="sng" algn="ctr">
                      <a:solidFill>
                        <a:srgbClr val="E2E4E6"/>
                      </a:solidFill>
                      <a:prstDash val="solid"/>
                      <a:round/>
                      <a:headEnd type="none" w="med" len="med"/>
                      <a:tailEnd type="none" w="med" len="med"/>
                    </a:lnB>
                    <a:solidFill>
                      <a:srgbClr val="F8F8F8"/>
                    </a:solidFill>
                  </a:tcPr>
                </a:tc>
                <a:tc>
                  <a:txBody>
                    <a:bodyPr/>
                    <a:lstStyle/>
                    <a:p>
                      <a:pPr algn="l" fontAlgn="base"/>
                      <a:r>
                        <a:rPr lang="en-US">
                          <a:solidFill>
                            <a:schemeClr val="bg1"/>
                          </a:solidFill>
                          <a:effectLst/>
                        </a:rPr>
                        <a:t>GET</a:t>
                      </a:r>
                    </a:p>
                  </a:txBody>
                  <a:tcPr marL="161925" marR="161925" marT="133350" marB="133350" anchor="ctr">
                    <a:lnL w="9525" cap="flat" cmpd="sng" algn="ctr">
                      <a:solidFill>
                        <a:srgbClr val="E2E4E6"/>
                      </a:solidFill>
                      <a:prstDash val="solid"/>
                      <a:round/>
                      <a:headEnd type="none" w="med" len="med"/>
                      <a:tailEnd type="none" w="med" len="med"/>
                    </a:lnL>
                    <a:lnR w="9525" cap="flat" cmpd="sng" algn="ctr">
                      <a:solidFill>
                        <a:srgbClr val="E2E4E6"/>
                      </a:solidFill>
                      <a:prstDash val="solid"/>
                      <a:round/>
                      <a:headEnd type="none" w="med" len="med"/>
                      <a:tailEnd type="none" w="med" len="med"/>
                    </a:lnR>
                    <a:lnT w="9525" cap="flat" cmpd="sng" algn="ctr">
                      <a:solidFill>
                        <a:srgbClr val="E2E4E6"/>
                      </a:solidFill>
                      <a:prstDash val="solid"/>
                      <a:round/>
                      <a:headEnd type="none" w="med" len="med"/>
                      <a:tailEnd type="none" w="med" len="med"/>
                    </a:lnT>
                    <a:lnB w="9525" cap="flat" cmpd="sng" algn="ctr">
                      <a:solidFill>
                        <a:srgbClr val="E2E4E6"/>
                      </a:solidFill>
                      <a:prstDash val="solid"/>
                      <a:round/>
                      <a:headEnd type="none" w="med" len="med"/>
                      <a:tailEnd type="none" w="med" len="med"/>
                    </a:lnB>
                  </a:tcPr>
                </a:tc>
                <a:tc>
                  <a:txBody>
                    <a:bodyPr/>
                    <a:lstStyle/>
                    <a:p>
                      <a:pPr algn="l" fontAlgn="base"/>
                      <a:r>
                        <a:rPr lang="en-US" dirty="0">
                          <a:solidFill>
                            <a:schemeClr val="bg1"/>
                          </a:solidFill>
                          <a:effectLst/>
                        </a:rPr>
                        <a:t>400 Bad Request</a:t>
                      </a:r>
                    </a:p>
                  </a:txBody>
                  <a:tcPr marL="161925" marR="161925" marT="133350" marB="133350" anchor="ctr">
                    <a:lnL w="9525" cap="flat" cmpd="sng" algn="ctr">
                      <a:solidFill>
                        <a:srgbClr val="E2E4E6"/>
                      </a:solidFill>
                      <a:prstDash val="solid"/>
                      <a:round/>
                      <a:headEnd type="none" w="med" len="med"/>
                      <a:tailEnd type="none" w="med" len="med"/>
                    </a:lnL>
                    <a:lnR>
                      <a:noFill/>
                    </a:lnR>
                    <a:lnT w="9525" cap="flat" cmpd="sng" algn="ctr">
                      <a:solidFill>
                        <a:srgbClr val="E2E4E6"/>
                      </a:solidFill>
                      <a:prstDash val="solid"/>
                      <a:round/>
                      <a:headEnd type="none" w="med" len="med"/>
                      <a:tailEnd type="none" w="med" len="med"/>
                    </a:lnT>
                    <a:lnB w="9525" cap="flat" cmpd="sng" algn="ctr">
                      <a:solidFill>
                        <a:srgbClr val="E2E4E6"/>
                      </a:solidFill>
                      <a:prstDash val="solid"/>
                      <a:round/>
                      <a:headEnd type="none" w="med" len="med"/>
                      <a:tailEnd type="none" w="med" len="med"/>
                    </a:lnB>
                  </a:tcPr>
                </a:tc>
              </a:tr>
            </a:tbl>
          </a:graphicData>
        </a:graphic>
      </p:graphicFrame>
      <p:sp>
        <p:nvSpPr>
          <p:cNvPr id="7" name="Rectangle 6"/>
          <p:cNvSpPr/>
          <p:nvPr/>
        </p:nvSpPr>
        <p:spPr>
          <a:xfrm>
            <a:off x="8275637" y="1287462"/>
            <a:ext cx="2839175" cy="461665"/>
          </a:xfrm>
          <a:prstGeom prst="rect">
            <a:avLst/>
          </a:prstGeom>
        </p:spPr>
        <p:txBody>
          <a:bodyPr wrap="none">
            <a:spAutoFit/>
          </a:bodyPr>
          <a:lstStyle/>
          <a:p>
            <a:r>
              <a:rPr lang="en-US" sz="2400" dirty="0">
                <a:solidFill>
                  <a:srgbClr val="222222"/>
                </a:solidFill>
                <a:latin typeface="Segoe UI" panose="020B0502040204020203" pitchFamily="34" charset="0"/>
              </a:rPr>
              <a:t>/</a:t>
            </a:r>
            <a:r>
              <a:rPr lang="en-US" sz="2400" dirty="0" err="1">
                <a:solidFill>
                  <a:srgbClr val="222222"/>
                </a:solidFill>
                <a:latin typeface="Segoe UI" panose="020B0502040204020203" pitchFamily="34" charset="0"/>
              </a:rPr>
              <a:t>api</a:t>
            </a:r>
            <a:r>
              <a:rPr lang="en-US" sz="2400" dirty="0">
                <a:solidFill>
                  <a:srgbClr val="222222"/>
                </a:solidFill>
                <a:latin typeface="Segoe UI" panose="020B0502040204020203" pitchFamily="34" charset="0"/>
              </a:rPr>
              <a:t>/</a:t>
            </a:r>
            <a:r>
              <a:rPr lang="en-US" sz="2400" i="1" dirty="0">
                <a:solidFill>
                  <a:srgbClr val="222222"/>
                </a:solidFill>
                <a:latin typeface="Segoe UI" panose="020B0502040204020203" pitchFamily="34" charset="0"/>
              </a:rPr>
              <a:t>{controller}</a:t>
            </a:r>
            <a:r>
              <a:rPr lang="en-US" sz="2400" dirty="0">
                <a:solidFill>
                  <a:srgbClr val="222222"/>
                </a:solidFill>
                <a:latin typeface="Segoe UI" panose="020B0502040204020203" pitchFamily="34" charset="0"/>
              </a:rPr>
              <a:t>/</a:t>
            </a:r>
            <a:r>
              <a:rPr lang="en-US" sz="2400" i="1" dirty="0">
                <a:solidFill>
                  <a:srgbClr val="222222"/>
                </a:solidFill>
                <a:latin typeface="Segoe UI" panose="020B0502040204020203" pitchFamily="34" charset="0"/>
              </a:rPr>
              <a:t>{id}</a:t>
            </a:r>
            <a:endParaRPr lang="en-US" sz="2400" dirty="0"/>
          </a:p>
        </p:txBody>
      </p:sp>
    </p:spTree>
    <p:extLst>
      <p:ext uri="{BB962C8B-B14F-4D97-AF65-F5344CB8AC3E}">
        <p14:creationId xmlns:p14="http://schemas.microsoft.com/office/powerpoint/2010/main" val="419190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Build_Template_16x9 (2)">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2012-11-02T07:00:00+00:00</Event_x0020_End_x0020_Date>
    <Event_x0020_Start_x0020_Date xmlns="2295e2e7-0eeb-498e-8716-217bb2ee6ee3">2012-10-29T07:00:00+00:00</Event_x0020_Start_x0020_Date>
    <MS_x0020_Speaker xmlns="2295e2e7-0eeb-498e-8716-217bb2ee6ee3">
      <UserInfo>
        <DisplayName/>
        <AccountId xsi:nil="true"/>
        <AccountType/>
      </UserInfo>
    </MS_x0020_Speaker>
    <External_x0020_Speaker xmlns="2295e2e7-0eeb-498e-8716-217bb2ee6ee3"> Stefan Wick</External_x0020_Speaker>
    <Session_x0020_Code xmlns="2295e2e7-0eeb-498e-8716-217bb2ee6ee3">3-045</Session_x0020_Code>
    <ProductTaxHTField0 xmlns="2295e2e7-0eeb-498e-8716-217bb2ee6ee3">
      <Terms xmlns="http://schemas.microsoft.com/office/infopath/2007/PartnerControls"/>
    </ProductTaxHTField0>
    <Presentation_x0020_Date xmlns="2295e2e7-0eeb-498e-8716-217bb2ee6ee3">2012-10-31T00:00:00-07:00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Event_x0020_VenueTaxHTField0>
    <TaxCatchAll xmlns="230e9df3-be65-4c73-a93b-d1236ebd677e">
      <Value>309</Value>
      <Value>308</Value>
      <Value>605</Value>
    </TaxCatchAll>
    <AudienceTaxHTField0 xmlns="8b529f77-48ab-4581-b468-93f09345b8aa">
      <Terms xmlns="http://schemas.microsoft.com/office/infopath/2007/PartnerControls"/>
    </Audienc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infopath/2007/PartnerControls"/>
    <ds:schemaRef ds:uri="http://www.w3.org/XML/1998/namespace"/>
    <ds:schemaRef ds:uri="230e9df3-be65-4c73-a93b-d1236ebd677e"/>
    <ds:schemaRef ds:uri="http://purl.org/dc/terms/"/>
    <ds:schemaRef ds:uri="http://schemas.microsoft.com/office/2006/documentManagement/types"/>
    <ds:schemaRef ds:uri="http://purl.org/dc/dcmitype/"/>
    <ds:schemaRef ds:uri="2295e2e7-0eeb-498e-8716-217bb2ee6ee3"/>
    <ds:schemaRef ds:uri="http://schemas.openxmlformats.org/package/2006/metadata/core-properties"/>
    <ds:schemaRef ds:uri="8b529f77-48ab-4581-b468-93f09345b8aa"/>
  </ds:schemaRefs>
</ds:datastoreItem>
</file>

<file path=customXml/itemProps3.xml><?xml version="1.0" encoding="utf-8"?>
<ds:datastoreItem xmlns:ds="http://schemas.openxmlformats.org/officeDocument/2006/customXml" ds:itemID="{77F4C29F-EB88-4408-9B4D-7E65470C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Build_Template_16x9</Template>
  <TotalTime>1894</TotalTime>
  <Words>597</Words>
  <Application>Microsoft Office PowerPoint</Application>
  <PresentationFormat>Custom</PresentationFormat>
  <Paragraphs>123</Paragraphs>
  <Slides>11</Slides>
  <Notes>8</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11</vt:i4>
      </vt:variant>
    </vt:vector>
  </HeadingPairs>
  <TitlesOfParts>
    <vt:vector size="23" baseType="lpstr">
      <vt:lpstr>ＭＳ Ｐゴシック</vt:lpstr>
      <vt:lpstr>Arial</vt:lpstr>
      <vt:lpstr>Avenir LT Pro 45 Book</vt:lpstr>
      <vt:lpstr>Calibri</vt:lpstr>
      <vt:lpstr>Consolas</vt:lpstr>
      <vt:lpstr>Segoe UI</vt:lpstr>
      <vt:lpstr>Segoe UI Light</vt:lpstr>
      <vt:lpstr>1_5-30405_Build_Template_16x9_DarkBlue_Color_Background</vt:lpstr>
      <vt:lpstr>4_5-30405_Build_Template_16x9_White_Background</vt:lpstr>
      <vt:lpstr>3_5-30405_Build_Template_16x9_Red_Color_Background</vt:lpstr>
      <vt:lpstr>2_5-30405_Build_Template_16x9_LightBlue_Color_Background</vt:lpstr>
      <vt:lpstr>Build_Template_16x9 (2)</vt:lpstr>
      <vt:lpstr>PowerPoint Presentation</vt:lpstr>
      <vt:lpstr>PowerPoint Presentation</vt:lpstr>
      <vt:lpstr>ASP.NET MVC Tools</vt:lpstr>
      <vt:lpstr>Web service (asmx)</vt:lpstr>
      <vt:lpstr>WCF service</vt:lpstr>
      <vt:lpstr>ASP.NET MVC</vt:lpstr>
      <vt:lpstr>ASP.NET MVC – Web API</vt:lpstr>
      <vt:lpstr>ASP.NET MVC – Web API</vt:lpstr>
      <vt:lpstr>ASP.NET MVC – Web API</vt:lpstr>
      <vt:lpstr>PowerPoint Presentation</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WP8 Critical Developer Practices for Delivering Outstanding Apps</dc:title>
  <dc:subject>Build 2012</dc:subject>
  <dc:creator>Shows</dc:creator>
  <cp:keywords>Build 2012</cp:keywords>
  <dc:description>Template: Mitchell Derrey, Silver Fox Productions
Formatting: 
Date: October 29th - November 2nd, 2012
Location: MSCC, Redmond, WA
Audience Type: Internal</dc:description>
  <cp:lastModifiedBy>Mykhail Galushko</cp:lastModifiedBy>
  <cp:revision>230</cp:revision>
  <dcterms:created xsi:type="dcterms:W3CDTF">2012-10-31T19:28:25Z</dcterms:created>
  <dcterms:modified xsi:type="dcterms:W3CDTF">2013-10-03T10:21:40Z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ies>
</file>