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6"/>
  </p:notesMasterIdLst>
  <p:sldIdLst>
    <p:sldId id="256" r:id="rId2"/>
    <p:sldId id="257" r:id="rId3"/>
    <p:sldId id="259" r:id="rId4"/>
    <p:sldId id="269" r:id="rId5"/>
    <p:sldId id="271" r:id="rId6"/>
    <p:sldId id="272" r:id="rId7"/>
    <p:sldId id="273" r:id="rId8"/>
    <p:sldId id="275" r:id="rId9"/>
    <p:sldId id="260" r:id="rId10"/>
    <p:sldId id="261" r:id="rId11"/>
    <p:sldId id="263" r:id="rId12"/>
    <p:sldId id="274" r:id="rId13"/>
    <p:sldId id="268" r:id="rId14"/>
    <p:sldId id="25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648" autoAdjust="0"/>
  </p:normalViewPr>
  <p:slideViewPr>
    <p:cSldViewPr>
      <p:cViewPr>
        <p:scale>
          <a:sx n="59" d="100"/>
          <a:sy n="59" d="100"/>
        </p:scale>
        <p:origin x="-147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11A18-0364-4181-8008-F8E675F0E0E1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EAF4B-348C-446E-9750-B7A52BAFD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30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itigroup" TargetMode="External"/><Relationship Id="rId3" Type="http://schemas.openxmlformats.org/officeDocument/2006/relationships/hyperlink" Target="http://en.wikipedia.org/wiki/JPMorgan_Chase" TargetMode="External"/><Relationship Id="rId7" Type="http://schemas.openxmlformats.org/officeDocument/2006/relationships/hyperlink" Target="http://en.wikipedia.org/wiki/North_Carolina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Charlotte" TargetMode="External"/><Relationship Id="rId11" Type="http://schemas.openxmlformats.org/officeDocument/2006/relationships/hyperlink" Target="http://en.wikipedia.org/wiki/California" TargetMode="External"/><Relationship Id="rId5" Type="http://schemas.openxmlformats.org/officeDocument/2006/relationships/hyperlink" Target="http://en.wikipedia.org/wiki/Bank_of_America" TargetMode="External"/><Relationship Id="rId10" Type="http://schemas.openxmlformats.org/officeDocument/2006/relationships/hyperlink" Target="http://en.wikipedia.org/wiki/San_Francisco" TargetMode="External"/><Relationship Id="rId4" Type="http://schemas.openxmlformats.org/officeDocument/2006/relationships/hyperlink" Target="http://en.wikipedia.org/wiki/New_York_City" TargetMode="External"/><Relationship Id="rId9" Type="http://schemas.openxmlformats.org/officeDocument/2006/relationships/hyperlink" Target="http://en.wikipedia.org/wiki/Wells_Fargo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0" dirty="0" smtClean="0"/>
              <a:t>5</a:t>
            </a:r>
            <a:r>
              <a:rPr lang="uk-UA" b="0" baseline="0" dirty="0" smtClean="0"/>
              <a:t> років в ІТ займаюсь фінансами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0" baseline="0" dirty="0" smtClean="0"/>
              <a:t>Багато працюю з ринком США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0" dirty="0" smtClean="0"/>
              <a:t>Є досвід</a:t>
            </a:r>
            <a:r>
              <a:rPr lang="uk-UA" b="0" baseline="0" dirty="0" smtClean="0"/>
              <a:t> і з </a:t>
            </a:r>
            <a:r>
              <a:rPr lang="uk-UA" b="0" baseline="0" dirty="0" err="1" smtClean="0"/>
              <a:t>аутсорс</a:t>
            </a:r>
            <a:r>
              <a:rPr lang="uk-UA" b="0" baseline="0" dirty="0" smtClean="0"/>
              <a:t> компаніями і з продуктовими</a:t>
            </a:r>
            <a:r>
              <a:rPr lang="uk-UA" b="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EAF4B-348C-446E-9750-B7A52BAFDE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33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EAF4B-348C-446E-9750-B7A52BAFDE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4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Silicon Valley</a:t>
            </a:r>
            <a:r>
              <a:rPr lang="en-US" baseline="0" dirty="0" smtClean="0"/>
              <a:t> Bank </a:t>
            </a:r>
            <a:r>
              <a:rPr lang="uk-UA" baseline="0" dirty="0" smtClean="0"/>
              <a:t>– добре для </a:t>
            </a:r>
            <a:r>
              <a:rPr lang="uk-UA" baseline="0" dirty="0" err="1" smtClean="0"/>
              <a:t>стартапів</a:t>
            </a:r>
            <a:r>
              <a:rPr lang="uk-UA" baseline="0" dirty="0" smtClean="0"/>
              <a:t>. Там є адекватний персональний менеджер </a:t>
            </a:r>
          </a:p>
          <a:p>
            <a:r>
              <a:rPr lang="en-US" baseline="0" dirty="0" smtClean="0"/>
              <a:t>1) </a:t>
            </a:r>
            <a:r>
              <a:rPr lang="uk-UA" baseline="0" dirty="0" smtClean="0"/>
              <a:t>Хто поїде і відкриє рахунок 2) Хто буде управляти рахунком і проводити платежі</a:t>
            </a:r>
            <a:endParaRPr lang="en-US" baseline="0" dirty="0" smtClean="0"/>
          </a:p>
          <a:p>
            <a:r>
              <a:rPr lang="uk-UA" baseline="0" dirty="0" smtClean="0"/>
              <a:t>Відкривайте рахунок на того, хто буде управляти. Або додавайте </a:t>
            </a:r>
            <a:r>
              <a:rPr lang="en-US" baseline="0" dirty="0" smtClean="0"/>
              <a:t>account signer</a:t>
            </a:r>
          </a:p>
          <a:p>
            <a:endParaRPr lang="uk-UA" baseline="0" dirty="0" smtClean="0"/>
          </a:p>
          <a:p>
            <a:r>
              <a:rPr lang="en-US" dirty="0" smtClean="0"/>
              <a:t>1 </a:t>
            </a:r>
            <a:r>
              <a:rPr lang="en-US" dirty="0" smtClean="0">
                <a:hlinkClick r:id="rId3" tooltip="JPMorgan Chase"/>
              </a:rPr>
              <a:t>JPMorgan Chase</a:t>
            </a:r>
            <a:r>
              <a:rPr lang="en-US" dirty="0" smtClean="0"/>
              <a:t> </a:t>
            </a:r>
            <a:r>
              <a:rPr lang="en-US" dirty="0" smtClean="0">
                <a:hlinkClick r:id="rId4" tooltip="New York City"/>
              </a:rPr>
              <a:t>New York City</a:t>
            </a:r>
            <a:r>
              <a:rPr lang="en-US" dirty="0" smtClean="0"/>
              <a:t>, NY $2.6 2 </a:t>
            </a:r>
          </a:p>
          <a:p>
            <a:r>
              <a:rPr lang="en-US" dirty="0" smtClean="0">
                <a:hlinkClick r:id="rId5" tooltip="Bank of America"/>
              </a:rPr>
              <a:t>Bank of America</a:t>
            </a:r>
            <a:r>
              <a:rPr lang="en-US" dirty="0" smtClean="0"/>
              <a:t> </a:t>
            </a:r>
            <a:r>
              <a:rPr lang="en-US" dirty="0" smtClean="0">
                <a:hlinkClick r:id="rId6" tooltip="Charlotte"/>
              </a:rPr>
              <a:t>Charlotte</a:t>
            </a:r>
            <a:r>
              <a:rPr lang="en-US" dirty="0" smtClean="0"/>
              <a:t>, </a:t>
            </a:r>
            <a:r>
              <a:rPr lang="en-US" dirty="0" smtClean="0">
                <a:hlinkClick r:id="rId7" tooltip="North Carolina"/>
              </a:rPr>
              <a:t>North Carolina</a:t>
            </a:r>
            <a:r>
              <a:rPr lang="en-US" dirty="0" smtClean="0"/>
              <a:t> $2.10 </a:t>
            </a:r>
          </a:p>
          <a:p>
            <a:r>
              <a:rPr lang="en-US" dirty="0" smtClean="0"/>
              <a:t>3 </a:t>
            </a:r>
            <a:r>
              <a:rPr lang="en-US" dirty="0" smtClean="0">
                <a:hlinkClick r:id="rId8" tooltip="Citigroup"/>
              </a:rPr>
              <a:t>Citigroup</a:t>
            </a:r>
            <a:r>
              <a:rPr lang="en-US" dirty="0" smtClean="0"/>
              <a:t> New York City, NY $1.89 </a:t>
            </a:r>
          </a:p>
          <a:p>
            <a:r>
              <a:rPr lang="en-US" dirty="0" smtClean="0"/>
              <a:t>4 </a:t>
            </a:r>
            <a:r>
              <a:rPr lang="en-US" dirty="0" smtClean="0">
                <a:hlinkClick r:id="rId9" tooltip="Wells Fargo"/>
              </a:rPr>
              <a:t>Wells Fargo</a:t>
            </a:r>
            <a:r>
              <a:rPr lang="en-US" dirty="0" smtClean="0"/>
              <a:t> </a:t>
            </a:r>
            <a:r>
              <a:rPr lang="en-US" dirty="0" smtClean="0">
                <a:hlinkClick r:id="rId10" tooltip="San Francisco"/>
              </a:rPr>
              <a:t>San Francisco</a:t>
            </a:r>
            <a:r>
              <a:rPr lang="en-US" dirty="0" smtClean="0"/>
              <a:t>, </a:t>
            </a:r>
            <a:r>
              <a:rPr lang="en-US" dirty="0" smtClean="0">
                <a:hlinkClick r:id="rId11" tooltip="California"/>
              </a:rPr>
              <a:t>California</a:t>
            </a:r>
            <a:r>
              <a:rPr lang="en-US" dirty="0" smtClean="0"/>
              <a:t> $1.69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EAF4B-348C-446E-9750-B7A52BAFDE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98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Вам треба розуміти,</a:t>
            </a:r>
            <a:r>
              <a:rPr lang="uk-UA" baseline="0" dirty="0" smtClean="0"/>
              <a:t> якого виду послуга вам найбільш затребувана. </a:t>
            </a:r>
          </a:p>
          <a:p>
            <a:pPr marL="171450" indent="-171450">
              <a:buFontTx/>
              <a:buChar char="-"/>
            </a:pPr>
            <a:r>
              <a:rPr lang="uk-UA" baseline="0" dirty="0" smtClean="0"/>
              <a:t>Міжнародні платіжки </a:t>
            </a:r>
            <a:r>
              <a:rPr lang="en-US" baseline="0" dirty="0" smtClean="0"/>
              <a:t>out</a:t>
            </a:r>
            <a:endParaRPr lang="uk-UA" baseline="0" dirty="0" smtClean="0"/>
          </a:p>
          <a:p>
            <a:pPr marL="171450" indent="-171450">
              <a:buFontTx/>
              <a:buChar char="-"/>
            </a:pPr>
            <a:r>
              <a:rPr lang="uk-UA" baseline="0" dirty="0" smtClean="0"/>
              <a:t>Платіжки в США</a:t>
            </a:r>
            <a:r>
              <a:rPr lang="en-US" baseline="0" dirty="0" smtClean="0"/>
              <a:t> incoming</a:t>
            </a:r>
          </a:p>
          <a:p>
            <a:pPr marL="171450" indent="-171450">
              <a:buFontTx/>
              <a:buChar char="-"/>
            </a:pPr>
            <a:r>
              <a:rPr lang="uk-UA" baseline="0" dirty="0" smtClean="0"/>
              <a:t>В </a:t>
            </a:r>
            <a:r>
              <a:rPr lang="en-US" baseline="0" dirty="0" smtClean="0"/>
              <a:t>Bank of America </a:t>
            </a:r>
            <a:r>
              <a:rPr lang="uk-UA" baseline="0" dirty="0" smtClean="0"/>
              <a:t>вбудовано </a:t>
            </a:r>
            <a:r>
              <a:rPr lang="en-US" baseline="0" dirty="0" smtClean="0"/>
              <a:t>ACH</a:t>
            </a:r>
            <a:r>
              <a:rPr lang="uk-UA" baseline="0" dirty="0" smtClean="0"/>
              <a:t>, і дуже сильна інтеграція з </a:t>
            </a:r>
            <a:r>
              <a:rPr lang="en-US" baseline="0" dirty="0" err="1" smtClean="0"/>
              <a:t>Quickbooks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EAF4B-348C-446E-9750-B7A52BAFDE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88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Підходять для офшорів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EAF4B-348C-446E-9750-B7A52BAFDE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18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Merhant</a:t>
            </a:r>
            <a:r>
              <a:rPr lang="en-US" baseline="0" dirty="0" smtClean="0"/>
              <a:t> account Wells Fargo – too many restrictions</a:t>
            </a:r>
          </a:p>
          <a:p>
            <a:r>
              <a:rPr lang="en-US" baseline="0" dirty="0" err="1" smtClean="0"/>
              <a:t>Authorise</a:t>
            </a:r>
            <a:r>
              <a:rPr lang="en-US" baseline="0" dirty="0" smtClean="0"/>
              <a:t> net – too much security</a:t>
            </a:r>
          </a:p>
          <a:p>
            <a:endParaRPr lang="en-US" dirty="0" smtClean="0"/>
          </a:p>
          <a:p>
            <a:r>
              <a:rPr lang="uk-UA" dirty="0" smtClean="0"/>
              <a:t>Чи може </a:t>
            </a:r>
            <a:r>
              <a:rPr lang="uk-UA" dirty="0" err="1" smtClean="0"/>
              <a:t>Пейпал</a:t>
            </a:r>
            <a:r>
              <a:rPr lang="uk-UA" dirty="0" smtClean="0"/>
              <a:t> </a:t>
            </a:r>
            <a:r>
              <a:rPr lang="uk-UA" dirty="0" err="1" smtClean="0"/>
              <a:t>процесити</a:t>
            </a:r>
            <a:r>
              <a:rPr lang="uk-UA" dirty="0" smtClean="0"/>
              <a:t> карточки ? Так, висилаєте рахунок чи ставите на сайт</a:t>
            </a:r>
            <a:endParaRPr lang="en-US" dirty="0" smtClean="0"/>
          </a:p>
          <a:p>
            <a:r>
              <a:rPr lang="en-US" dirty="0" err="1" smtClean="0"/>
              <a:t>Recuring</a:t>
            </a:r>
            <a:r>
              <a:rPr lang="en-US" dirty="0" smtClean="0"/>
              <a:t> payments 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EAF4B-348C-446E-9750-B7A52BAFDE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34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July 01,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July 01,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July 01,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July 01,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July 01,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July 01,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July 01,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July 01,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July 01,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July 01,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July 01,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July 01,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556792"/>
            <a:ext cx="7848600" cy="1927225"/>
          </a:xfrm>
        </p:spPr>
        <p:txBody>
          <a:bodyPr/>
          <a:lstStyle/>
          <a:p>
            <a:r>
              <a:rPr lang="ru-RU" sz="3600" dirty="0"/>
              <a:t>Банки, </a:t>
            </a:r>
            <a:r>
              <a:rPr lang="ru-RU" sz="3600" dirty="0" err="1"/>
              <a:t>Paypal</a:t>
            </a:r>
            <a:r>
              <a:rPr lang="ru-RU" sz="3600" dirty="0"/>
              <a:t> та </a:t>
            </a:r>
            <a:r>
              <a:rPr lang="ru-RU" sz="3600" dirty="0" err="1"/>
              <a:t>системи</a:t>
            </a:r>
            <a:r>
              <a:rPr lang="ru-RU" sz="3600" dirty="0"/>
              <a:t> </a:t>
            </a:r>
            <a:r>
              <a:rPr lang="ru-RU" sz="3600" dirty="0" err="1"/>
              <a:t>білінгу</a:t>
            </a:r>
            <a:r>
              <a:rPr lang="ru-RU" sz="3600" dirty="0"/>
              <a:t>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ru-RU" sz="3600" dirty="0" smtClean="0"/>
              <a:t>для </a:t>
            </a:r>
            <a:r>
              <a:rPr lang="ru-RU" sz="3600" dirty="0" err="1"/>
              <a:t>міжнародного</a:t>
            </a:r>
            <a:r>
              <a:rPr lang="ru-RU" sz="3600" dirty="0"/>
              <a:t> ІТ </a:t>
            </a:r>
            <a:r>
              <a:rPr lang="ru-RU" sz="3600" dirty="0" err="1"/>
              <a:t>бізнесу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4221088"/>
            <a:ext cx="6400800" cy="1752600"/>
          </a:xfrm>
        </p:spPr>
        <p:txBody>
          <a:bodyPr/>
          <a:lstStyle/>
          <a:p>
            <a:r>
              <a:rPr lang="en-US" dirty="0" err="1" smtClean="0"/>
              <a:t>AppClub</a:t>
            </a:r>
            <a:r>
              <a:rPr lang="en-US" dirty="0" smtClean="0"/>
              <a:t> </a:t>
            </a:r>
            <a:r>
              <a:rPr lang="uk-UA" dirty="0" smtClean="0"/>
              <a:t>в </a:t>
            </a:r>
            <a:r>
              <a:rPr lang="uk-UA" dirty="0" err="1" smtClean="0"/>
              <a:t>Часописі</a:t>
            </a:r>
            <a:r>
              <a:rPr lang="uk-UA" dirty="0" smtClean="0"/>
              <a:t>, червень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5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США Банки – моя рекомендація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314" y="1673158"/>
            <a:ext cx="557872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30" y="2708920"/>
            <a:ext cx="7666957" cy="2933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32" y="1708908"/>
            <a:ext cx="22479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248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Банки Кіпр та Латвія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Розумна вартість вихідної платіжки 45-60 </a:t>
            </a:r>
            <a:r>
              <a:rPr lang="uk-UA" dirty="0" err="1" smtClean="0"/>
              <a:t>дол</a:t>
            </a:r>
            <a:r>
              <a:rPr lang="uk-UA" dirty="0" smtClean="0"/>
              <a:t>  </a:t>
            </a:r>
          </a:p>
          <a:p>
            <a:endParaRPr lang="uk-UA" dirty="0" smtClean="0"/>
          </a:p>
          <a:p>
            <a:r>
              <a:rPr lang="uk-UA" dirty="0" smtClean="0"/>
              <a:t>Багато банків з представництвами в Києві, наприклад </a:t>
            </a:r>
            <a:r>
              <a:rPr lang="en-US" dirty="0" smtClean="0"/>
              <a:t>Hellenic (</a:t>
            </a:r>
            <a:r>
              <a:rPr lang="uk-UA" dirty="0" smtClean="0"/>
              <a:t>Кіпр), </a:t>
            </a:r>
            <a:r>
              <a:rPr lang="en-US" dirty="0" smtClean="0"/>
              <a:t>ABVL </a:t>
            </a:r>
            <a:r>
              <a:rPr lang="uk-UA" dirty="0" smtClean="0"/>
              <a:t>(Латвія) Приватбанк (Латвія), </a:t>
            </a:r>
            <a:r>
              <a:rPr lang="en-US" dirty="0" err="1" smtClean="0"/>
              <a:t>Citadele</a:t>
            </a:r>
            <a:r>
              <a:rPr lang="en-US" dirty="0" smtClean="0"/>
              <a:t> (</a:t>
            </a:r>
            <a:r>
              <a:rPr lang="uk-UA" dirty="0" smtClean="0"/>
              <a:t>Латвія)</a:t>
            </a:r>
            <a:endParaRPr lang="en-US" dirty="0" smtClean="0"/>
          </a:p>
          <a:p>
            <a:endParaRPr lang="uk-UA" dirty="0" smtClean="0"/>
          </a:p>
          <a:p>
            <a:r>
              <a:rPr lang="uk-UA" dirty="0" smtClean="0"/>
              <a:t>Важлива деталь при виборі – зручність </a:t>
            </a:r>
            <a:r>
              <a:rPr lang="uk-UA" dirty="0" err="1" smtClean="0"/>
              <a:t>інтернет</a:t>
            </a:r>
            <a:r>
              <a:rPr lang="uk-UA" dirty="0" smtClean="0"/>
              <a:t> </a:t>
            </a:r>
            <a:r>
              <a:rPr lang="uk-UA" dirty="0" err="1" smtClean="0"/>
              <a:t>банкінгу</a:t>
            </a:r>
            <a:endParaRPr lang="uk-UA" dirty="0" smtClean="0"/>
          </a:p>
          <a:p>
            <a:endParaRPr lang="uk-UA" dirty="0" smtClean="0"/>
          </a:p>
          <a:p>
            <a:r>
              <a:rPr lang="uk-UA" dirty="0" smtClean="0"/>
              <a:t>Увага - Конвертація </a:t>
            </a:r>
            <a:r>
              <a:rPr lang="uk-UA" dirty="0"/>
              <a:t>Євро/Долар </a:t>
            </a:r>
            <a:r>
              <a:rPr lang="uk-UA" dirty="0" smtClean="0"/>
              <a:t>на картках (до </a:t>
            </a:r>
            <a:r>
              <a:rPr lang="uk-UA" dirty="0"/>
              <a:t>2.9%)</a:t>
            </a:r>
          </a:p>
          <a:p>
            <a:pPr marL="0" indent="0">
              <a:buNone/>
            </a:pPr>
            <a:r>
              <a:rPr lang="uk-UA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9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PayPal </a:t>
            </a:r>
            <a:r>
              <a:rPr lang="en-US" dirty="0" err="1" smtClean="0"/>
              <a:t>vs</a:t>
            </a:r>
            <a:r>
              <a:rPr lang="en-US" dirty="0" smtClean="0"/>
              <a:t> Stripe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047278"/>
              </p:ext>
            </p:extLst>
          </p:nvPr>
        </p:nvGraphicFramePr>
        <p:xfrm>
          <a:off x="457200" y="16002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 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2.9% + $0.30 per transaction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2.9% + 30¢</a:t>
                      </a:r>
                    </a:p>
                    <a:p>
                      <a:r>
                        <a:rPr lang="en-US" b="0" dirty="0" smtClean="0"/>
                        <a:t>per successful charge.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</a:t>
                      </a:r>
                      <a:r>
                        <a:rPr lang="en-US" baseline="0" dirty="0" smtClean="0"/>
                        <a:t>-US 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3.9% transaction fee plus a fixed fee based on currency received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2.9% + 30¢</a:t>
                      </a:r>
                    </a:p>
                    <a:p>
                      <a:r>
                        <a:rPr lang="en-US" b="0" dirty="0" smtClean="0"/>
                        <a:t>per successful charge.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Transfer money</a:t>
                      </a:r>
                      <a:r>
                        <a:rPr lang="en-US" baseline="0" dirty="0" smtClean="0"/>
                        <a:t> to US bank 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3-4</a:t>
                      </a:r>
                      <a:r>
                        <a:rPr lang="en-US" baseline="0" dirty="0" smtClean="0"/>
                        <a:t> business day</a:t>
                      </a:r>
                      <a:r>
                        <a:rPr lang="ru-RU" baseline="0" dirty="0" smtClean="0"/>
                        <a:t>, </a:t>
                      </a:r>
                      <a:r>
                        <a:rPr lang="en-US" baseline="0" dirty="0" smtClean="0"/>
                        <a:t>manual payment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Earnings are transferred to your bank account on a 2-day rolling basis.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</a:t>
                      </a:r>
                      <a:r>
                        <a:rPr lang="en-US" baseline="0" dirty="0" smtClean="0"/>
                        <a:t> security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Trusted by customers. But can block your transactions without explanations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Secure. Trusted</a:t>
                      </a:r>
                      <a:r>
                        <a:rPr lang="en-US" baseline="0" dirty="0" smtClean="0"/>
                        <a:t> by customers.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819986"/>
            <a:ext cx="14382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770295"/>
            <a:ext cx="1326834" cy="613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582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</a:t>
            </a:r>
            <a:r>
              <a:rPr lang="uk-UA" dirty="0" smtClean="0"/>
              <a:t>нші системи </a:t>
            </a:r>
            <a:r>
              <a:rPr lang="uk-UA" dirty="0" err="1" smtClean="0"/>
              <a:t>процесінгу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2088572" cy="823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184387"/>
            <a:ext cx="2167826" cy="659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15" y="4365104"/>
            <a:ext cx="218122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993" y="5585514"/>
            <a:ext cx="21336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168" y="5472087"/>
            <a:ext cx="1703066" cy="712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140" y="3402445"/>
            <a:ext cx="3744416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261" y="4150589"/>
            <a:ext cx="196215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62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6700" y="533400"/>
            <a:ext cx="8458200" cy="2667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uk-UA" sz="4400" dirty="0" smtClean="0"/>
              <a:t>Дякую за увагу!</a:t>
            </a:r>
          </a:p>
          <a:p>
            <a:pPr algn="ctr">
              <a:buNone/>
            </a:pPr>
            <a:endParaRPr lang="en-US" sz="4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886200" y="64008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685800" y="5029200"/>
            <a:ext cx="80772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Lyubomyr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Ostapiv</a:t>
            </a:r>
            <a:endParaRPr lang="en-US" sz="16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lostapiv@iig-global.com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lostapiv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@stanfy.com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12" y="1905000"/>
            <a:ext cx="3152775" cy="2150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261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Любомир</a:t>
            </a:r>
            <a:r>
              <a:rPr lang="en-US" dirty="0" smtClean="0"/>
              <a:t> </a:t>
            </a:r>
            <a:r>
              <a:rPr lang="uk-UA" dirty="0"/>
              <a:t>О</a:t>
            </a:r>
            <a:r>
              <a:rPr lang="uk-UA" dirty="0" smtClean="0"/>
              <a:t>стапів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961" y="3614250"/>
            <a:ext cx="1728192" cy="760877"/>
          </a:xfrm>
        </p:spPr>
      </p:pic>
      <p:pic>
        <p:nvPicPr>
          <p:cNvPr id="6" name="Picture 6" descr="D:\Projects\Stanfy\Stanfy-logo\stanfy-logo-t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7711" y="2143553"/>
            <a:ext cx="1752600" cy="1461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51353" y="1780079"/>
            <a:ext cx="154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CFO/Partner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153" y="2360604"/>
            <a:ext cx="1368152" cy="9121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66153" y="1602958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CFO, Operations Supervisor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082" y="3333863"/>
            <a:ext cx="1358347" cy="127539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225" y="3528647"/>
            <a:ext cx="12954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51353" y="5740200"/>
            <a:ext cx="187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/>
              <a:t>Друг</a:t>
            </a:r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5572441"/>
            <a:ext cx="17621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673" y="5624640"/>
            <a:ext cx="2110160" cy="600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098085" y="5644509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ІТ компанії та стартапи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7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 що ми поговоримо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Юрисдикції для ІТ бізнесу</a:t>
            </a:r>
          </a:p>
          <a:p>
            <a:endParaRPr lang="uk-UA" dirty="0" smtClean="0"/>
          </a:p>
          <a:p>
            <a:r>
              <a:rPr lang="uk-UA" dirty="0"/>
              <a:t>Як заплатити в доларах в </a:t>
            </a:r>
            <a:r>
              <a:rPr lang="uk-UA" dirty="0" smtClean="0"/>
              <a:t>Україну</a:t>
            </a:r>
          </a:p>
          <a:p>
            <a:r>
              <a:rPr lang="uk-UA" dirty="0" smtClean="0"/>
              <a:t>Як прийняти платіж в доларах в </a:t>
            </a:r>
            <a:r>
              <a:rPr lang="uk-UA" dirty="0" smtClean="0"/>
              <a:t>Україні</a:t>
            </a:r>
            <a:endParaRPr lang="uk-UA" dirty="0" smtClean="0"/>
          </a:p>
          <a:p>
            <a:r>
              <a:rPr lang="uk-UA" dirty="0" smtClean="0"/>
              <a:t>Платіжні системи </a:t>
            </a:r>
            <a:r>
              <a:rPr lang="uk-UA" dirty="0" err="1" smtClean="0"/>
              <a:t>фрілансерів</a:t>
            </a:r>
            <a:endParaRPr lang="uk-UA" dirty="0" smtClean="0"/>
          </a:p>
          <a:p>
            <a:endParaRPr lang="uk-UA" dirty="0"/>
          </a:p>
          <a:p>
            <a:r>
              <a:rPr lang="uk-UA" dirty="0" smtClean="0"/>
              <a:t>США – банки</a:t>
            </a:r>
          </a:p>
          <a:p>
            <a:r>
              <a:rPr lang="uk-UA" dirty="0" smtClean="0"/>
              <a:t>Банки Латвія та Кіпр</a:t>
            </a:r>
          </a:p>
          <a:p>
            <a:endParaRPr lang="uk-UA" dirty="0" smtClean="0"/>
          </a:p>
          <a:p>
            <a:r>
              <a:rPr lang="en-US" dirty="0" err="1" smtClean="0"/>
              <a:t>Paypal</a:t>
            </a:r>
            <a:r>
              <a:rPr lang="en-US" dirty="0" smtClean="0"/>
              <a:t> </a:t>
            </a:r>
            <a:r>
              <a:rPr lang="en-US" dirty="0" err="1"/>
              <a:t>vs</a:t>
            </a:r>
            <a:r>
              <a:rPr lang="en-US" dirty="0"/>
              <a:t> Stripe</a:t>
            </a:r>
          </a:p>
          <a:p>
            <a:r>
              <a:rPr lang="uk-UA" dirty="0" smtClean="0"/>
              <a:t>Інші системи </a:t>
            </a:r>
            <a:r>
              <a:rPr lang="uk-UA" dirty="0" err="1" smtClean="0"/>
              <a:t>білінгу</a:t>
            </a:r>
            <a:endParaRPr lang="uk-UA" dirty="0" smtClean="0"/>
          </a:p>
          <a:p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262949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Іноземні юрисдикції для ІТ бізнесу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b="1" dirty="0" smtClean="0"/>
              <a:t>США</a:t>
            </a:r>
            <a:r>
              <a:rPr lang="uk-UA" dirty="0" smtClean="0"/>
              <a:t> (відкрити компанію близько 700 </a:t>
            </a:r>
            <a:r>
              <a:rPr lang="uk-UA" dirty="0" err="1" smtClean="0"/>
              <a:t>дол</a:t>
            </a:r>
            <a:r>
              <a:rPr lang="uk-UA" dirty="0" smtClean="0"/>
              <a:t>, особисте відкриття рахунку в банку, податок на прибуток 15%-35%)</a:t>
            </a:r>
          </a:p>
          <a:p>
            <a:r>
              <a:rPr lang="uk-UA" b="1" dirty="0" smtClean="0"/>
              <a:t>КІПР (</a:t>
            </a:r>
            <a:r>
              <a:rPr lang="uk-UA" dirty="0" smtClean="0"/>
              <a:t>відкриття – близько </a:t>
            </a:r>
            <a:r>
              <a:rPr lang="uk-UA" dirty="0" smtClean="0"/>
              <a:t>3050 </a:t>
            </a:r>
            <a:r>
              <a:rPr lang="uk-UA" dirty="0" smtClean="0"/>
              <a:t>євро, верифікація в банку можлива в Україні, податок на прибуток 15%)</a:t>
            </a:r>
          </a:p>
          <a:p>
            <a:r>
              <a:rPr lang="uk-UA" b="1" dirty="0" smtClean="0"/>
              <a:t>ЕСТОНІЯ (</a:t>
            </a:r>
            <a:r>
              <a:rPr lang="uk-UA" dirty="0" smtClean="0"/>
              <a:t>відкриття – близько 500 євро, </a:t>
            </a:r>
            <a:r>
              <a:rPr lang="uk-UA" dirty="0"/>
              <a:t>особисте відкриття рахунку в </a:t>
            </a:r>
            <a:r>
              <a:rPr lang="uk-UA" dirty="0" smtClean="0"/>
              <a:t>банку, податок на дивіденди 2</a:t>
            </a:r>
            <a:r>
              <a:rPr lang="en-US" dirty="0" smtClean="0"/>
              <a:t>0/80, </a:t>
            </a:r>
            <a:r>
              <a:rPr lang="uk-UA" dirty="0" smtClean="0"/>
              <a:t>тобто 25%)</a:t>
            </a:r>
          </a:p>
          <a:p>
            <a:r>
              <a:rPr lang="uk-UA" b="1" dirty="0" smtClean="0"/>
              <a:t>ПОЛЬЩА (</a:t>
            </a:r>
            <a:r>
              <a:rPr lang="uk-UA" dirty="0" smtClean="0"/>
              <a:t>відкриття – близько 1000 </a:t>
            </a:r>
            <a:r>
              <a:rPr lang="uk-UA" dirty="0" err="1" smtClean="0"/>
              <a:t>дол</a:t>
            </a:r>
            <a:r>
              <a:rPr lang="uk-UA" dirty="0" smtClean="0"/>
              <a:t>, особисте відкриття рахунку в банку, податок на прибуток </a:t>
            </a:r>
            <a:r>
              <a:rPr lang="en-US" dirty="0" smtClean="0"/>
              <a:t>19%)</a:t>
            </a:r>
          </a:p>
          <a:p>
            <a:r>
              <a:rPr lang="uk-UA" b="1" dirty="0" smtClean="0"/>
              <a:t>ОШФОР (</a:t>
            </a:r>
            <a:r>
              <a:rPr lang="uk-UA" dirty="0" smtClean="0"/>
              <a:t>відкриття – близько 2300 дол, верифікація в банку Кіпра чи Латвії </a:t>
            </a:r>
            <a:r>
              <a:rPr lang="uk-UA" dirty="0" smtClean="0"/>
              <a:t>фізично можлива </a:t>
            </a:r>
            <a:r>
              <a:rPr lang="uk-UA" dirty="0" smtClean="0"/>
              <a:t>в Україні, податків немає)</a:t>
            </a:r>
            <a:r>
              <a:rPr lang="uk-UA" b="1" dirty="0" smtClean="0"/>
              <a:t> </a:t>
            </a:r>
            <a:r>
              <a:rPr lang="uk-UA" dirty="0" smtClean="0"/>
              <a:t>  </a:t>
            </a:r>
            <a:r>
              <a:rPr lang="uk-UA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2910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Як працює ІТ бізнес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616" y="1721804"/>
            <a:ext cx="1800200" cy="11521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ІНОЗЕМНА КОМПАНІЯ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1693711" y="3140968"/>
            <a:ext cx="504056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50203" y="4005064"/>
            <a:ext cx="1591072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ТОВ в Україні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239853" y="5736464"/>
            <a:ext cx="1459939" cy="7888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Багато </a:t>
            </a:r>
            <a:r>
              <a:rPr lang="uk-UA" dirty="0" err="1" smtClean="0"/>
              <a:t>ФОПів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868144" y="1721804"/>
            <a:ext cx="1800200" cy="11521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ІНОЗЕМНА КОМПАНІЯ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148064" y="5340420"/>
            <a:ext cx="1008112" cy="50405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ФОП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210182" y="5340420"/>
            <a:ext cx="1171132" cy="50405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ФОП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456328" y="5373216"/>
            <a:ext cx="1076111" cy="50405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ФОП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7" idx="0"/>
          </p:cNvCxnSpPr>
          <p:nvPr/>
        </p:nvCxnSpPr>
        <p:spPr>
          <a:xfrm flipH="1">
            <a:off x="5652120" y="2873932"/>
            <a:ext cx="1116124" cy="24664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768244" y="2873932"/>
            <a:ext cx="0" cy="24664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9" idx="0"/>
          </p:cNvCxnSpPr>
          <p:nvPr/>
        </p:nvCxnSpPr>
        <p:spPr>
          <a:xfrm>
            <a:off x="6768244" y="2873932"/>
            <a:ext cx="1226140" cy="24992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own Arrow 26"/>
          <p:cNvSpPr/>
          <p:nvPr/>
        </p:nvSpPr>
        <p:spPr>
          <a:xfrm>
            <a:off x="1693711" y="5085184"/>
            <a:ext cx="504056" cy="507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6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Оплата в доларах в Україну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616" y="1721804"/>
            <a:ext cx="1800200" cy="11521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ІНОЗЕМНА КОМПАНІЯ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868144" y="1721804"/>
            <a:ext cx="1800200" cy="11521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ІНОЗЕМНА КОМПАНІЯ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652120" y="2873932"/>
            <a:ext cx="1116124" cy="24664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768244" y="2873932"/>
            <a:ext cx="0" cy="24664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68244" y="2873932"/>
            <a:ext cx="1226140" cy="24992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miley Face 6"/>
          <p:cNvSpPr/>
          <p:nvPr/>
        </p:nvSpPr>
        <p:spPr>
          <a:xfrm>
            <a:off x="1115616" y="4123574"/>
            <a:ext cx="648072" cy="572201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miley Face 27"/>
          <p:cNvSpPr/>
          <p:nvPr/>
        </p:nvSpPr>
        <p:spPr>
          <a:xfrm>
            <a:off x="1268016" y="4275974"/>
            <a:ext cx="648072" cy="572201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miley Face 28"/>
          <p:cNvSpPr/>
          <p:nvPr/>
        </p:nvSpPr>
        <p:spPr>
          <a:xfrm>
            <a:off x="1420416" y="4428374"/>
            <a:ext cx="648072" cy="572201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miley Face 29"/>
          <p:cNvSpPr/>
          <p:nvPr/>
        </p:nvSpPr>
        <p:spPr>
          <a:xfrm>
            <a:off x="1572816" y="4580774"/>
            <a:ext cx="648072" cy="572201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miley Face 30"/>
          <p:cNvSpPr/>
          <p:nvPr/>
        </p:nvSpPr>
        <p:spPr>
          <a:xfrm>
            <a:off x="1725216" y="4733174"/>
            <a:ext cx="648072" cy="572201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611288" y="3212976"/>
            <a:ext cx="609600" cy="75018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5616" y="5380514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/>
              <a:t>Фіз</a:t>
            </a:r>
            <a:r>
              <a:rPr lang="uk-UA" dirty="0" smtClean="0"/>
              <a:t> особи з валютним рахунком в </a:t>
            </a:r>
            <a:r>
              <a:rPr lang="uk-UA" dirty="0" err="1" smtClean="0"/>
              <a:t>укр</a:t>
            </a:r>
            <a:r>
              <a:rPr lang="uk-UA" dirty="0" smtClean="0"/>
              <a:t> банку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924" y="5690165"/>
            <a:ext cx="14859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824" y="5632776"/>
            <a:ext cx="13239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799" y="5693774"/>
            <a:ext cx="1493426" cy="420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377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«Акт</a:t>
            </a:r>
            <a:r>
              <a:rPr lang="uk-UA" dirty="0" err="1" smtClean="0"/>
              <a:t>ів</a:t>
            </a:r>
            <a:r>
              <a:rPr lang="uk-UA" dirty="0" smtClean="0"/>
              <a:t>» для ФОП і ТОВ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" y="1556792"/>
            <a:ext cx="8815388" cy="2800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8612" y="4797152"/>
            <a:ext cx="84851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в инвойсе есть "волшебная фраза" - "Оплата данного инвойса свидетельствует о принятии Заказчиком выполненных работ в полном объеме и отсутствии претензий к её качеству" , то данный инвойс можно приравнять к Акту выполненных работ. Он подписывается только исполнителем работы (</a:t>
            </a:r>
            <a:r>
              <a:rPr lang="ru-RU" dirty="0" err="1"/>
              <a:t>т.е</a:t>
            </a:r>
            <a:r>
              <a:rPr lang="ru-RU" dirty="0"/>
              <a:t> резидентом </a:t>
            </a:r>
            <a:r>
              <a:rPr lang="ru-RU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6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Платіжні системи </a:t>
            </a:r>
            <a:r>
              <a:rPr lang="uk-UA" dirty="0" err="1" smtClean="0"/>
              <a:t>фр</a:t>
            </a:r>
            <a:r>
              <a:rPr lang="uk-UA" dirty="0" err="1"/>
              <a:t>і</a:t>
            </a:r>
            <a:r>
              <a:rPr lang="uk-UA" dirty="0" err="1" smtClean="0"/>
              <a:t>лансерів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6319"/>
            <a:ext cx="14859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99792" y="1484784"/>
            <a:ext cx="55446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Хороша для компаній в США. </a:t>
            </a:r>
            <a:r>
              <a:rPr lang="en-US" dirty="0" smtClean="0"/>
              <a:t>(</a:t>
            </a:r>
            <a:r>
              <a:rPr lang="en-US" dirty="0"/>
              <a:t>Transfer Fee: 1% of total amount </a:t>
            </a:r>
            <a:r>
              <a:rPr lang="en-US" dirty="0" smtClean="0"/>
              <a:t>received. </a:t>
            </a:r>
            <a:endParaRPr lang="en-US" dirty="0"/>
          </a:p>
          <a:p>
            <a:r>
              <a:rPr lang="en-US" dirty="0"/>
              <a:t>Annual Cost: $29.95</a:t>
            </a:r>
          </a:p>
          <a:p>
            <a:r>
              <a:rPr lang="en-US" dirty="0" smtClean="0"/>
              <a:t>ATM </a:t>
            </a:r>
            <a:r>
              <a:rPr lang="en-US" dirty="0"/>
              <a:t>Withdrawal: $3.15 per withdrawal</a:t>
            </a:r>
          </a:p>
          <a:p>
            <a:r>
              <a:rPr lang="en-US" dirty="0" smtClean="0"/>
              <a:t>Point </a:t>
            </a:r>
            <a:r>
              <a:rPr lang="en-US" dirty="0"/>
              <a:t>of Service purchase (online or offline): Free</a:t>
            </a:r>
          </a:p>
          <a:p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40121"/>
            <a:ext cx="1493426" cy="420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81884" y="3259785"/>
            <a:ext cx="55446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Важка верифікація та </a:t>
            </a:r>
            <a:r>
              <a:rPr lang="uk-UA" dirty="0" err="1" smtClean="0"/>
              <a:t>інтерфе</a:t>
            </a:r>
            <a:r>
              <a:rPr lang="ru-RU" dirty="0" smtClean="0"/>
              <a:t>й</a:t>
            </a:r>
            <a:r>
              <a:rPr lang="uk-UA" dirty="0" smtClean="0"/>
              <a:t>с. </a:t>
            </a:r>
          </a:p>
          <a:p>
            <a:r>
              <a:rPr lang="uk-UA" dirty="0" smtClean="0"/>
              <a:t>Працює з багатьма юрисдикціями</a:t>
            </a:r>
          </a:p>
          <a:p>
            <a:r>
              <a:rPr lang="uk-UA" dirty="0" smtClean="0"/>
              <a:t>35 </a:t>
            </a:r>
            <a:r>
              <a:rPr lang="uk-UA" dirty="0" err="1" smtClean="0"/>
              <a:t>дол</a:t>
            </a:r>
            <a:r>
              <a:rPr lang="uk-UA" dirty="0" smtClean="0"/>
              <a:t> в рік, 2.3 за зняття готівки, </a:t>
            </a:r>
            <a:r>
              <a:rPr lang="en-US" dirty="0" smtClean="0"/>
              <a:t>incoming wire transfers – 0% if with </a:t>
            </a:r>
            <a:r>
              <a:rPr lang="en-US" dirty="0" err="1" smtClean="0"/>
              <a:t>ePID</a:t>
            </a:r>
            <a:r>
              <a:rPr lang="en-US" dirty="0" smtClean="0"/>
              <a:t> number</a:t>
            </a:r>
          </a:p>
          <a:p>
            <a:r>
              <a:rPr lang="uk-UA" dirty="0" smtClean="0"/>
              <a:t>Корпоративний рахунок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632776"/>
            <a:ext cx="13239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699792" y="5027075"/>
            <a:ext cx="58326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Не випускає карт для українців в стандартних умовах</a:t>
            </a:r>
          </a:p>
          <a:p>
            <a:r>
              <a:rPr lang="uk-UA" dirty="0"/>
              <a:t>є</a:t>
            </a:r>
            <a:r>
              <a:rPr lang="uk-UA" dirty="0" smtClean="0"/>
              <a:t> корпоративний </a:t>
            </a:r>
            <a:r>
              <a:rPr lang="uk-UA" dirty="0" err="1" smtClean="0"/>
              <a:t>аккант</a:t>
            </a:r>
            <a:endParaRPr lang="uk-UA" dirty="0" smtClean="0"/>
          </a:p>
          <a:p>
            <a:r>
              <a:rPr lang="en-US" dirty="0" smtClean="0"/>
              <a:t>1.8 </a:t>
            </a:r>
            <a:r>
              <a:rPr lang="uk-UA" dirty="0" smtClean="0"/>
              <a:t>євро за зняття готівки</a:t>
            </a:r>
          </a:p>
          <a:p>
            <a:r>
              <a:rPr lang="uk-UA" dirty="0" smtClean="0"/>
              <a:t>Зручна пересилка коштів в системі – 1%</a:t>
            </a:r>
            <a:endParaRPr lang="en-US" dirty="0" smtClean="0"/>
          </a:p>
          <a:p>
            <a:r>
              <a:rPr lang="uk-UA" dirty="0" smtClean="0"/>
              <a:t>Можна використовувати як </a:t>
            </a:r>
            <a:r>
              <a:rPr lang="en-US" dirty="0" smtClean="0"/>
              <a:t>merchant account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5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США банки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283546"/>
              </p:ext>
            </p:extLst>
          </p:nvPr>
        </p:nvGraphicFramePr>
        <p:xfrm>
          <a:off x="2492192" y="1688080"/>
          <a:ext cx="6264696" cy="4716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071"/>
                <a:gridCol w="2088232"/>
                <a:gridCol w="1898393"/>
              </a:tblGrid>
              <a:tr h="943254">
                <a:tc>
                  <a:txBody>
                    <a:bodyPr/>
                    <a:lstStyle/>
                    <a:p>
                      <a:r>
                        <a:rPr lang="uk-UA" dirty="0" smtClean="0"/>
                        <a:t>Відправити</a:t>
                      </a:r>
                      <a:r>
                        <a:rPr lang="uk-UA" baseline="0" dirty="0" smtClean="0"/>
                        <a:t> </a:t>
                      </a:r>
                      <a:r>
                        <a:rPr lang="en-US" baseline="0" dirty="0" smtClean="0"/>
                        <a:t>international wire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Зручність інтерфейсу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Підтримка</a:t>
                      </a:r>
                      <a:endParaRPr lang="en-US" dirty="0"/>
                    </a:p>
                  </a:txBody>
                  <a:tcPr/>
                </a:tc>
              </a:tr>
              <a:tr h="94325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943254"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</a:t>
                      </a:r>
                      <a:r>
                        <a:rPr lang="en-US" baseline="0" dirty="0" smtClean="0"/>
                        <a:t> phone ($40-45)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 good</a:t>
                      </a:r>
                      <a:endParaRPr lang="en-US" dirty="0"/>
                    </a:p>
                  </a:txBody>
                  <a:tcPr/>
                </a:tc>
              </a:tr>
              <a:tr h="943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Security</a:t>
                      </a:r>
                      <a:r>
                        <a:rPr lang="en-US" baseline="0" dirty="0" smtClean="0"/>
                        <a:t> phone ($27-40)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So-so</a:t>
                      </a:r>
                      <a:endParaRPr lang="en-US" dirty="0"/>
                    </a:p>
                  </a:txBody>
                  <a:tcPr/>
                </a:tc>
              </a:tr>
              <a:tr h="943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Phone ($40-45)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64" y="2636912"/>
            <a:ext cx="2304256" cy="392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92" y="3531865"/>
            <a:ext cx="22479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92" y="4725144"/>
            <a:ext cx="11430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04" y="5589240"/>
            <a:ext cx="866576" cy="86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346" y="3615114"/>
            <a:ext cx="1008113" cy="8622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346" y="4521339"/>
            <a:ext cx="891888" cy="878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346" y="5505157"/>
            <a:ext cx="923969" cy="91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3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972</TotalTime>
  <Words>696</Words>
  <Application>Microsoft Office PowerPoint</Application>
  <PresentationFormat>On-screen Show (4:3)</PresentationFormat>
  <Paragraphs>125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Банки, Paypal та системи білінгу  для міжнародного ІТ бізнесу</vt:lpstr>
      <vt:lpstr>Любомир Остапів</vt:lpstr>
      <vt:lpstr>Про що ми поговоримо</vt:lpstr>
      <vt:lpstr>Іноземні юрисдикції для ІТ бізнесу </vt:lpstr>
      <vt:lpstr>Як працює ІТ бізнес</vt:lpstr>
      <vt:lpstr>Оплата в доларах в Україну</vt:lpstr>
      <vt:lpstr>Проблема «Актів» для ФОП і ТОВ</vt:lpstr>
      <vt:lpstr>Платіжні системи фрілансерів</vt:lpstr>
      <vt:lpstr>США банки</vt:lpstr>
      <vt:lpstr>США Банки – моя рекомендація</vt:lpstr>
      <vt:lpstr>Банки Кіпр та Латвія</vt:lpstr>
      <vt:lpstr>PayPal vs Stripe</vt:lpstr>
      <vt:lpstr>Інші системи процесінгу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Банки, Paypal та системи білінгу  для міжнародного ІТ бізнесу</dc:title>
  <dc:creator>w</dc:creator>
  <cp:lastModifiedBy>lostapiv</cp:lastModifiedBy>
  <cp:revision>33</cp:revision>
  <dcterms:created xsi:type="dcterms:W3CDTF">2015-03-22T17:14:40Z</dcterms:created>
  <dcterms:modified xsi:type="dcterms:W3CDTF">2015-07-01T08:07:37Z</dcterms:modified>
</cp:coreProperties>
</file>