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69" r:id="rId5"/>
    <p:sldId id="266" r:id="rId6"/>
    <p:sldId id="260" r:id="rId7"/>
    <p:sldId id="258" r:id="rId8"/>
    <p:sldId id="259" r:id="rId9"/>
    <p:sldId id="262" r:id="rId10"/>
    <p:sldId id="263" r:id="rId11"/>
    <p:sldId id="264" r:id="rId12"/>
    <p:sldId id="268" r:id="rId13"/>
    <p:sldId id="261" r:id="rId14"/>
    <p:sldId id="267" r:id="rId1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>
        <p:scale>
          <a:sx n="100" d="100"/>
          <a:sy n="100" d="100"/>
        </p:scale>
        <p:origin x="-131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375619714202391"/>
          <c:y val="3.0866359269839369E-2"/>
          <c:w val="0.51601086322543011"/>
          <c:h val="0.93826728146032123"/>
        </c:manualLayout>
      </c:layout>
      <c:pieChart>
        <c:varyColors val="1"/>
        <c:ser>
          <c:idx val="0"/>
          <c:order val="0"/>
          <c:cat>
            <c:strRef>
              <c:f>Лист1!$J$11:$J$14</c:f>
              <c:strCache>
                <c:ptCount val="4"/>
                <c:pt idx="0">
                  <c:v>Росія</c:v>
                </c:pt>
                <c:pt idx="1">
                  <c:v>Україна</c:v>
                </c:pt>
                <c:pt idx="2">
                  <c:v>США</c:v>
                </c:pt>
                <c:pt idx="3">
                  <c:v>Польща</c:v>
                </c:pt>
              </c:strCache>
            </c:strRef>
          </c:cat>
          <c:val>
            <c:numRef>
              <c:f>Лист1!$K$11:$K$14</c:f>
              <c:numCache>
                <c:formatCode>General</c:formatCode>
                <c:ptCount val="4"/>
                <c:pt idx="0">
                  <c:v>90</c:v>
                </c:pt>
                <c:pt idx="1">
                  <c:v>11</c:v>
                </c:pt>
                <c:pt idx="2">
                  <c:v>1103</c:v>
                </c:pt>
                <c:pt idx="3">
                  <c:v>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4945295032565371"/>
          <c:y val="0.28627609196098158"/>
          <c:w val="0.14128779041508702"/>
          <c:h val="0.31520628869480372"/>
        </c:manualLayout>
      </c:layout>
      <c:overlay val="0"/>
      <c:txPr>
        <a:bodyPr/>
        <a:lstStyle/>
        <a:p>
          <a:pPr>
            <a:defRPr sz="1600"/>
          </a:pPr>
          <a:endParaRPr lang="uk-UA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0.34949</cdr:x>
      <cdr:y>0.21253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876191" cy="96190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371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258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29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05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650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547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048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262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4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833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6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EBA8-381D-41AA-984A-7A030C04C591}" type="datetimeFigureOut">
              <a:rPr lang="uk-UA" smtClean="0"/>
              <a:t>06.04.2012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6E91-F1C6-4F67-B383-CEA6FE6DDDF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730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uk-UA" dirty="0" smtClean="0"/>
              <a:t>технічні спільноти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501008"/>
            <a:ext cx="5544616" cy="2137792"/>
          </a:xfrm>
        </p:spPr>
        <p:txBody>
          <a:bodyPr>
            <a:normAutofit/>
          </a:bodyPr>
          <a:lstStyle/>
          <a:p>
            <a:pPr algn="l"/>
            <a:r>
              <a:rPr lang="uk-UA" dirty="0" err="1" smtClean="0"/>
              <a:t>Краковецький</a:t>
            </a:r>
            <a:r>
              <a:rPr lang="uk-UA" dirty="0" smtClean="0"/>
              <a:t> Олександр</a:t>
            </a:r>
          </a:p>
          <a:p>
            <a:pPr algn="l"/>
            <a:r>
              <a:rPr lang="en-US" sz="2000" dirty="0" err="1" smtClean="0"/>
              <a:t>DevRain</a:t>
            </a:r>
            <a:r>
              <a:rPr lang="en-US" sz="2000" dirty="0" smtClean="0"/>
              <a:t> Solutions, CEO</a:t>
            </a:r>
          </a:p>
          <a:p>
            <a:pPr algn="l"/>
            <a:r>
              <a:rPr lang="uk-UA" sz="2000" dirty="0"/>
              <a:t>л</a:t>
            </a:r>
            <a:r>
              <a:rPr lang="uk-UA" sz="2000" dirty="0" smtClean="0"/>
              <a:t>ідер </a:t>
            </a:r>
            <a:r>
              <a:rPr lang="en-US" sz="2000" dirty="0" smtClean="0"/>
              <a:t>Microsoft User Group Community</a:t>
            </a:r>
          </a:p>
          <a:p>
            <a:pPr algn="l"/>
            <a:r>
              <a:rPr lang="uk-UA" sz="2000" dirty="0" err="1" smtClean="0"/>
              <a:t>к.т.н</a:t>
            </a:r>
            <a:r>
              <a:rPr lang="uk-UA" sz="2000" dirty="0" smtClean="0"/>
              <a:t>., </a:t>
            </a:r>
            <a:r>
              <a:rPr lang="en-US" sz="2000" dirty="0" err="1" smtClean="0"/>
              <a:t>microsoft</a:t>
            </a:r>
            <a:r>
              <a:rPr lang="uk-UA" sz="2000" dirty="0" smtClean="0"/>
              <a:t> </a:t>
            </a:r>
            <a:r>
              <a:rPr lang="en-US" sz="2000" dirty="0" err="1" smtClean="0"/>
              <a:t>mvp</a:t>
            </a:r>
            <a:r>
              <a:rPr lang="en-US" sz="2000" dirty="0" smtClean="0"/>
              <a:t>/</a:t>
            </a:r>
            <a:r>
              <a:rPr lang="en-US" sz="2000" dirty="0" err="1" smtClean="0"/>
              <a:t>rd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8192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latin typeface="Segoe UI Light" pitchFamily="34" charset="0"/>
              </a:rPr>
              <a:t>життєвий</a:t>
            </a:r>
            <a:r>
              <a:rPr lang="ru-RU" dirty="0" smtClean="0">
                <a:latin typeface="Segoe UI Light" pitchFamily="34" charset="0"/>
              </a:rPr>
              <a:t> цикл</a:t>
            </a:r>
            <a:r>
              <a:rPr lang="uk-UA" dirty="0">
                <a:latin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</a:rPr>
              <a:t>спільнот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04" y="1484785"/>
            <a:ext cx="7558012" cy="455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73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>
                <a:latin typeface="Segoe UI Light" pitchFamily="34" charset="0"/>
              </a:rPr>
              <a:t>життєвий</a:t>
            </a:r>
            <a:r>
              <a:rPr lang="ru-RU" dirty="0">
                <a:latin typeface="Segoe UI Light" pitchFamily="34" charset="0"/>
              </a:rPr>
              <a:t> цикл</a:t>
            </a:r>
            <a:r>
              <a:rPr lang="uk-UA" dirty="0">
                <a:latin typeface="Segoe UI Light" pitchFamily="34" charset="0"/>
              </a:rPr>
              <a:t> спільнот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Початкова </a:t>
            </a:r>
            <a:r>
              <a:rPr lang="ru-RU" b="1" dirty="0" err="1" smtClean="0"/>
              <a:t>стадія</a:t>
            </a:r>
            <a:r>
              <a:rPr lang="ru-RU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i="1" dirty="0" err="1" smtClean="0"/>
              <a:t>On-Board</a:t>
            </a:r>
            <a:endParaRPr lang="ru-RU" i="1" dirty="0" smtClean="0"/>
          </a:p>
          <a:p>
            <a:r>
              <a:rPr lang="ru-RU" b="1" dirty="0" err="1" smtClean="0"/>
              <a:t>Стадія</a:t>
            </a:r>
            <a:r>
              <a:rPr lang="ru-RU" b="1" dirty="0" smtClean="0"/>
              <a:t> </a:t>
            </a:r>
            <a:r>
              <a:rPr lang="ru-RU" b="1" dirty="0" err="1" smtClean="0"/>
              <a:t>працюючої</a:t>
            </a:r>
            <a:r>
              <a:rPr lang="ru-RU" b="1" dirty="0" smtClean="0"/>
              <a:t> </a:t>
            </a:r>
            <a:r>
              <a:rPr lang="ru-RU" b="1" dirty="0" err="1" smtClean="0"/>
              <a:t>спільноти</a:t>
            </a:r>
            <a:r>
              <a:rPr lang="ru-RU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i="1" dirty="0" err="1" smtClean="0"/>
              <a:t>Established</a:t>
            </a:r>
            <a:endParaRPr lang="ru-RU" i="1" dirty="0" smtClean="0"/>
          </a:p>
          <a:p>
            <a:r>
              <a:rPr lang="ru-RU" b="1" dirty="0" err="1" smtClean="0"/>
              <a:t>Стадія</a:t>
            </a:r>
            <a:r>
              <a:rPr lang="ru-RU" b="1" dirty="0" smtClean="0"/>
              <a:t> </a:t>
            </a:r>
            <a:r>
              <a:rPr lang="ru-RU" b="1" dirty="0" err="1" smtClean="0"/>
              <a:t>зрілості</a:t>
            </a:r>
            <a:r>
              <a:rPr lang="ru-RU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i="1" dirty="0" err="1" smtClean="0"/>
              <a:t>Mature</a:t>
            </a:r>
            <a:endParaRPr lang="ru-RU" i="1" dirty="0" smtClean="0"/>
          </a:p>
          <a:p>
            <a:r>
              <a:rPr lang="ru-RU" b="1" dirty="0" err="1" smtClean="0"/>
              <a:t>Стадія</a:t>
            </a:r>
            <a:r>
              <a:rPr lang="ru-RU" b="1" dirty="0" smtClean="0"/>
              <a:t> </a:t>
            </a:r>
            <a:r>
              <a:rPr lang="ru-RU" b="1" dirty="0" err="1" smtClean="0"/>
              <a:t>поділу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i="1" dirty="0" err="1" smtClean="0"/>
              <a:t>Mitosis</a:t>
            </a:r>
            <a:endParaRPr lang="uk-UA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Segoe UI Light" pitchFamily="34" charset="0"/>
              </a:rPr>
              <a:t>як </a:t>
            </a:r>
            <a:r>
              <a:rPr lang="ru-RU" dirty="0" err="1" smtClean="0">
                <a:latin typeface="Segoe UI Light" pitchFamily="34" charset="0"/>
              </a:rPr>
              <a:t>виміряти</a:t>
            </a:r>
            <a:r>
              <a:rPr lang="ru-RU" dirty="0" smtClean="0">
                <a:latin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</a:rPr>
              <a:t>цінність</a:t>
            </a:r>
            <a:r>
              <a:rPr lang="en-US" dirty="0" smtClean="0">
                <a:latin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</a:rPr>
              <a:t>спільноти</a:t>
            </a:r>
            <a:r>
              <a:rPr lang="ru-RU" dirty="0" smtClean="0">
                <a:latin typeface="Segoe UI Light" pitchFamily="34" charset="0"/>
              </a:rPr>
              <a:t>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Закон </a:t>
            </a:r>
            <a:r>
              <a:rPr lang="uk-UA" b="1" dirty="0" err="1" smtClean="0"/>
              <a:t>Меткалфа</a:t>
            </a:r>
            <a:r>
              <a:rPr lang="uk-UA" b="1" dirty="0" smtClean="0"/>
              <a:t>: </a:t>
            </a:r>
          </a:p>
          <a:p>
            <a:pPr marL="0" indent="0">
              <a:buNone/>
            </a:pPr>
            <a:r>
              <a:rPr lang="uk-UA" dirty="0" smtClean="0"/>
              <a:t>корисність групи (мережі) збільшується при </a:t>
            </a:r>
            <a:r>
              <a:rPr lang="ru-RU" dirty="0" err="1" smtClean="0"/>
              <a:t>зростанні</a:t>
            </a:r>
            <a:r>
              <a:rPr lang="ru-RU" dirty="0" smtClean="0"/>
              <a:t> </a:t>
            </a:r>
            <a:r>
              <a:rPr lang="ru-RU" dirty="0" err="1" smtClean="0"/>
              <a:t>взаємозв</a:t>
            </a:r>
            <a:r>
              <a:rPr lang="en-US" dirty="0" smtClean="0"/>
              <a:t>’</a:t>
            </a:r>
            <a:r>
              <a:rPr lang="ru-RU" dirty="0" err="1" smtClean="0"/>
              <a:t>язків</a:t>
            </a:r>
            <a:r>
              <a:rPr lang="ru-RU" dirty="0" smtClean="0"/>
              <a:t> в </a:t>
            </a:r>
            <a:r>
              <a:rPr lang="ru-RU" dirty="0" err="1" smtClean="0"/>
              <a:t>ній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b="1" dirty="0" smtClean="0"/>
              <a:t>Число </a:t>
            </a:r>
            <a:r>
              <a:rPr lang="ru-RU" b="1" dirty="0" err="1" smtClean="0"/>
              <a:t>Данбара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обмеження</a:t>
            </a:r>
            <a:r>
              <a:rPr lang="ru-RU" dirty="0" smtClean="0"/>
              <a:t> на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постійних</a:t>
            </a:r>
            <a:r>
              <a:rPr lang="ru-RU" dirty="0" smtClean="0"/>
              <a:t> </a:t>
            </a:r>
            <a:r>
              <a:rPr lang="ru-RU" dirty="0" err="1" smtClean="0"/>
              <a:t>соціальних</a:t>
            </a:r>
            <a:r>
              <a:rPr lang="ru-RU" dirty="0" smtClean="0"/>
              <a:t> </a:t>
            </a:r>
            <a:r>
              <a:rPr lang="ru-RU" dirty="0" err="1" smtClean="0"/>
              <a:t>зв</a:t>
            </a:r>
            <a:r>
              <a:rPr lang="en-US" dirty="0" smtClean="0"/>
              <a:t>’</a:t>
            </a:r>
            <a:r>
              <a:rPr lang="ru-RU" dirty="0" err="1" smtClean="0"/>
              <a:t>язків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підтримувати</a:t>
            </a:r>
            <a:r>
              <a:rPr lang="ru-RU" dirty="0" smtClean="0"/>
              <a:t> </a:t>
            </a:r>
            <a:r>
              <a:rPr lang="ru-RU" dirty="0" err="1" smtClean="0"/>
              <a:t>людина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endParaRPr lang="uk-UA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Segoe UI Light" pitchFamily="34" charset="0"/>
              </a:rPr>
              <a:t>статистика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788748"/>
              </p:ext>
            </p:extLst>
          </p:nvPr>
        </p:nvGraphicFramePr>
        <p:xfrm>
          <a:off x="395536" y="1484784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7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7384"/>
            <a:ext cx="9650695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5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 smtClean="0">
                <a:latin typeface="Segoe UI Light" pitchFamily="34" charset="0"/>
              </a:rPr>
              <a:t>визначення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Технічні</a:t>
            </a:r>
            <a:r>
              <a:rPr lang="ru-RU" dirty="0" smtClean="0"/>
              <a:t> </a:t>
            </a:r>
            <a:r>
              <a:rPr lang="ru-RU" dirty="0" err="1" smtClean="0"/>
              <a:t>спільноти</a:t>
            </a:r>
            <a:r>
              <a:rPr lang="ru-RU" dirty="0" smtClean="0"/>
              <a:t> 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групи</a:t>
            </a:r>
            <a:r>
              <a:rPr lang="ru-RU" dirty="0" smtClean="0"/>
              <a:t> людей,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smtClean="0"/>
              <a:t>об</a:t>
            </a:r>
            <a:r>
              <a:rPr lang="en-US" dirty="0" smtClean="0"/>
              <a:t>’</a:t>
            </a:r>
            <a:r>
              <a:rPr lang="ru-RU" dirty="0" err="1" smtClean="0"/>
              <a:t>єднані</a:t>
            </a:r>
            <a:r>
              <a:rPr lang="ru-RU" dirty="0" smtClean="0"/>
              <a:t> </a:t>
            </a:r>
            <a:r>
              <a:rPr lang="ru-RU" dirty="0" err="1" smtClean="0"/>
              <a:t>спільними</a:t>
            </a:r>
            <a:r>
              <a:rPr lang="ru-RU" dirty="0" smtClean="0"/>
              <a:t> </a:t>
            </a:r>
            <a:r>
              <a:rPr lang="ru-RU" dirty="0" err="1" smtClean="0"/>
              <a:t>інтересами</a:t>
            </a:r>
            <a:r>
              <a:rPr lang="ru-RU" dirty="0" smtClean="0"/>
              <a:t> (ІТ, робота,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</a:t>
            </a:r>
            <a:r>
              <a:rPr lang="ru-RU" dirty="0" err="1" smtClean="0"/>
              <a:t>бізнес</a:t>
            </a:r>
            <a:r>
              <a:rPr lang="ru-RU" dirty="0" smtClean="0"/>
              <a:t> </a:t>
            </a:r>
            <a:r>
              <a:rPr lang="ru-RU" dirty="0" err="1" smtClean="0"/>
              <a:t>тощо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4000" dirty="0" smtClean="0"/>
              <a:t>онлайн </a:t>
            </a:r>
            <a:r>
              <a:rPr lang="en-US" sz="4000" dirty="0" smtClean="0"/>
              <a:t>/</a:t>
            </a:r>
            <a:r>
              <a:rPr lang="ru-RU" sz="4000" dirty="0" smtClean="0"/>
              <a:t> офлайн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0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Segoe UI Light" pitchFamily="34" charset="0"/>
              </a:rPr>
              <a:t>о</a:t>
            </a:r>
            <a:r>
              <a:rPr lang="ru-RU" dirty="0" smtClean="0">
                <a:latin typeface="Segoe UI Light" pitchFamily="34" charset="0"/>
              </a:rPr>
              <a:t>нлайн </a:t>
            </a:r>
            <a:r>
              <a:rPr lang="ru-RU" dirty="0" err="1" smtClean="0">
                <a:latin typeface="Segoe UI Light" pitchFamily="34" charset="0"/>
              </a:rPr>
              <a:t>спільноти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err="1" smtClean="0"/>
              <a:t>Вікі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err="1" smtClean="0"/>
              <a:t>Форуми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err="1" smtClean="0"/>
              <a:t>Чати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err="1" smtClean="0"/>
              <a:t>Соціальні</a:t>
            </a:r>
            <a:r>
              <a:rPr lang="ru-RU" sz="4000" dirty="0" smtClean="0"/>
              <a:t> </a:t>
            </a:r>
            <a:r>
              <a:rPr lang="ru-RU" sz="4000" dirty="0" err="1" smtClean="0"/>
              <a:t>мережі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err="1" smtClean="0"/>
              <a:t>Мережеві</a:t>
            </a:r>
            <a:r>
              <a:rPr lang="ru-RU" sz="4000" dirty="0" smtClean="0"/>
              <a:t> </a:t>
            </a:r>
            <a:r>
              <a:rPr lang="ru-RU" sz="4000" dirty="0" err="1" smtClean="0"/>
              <a:t>ігри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err="1" smtClean="0"/>
              <a:t>Професійні</a:t>
            </a:r>
            <a:r>
              <a:rPr lang="ru-RU" sz="4000" dirty="0" smtClean="0"/>
              <a:t> та </a:t>
            </a:r>
            <a:r>
              <a:rPr lang="ru-RU" sz="4000" dirty="0" err="1" smtClean="0"/>
              <a:t>профільні</a:t>
            </a:r>
            <a:r>
              <a:rPr lang="ru-RU" sz="4000" dirty="0" smtClean="0"/>
              <a:t> веб-</a:t>
            </a:r>
            <a:r>
              <a:rPr lang="ru-RU" sz="4000" dirty="0" err="1" smtClean="0"/>
              <a:t>ресурси</a:t>
            </a:r>
            <a:endParaRPr lang="ru-RU" sz="4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Segoe UI Light" pitchFamily="34" charset="0"/>
              </a:rPr>
              <a:t>офлайн </a:t>
            </a:r>
            <a:r>
              <a:rPr lang="ru-RU" dirty="0" err="1" smtClean="0">
                <a:latin typeface="Segoe UI Light" pitchFamily="34" charset="0"/>
              </a:rPr>
              <a:t>спільноти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endParaRPr lang="ru-RU" sz="4000" dirty="0"/>
          </a:p>
          <a:p>
            <a:pPr marL="0" indent="0">
              <a:buNone/>
            </a:pPr>
            <a:r>
              <a:rPr lang="ru-RU" sz="4000" dirty="0" err="1" smtClean="0"/>
              <a:t>Орієнтуються</a:t>
            </a:r>
            <a:r>
              <a:rPr lang="ru-RU" sz="4000" dirty="0" smtClean="0"/>
              <a:t> на </a:t>
            </a:r>
            <a:r>
              <a:rPr lang="ru-RU" sz="4000" dirty="0" err="1" smtClean="0"/>
              <a:t>живе</a:t>
            </a:r>
            <a:r>
              <a:rPr lang="ru-RU" sz="4000" dirty="0" smtClean="0"/>
              <a:t> </a:t>
            </a:r>
            <a:r>
              <a:rPr lang="ru-RU" sz="4000" dirty="0" err="1" smtClean="0"/>
              <a:t>спілкування</a:t>
            </a:r>
            <a:r>
              <a:rPr lang="ru-RU" sz="4000" dirty="0" smtClean="0"/>
              <a:t>, </a:t>
            </a:r>
            <a:r>
              <a:rPr lang="ru-RU" sz="4000" dirty="0" err="1" smtClean="0"/>
              <a:t>чого</a:t>
            </a:r>
            <a:r>
              <a:rPr lang="ru-RU" sz="4000" dirty="0" smtClean="0"/>
              <a:t> </a:t>
            </a:r>
            <a:r>
              <a:rPr lang="ru-RU" sz="4000" dirty="0" err="1" smtClean="0"/>
              <a:t>бракує</a:t>
            </a:r>
            <a:r>
              <a:rPr lang="ru-RU" sz="4000" dirty="0" smtClean="0"/>
              <a:t> онлайн-</a:t>
            </a:r>
            <a:r>
              <a:rPr lang="ru-RU" sz="4000" dirty="0" err="1" smtClean="0"/>
              <a:t>спільнотам</a:t>
            </a:r>
            <a:r>
              <a:rPr lang="ru-RU" sz="4000" dirty="0" smtClean="0"/>
              <a:t>.</a:t>
            </a:r>
          </a:p>
          <a:p>
            <a:pPr marL="0" indent="0">
              <a:buNone/>
            </a:pPr>
            <a:endParaRPr lang="ru-RU" sz="4000" dirty="0"/>
          </a:p>
          <a:p>
            <a:pPr>
              <a:buFontTx/>
              <a:buChar char="-"/>
            </a:pP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Segoe UI Light" pitchFamily="34" charset="0"/>
              </a:rPr>
              <a:t>онлайн </a:t>
            </a:r>
            <a:r>
              <a:rPr lang="en-US" dirty="0" smtClean="0">
                <a:latin typeface="Segoe UI Light" pitchFamily="34" charset="0"/>
              </a:rPr>
              <a:t>vs. </a:t>
            </a:r>
            <a:r>
              <a:rPr lang="ru-RU" dirty="0" smtClean="0">
                <a:latin typeface="Segoe UI Light" pitchFamily="34" charset="0"/>
              </a:rPr>
              <a:t>офлайн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000" b="1" dirty="0" err="1"/>
              <a:t>Чому</a:t>
            </a:r>
            <a:r>
              <a:rPr lang="ru-RU" sz="4000" b="1" dirty="0"/>
              <a:t> онлайн?</a:t>
            </a:r>
          </a:p>
          <a:p>
            <a:r>
              <a:rPr lang="ru-RU" sz="4000" dirty="0" err="1"/>
              <a:t>швидше</a:t>
            </a:r>
            <a:r>
              <a:rPr lang="ru-RU" sz="4000" dirty="0"/>
              <a:t>;</a:t>
            </a:r>
          </a:p>
          <a:p>
            <a:r>
              <a:rPr lang="ru-RU" sz="4000" dirty="0" err="1"/>
              <a:t>дешевше</a:t>
            </a:r>
            <a:r>
              <a:rPr lang="ru-RU" sz="4000" dirty="0"/>
              <a:t>;</a:t>
            </a:r>
          </a:p>
          <a:p>
            <a:r>
              <a:rPr lang="ru-RU" sz="4000" dirty="0" err="1" smtClean="0"/>
              <a:t>більша</a:t>
            </a:r>
            <a:r>
              <a:rPr lang="ru-RU" sz="4000" dirty="0" smtClean="0"/>
              <a:t> </a:t>
            </a:r>
            <a:r>
              <a:rPr lang="ru-RU" sz="4000" dirty="0" err="1" smtClean="0"/>
              <a:t>чисельність</a:t>
            </a:r>
            <a:r>
              <a:rPr lang="ru-RU" sz="4000" dirty="0" smtClean="0"/>
              <a:t>.</a:t>
            </a:r>
          </a:p>
          <a:p>
            <a:endParaRPr lang="ru-RU" sz="4000" dirty="0"/>
          </a:p>
          <a:p>
            <a:pPr marL="0" indent="0">
              <a:buNone/>
            </a:pPr>
            <a:r>
              <a:rPr lang="ru-RU" sz="4000" b="1" dirty="0" err="1" smtClean="0"/>
              <a:t>Чому</a:t>
            </a:r>
            <a:r>
              <a:rPr lang="ru-RU" sz="4000" b="1" dirty="0" smtClean="0"/>
              <a:t> офлайн?</a:t>
            </a:r>
          </a:p>
          <a:p>
            <a:r>
              <a:rPr lang="ru-RU" sz="4000" dirty="0" err="1" smtClean="0"/>
              <a:t>живе</a:t>
            </a:r>
            <a:r>
              <a:rPr lang="ru-RU" sz="4000" dirty="0" smtClean="0"/>
              <a:t> </a:t>
            </a:r>
            <a:r>
              <a:rPr lang="ru-RU" sz="4000" dirty="0" err="1" smtClean="0"/>
              <a:t>спілкування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08504" cy="6146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 smtClean="0">
                <a:latin typeface="Segoe UI Light" pitchFamily="34" charset="0"/>
              </a:rPr>
              <a:t>піраміда</a:t>
            </a:r>
            <a:r>
              <a:rPr lang="ru-RU" dirty="0" smtClean="0">
                <a:latin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</a:rPr>
              <a:t>маслоу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56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491733"/>
            <a:ext cx="448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dirty="0" smtClean="0"/>
              <a:t>еволюція програміста</a:t>
            </a:r>
            <a:endParaRPr lang="uk-UA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9" y="1268760"/>
            <a:ext cx="9122766" cy="31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13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спілкування</a:t>
            </a:r>
            <a:r>
              <a:rPr lang="ru-RU" dirty="0"/>
              <a:t> (</a:t>
            </a:r>
            <a:r>
              <a:rPr lang="en-US" dirty="0"/>
              <a:t>collaboration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r>
              <a:rPr lang="uk-UA" dirty="0" smtClean="0"/>
              <a:t>самореалізація;</a:t>
            </a:r>
            <a:endParaRPr lang="uk-UA" dirty="0"/>
          </a:p>
          <a:p>
            <a:r>
              <a:rPr lang="ru-RU" dirty="0" err="1" smtClean="0"/>
              <a:t>пошук</a:t>
            </a:r>
            <a:r>
              <a:rPr lang="ru-RU" dirty="0" smtClean="0"/>
              <a:t> </a:t>
            </a:r>
            <a:r>
              <a:rPr lang="uk-UA" dirty="0"/>
              <a:t>однодумців та критиків</a:t>
            </a:r>
            <a:r>
              <a:rPr lang="uk-UA" dirty="0" smtClean="0"/>
              <a:t>;</a:t>
            </a:r>
          </a:p>
          <a:p>
            <a:r>
              <a:rPr lang="ru-RU" dirty="0" err="1" smtClean="0"/>
              <a:t>поширення</a:t>
            </a:r>
            <a:r>
              <a:rPr lang="ru-RU" dirty="0" smtClean="0"/>
              <a:t> </a:t>
            </a:r>
            <a:r>
              <a:rPr lang="ru-RU" dirty="0" err="1" smtClean="0"/>
              <a:t>ідей</a:t>
            </a:r>
            <a:r>
              <a:rPr lang="ru-RU" dirty="0" smtClean="0"/>
              <a:t> та </a:t>
            </a:r>
            <a:r>
              <a:rPr lang="ru-RU" dirty="0" err="1" smtClean="0"/>
              <a:t>отримання</a:t>
            </a:r>
            <a:r>
              <a:rPr lang="ru-RU" dirty="0" smtClean="0"/>
              <a:t> </a:t>
            </a:r>
            <a:r>
              <a:rPr lang="ru-RU" dirty="0" err="1" smtClean="0"/>
              <a:t>зворотнього</a:t>
            </a:r>
            <a:r>
              <a:rPr lang="ru-RU" dirty="0" smtClean="0"/>
              <a:t> </a:t>
            </a:r>
            <a:r>
              <a:rPr lang="ru-RU" dirty="0" err="1" smtClean="0"/>
              <a:t>зв</a:t>
            </a:r>
            <a:r>
              <a:rPr lang="en-US" dirty="0" smtClean="0"/>
              <a:t>’</a:t>
            </a:r>
            <a:r>
              <a:rPr lang="ru-RU" dirty="0" err="1" smtClean="0"/>
              <a:t>язку</a:t>
            </a:r>
            <a:r>
              <a:rPr lang="ru-RU" dirty="0" smtClean="0"/>
              <a:t>;</a:t>
            </a:r>
          </a:p>
          <a:p>
            <a:r>
              <a:rPr lang="uk-UA" dirty="0"/>
              <a:t>професійний </a:t>
            </a:r>
            <a:r>
              <a:rPr lang="uk-UA" dirty="0" smtClean="0"/>
              <a:t>ріст</a:t>
            </a:r>
            <a:r>
              <a:rPr lang="uk-UA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Segoe UI Light" pitchFamily="34" charset="0"/>
              </a:rPr>
              <a:t>для </a:t>
            </a:r>
            <a:r>
              <a:rPr lang="ru-RU" dirty="0" err="1" smtClean="0">
                <a:latin typeface="Segoe UI Light" pitchFamily="34" charset="0"/>
              </a:rPr>
              <a:t>чого</a:t>
            </a:r>
            <a:r>
              <a:rPr lang="ru-RU" dirty="0" smtClean="0">
                <a:latin typeface="Segoe UI Light" pitchFamily="34" charset="0"/>
              </a:rPr>
              <a:t>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773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 smtClean="0">
                <a:latin typeface="Segoe UI Light" pitchFamily="34" charset="0"/>
              </a:rPr>
              <a:t>міфи</a:t>
            </a:r>
            <a:r>
              <a:rPr lang="ru-RU" dirty="0" smtClean="0">
                <a:latin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</a:rPr>
              <a:t>щодо</a:t>
            </a:r>
            <a:r>
              <a:rPr lang="ru-RU" dirty="0" smtClean="0">
                <a:latin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</a:rPr>
              <a:t>спільнот</a:t>
            </a:r>
            <a:endParaRPr lang="uk-UA" dirty="0">
              <a:latin typeface="Segoe UI Light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smtClean="0"/>
              <a:t>я творю </a:t>
            </a:r>
            <a:r>
              <a:rPr lang="ru-RU" b="1" dirty="0" err="1" smtClean="0"/>
              <a:t>групу</a:t>
            </a:r>
            <a:r>
              <a:rPr lang="ru-RU" b="1" dirty="0" smtClean="0"/>
              <a:t>, то </a:t>
            </a:r>
            <a:r>
              <a:rPr lang="ru-RU" b="1" dirty="0" err="1" smtClean="0"/>
              <a:t>користувачі</a:t>
            </a:r>
            <a:r>
              <a:rPr lang="ru-RU" b="1" dirty="0" smtClean="0"/>
              <a:t> </a:t>
            </a:r>
            <a:r>
              <a:rPr lang="ru-RU" b="1" dirty="0" err="1" smtClean="0"/>
              <a:t>самі</a:t>
            </a:r>
            <a:r>
              <a:rPr lang="ru-RU" b="1" dirty="0" smtClean="0"/>
              <a:t> </a:t>
            </a:r>
            <a:r>
              <a:rPr lang="ru-RU" b="1" dirty="0" err="1" smtClean="0"/>
              <a:t>знайдуться</a:t>
            </a:r>
            <a:r>
              <a:rPr lang="en-US" b="1" dirty="0" smtClean="0"/>
              <a:t>.</a:t>
            </a:r>
            <a:r>
              <a:rPr lang="uk-UA" b="1" dirty="0" smtClean="0"/>
              <a:t/>
            </a:r>
            <a:br>
              <a:rPr lang="uk-UA" b="1" dirty="0" smtClean="0"/>
            </a:br>
            <a:r>
              <a:rPr lang="ru-RU" i="1" dirty="0" err="1" smtClean="0"/>
              <a:t>If</a:t>
            </a:r>
            <a:r>
              <a:rPr lang="ru-RU" i="1" dirty="0" smtClean="0"/>
              <a:t> </a:t>
            </a:r>
            <a:r>
              <a:rPr lang="ru-RU" i="1" dirty="0" err="1"/>
              <a:t>you</a:t>
            </a:r>
            <a:r>
              <a:rPr lang="ru-RU" i="1" dirty="0"/>
              <a:t> </a:t>
            </a:r>
            <a:r>
              <a:rPr lang="ru-RU" i="1" dirty="0" err="1"/>
              <a:t>build</a:t>
            </a:r>
            <a:r>
              <a:rPr lang="ru-RU" i="1" dirty="0"/>
              <a:t> </a:t>
            </a:r>
            <a:r>
              <a:rPr lang="ru-RU" i="1" dirty="0" err="1"/>
              <a:t>it</a:t>
            </a:r>
            <a:r>
              <a:rPr lang="ru-RU" i="1" dirty="0"/>
              <a:t> </a:t>
            </a:r>
            <a:r>
              <a:rPr lang="ru-RU" i="1" dirty="0" err="1"/>
              <a:t>they</a:t>
            </a:r>
            <a:r>
              <a:rPr lang="ru-RU" i="1" dirty="0"/>
              <a:t> </a:t>
            </a:r>
            <a:r>
              <a:rPr lang="ru-RU" i="1" dirty="0" err="1"/>
              <a:t>will</a:t>
            </a:r>
            <a:r>
              <a:rPr lang="ru-RU" i="1" dirty="0"/>
              <a:t> </a:t>
            </a:r>
            <a:r>
              <a:rPr lang="ru-RU" i="1" dirty="0" err="1"/>
              <a:t>come</a:t>
            </a:r>
            <a:r>
              <a:rPr lang="ru-RU" i="1" dirty="0"/>
              <a:t>. </a:t>
            </a:r>
            <a:br>
              <a:rPr lang="ru-RU" i="1" dirty="0"/>
            </a:br>
            <a:endParaRPr lang="ru-RU" i="1" dirty="0" smtClean="0"/>
          </a:p>
          <a:p>
            <a:r>
              <a:rPr lang="ru-RU" b="1" dirty="0" smtClean="0"/>
              <a:t>Ми </a:t>
            </a:r>
            <a:r>
              <a:rPr lang="ru-RU" b="1" dirty="0" smtClean="0"/>
              <a:t>запустились – справу </a:t>
            </a:r>
            <a:r>
              <a:rPr lang="ru-RU" b="1" dirty="0" err="1" smtClean="0"/>
              <a:t>зроблено</a:t>
            </a:r>
            <a:r>
              <a:rPr lang="ru-RU" b="1" dirty="0" smtClean="0"/>
              <a:t>!</a:t>
            </a:r>
            <a:br>
              <a:rPr lang="ru-RU" b="1" dirty="0" smtClean="0"/>
            </a:br>
            <a:r>
              <a:rPr lang="ru-RU" i="1" dirty="0" err="1" smtClean="0"/>
              <a:t>Once</a:t>
            </a:r>
            <a:r>
              <a:rPr lang="ru-RU" i="1" dirty="0" smtClean="0"/>
              <a:t> </a:t>
            </a:r>
            <a:r>
              <a:rPr lang="ru-RU" i="1" dirty="0" err="1"/>
              <a:t>I’ve</a:t>
            </a:r>
            <a:r>
              <a:rPr lang="ru-RU" i="1" dirty="0"/>
              <a:t> </a:t>
            </a:r>
            <a:r>
              <a:rPr lang="ru-RU" i="1" dirty="0" err="1"/>
              <a:t>launched</a:t>
            </a:r>
            <a:r>
              <a:rPr lang="ru-RU" i="1" dirty="0"/>
              <a:t> </a:t>
            </a:r>
            <a:r>
              <a:rPr lang="ru-RU" i="1" dirty="0" err="1"/>
              <a:t>it</a:t>
            </a:r>
            <a:r>
              <a:rPr lang="ru-RU" i="1" dirty="0"/>
              <a:t>, </a:t>
            </a:r>
            <a:r>
              <a:rPr lang="ru-RU" i="1" dirty="0" err="1"/>
              <a:t>I’m</a:t>
            </a:r>
            <a:r>
              <a:rPr lang="ru-RU" i="1" dirty="0"/>
              <a:t> </a:t>
            </a:r>
            <a:r>
              <a:rPr lang="ru-RU" i="1" dirty="0" err="1"/>
              <a:t>done</a:t>
            </a:r>
            <a:r>
              <a:rPr lang="ru-RU" i="1" dirty="0"/>
              <a:t>. </a:t>
            </a:r>
            <a:br>
              <a:rPr lang="ru-RU" i="1" dirty="0"/>
            </a:br>
            <a:endParaRPr lang="ru-RU" i="1" dirty="0" smtClean="0"/>
          </a:p>
          <a:p>
            <a:r>
              <a:rPr lang="ru-RU" b="1" dirty="0" smtClean="0"/>
              <a:t>Чим </a:t>
            </a:r>
            <a:r>
              <a:rPr lang="ru-RU" b="1" dirty="0" err="1" smtClean="0"/>
              <a:t>більше</a:t>
            </a:r>
            <a:r>
              <a:rPr lang="ru-RU" b="1" dirty="0" smtClean="0"/>
              <a:t>, </a:t>
            </a:r>
            <a:r>
              <a:rPr lang="ru-RU" b="1" dirty="0" err="1" smtClean="0"/>
              <a:t>тим</a:t>
            </a:r>
            <a:r>
              <a:rPr lang="ru-RU" b="1" dirty="0" smtClean="0"/>
              <a:t> </a:t>
            </a:r>
            <a:r>
              <a:rPr lang="ru-RU" b="1" dirty="0" err="1" smtClean="0"/>
              <a:t>краще</a:t>
            </a:r>
            <a:r>
              <a:rPr lang="ru-RU" b="1" dirty="0" smtClean="0"/>
              <a:t>.</a:t>
            </a:r>
            <a:br>
              <a:rPr lang="ru-RU" b="1" dirty="0" smtClean="0"/>
            </a:br>
            <a:r>
              <a:rPr lang="ru-RU" i="1" dirty="0" err="1"/>
              <a:t>Bigger</a:t>
            </a:r>
            <a:r>
              <a:rPr lang="ru-RU" i="1" dirty="0"/>
              <a:t> </a:t>
            </a:r>
            <a:r>
              <a:rPr lang="ru-RU" i="1" dirty="0" err="1"/>
              <a:t>is</a:t>
            </a:r>
            <a:r>
              <a:rPr lang="ru-RU" i="1" dirty="0"/>
              <a:t> </a:t>
            </a:r>
            <a:r>
              <a:rPr lang="ru-RU" i="1" dirty="0" err="1"/>
              <a:t>better</a:t>
            </a:r>
            <a:r>
              <a:rPr lang="ru-RU" i="1" dirty="0"/>
              <a:t>. </a:t>
            </a:r>
            <a:endParaRPr lang="uk-UA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83968" y="6444044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dirty="0" err="1" smtClean="0">
                <a:latin typeface="Segoe UI Light" pitchFamily="34" charset="0"/>
              </a:rPr>
              <a:t>Олександр</a:t>
            </a:r>
            <a:r>
              <a:rPr lang="ru-RU" sz="1600" dirty="0" smtClean="0">
                <a:latin typeface="Segoe UI Light" pitchFamily="34" charset="0"/>
              </a:rPr>
              <a:t> </a:t>
            </a:r>
            <a:r>
              <a:rPr lang="ru-RU" sz="1600" dirty="0" err="1" smtClean="0">
                <a:latin typeface="Segoe UI Light" pitchFamily="34" charset="0"/>
              </a:rPr>
              <a:t>Краковецький</a:t>
            </a:r>
            <a:r>
              <a:rPr lang="ru-RU" sz="1600" dirty="0" smtClean="0">
                <a:latin typeface="Segoe UI Light" pitchFamily="34" charset="0"/>
              </a:rPr>
              <a:t>. </a:t>
            </a:r>
            <a:r>
              <a:rPr lang="en-US" sz="1600" dirty="0" err="1" smtClean="0">
                <a:latin typeface="Segoe UI Light" pitchFamily="34" charset="0"/>
              </a:rPr>
              <a:t>TEDxVinnytsia</a:t>
            </a:r>
            <a:r>
              <a:rPr lang="en-US" sz="1600" dirty="0" smtClean="0">
                <a:latin typeface="Segoe UI Light" pitchFamily="34" charset="0"/>
              </a:rPr>
              <a:t>. 7 </a:t>
            </a:r>
            <a:r>
              <a:rPr lang="en-US" sz="1600" dirty="0" err="1" smtClean="0">
                <a:latin typeface="Segoe UI Light" pitchFamily="34" charset="0"/>
              </a:rPr>
              <a:t>april</a:t>
            </a:r>
            <a:r>
              <a:rPr lang="en-US" sz="1600" dirty="0" smtClean="0">
                <a:latin typeface="Segoe UI Light" pitchFamily="34" charset="0"/>
              </a:rPr>
              <a:t> 2012</a:t>
            </a:r>
            <a:endParaRPr lang="uk-UA" sz="16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277</Words>
  <Application>Microsoft Office PowerPoint</Application>
  <PresentationFormat>Экран (4:3)</PresentationFormat>
  <Paragraphs>67</Paragraphs>
  <Slides>14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технічні спільноти</vt:lpstr>
      <vt:lpstr>визначення</vt:lpstr>
      <vt:lpstr>онлайн спільноти</vt:lpstr>
      <vt:lpstr>офлайн спільноти</vt:lpstr>
      <vt:lpstr>онлайн vs. офлайн</vt:lpstr>
      <vt:lpstr>піраміда маслоу</vt:lpstr>
      <vt:lpstr>Презентация PowerPoint</vt:lpstr>
      <vt:lpstr>для чого?</vt:lpstr>
      <vt:lpstr>міфи щодо спільнот</vt:lpstr>
      <vt:lpstr>життєвий цикл спільнот</vt:lpstr>
      <vt:lpstr>життєвий цикл спільнот</vt:lpstr>
      <vt:lpstr>як виміряти цінність спільноти?</vt:lpstr>
      <vt:lpstr>статистика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64</cp:revision>
  <dcterms:created xsi:type="dcterms:W3CDTF">2012-04-02T13:08:50Z</dcterms:created>
  <dcterms:modified xsi:type="dcterms:W3CDTF">2012-04-06T14:13:29Z</dcterms:modified>
</cp:coreProperties>
</file>