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  <p:sldId id="270" r:id="rId14"/>
    <p:sldId id="271" r:id="rId15"/>
    <p:sldId id="272" r:id="rId16"/>
    <p:sldId id="267" r:id="rId17"/>
    <p:sldId id="258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477" autoAdjust="0"/>
  </p:normalViewPr>
  <p:slideViewPr>
    <p:cSldViewPr>
      <p:cViewPr varScale="1">
        <p:scale>
          <a:sx n="60" d="100"/>
          <a:sy n="60" d="100"/>
        </p:scale>
        <p:origin x="1458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5312D-515A-4391-A6B2-3639832A988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490A4-47BD-4C95-9C26-8D70B19FFCA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44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iki/198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uk.wikipedia.org/wiki/%D0%9B%D1%83%D0%B3%D0%B0%D0%BD%D1%81%D1%8C%D0%BA%D0%B0_%D0%BE%D0%B1%D0%BB%D0%B0%D1%81%D0%BD%D0%B0_%D0%B4%D0%B5%D1%80%D0%B6%D0%B0%D0%B2%D0%BD%D0%B0_%D0%B0%D0%B4%D0%BC%D1%96%D0%BD%D1%96%D1%81%D1%82%D1%80%D0%B0%D1%86%D1%96%D1%8F" TargetMode="External"/><Relationship Id="rId5" Type="http://schemas.openxmlformats.org/officeDocument/2006/relationships/hyperlink" Target="https://uk.wikipedia.org/wiki/2005" TargetMode="External"/><Relationship Id="rId4" Type="http://schemas.openxmlformats.org/officeDocument/2006/relationships/hyperlink" Target="https://uk.wikipedia.org/wiki/2004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Канцелярская сотня</a:t>
            </a:r>
            <a:r>
              <a:rPr lang="ru-RU" baseline="0" dirty="0" smtClean="0"/>
              <a:t> как гражданская инициатива выросла из оцифровки документов, найденных в </a:t>
            </a:r>
            <a:r>
              <a:rPr lang="ru-RU" baseline="0" dirty="0" err="1" smtClean="0"/>
              <a:t>Межигорье</a:t>
            </a:r>
            <a:r>
              <a:rPr lang="ru-RU" baseline="0" dirty="0" smtClean="0"/>
              <a:t> и в офисе компании ВЕТЭК. Потом появилась идея оцифровки деклараций чиновников, которая началась в декабре 2014 года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Данные можно также посмотреть прямо на сайте — найдя чиновника через поиск. </a:t>
            </a:r>
          </a:p>
          <a:p>
            <a:r>
              <a:rPr lang="ru-RU" baseline="0" dirty="0" smtClean="0"/>
              <a:t>Общая информация есть в разделе «Аналитика»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3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Борис Колесников. Бывший депутат парламента от Партии регионов и член правительства Азарова, в 2001-2006 председатель Донецкого облсовета.  Собственник кондитерской корпорации «Конти». </a:t>
            </a:r>
            <a:endParaRPr lang="en-US" sz="1200" noProof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Сергей Кий. Бывший депутат парламента от Партии регионов  (2007-2014). До этого 2001-2006 — помощник президента ФК "Шахтер« (принадлежит Ринату Ахметову)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noProof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Юрий Чертков. Бывший депутат парламента от Партии регионов (2006-2014). Награжден Януковичем «за плодотворную законотворческую деятельность, многолетнюю добросовестную работу» орденом «За заслуги», хотя был зарегистрирован на 4-х заседаниях парламента из 529 и не подал ни одного законопроекта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Александр Онищенко. Бывший депутат парламента от Партии регионов  (2012-2014), ныне — депутат-мажоритарщик. Известен тем, что в рамках предвыборной кампании привез на свой округ (Киевская обл.) Жан-Клод Ванн Дама на презентацию фильма «Неудержимые 2»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Виталий Хомутынник. С 2002 (ему тогда было 26 лет) по 2014 — депутат парламента от Партии регионов, ныне — от партии «Возрождение». Владелец инвестиционного холдинга «Каскад».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Сергей Мартыняк. Депутат парламента (внефракционный) с 2012 года. 2010-2012 — депутат Волынского обл.совета. Владелец агропромышленной группы «Пан Курчак»</a:t>
            </a:r>
          </a:p>
          <a:p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23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Автомобили декларантов по маркам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9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ВНИМАНИЕ НА ШКАЛЫ НА ОСЯХ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Вощевский</a:t>
            </a:r>
            <a:endParaRPr lang="ru-RU" baseline="0" dirty="0" smtClean="0"/>
          </a:p>
          <a:p>
            <a:pPr fontAlgn="t"/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Вице-премьер в правительстве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Яценюка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fontAlgn="t"/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течение 5 лет был директоро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Автодора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21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млн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взнос в уставной капитал предприятий – правда, неясно каких (чего не будет в новой форме)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t"/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Депутат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 Партии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Ляшко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вице-премьер, после выхода РПЛ из коалиции подал в отставку</a:t>
            </a:r>
            <a:endParaRPr lang="uk-UA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Продажа имущества на 32 млн., куплено – на 15 млн.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Зюков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04.2014-03.2015 – зам.министра</a:t>
            </a:r>
          </a:p>
          <a:p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1986"/>
              </a:rPr>
              <a:t>1986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2004, 2008-2010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 </a:t>
            </a:r>
            <a:r>
              <a:rPr lang="uk-U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Ровенькиантрацит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uk-U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последние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два </a:t>
            </a:r>
            <a:r>
              <a:rPr lang="uk-U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года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uk-UA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ген.дир</a:t>
            </a:r>
            <a:endParaRPr lang="uk-UA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Серпень 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2004"/>
              </a:rPr>
              <a:t>2004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січень 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2005"/>
              </a:rPr>
              <a:t>2005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заступник голови </a:t>
            </a:r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Луганська обласна державна адміністрація"/>
              </a:rPr>
              <a:t>Луганської обласної державної адміністрації</a:t>
            </a:r>
            <a:r>
              <a:rPr lang="uk-U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uk-U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Копанки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Практически весь доход – на семье (предпринимательская деятельность)</a:t>
            </a:r>
          </a:p>
          <a:p>
            <a:endParaRPr lang="ru-RU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Абромавичус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около 8 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млн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дохода у него и 1,5 у жены – в основном это зарплата</a:t>
            </a:r>
          </a:p>
          <a:p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Жена – директор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компании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Агро-Регион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 (инвестиционный объект компании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Абромавичуса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Ист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Кэпитал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 Занимаются с/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частности поставляют молоко для завода «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Яготинське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»</a:t>
            </a:r>
            <a:endParaRPr lang="ru-RU" sz="1200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81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err="1" smtClean="0"/>
              <a:t>Яценюк</a:t>
            </a:r>
            <a:r>
              <a:rPr lang="ru-RU" baseline="0" dirty="0" smtClean="0"/>
              <a:t>. 1 </a:t>
            </a:r>
            <a:r>
              <a:rPr lang="ru-RU" baseline="0" dirty="0" err="1" smtClean="0"/>
              <a:t>млн</a:t>
            </a:r>
            <a:r>
              <a:rPr lang="ru-RU" baseline="0" dirty="0" smtClean="0"/>
              <a:t> – продажа имущества, 600 тыс. – дивиденды, семья – предпринимательская </a:t>
            </a:r>
            <a:r>
              <a:rPr lang="ru-RU" baseline="0" dirty="0" err="1" smtClean="0"/>
              <a:t>деят-ть</a:t>
            </a:r>
            <a:endParaRPr lang="ru-RU" baseline="0" dirty="0" smtClean="0"/>
          </a:p>
          <a:p>
            <a:r>
              <a:rPr lang="ru-RU" baseline="0" dirty="0" smtClean="0"/>
              <a:t>Петренко – одинок, 1,2 </a:t>
            </a:r>
            <a:r>
              <a:rPr lang="ru-RU" baseline="0" dirty="0" err="1" smtClean="0"/>
              <a:t>млн</a:t>
            </a:r>
            <a:r>
              <a:rPr lang="ru-RU" baseline="0" dirty="0" smtClean="0"/>
              <a:t> продажа имущества, 900 </a:t>
            </a:r>
            <a:r>
              <a:rPr lang="ru-RU" baseline="0" dirty="0" err="1" smtClean="0"/>
              <a:t>тыс</a:t>
            </a:r>
            <a:r>
              <a:rPr lang="ru-RU" baseline="0" dirty="0" smtClean="0"/>
              <a:t> в графе «другое» (в интервью сказал, что это % от вкладов), 500 тыс.дивиденды, 35 тыс. – материальная помощь. 8 </a:t>
            </a:r>
            <a:r>
              <a:rPr lang="ru-RU" baseline="0" dirty="0" err="1" smtClean="0"/>
              <a:t>млн</a:t>
            </a:r>
            <a:r>
              <a:rPr lang="ru-RU" baseline="0" dirty="0" smtClean="0"/>
              <a:t> в банке. </a:t>
            </a:r>
          </a:p>
          <a:p>
            <a:r>
              <a:rPr lang="ru-RU" baseline="0" dirty="0" err="1" smtClean="0"/>
              <a:t>Демчишин</a:t>
            </a:r>
            <a:r>
              <a:rPr lang="ru-RU" baseline="0" dirty="0" smtClean="0"/>
              <a:t> (энергетика и угольная промышленность). Около 1,5 </a:t>
            </a:r>
            <a:r>
              <a:rPr lang="ru-RU" baseline="0" dirty="0" err="1" smtClean="0"/>
              <a:t>млн</a:t>
            </a:r>
            <a:r>
              <a:rPr lang="ru-RU" baseline="0" dirty="0" smtClean="0"/>
              <a:t> – продажа имущества, около 800тыс зарплата</a:t>
            </a:r>
          </a:p>
          <a:p>
            <a:r>
              <a:rPr lang="ru-RU" baseline="0" dirty="0" smtClean="0"/>
              <a:t>Зубко Геннадий Григорьевич (</a:t>
            </a:r>
            <a:r>
              <a:rPr lang="ru-RU" baseline="0" dirty="0" err="1" smtClean="0"/>
              <a:t>рег.развития</a:t>
            </a:r>
            <a:r>
              <a:rPr lang="ru-RU" baseline="0" dirty="0" smtClean="0"/>
              <a:t>, строительство и ЖКХ).832 тысячи – научная и преподавательская деятельность!!! В «Схемах» журналисты спросили у Зубко об этой статье доходов, он ответил, что консультирует предприятия, а на вопрос «какие» сказала «много предприятий»</a:t>
            </a:r>
          </a:p>
          <a:p>
            <a:r>
              <a:rPr lang="ru-RU" baseline="0" dirty="0" err="1" smtClean="0"/>
              <a:t>Квиташвили</a:t>
            </a:r>
            <a:r>
              <a:rPr lang="ru-RU" baseline="0" dirty="0" smtClean="0"/>
              <a:t> – доходы из Грузии</a:t>
            </a:r>
          </a:p>
          <a:p>
            <a:r>
              <a:rPr lang="ru-RU" baseline="0" dirty="0" smtClean="0"/>
              <a:t>Павел </a:t>
            </a:r>
            <a:r>
              <a:rPr lang="ru-RU" baseline="0" dirty="0" err="1" smtClean="0"/>
              <a:t>Розенко</a:t>
            </a:r>
            <a:r>
              <a:rPr lang="ru-RU" baseline="0" dirty="0" smtClean="0"/>
              <a:t>, министр социальной политики</a:t>
            </a:r>
          </a:p>
          <a:p>
            <a:r>
              <a:rPr lang="ru-RU" baseline="0" dirty="0" smtClean="0"/>
              <a:t>Кириленко – мин.культ</a:t>
            </a:r>
          </a:p>
          <a:p>
            <a:r>
              <a:rPr lang="ru-RU" baseline="0" dirty="0" smtClean="0"/>
              <a:t>Игорь Жданов – министр молодежи и спорта</a:t>
            </a:r>
          </a:p>
          <a:p>
            <a:r>
              <a:rPr lang="ru-RU" baseline="0" dirty="0" smtClean="0"/>
              <a:t>Климкин – 500 тыс. доход семьи от аренды. Правда непонятно какого имущества: 2 квартиры, одна 49 м2, вторая правда 164, но можно ли ее сдать за почти 50 тыс. в месяц? Два авто на </a:t>
            </a:r>
            <a:r>
              <a:rPr lang="ru-RU" baseline="0" dirty="0" err="1" smtClean="0"/>
              <a:t>Климкином</a:t>
            </a:r>
            <a:r>
              <a:rPr lang="ru-RU" baseline="0" dirty="0" smtClean="0"/>
              <a:t>, у семьи нет. И средств в банках тоже нет</a:t>
            </a:r>
          </a:p>
          <a:p>
            <a:r>
              <a:rPr lang="ru-RU" baseline="0" dirty="0" err="1" smtClean="0"/>
              <a:t>Аваков</a:t>
            </a:r>
            <a:r>
              <a:rPr lang="ru-RU" baseline="0" dirty="0" smtClean="0"/>
              <a:t> — коло 300 тыс. своего дохода (почти все зарплата) и больше 700 тыс. у семьи – почти все подарки</a:t>
            </a:r>
          </a:p>
          <a:p>
            <a:r>
              <a:rPr lang="ru-RU" baseline="0" dirty="0" smtClean="0"/>
              <a:t>Павленко – 74 тыс. своего дохода (в основном ЗП) и 860 – у семьи, из них 720 – аренда. Правда, если у самого министра 2 дома и квартира, то у семьи только одна квартира, зато 3 гаража</a:t>
            </a:r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777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Сейчас в Украине около 400 тысяч чиновников, и конечно только волонтеры не могут оцифровать все эти данные. В 2014 году был принят закон «Про </a:t>
            </a:r>
            <a:r>
              <a:rPr lang="ru-RU" baseline="0" dirty="0" err="1" smtClean="0"/>
              <a:t>запоб</a:t>
            </a:r>
            <a:r>
              <a:rPr lang="uk-UA" baseline="0" dirty="0" smtClean="0"/>
              <a:t>і</a:t>
            </a:r>
            <a:r>
              <a:rPr lang="ru-RU" baseline="0" dirty="0" err="1" smtClean="0"/>
              <a:t>гання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корупції</a:t>
            </a:r>
            <a:r>
              <a:rPr lang="ru-RU" baseline="0" dirty="0" smtClean="0"/>
              <a:t>», который вступил в силу в 2015 году, и согласно которого определена электронная подача деклараций на сайте «Национального агентства по вопросам предотвращения коррупции». Данные деклараций будут в свободном доступе на сайте с ограничением по личным данным, таким как данные паспорта/ ИНН и адрес.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Финансировать разработку софта, который сможет обеспечить ввод и анализ данных, будет ПРО ООН. Сейчас проводится тендер на выбор поставщика.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Закон определяет также форму декларации, она будет отличаться от существующей. Во-первых, за счет электронной формы она будет более детальной (с подсказками, вариантами ответов и т.п.). Во-вторых, там будет дополнительная информация. Например, о корпоративных правах. Если сейчас декларанту можно вписать просто сумму прав, то в новой форме нужно будет указать предприятие, чьи корпоративные права принадлежат декларанту. </a:t>
            </a:r>
          </a:p>
          <a:p>
            <a:r>
              <a:rPr lang="ru-RU" baseline="0" dirty="0" smtClean="0"/>
              <a:t>Также нужно будет декларировать движимое имущество стоимостью более 50 минимальных зарплат (сейчас это около 70 </a:t>
            </a:r>
            <a:r>
              <a:rPr lang="ru-RU" baseline="0" dirty="0" err="1" smtClean="0"/>
              <a:t>тыс.грн</a:t>
            </a:r>
            <a:r>
              <a:rPr lang="ru-RU" baseline="0" dirty="0" smtClean="0"/>
              <a:t>.), включая мобильные телефоны, ювелирные украшения, одежду и т.п.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91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 начале это был ввод через </a:t>
            </a:r>
            <a:r>
              <a:rPr lang="ru-RU" dirty="0" err="1" smtClean="0"/>
              <a:t>гугл-форму</a:t>
            </a:r>
            <a:r>
              <a:rPr lang="ru-RU" dirty="0" smtClean="0"/>
              <a:t>. Денис</a:t>
            </a:r>
            <a:r>
              <a:rPr lang="ru-RU" baseline="0" dirty="0" smtClean="0"/>
              <a:t> через </a:t>
            </a:r>
            <a:r>
              <a:rPr lang="ru-RU" baseline="0" dirty="0" err="1" smtClean="0"/>
              <a:t>фейсбук</a:t>
            </a:r>
            <a:r>
              <a:rPr lang="ru-RU" baseline="0" dirty="0" smtClean="0"/>
              <a:t> призвал откликнуться людей, которые готовы быть волонтерами. Они получали письма с ссылками на </a:t>
            </a:r>
            <a:r>
              <a:rPr lang="ru-RU" baseline="0" dirty="0" err="1" smtClean="0"/>
              <a:t>скан-копии</a:t>
            </a:r>
            <a:r>
              <a:rPr lang="ru-RU" baseline="0" dirty="0" smtClean="0"/>
              <a:t> декларации и через </a:t>
            </a:r>
            <a:r>
              <a:rPr lang="ru-RU" baseline="0" dirty="0" err="1" smtClean="0"/>
              <a:t>гугл-форму</a:t>
            </a:r>
            <a:r>
              <a:rPr lang="ru-RU" baseline="0" dirty="0" smtClean="0"/>
              <a:t> вводили данные. На этом этапе было введено около 3 тысяч деклараций. Для защиты от ошибок каждая декларация вводилась минимум 3 раза, соответственно на выходе мы получили около 9 тысяч деклараций.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 этого наступил следующий этап — чистка деклараций и разработка правил для программирования уже красивой и</a:t>
            </a:r>
            <a:r>
              <a:rPr lang="ru-RU" baseline="0" dirty="0" smtClean="0"/>
              <a:t> своей формы ввода декларации. Чистки было много, потому что возможностей у </a:t>
            </a:r>
            <a:r>
              <a:rPr lang="ru-RU" baseline="0" dirty="0" err="1" smtClean="0"/>
              <a:t>гугл-формы</a:t>
            </a:r>
            <a:r>
              <a:rPr lang="ru-RU" baseline="0" dirty="0" smtClean="0"/>
              <a:t> было мало </a:t>
            </a:r>
            <a:r>
              <a:rPr lang="ru-RU" baseline="0" dirty="0" smtClean="0">
                <a:sym typeface="Wingdings" pitchFamily="2" charset="2"/>
              </a:rPr>
              <a:t> Для примера я показала на этом слайде пару записей для одной декларации. Строки — это копии, введенные разными волонтерами. Красный цвет означает, что есть несовпадения. Основные проблемы это</a:t>
            </a:r>
          </a:p>
          <a:p>
            <a:pPr>
              <a:buFontTx/>
              <a:buChar char="-"/>
            </a:pPr>
            <a:r>
              <a:rPr lang="ru-RU" baseline="0" dirty="0" smtClean="0">
                <a:sym typeface="Wingdings" pitchFamily="2" charset="2"/>
              </a:rPr>
              <a:t>Опечатки (Светлана)</a:t>
            </a:r>
          </a:p>
          <a:p>
            <a:pPr>
              <a:buFontTx/>
              <a:buChar char="-"/>
            </a:pPr>
            <a:r>
              <a:rPr lang="ru-RU" baseline="0" dirty="0" smtClean="0">
                <a:sym typeface="Wingdings" pitchFamily="2" charset="2"/>
              </a:rPr>
              <a:t>Необходимость отмечать скрытую и неразборчивую информацию</a:t>
            </a:r>
          </a:p>
          <a:p>
            <a:pPr>
              <a:buFontTx/>
              <a:buChar char="-"/>
            </a:pPr>
            <a:r>
              <a:rPr lang="ru-RU" baseline="0" dirty="0" smtClean="0">
                <a:sym typeface="Wingdings" pitchFamily="2" charset="2"/>
              </a:rPr>
              <a:t>Формат поля (тип данных – числа, строки, и т.п.) и вообще формат записи (Киев или город Киев)</a:t>
            </a:r>
          </a:p>
          <a:p>
            <a:pPr>
              <a:buFontTx/>
              <a:buChar char="-"/>
            </a:pPr>
            <a:r>
              <a:rPr lang="ru-RU" baseline="0" dirty="0" smtClean="0">
                <a:sym typeface="Wingdings" pitchFamily="2" charset="2"/>
              </a:rPr>
              <a:t>Комментарии декларанта</a:t>
            </a:r>
          </a:p>
          <a:p>
            <a:pPr>
              <a:buFontTx/>
              <a:buNone/>
            </a:pPr>
            <a:endParaRPr lang="ru-RU" baseline="0" dirty="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baseline="0" dirty="0" smtClean="0">
                <a:sym typeface="Wingdings" pitchFamily="2" charset="2"/>
              </a:rPr>
              <a:t>Чистка этих девяти тысяч записей заняла около 2 месяцев, еще где-то месяц заняла доработка формы ввода, и в начале апреля заработал сайт </a:t>
            </a:r>
            <a:r>
              <a:rPr lang="en-US" baseline="0" dirty="0" smtClean="0">
                <a:sym typeface="Wingdings" pitchFamily="2" charset="2"/>
              </a:rPr>
              <a:t>declarations.com.ua</a:t>
            </a:r>
            <a:r>
              <a:rPr lang="ru-RU" baseline="0" dirty="0" smtClean="0">
                <a:sym typeface="Wingdings" pitchFamily="2" charset="2"/>
              </a:rPr>
              <a:t>, на котором и по сей день оцифровываются декларации. Сейчас доступно около 14 тысяч.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2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Сейчас форма ввода выглядит сама</a:t>
            </a:r>
            <a:r>
              <a:rPr lang="ru-RU" baseline="0" dirty="0" smtClean="0"/>
              <a:t> декларация, и в ней есть много подсказок для вводящих</a:t>
            </a:r>
            <a:endParaRPr lang="ru-RU" baseline="0" dirty="0" smtClean="0">
              <a:sym typeface="Wingdings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2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Как я сказала, у нас было 4 проблемы при чистке</a:t>
            </a:r>
            <a:endParaRPr lang="ru-RU" baseline="0" dirty="0" smtClean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ru-RU" baseline="0" dirty="0" smtClean="0">
                <a:sym typeface="Wingdings" pitchFamily="2" charset="2"/>
              </a:rPr>
              <a:t>Опечатки — с ними мы боремся, во-первых, предлагая выпадающие списки и </a:t>
            </a:r>
            <a:r>
              <a:rPr lang="ru-RU" baseline="0" dirty="0" err="1" smtClean="0">
                <a:sym typeface="Wingdings" pitchFamily="2" charset="2"/>
              </a:rPr>
              <a:t>автозаполнение</a:t>
            </a:r>
            <a:endParaRPr lang="ru-RU" baseline="0" dirty="0" smtClean="0">
              <a:sym typeface="Wingdings" pitchFamily="2" charset="2"/>
            </a:endParaRPr>
          </a:p>
          <a:p>
            <a:pPr>
              <a:buFontTx/>
              <a:buNone/>
            </a:pPr>
            <a:r>
              <a:rPr lang="ru-RU" baseline="0" dirty="0" smtClean="0">
                <a:sym typeface="Wingdings" pitchFamily="2" charset="2"/>
              </a:rPr>
              <a:t>Для имен и географический названий это не так принципиально, а вот например для марок машин это очень облегчило проверку, потому что с ними было больше всего проблем при чистке.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98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Вторая проблема — это необходимость фиксировать то, что в поле была скрытая или неразборчиво записанная информация. Изначально, еще в </a:t>
            </a:r>
            <a:r>
              <a:rPr lang="ru-RU" baseline="0" dirty="0" err="1" smtClean="0"/>
              <a:t>гугл-форме</a:t>
            </a:r>
            <a:r>
              <a:rPr lang="ru-RU" baseline="0" dirty="0" smtClean="0"/>
              <a:t>, это необходимо было записывать в самом поле. Соответственно, потом эту информацию нужно было каким-то образом выделять.</a:t>
            </a:r>
            <a:endParaRPr lang="ru-RU" baseline="0" dirty="0" smtClean="0">
              <a:sym typeface="Wingdings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4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Третье — это тип данных. В данном случае у нас просто есть ограничение на тип вводимых данных. Например, в имена нельзя вводить цифры, а в суммы — буквы, нельзя ставить несколько знаков-разделителей в буквах и т.п. </a:t>
            </a:r>
          </a:p>
          <a:p>
            <a:r>
              <a:rPr lang="ru-RU" baseline="0" dirty="0" smtClean="0">
                <a:sym typeface="Wingdings" pitchFamily="2" charset="2"/>
              </a:rPr>
              <a:t>И четвертая проблема — это комментарии и дополнительная информация, вписанная в декларацию. Сейчас она отдельно вписывается в поле комментария.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21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Сейчас весь процесс выглядит так. Волонтеры вводят декларации, по 3 копии каждой. При автоматической обработке делаются разные проверки и </a:t>
            </a:r>
            <a:r>
              <a:rPr lang="ru-RU" baseline="0" dirty="0" err="1" smtClean="0"/>
              <a:t>автозамены</a:t>
            </a:r>
            <a:r>
              <a:rPr lang="ru-RU" baseline="0" dirty="0" smtClean="0"/>
              <a:t>. Например, если числовое поле пустое, а рядом в комментарии вписано число, мы считаем, что вводящий промахнулся и переносим число из комментария в числовое поле. Убираются двойные пробелы, точки в конце записи, и так далее. Но после этого как правило все равно остаются несовпадения, которые проверяются уже вручную. Сначала это делалось совершенно вручную в </a:t>
            </a:r>
            <a:r>
              <a:rPr lang="ru-RU" baseline="0" dirty="0" err="1" smtClean="0"/>
              <a:t>экселе</a:t>
            </a:r>
            <a:r>
              <a:rPr lang="ru-RU" baseline="0" dirty="0" smtClean="0"/>
              <a:t>, потом Денис нашел для нас человека, который написал для </a:t>
            </a:r>
            <a:r>
              <a:rPr lang="ru-RU" baseline="0" dirty="0" err="1" smtClean="0"/>
              <a:t>экселя</a:t>
            </a:r>
            <a:r>
              <a:rPr lang="ru-RU" baseline="0" dirty="0" smtClean="0"/>
              <a:t> макрос, который автоматически переходит от несовпадения к несовпадению и автоматизирует этот процесс. Ну и когда все копии приведены к единому виду, декларации заливаются на сайт. Сейчас вводится где-то по тысяче деклараций в месяц, проверка занимает еще пару дней занимает проверка с помощью макроса, то есть после того как мы начали пользоваться макросом для проверки, мы вышли на уровень последовательной работы с регулярной выкладкой данных на сайт. </a:t>
            </a:r>
            <a:endParaRPr lang="ru-RU" baseline="0" dirty="0" smtClean="0">
              <a:sym typeface="Wingdings" pitchFamily="2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7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Доступ к данным и по декларациям, и по Гарной Хате открыт для всех желающих. На сайтах есть пример </a:t>
            </a:r>
            <a:r>
              <a:rPr lang="ru-RU" baseline="0" dirty="0" err="1" smtClean="0"/>
              <a:t>скрипта</a:t>
            </a:r>
            <a:r>
              <a:rPr lang="ru-RU" baseline="0" dirty="0" smtClean="0"/>
              <a:t> на питоне, с помощью которого можно скачать файл в формате </a:t>
            </a:r>
            <a:r>
              <a:rPr lang="en-US" baseline="0" dirty="0" err="1" smtClean="0"/>
              <a:t>json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490A4-47BD-4C95-9C26-8D70B19FFCA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29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045D-7587-4520-A378-20FDE03AEBAC}" type="datetimeFigureOut">
              <a:rPr lang="ru-RU" smtClean="0"/>
              <a:pPr/>
              <a:t>16.12.2015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A04E-DDC4-496A-A0BB-036D22ACECB2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331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15697" y="260648"/>
            <a:ext cx="660759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a.linkedin.com/in/olga-makarova-8b3a4b9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arnahata.in.ua/" TargetMode="External"/><Relationship Id="rId4" Type="http://schemas.openxmlformats.org/officeDocument/2006/relationships/hyperlink" Target="http://declarations.com.u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18" Type="http://schemas.openxmlformats.org/officeDocument/2006/relationships/image" Target="../media/image43.jpe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17" Type="http://schemas.openxmlformats.org/officeDocument/2006/relationships/image" Target="../media/image42.jpe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Relationship Id="rId14" Type="http://schemas.openxmlformats.org/officeDocument/2006/relationships/image" Target="../media/image3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akon5.rada.gov.ua/laws/show/1700-1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procurement-notices.undp.org/view_notice.cfm?notice_id=2562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rada.gov.ua/" TargetMode="External"/><Relationship Id="rId13" Type="http://schemas.openxmlformats.org/officeDocument/2006/relationships/hyperlink" Target="http://spending.gov.ua/" TargetMode="External"/><Relationship Id="rId3" Type="http://schemas.openxmlformats.org/officeDocument/2006/relationships/hyperlink" Target="http://garnahata.in.ua/" TargetMode="External"/><Relationship Id="rId7" Type="http://schemas.openxmlformats.org/officeDocument/2006/relationships/hyperlink" Target="http://nbu.rocks/" TargetMode="External"/><Relationship Id="rId12" Type="http://schemas.openxmlformats.org/officeDocument/2006/relationships/hyperlink" Target="http://corrupt.test.informjust.ua/" TargetMode="External"/><Relationship Id="rId17" Type="http://schemas.openxmlformats.org/officeDocument/2006/relationships/hyperlink" Target="https://www.facebook.com/artem.romanyukov/posts/1001215099901982" TargetMode="External"/><Relationship Id="rId2" Type="http://schemas.openxmlformats.org/officeDocument/2006/relationships/hyperlink" Target="http://declarations.com.ua/" TargetMode="External"/><Relationship Id="rId16" Type="http://schemas.openxmlformats.org/officeDocument/2006/relationships/hyperlink" Target="http://knk.media/top-tema/item/660-101-publichnyi-reiestr-ukrainy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bank.gov.ua/control/uk/publish/article?art_id=65162&amp;cat_id=36674" TargetMode="External"/><Relationship Id="rId11" Type="http://schemas.openxmlformats.org/officeDocument/2006/relationships/hyperlink" Target="https://usr.minjust.gov.ua/ua/freesearch" TargetMode="External"/><Relationship Id="rId5" Type="http://schemas.openxmlformats.org/officeDocument/2006/relationships/hyperlink" Target="http://ukrstat.gov.ua/" TargetMode="External"/><Relationship Id="rId15" Type="http://schemas.openxmlformats.org/officeDocument/2006/relationships/hyperlink" Target="http://cityscale.com.ua/" TargetMode="External"/><Relationship Id="rId10" Type="http://schemas.openxmlformats.org/officeDocument/2006/relationships/hyperlink" Target="http://www.cvk.gov.ua/" TargetMode="External"/><Relationship Id="rId4" Type="http://schemas.openxmlformats.org/officeDocument/2006/relationships/hyperlink" Target="http://voxukraine.org/voxdata/home_ukr.html" TargetMode="External"/><Relationship Id="rId9" Type="http://schemas.openxmlformats.org/officeDocument/2006/relationships/hyperlink" Target="http://prozorro.org/publichni-zakupivli/" TargetMode="External"/><Relationship Id="rId14" Type="http://schemas.openxmlformats.org/officeDocument/2006/relationships/hyperlink" Target="http://pep.org.ua/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yanukovychleaks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0" y="3933056"/>
            <a:ext cx="8604448" cy="1470025"/>
          </a:xfrm>
        </p:spPr>
        <p:txBody>
          <a:bodyPr lIns="720000">
            <a:normAutofit fontScale="90000"/>
          </a:bodyPr>
          <a:lstStyle/>
          <a:p>
            <a:pPr algn="l"/>
            <a:r>
              <a:rPr lang="ru-RU" sz="3600" dirty="0" smtClean="0">
                <a:latin typeface="Arial" pitchFamily="34" charset="0"/>
                <a:cs typeface="Arial" pitchFamily="34" charset="0"/>
              </a:rPr>
              <a:t>Найди коррупционера. Анализ данных проектов Канцелярской сотни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0" y="6381328"/>
            <a:ext cx="3995936" cy="404664"/>
          </a:xfrm>
          <a:prstGeom prst="rect">
            <a:avLst/>
          </a:prstGeom>
        </p:spPr>
        <p:txBody>
          <a:bodyPr vert="horz" lIns="72000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hlinkClick r:id="rId2"/>
              </a:rPr>
              <a:t>Ольга Макарова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 Канцелярская сотня</a:t>
            </a:r>
          </a:p>
        </p:txBody>
      </p:sp>
      <p:sp>
        <p:nvSpPr>
          <p:cNvPr id="11266" name="AutoShape 2" descr="Результат пошуку зображень за запитом &quot;linkedi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https://pbs.twimg.com/profile_images/614583061448036352/CBpFkPaz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5220" t="39706" r="52282" b="39150"/>
          <a:stretch>
            <a:fillRect/>
          </a:stretch>
        </p:blipFill>
        <p:spPr bwMode="auto">
          <a:xfrm>
            <a:off x="755576" y="2204864"/>
            <a:ext cx="424559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Прямоугольник 11"/>
          <p:cNvSpPr/>
          <p:nvPr/>
        </p:nvSpPr>
        <p:spPr>
          <a:xfrm>
            <a:off x="5076056" y="2204864"/>
            <a:ext cx="3187091" cy="158400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4"/>
              </a:rPr>
              <a:t>http://declarations.com.ua/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Arial" pitchFamily="34" charset="0"/>
                <a:cs typeface="Arial" pitchFamily="34" charset="0"/>
                <a:hlinkClick r:id="rId5"/>
              </a:rPr>
              <a:t>http://garnahata.in.ua/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71" name="AutoShape 7" descr="https://scontent-cdg2-1.xx.fbcdn.net/hphotos-prn2/v/t1.0-9/10003965_748413315193280_1359578201_n.jpg?oh=c364836f84156ac5493bf4d08372cdee&amp;oe=57225F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3" name="AutoShape 9" descr="https://scontent-cdg2-1.xx.fbcdn.net/hphotos-prn2/v/t1.0-9/10003965_748413315193280_1359578201_n.jpg?oh=c364836f84156ac5493bf4d08372cdee&amp;oe=57225F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Доступ к данным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1397000"/>
          <a:ext cx="8136000" cy="412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000"/>
                <a:gridCol w="360000"/>
                <a:gridCol w="3888000"/>
              </a:tblGrid>
              <a:tr h="60296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Декларации</a:t>
                      </a:r>
                      <a:endParaRPr lang="ru-R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err="1" smtClean="0">
                          <a:latin typeface="Arial" pitchFamily="34" charset="0"/>
                          <a:cs typeface="Arial" pitchFamily="34" charset="0"/>
                        </a:rPr>
                        <a:t>Гарна</a:t>
                      </a: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 Хата</a:t>
                      </a:r>
                      <a:endParaRPr lang="ru-R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  <a:tr h="3517271">
                <a:tc>
                  <a:txBody>
                    <a:bodyPr/>
                    <a:lstStyle/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endParaRPr lang="ru-RU" sz="24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ФИО, должность</a:t>
                      </a: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Семья</a:t>
                      </a: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Доходы</a:t>
                      </a: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Имущество</a:t>
                      </a: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Активы</a:t>
                      </a:r>
                    </a:p>
                    <a:p>
                      <a:pPr marL="180000" indent="360000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dirty="0" smtClean="0">
                          <a:latin typeface="Arial" pitchFamily="34" charset="0"/>
                          <a:cs typeface="Arial" pitchFamily="34" charset="0"/>
                        </a:rPr>
                        <a:t>Обязательства</a:t>
                      </a:r>
                      <a:endParaRPr lang="ru-R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36000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endParaRPr lang="ru-RU" sz="24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180000" indent="36000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Собственник</a:t>
                      </a:r>
                    </a:p>
                    <a:p>
                      <a:pPr marL="180000" indent="36000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Регистрационные данные</a:t>
                      </a:r>
                    </a:p>
                    <a:p>
                      <a:pPr marL="180000" indent="36000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Адрес</a:t>
                      </a:r>
                    </a:p>
                    <a:p>
                      <a:pPr marL="180000" indent="360000" algn="l" defTabSz="914400" rtl="0" eaLnBrk="1" latinLnBrk="0" hangingPunct="1">
                        <a:spcBef>
                          <a:spcPts val="600"/>
                        </a:spcBef>
                        <a:buFont typeface="Arial" pitchFamily="34" charset="0"/>
                        <a:buChar char="•"/>
                      </a:pPr>
                      <a:r>
                        <a:rPr lang="ru-RU" sz="2400" kern="120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Кредит (при наличии)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>
            <a:off x="524312" y="2492896"/>
            <a:ext cx="0" cy="25922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746496" y="2420888"/>
            <a:ext cx="0" cy="25922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Доступ к данным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 l="1840" t="8485" r="2184" b="13751"/>
          <a:stretch>
            <a:fillRect/>
          </a:stretch>
        </p:blipFill>
        <p:spPr bwMode="auto">
          <a:xfrm>
            <a:off x="323528" y="1340768"/>
            <a:ext cx="8568952" cy="520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Пример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D:\declarations\analysis\images\income_per_member_by_office_box_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00" y="836712"/>
            <a:ext cx="9133200" cy="547992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195736" y="1232956"/>
            <a:ext cx="2843936" cy="1160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72000" rtlCol="0" anchor="ctr"/>
          <a:lstStyle/>
          <a:p>
            <a:pPr algn="r"/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Борис Колесников (ПР)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 l="17344" t="37031" r="62723" b="28516"/>
          <a:stretch>
            <a:fillRect/>
          </a:stretch>
        </p:blipFill>
        <p:spPr bwMode="auto">
          <a:xfrm>
            <a:off x="4139952" y="1268760"/>
            <a:ext cx="833140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5076056" y="140426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5076056" y="1260252"/>
            <a:ext cx="0" cy="11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796136" y="1844824"/>
            <a:ext cx="2376264" cy="121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Сергей Кий</a:t>
            </a:r>
            <a:r>
              <a:rPr lang="en-US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7" descr="http://file.liga.net/upload/iblock/37d/37d102ced8c3e62f07ac3ec95a77a49d.jpg"/>
          <p:cNvPicPr>
            <a:picLocks noChangeAspect="1" noChangeArrowheads="1"/>
          </p:cNvPicPr>
          <p:nvPr/>
        </p:nvPicPr>
        <p:blipFill>
          <a:blip r:embed="rId5" cstate="print"/>
          <a:srcRect l="28350" t="5040" r="28181" b="16841"/>
          <a:stretch>
            <a:fillRect/>
          </a:stretch>
        </p:blipFill>
        <p:spPr bwMode="auto">
          <a:xfrm>
            <a:off x="5868144" y="1916832"/>
            <a:ext cx="801290" cy="1080000"/>
          </a:xfrm>
          <a:prstGeom prst="rect">
            <a:avLst/>
          </a:prstGeom>
          <a:noFill/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5508104" y="3036071"/>
            <a:ext cx="28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796136" y="1800112"/>
            <a:ext cx="0" cy="12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671170" y="3187314"/>
            <a:ext cx="2717254" cy="113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Александр Онищенко (ПР)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1" descr="http://static.rada.gov.ua/dep_img8/d93_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24128" y="3212976"/>
            <a:ext cx="810000" cy="1080000"/>
          </a:xfrm>
          <a:prstGeom prst="rect">
            <a:avLst/>
          </a:prstGeom>
          <a:noFill/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5652120" y="3132460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508104" y="3642866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979712" y="2852936"/>
            <a:ext cx="3240360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72000" rtlCol="0" anchor="ctr"/>
          <a:lstStyle/>
          <a:p>
            <a:pPr algn="r"/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Юрий Чертков (ПР)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3" name="Picture 13" descr="http://www.ostro.org/files_dn/2012/09/07/11.jpg"/>
          <p:cNvPicPr>
            <a:picLocks noChangeAspect="1" noChangeArrowheads="1"/>
          </p:cNvPicPr>
          <p:nvPr/>
        </p:nvPicPr>
        <p:blipFill>
          <a:blip r:embed="rId7" cstate="print"/>
          <a:srcRect l="4991" t="7164" r="17656" b="21201"/>
          <a:stretch>
            <a:fillRect/>
          </a:stretch>
        </p:blipFill>
        <p:spPr bwMode="auto">
          <a:xfrm>
            <a:off x="4283968" y="2924944"/>
            <a:ext cx="837000" cy="1080000"/>
          </a:xfrm>
          <a:prstGeom prst="rect">
            <a:avLst/>
          </a:prstGeom>
          <a:noFill/>
        </p:spPr>
      </p:pic>
      <p:cxnSp>
        <p:nvCxnSpPr>
          <p:cNvPr id="24" name="Прямая соединительная линия 23"/>
          <p:cNvCxnSpPr/>
          <p:nvPr/>
        </p:nvCxnSpPr>
        <p:spPr>
          <a:xfrm>
            <a:off x="5220072" y="2780928"/>
            <a:ext cx="0" cy="133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5227692" y="3877940"/>
            <a:ext cx="25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5508104" y="4269768"/>
            <a:ext cx="216024" cy="325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907704" y="4284588"/>
            <a:ext cx="3384376" cy="1232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72000" rtlCol="0" anchor="ctr"/>
          <a:lstStyle/>
          <a:p>
            <a:pPr algn="r"/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Сергей Мартыняк (внефракционный)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" name="Picture 23" descr="http://martyniak-com-ua.s3-eu-west-1.amazonaws.com/uploads/blog/image/53a95ab2ce964a6a5a000003/sergiy-martinyak-teritorialnoyi-reformi-ne-ominuti-martyniak.com.ua.jpg"/>
          <p:cNvPicPr>
            <a:picLocks noChangeAspect="1" noChangeArrowheads="1"/>
          </p:cNvPicPr>
          <p:nvPr/>
        </p:nvPicPr>
        <p:blipFill>
          <a:blip r:embed="rId8" cstate="print"/>
          <a:srcRect l="14903" t="1647" r="33614" b="16001"/>
          <a:stretch>
            <a:fillRect/>
          </a:stretch>
        </p:blipFill>
        <p:spPr bwMode="auto">
          <a:xfrm>
            <a:off x="4399272" y="4337928"/>
            <a:ext cx="820800" cy="1080000"/>
          </a:xfrm>
          <a:prstGeom prst="rect">
            <a:avLst/>
          </a:prstGeom>
          <a:noFill/>
        </p:spPr>
      </p:pic>
      <p:cxnSp>
        <p:nvCxnSpPr>
          <p:cNvPr id="32" name="Прямая соединительная линия 31"/>
          <p:cNvCxnSpPr/>
          <p:nvPr/>
        </p:nvCxnSpPr>
        <p:spPr>
          <a:xfrm flipV="1">
            <a:off x="5292080" y="4304317"/>
            <a:ext cx="2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292080" y="4256124"/>
            <a:ext cx="0" cy="12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5724128" y="4365104"/>
            <a:ext cx="2664296" cy="11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r>
              <a:rPr lang="ru-RU" sz="1600" noProof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Виталий Хомутынник (ПР)</a:t>
            </a:r>
            <a:endParaRPr lang="ru-RU" sz="1600" noProof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Picture 21" descr="http://eimg.pravda.com/images/doc/f/5/f5a4dc4-300.jpg"/>
          <p:cNvPicPr>
            <a:picLocks noChangeAspect="1" noChangeArrowheads="1"/>
          </p:cNvPicPr>
          <p:nvPr/>
        </p:nvPicPr>
        <p:blipFill>
          <a:blip r:embed="rId9" cstate="print"/>
          <a:srcRect l="27720" t="3857" r="35723" b="19001"/>
          <a:stretch>
            <a:fillRect/>
          </a:stretch>
        </p:blipFill>
        <p:spPr bwMode="auto">
          <a:xfrm>
            <a:off x="5796135" y="4414252"/>
            <a:ext cx="783382" cy="1080000"/>
          </a:xfrm>
          <a:prstGeom prst="rect">
            <a:avLst/>
          </a:prstGeom>
          <a:noFill/>
        </p:spPr>
      </p:pic>
      <p:cxnSp>
        <p:nvCxnSpPr>
          <p:cNvPr id="28" name="Прямая соединительная линия 27"/>
          <p:cNvCxnSpPr/>
          <p:nvPr/>
        </p:nvCxnSpPr>
        <p:spPr>
          <a:xfrm>
            <a:off x="5724128" y="4365192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8" grpId="0" animBg="1"/>
      <p:bldP spid="22" grpId="0" animBg="1"/>
      <p:bldP spid="30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Пример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D:\Мои документы\Downloads\WordItOut-word-cloud-1328501.png"/>
          <p:cNvPicPr>
            <a:picLocks noChangeAspect="1" noChangeArrowheads="1"/>
          </p:cNvPicPr>
          <p:nvPr/>
        </p:nvPicPr>
        <p:blipFill>
          <a:blip r:embed="rId3" cstate="print"/>
          <a:srcRect l="24161" t="1942" r="11869"/>
          <a:stretch>
            <a:fillRect/>
          </a:stretch>
        </p:blipFill>
        <p:spPr bwMode="auto">
          <a:xfrm>
            <a:off x="395535" y="1124744"/>
            <a:ext cx="8468141" cy="5184576"/>
          </a:xfrm>
          <a:prstGeom prst="rect">
            <a:avLst/>
          </a:prstGeom>
          <a:noFill/>
        </p:spPr>
      </p:pic>
      <p:pic>
        <p:nvPicPr>
          <p:cNvPr id="34" name="Picture 4" descr="D:\Мои документы\Downloads\WordItOut-word-cloud-1328501.png"/>
          <p:cNvPicPr>
            <a:picLocks noChangeAspect="1" noChangeArrowheads="1"/>
          </p:cNvPicPr>
          <p:nvPr/>
        </p:nvPicPr>
        <p:blipFill>
          <a:blip r:embed="rId3" cstate="print"/>
          <a:srcRect l="86173" t="85291"/>
          <a:stretch>
            <a:fillRect/>
          </a:stretch>
        </p:blipFill>
        <p:spPr bwMode="auto">
          <a:xfrm>
            <a:off x="7380312" y="5661248"/>
            <a:ext cx="1525298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Пример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G:\analysis\government.png"/>
          <p:cNvPicPr>
            <a:picLocks noChangeAspect="1" noChangeArrowheads="1"/>
          </p:cNvPicPr>
          <p:nvPr/>
        </p:nvPicPr>
        <p:blipFill>
          <a:blip r:embed="rId3" cstate="print"/>
          <a:srcRect t="2381"/>
          <a:stretch>
            <a:fillRect/>
          </a:stretch>
        </p:blipFill>
        <p:spPr bwMode="auto">
          <a:xfrm>
            <a:off x="1259632" y="836712"/>
            <a:ext cx="6048672" cy="5904656"/>
          </a:xfrm>
          <a:prstGeom prst="rect">
            <a:avLst/>
          </a:prstGeom>
          <a:noFill/>
        </p:spPr>
      </p:pic>
      <p:grpSp>
        <p:nvGrpSpPr>
          <p:cNvPr id="13" name="Группа 12"/>
          <p:cNvGrpSpPr/>
          <p:nvPr/>
        </p:nvGrpSpPr>
        <p:grpSpPr>
          <a:xfrm>
            <a:off x="2915816" y="1196752"/>
            <a:ext cx="2952328" cy="1440160"/>
            <a:chOff x="2915816" y="1196752"/>
            <a:chExt cx="2952328" cy="144016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2915816" y="1196752"/>
              <a:ext cx="2952328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rtlCol="0" anchor="ctr"/>
            <a:lstStyle/>
            <a:p>
              <a:r>
                <a:rPr lang="ru-RU" sz="16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Вощевский</a:t>
              </a:r>
              <a:r>
                <a:rPr lang="ru-RU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r>
                <a:rPr lang="ru-RU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Валерий </a:t>
              </a:r>
            </a:p>
            <a:p>
              <a:r>
                <a:rPr lang="ru-RU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Михайлович, бывший вице-премьер</a:t>
              </a:r>
              <a:endParaRPr lang="uk-UA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" name="Picture 4" descr="Вощевський Валерій Миколайович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87824" y="1268760"/>
              <a:ext cx="1296144" cy="1296144"/>
            </a:xfrm>
            <a:prstGeom prst="rect">
              <a:avLst/>
            </a:prstGeom>
            <a:noFill/>
          </p:spPr>
        </p:pic>
      </p:grpSp>
      <p:cxnSp>
        <p:nvCxnSpPr>
          <p:cNvPr id="10" name="Прямая соединительная линия 9"/>
          <p:cNvCxnSpPr>
            <a:endCxn id="7" idx="1"/>
          </p:cNvCxnSpPr>
          <p:nvPr/>
        </p:nvCxnSpPr>
        <p:spPr>
          <a:xfrm>
            <a:off x="2627784" y="1340768"/>
            <a:ext cx="288032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915816" y="1124744"/>
            <a:ext cx="0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/>
          <p:cNvGrpSpPr/>
          <p:nvPr/>
        </p:nvGrpSpPr>
        <p:grpSpPr>
          <a:xfrm>
            <a:off x="5364088" y="3356992"/>
            <a:ext cx="3528392" cy="1584176"/>
            <a:chOff x="7236296" y="4653136"/>
            <a:chExt cx="3528392" cy="1584176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7236296" y="4725144"/>
              <a:ext cx="3528392" cy="1440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0" rtlCol="0" anchor="ctr"/>
            <a:lstStyle/>
            <a:p>
              <a:r>
                <a:rPr lang="ru-RU" sz="16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Зюков</a:t>
              </a:r>
              <a:r>
                <a:rPr lang="ru-RU" sz="16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Юрий Евгеньевич, бывший зам.министра энергетики и угольной </a:t>
              </a:r>
              <a:r>
                <a:rPr lang="ru-RU" sz="16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пром-ти</a:t>
              </a:r>
              <a:endParaRPr lang="uk-UA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30" name="Picture 6" descr="http://blog-donbassa.com/uploads/posts/2014-11/1415088470_pr_a5200.jpg"/>
            <p:cNvPicPr>
              <a:picLocks noChangeAspect="1" noChangeArrowheads="1"/>
            </p:cNvPicPr>
            <p:nvPr/>
          </p:nvPicPr>
          <p:blipFill>
            <a:blip r:embed="rId5" cstate="print"/>
            <a:srcRect l="16380" t="7821" r="37001" b="37435"/>
            <a:stretch>
              <a:fillRect/>
            </a:stretch>
          </p:blipFill>
          <p:spPr bwMode="auto">
            <a:xfrm>
              <a:off x="7308304" y="4797152"/>
              <a:ext cx="1141714" cy="1296000"/>
            </a:xfrm>
            <a:prstGeom prst="rect">
              <a:avLst/>
            </a:prstGeom>
            <a:noFill/>
          </p:spPr>
        </p:pic>
        <p:cxnSp>
          <p:nvCxnSpPr>
            <p:cNvPr id="16" name="Прямая соединительная линия 15"/>
            <p:cNvCxnSpPr/>
            <p:nvPr/>
          </p:nvCxnSpPr>
          <p:spPr>
            <a:xfrm>
              <a:off x="7236296" y="465313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Прямая соединительная линия 17"/>
          <p:cNvCxnSpPr/>
          <p:nvPr/>
        </p:nvCxnSpPr>
        <p:spPr>
          <a:xfrm>
            <a:off x="5364088" y="4869160"/>
            <a:ext cx="1512168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539552" y="3645024"/>
            <a:ext cx="295232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0" rtlCol="0" anchor="ctr"/>
          <a:lstStyle/>
          <a:p>
            <a:r>
              <a:rPr lang="ru-RU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Айварас</a:t>
            </a: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Абромавичус</a:t>
            </a: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министр экономики</a:t>
            </a:r>
            <a:endParaRPr lang="uk-UA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2" name="Picture 8" descr="Айварас Абромавичус.jpg"/>
          <p:cNvPicPr>
            <a:picLocks noChangeAspect="1" noChangeArrowheads="1"/>
          </p:cNvPicPr>
          <p:nvPr/>
        </p:nvPicPr>
        <p:blipFill>
          <a:blip r:embed="rId6" cstate="print"/>
          <a:srcRect l="17640" t="-3436" r="23123" b="14092"/>
          <a:stretch>
            <a:fillRect/>
          </a:stretch>
        </p:blipFill>
        <p:spPr bwMode="auto">
          <a:xfrm>
            <a:off x="683568" y="3717032"/>
            <a:ext cx="1171739" cy="1296000"/>
          </a:xfrm>
          <a:prstGeom prst="rect">
            <a:avLst/>
          </a:prstGeom>
          <a:noFill/>
        </p:spPr>
      </p:pic>
      <p:cxnSp>
        <p:nvCxnSpPr>
          <p:cNvPr id="35" name="Прямая соединительная линия 34"/>
          <p:cNvCxnSpPr/>
          <p:nvPr/>
        </p:nvCxnSpPr>
        <p:spPr>
          <a:xfrm>
            <a:off x="3491880" y="3573016"/>
            <a:ext cx="0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32" idx="3"/>
          </p:cNvCxnSpPr>
          <p:nvPr/>
        </p:nvCxnSpPr>
        <p:spPr>
          <a:xfrm>
            <a:off x="3491880" y="4365104"/>
            <a:ext cx="648072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Пример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5058" name="Picture 2" descr="G:\analysis\appclub\government_smal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779106"/>
            <a:ext cx="7598618" cy="6078894"/>
          </a:xfrm>
          <a:prstGeom prst="rect">
            <a:avLst/>
          </a:prstGeom>
          <a:noFill/>
        </p:spPr>
      </p:pic>
      <p:pic>
        <p:nvPicPr>
          <p:cNvPr id="5122" name="Picture 2" descr="http://www.kmu.gov.ua/img/publishing/?announceId=2472247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1988840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6" name="Прямая соединительная линия 5"/>
          <p:cNvCxnSpPr/>
          <p:nvPr/>
        </p:nvCxnSpPr>
        <p:spPr>
          <a:xfrm flipH="1">
            <a:off x="5407630" y="3183948"/>
            <a:ext cx="288032" cy="7200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http://www.kmu.gov.ua/img/publishing/?announceId=2472261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1268760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Прямая соединительная линия 7"/>
          <p:cNvCxnSpPr>
            <a:stCxn id="5124" idx="1"/>
          </p:cNvCxnSpPr>
          <p:nvPr/>
        </p:nvCxnSpPr>
        <p:spPr>
          <a:xfrm flipH="1" flipV="1">
            <a:off x="1331640" y="1700808"/>
            <a:ext cx="288032" cy="1632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http://www.kmu.gov.ua/img/publishing/?announceId=24778957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71800" y="1988840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13" name="Прямая соединительная линия 12"/>
          <p:cNvCxnSpPr>
            <a:stCxn id="5126" idx="1"/>
          </p:cNvCxnSpPr>
          <p:nvPr/>
        </p:nvCxnSpPr>
        <p:spPr>
          <a:xfrm flipH="1">
            <a:off x="1331640" y="2584153"/>
            <a:ext cx="1440160" cy="19677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8" descr="http://www.kmu.gov.ua/img/publishing/?announceId=24778927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3356992"/>
            <a:ext cx="990600" cy="1190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130" name="Picture 10" descr="http://www.kmu.gov.ua/img/publishing/?announceId=24778991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75656" y="2996952"/>
            <a:ext cx="990600" cy="11906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Прямая соединительная линия 17"/>
          <p:cNvCxnSpPr>
            <a:stCxn id="5130" idx="2"/>
          </p:cNvCxnSpPr>
          <p:nvPr/>
        </p:nvCxnSpPr>
        <p:spPr>
          <a:xfrm flipH="1">
            <a:off x="1691680" y="4187577"/>
            <a:ext cx="279276" cy="32154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128" idx="1"/>
          </p:cNvCxnSpPr>
          <p:nvPr/>
        </p:nvCxnSpPr>
        <p:spPr>
          <a:xfrm flipH="1">
            <a:off x="3131840" y="3952305"/>
            <a:ext cx="360040" cy="48480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 descr="http://www.kmu.gov.ua/img/publishing/?announceId=24722608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59832" y="5373216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134" name="Picture 14" descr="http://www.kmu.gov.ua/img/publishing/?announceId=24778924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79712" y="4293096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5136" name="Picture 16" descr="http://www.kmu.gov.ua/img/publishing/?announceId=24778980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4509120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27" name="Прямая соединительная линия 26"/>
          <p:cNvCxnSpPr>
            <a:stCxn id="5132" idx="1"/>
          </p:cNvCxnSpPr>
          <p:nvPr/>
        </p:nvCxnSpPr>
        <p:spPr>
          <a:xfrm flipH="1" flipV="1">
            <a:off x="2339752" y="5733256"/>
            <a:ext cx="720080" cy="2352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endCxn id="5134" idx="2"/>
          </p:cNvCxnSpPr>
          <p:nvPr/>
        </p:nvCxnSpPr>
        <p:spPr>
          <a:xfrm flipV="1">
            <a:off x="1907704" y="5483721"/>
            <a:ext cx="567308" cy="177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endCxn id="5136" idx="3"/>
          </p:cNvCxnSpPr>
          <p:nvPr/>
        </p:nvCxnSpPr>
        <p:spPr>
          <a:xfrm flipH="1" flipV="1">
            <a:off x="1314128" y="5104433"/>
            <a:ext cx="161528" cy="70083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8" name="Picture 18" descr="http://www.kmu.gov.ua/img/publishing/?announceId=24722543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11960" y="4653136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38" name="Прямая соединительная линия 37"/>
          <p:cNvCxnSpPr>
            <a:stCxn id="5138" idx="2"/>
          </p:cNvCxnSpPr>
          <p:nvPr/>
        </p:nvCxnSpPr>
        <p:spPr>
          <a:xfrm>
            <a:off x="4707260" y="5843761"/>
            <a:ext cx="8756" cy="177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0" name="Picture 20" descr="http://www.kmu.gov.ua/img/publishing/?announceId=24722508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64088" y="4005064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41" name="Прямая соединительная линия 40"/>
          <p:cNvCxnSpPr>
            <a:stCxn id="5140" idx="2"/>
          </p:cNvCxnSpPr>
          <p:nvPr/>
        </p:nvCxnSpPr>
        <p:spPr>
          <a:xfrm>
            <a:off x="5859388" y="5195689"/>
            <a:ext cx="8756" cy="1775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4" name="Picture 24" descr="http://www.kmu.gov.ua/img/publishing/?announceId=24778935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732240" y="4581128"/>
            <a:ext cx="990600" cy="11906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</p:pic>
      <p:cxnSp>
        <p:nvCxnSpPr>
          <p:cNvPr id="45" name="Прямая соединительная линия 44"/>
          <p:cNvCxnSpPr>
            <a:stCxn id="5144" idx="2"/>
          </p:cNvCxnSpPr>
          <p:nvPr/>
        </p:nvCxnSpPr>
        <p:spPr>
          <a:xfrm flipH="1">
            <a:off x="6804248" y="5771753"/>
            <a:ext cx="423292" cy="24953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6" name="Picture 26" descr="http://www.kmu.gov.ua/img/publishing/?announceId=24778970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3528" y="5877272"/>
            <a:ext cx="599107" cy="720080"/>
          </a:xfrm>
          <a:prstGeom prst="rect">
            <a:avLst/>
          </a:prstGeom>
          <a:noFill/>
        </p:spPr>
      </p:pic>
      <p:pic>
        <p:nvPicPr>
          <p:cNvPr id="5148" name="Picture 28" descr="http://www.kmu.gov.ua/img/publishing/?announceId=247789716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71600" y="5877272"/>
            <a:ext cx="599040" cy="720000"/>
          </a:xfrm>
          <a:prstGeom prst="rect">
            <a:avLst/>
          </a:prstGeom>
          <a:noFill/>
        </p:spPr>
      </p:pic>
      <p:pic>
        <p:nvPicPr>
          <p:cNvPr id="5150" name="Picture 30" descr="http://www.kmu.gov.ua/img/publishing/?announceId=247225970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619672" y="5877272"/>
            <a:ext cx="599040" cy="720000"/>
          </a:xfrm>
          <a:prstGeom prst="rect">
            <a:avLst/>
          </a:prstGeom>
          <a:noFill/>
        </p:spPr>
      </p:pic>
      <p:pic>
        <p:nvPicPr>
          <p:cNvPr id="5152" name="Picture 32" descr="http://www.kmu.gov.ua/img/publishing/?announceId=24722600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67744" y="5877272"/>
            <a:ext cx="599040" cy="72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будет. Общая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онлайн-система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заполнения деклараций чиновниками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67544" y="1772816"/>
          <a:ext cx="8064896" cy="338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/>
                <a:gridCol w="7236896"/>
              </a:tblGrid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Юридический аспект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— 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закон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«Про </a:t>
                      </a:r>
                      <a:r>
                        <a:rPr lang="ru-RU" sz="24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запобігання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 </a:t>
                      </a:r>
                      <a:r>
                        <a:rPr lang="ru-RU" sz="2400" b="1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корупції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3"/>
                        </a:rPr>
                        <a:t>»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Технический аспект — софт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для ввода деклараций (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тендер 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  <a:hlinkClick r:id="rId4"/>
                        </a:rPr>
                        <a:t>UNDP</a:t>
                      </a:r>
                      <a:r>
                        <a:rPr lang="en-US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Информационный аспект (новая форма</a:t>
                      </a:r>
                      <a:r>
                        <a:rPr lang="ru-RU" sz="24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деклараций)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Источники открытых данных о государственных делах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268760"/>
            <a:ext cx="8208912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Канцелярская сотня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  <a:hlinkClick r:id="rId2"/>
              </a:rPr>
              <a:t>Декларации чиновников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3"/>
              </a:rPr>
              <a:t>ГарнаХата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VoxUkraine</a:t>
            </a:r>
            <a:endParaRPr lang="ru-RU" sz="16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  <a:hlinkClick r:id="rId4"/>
              </a:rPr>
              <a:t>Данные о законопроектах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Государственные органы: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  <a:hlinkClick r:id="rId5"/>
              </a:rPr>
              <a:t>Госкомстат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6"/>
              </a:rPr>
              <a:t>Нацбанк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(+ сведенные данные о банках от </a:t>
            </a:r>
            <a:r>
              <a:rPr lang="en-US" sz="1600" dirty="0" smtClean="0">
                <a:latin typeface="Arial" pitchFamily="34" charset="0"/>
                <a:cs typeface="Arial" pitchFamily="34" charset="0"/>
                <a:hlinkClick r:id="rId7"/>
              </a:rPr>
              <a:t>nbu.rocks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), 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8"/>
              </a:rPr>
              <a:t>Парламент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9"/>
              </a:rPr>
              <a:t>Госзакупки на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9"/>
              </a:rPr>
              <a:t>Прозорро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9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0"/>
              </a:rPr>
              <a:t>Центризбирком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1"/>
              </a:rPr>
              <a:t>Поиск информации о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11"/>
              </a:rPr>
              <a:t>юрлицах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1"/>
              </a:rPr>
              <a:t> и ФОП в Едином государственном реестре,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2"/>
              </a:rPr>
              <a:t>Единый государственный реестр лиц, которые совершили коррупционные правонарушения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3"/>
              </a:rPr>
              <a:t>Информация о государственных затратах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4"/>
              </a:rPr>
              <a:t>реестр национальных публичных лиц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5"/>
              </a:rPr>
              <a:t>данные об условиях жизни в разных городах от </a:t>
            </a:r>
            <a:r>
              <a:rPr lang="en-US" sz="1600" dirty="0" err="1" smtClean="0">
                <a:latin typeface="Arial" pitchFamily="34" charset="0"/>
                <a:cs typeface="Arial" pitchFamily="34" charset="0"/>
                <a:hlinkClick r:id="rId15"/>
              </a:rPr>
              <a:t>CityScale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1600" dirty="0" smtClean="0">
                <a:latin typeface="Arial" pitchFamily="34" charset="0"/>
                <a:cs typeface="Arial" pitchFamily="34" charset="0"/>
              </a:rPr>
              <a:t>И еще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6"/>
              </a:rPr>
              <a:t>куча публичных реестров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1600" dirty="0" smtClean="0">
                <a:latin typeface="Arial" pitchFamily="34" charset="0"/>
                <a:cs typeface="Arial" pitchFamily="34" charset="0"/>
                <a:hlinkClick r:id="rId17"/>
              </a:rPr>
              <a:t>еще куча публичных реестров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600"/>
              </a:spcBef>
            </a:pP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было. </a:t>
            </a:r>
            <a:r>
              <a:rPr lang="en-US" sz="2000" dirty="0" smtClean="0">
                <a:latin typeface="Arial" pitchFamily="34" charset="0"/>
                <a:cs typeface="Arial" pitchFamily="34" charset="0"/>
                <a:hlinkClick r:id="rId3"/>
              </a:rPr>
              <a:t>YanukovychLeaks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340" name="Picture 4" descr="Розібратися у морі кинутих паперів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046212"/>
            <a:ext cx="4349720" cy="2448272"/>
          </a:xfrm>
          <a:prstGeom prst="rect">
            <a:avLst/>
          </a:prstGeom>
          <a:noFill/>
        </p:spPr>
      </p:pic>
      <p:pic>
        <p:nvPicPr>
          <p:cNvPr id="14343" name="Picture 7" descr="http://imgcdn.luxnet.ua/radio24/resources/photos/news/940x529/201406/18403.jpg?14026823040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1525932"/>
            <a:ext cx="4350426" cy="2448272"/>
          </a:xfrm>
          <a:prstGeom prst="rect">
            <a:avLst/>
          </a:prstGeom>
          <a:noFill/>
        </p:spPr>
      </p:pic>
      <p:pic>
        <p:nvPicPr>
          <p:cNvPr id="14345" name="Picture 9" descr="http://vsiknygy.net.ua/wp-content/uploads/2014/03/l.php_.jpg"/>
          <p:cNvPicPr>
            <a:picLocks noChangeAspect="1" noChangeArrowheads="1"/>
          </p:cNvPicPr>
          <p:nvPr/>
        </p:nvPicPr>
        <p:blipFill>
          <a:blip r:embed="rId6" cstate="print"/>
          <a:srcRect b="17021"/>
          <a:stretch>
            <a:fillRect/>
          </a:stretch>
        </p:blipFill>
        <p:spPr bwMode="auto">
          <a:xfrm>
            <a:off x="467544" y="1525932"/>
            <a:ext cx="3456384" cy="2868063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7" cstate="print"/>
          <a:srcRect l="-202" t="15547" r="38188" b="37203"/>
          <a:stretch>
            <a:fillRect/>
          </a:stretch>
        </p:blipFill>
        <p:spPr bwMode="auto">
          <a:xfrm>
            <a:off x="467544" y="4550268"/>
            <a:ext cx="3456384" cy="1975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было.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Гугл-форма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Captionless Image"/>
          <p:cNvPicPr>
            <a:picLocks noChangeAspect="1" noChangeArrowheads="1"/>
          </p:cNvPicPr>
          <p:nvPr/>
        </p:nvPicPr>
        <p:blipFill>
          <a:blip r:embed="rId3" cstate="print"/>
          <a:srcRect l="1430" t="5766" r="64953"/>
          <a:stretch>
            <a:fillRect/>
          </a:stretch>
        </p:blipFill>
        <p:spPr bwMode="auto">
          <a:xfrm>
            <a:off x="395536" y="1052736"/>
            <a:ext cx="3384376" cy="5516135"/>
          </a:xfrm>
          <a:prstGeom prst="rect">
            <a:avLst/>
          </a:prstGeom>
          <a:noFill/>
        </p:spPr>
      </p:pic>
      <p:pic>
        <p:nvPicPr>
          <p:cNvPr id="8" name="Picture 2" descr="Captionless Image"/>
          <p:cNvPicPr>
            <a:picLocks noChangeAspect="1" noChangeArrowheads="1"/>
          </p:cNvPicPr>
          <p:nvPr/>
        </p:nvPicPr>
        <p:blipFill>
          <a:blip r:embed="rId3" cstate="print"/>
          <a:srcRect l="59511" t="1442" r="1933" b="17832"/>
          <a:stretch>
            <a:fillRect/>
          </a:stretch>
        </p:blipFill>
        <p:spPr bwMode="auto">
          <a:xfrm>
            <a:off x="4067944" y="1052736"/>
            <a:ext cx="4554506" cy="55446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было.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Гугл-форма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908720"/>
          <a:ext cx="8352928" cy="5656071"/>
        </p:xfrm>
        <a:graphic>
          <a:graphicData uri="http://schemas.openxmlformats.org/drawingml/2006/table">
            <a:tbl>
              <a:tblPr/>
              <a:tblGrid>
                <a:gridCol w="1224136"/>
                <a:gridCol w="1224136"/>
                <a:gridCol w="4667186"/>
                <a:gridCol w="1237470"/>
              </a:tblGrid>
              <a:tr h="12669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 П.І.Б</a:t>
                      </a: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Місце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ru-RU" sz="16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проживання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 Посада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5. Загальна сума сукупного доходу Декларанта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9851"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Туландан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Світлана Михайлівна; </a:t>
                      </a:r>
                      <a:r>
                        <a:rPr lang="uk-UA" sz="1600" b="1" i="0" u="sng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Приховано</a:t>
                      </a:r>
                      <a:endParaRPr lang="uk-UA" sz="1600" b="1" i="0" u="sng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1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м. Київ ;приховано</a:t>
                      </a:r>
                      <a:endParaRPr lang="uk-UA" sz="1600" b="1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Головний спеціаліст відділу з питань гуманітарного законодавства Управління державної реєстрації нормативно-правових актів Департаменту реєстрації та систематизації нормативних актів, </a:t>
                      </a:r>
                      <a:r>
                        <a:rPr lang="uk-UA" sz="1600" b="0" i="0" u="none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правоосвітньої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діяльності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119745.83</a:t>
                      </a:r>
                      <a:endParaRPr lang="uk-UA" sz="1600" b="0" i="0" u="none" strike="noStrike" noProof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9851"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Туландан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Світлана Михайлівна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1" i="0" u="none" strike="noStrike" noProof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м.Київ</a:t>
                      </a:r>
                      <a:endParaRPr lang="uk-UA" sz="1600" b="1" i="0" u="none" strike="noStrike" noProof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Головний спеціаліст відділу з питань гуманітарного законодавства Управління Державної реєстрації користувально-правових актів Департаменту реєстрації та систематизації нормативних актів правової діяльності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1" i="0" u="sng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199.745.83</a:t>
                      </a:r>
                      <a:endParaRPr lang="uk-UA" sz="1600" b="1" i="0" u="sng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89851"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Туландан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uk-UA" sz="1600" b="1" i="0" u="sng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Свтлана</a:t>
                      </a:r>
                      <a:r>
                        <a:rPr lang="uk-UA" sz="1600" b="1" i="0" u="sng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Михайлівна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1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Київ</a:t>
                      </a:r>
                      <a:endParaRPr lang="uk-UA" sz="1600" b="1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Головний спеціаліст відділу питань гуманітарного законодавства Управління державної реєстрації нормативно-правових актів Департаменту реєстрації та систематизації нормативних актів, </a:t>
                      </a:r>
                      <a:r>
                        <a:rPr lang="uk-UA" sz="1600" b="0" i="0" u="none" strike="noStrike" noProof="0" dirty="0" err="1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правоосвітньої</a:t>
                      </a:r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діяльності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uk-UA" sz="1600" b="0" i="0" u="none" strike="noStrike" noProof="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119745.83</a:t>
                      </a:r>
                      <a:endParaRPr lang="uk-UA" sz="1600" b="0" i="0" u="none" strike="noStrike" noProof="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Форма ввода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 l="17344" t="16360" r="5137" b="18672"/>
          <a:stretch>
            <a:fillRect/>
          </a:stretch>
        </p:blipFill>
        <p:spPr bwMode="auto">
          <a:xfrm>
            <a:off x="179512" y="1052735"/>
            <a:ext cx="8712968" cy="547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Форма ввода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l="18821" t="43922" r="39097" b="10797"/>
          <a:stretch>
            <a:fillRect/>
          </a:stretch>
        </p:blipFill>
        <p:spPr bwMode="auto">
          <a:xfrm>
            <a:off x="395535" y="1196752"/>
            <a:ext cx="4282911" cy="3456384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 l="17516" t="33915" r="50000" b="8657"/>
          <a:stretch>
            <a:fillRect/>
          </a:stretch>
        </p:blipFill>
        <p:spPr bwMode="auto">
          <a:xfrm>
            <a:off x="4860032" y="1196752"/>
            <a:ext cx="3816424" cy="5060198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Форма ввода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 l="28418" t="15375" r="22005" b="63499"/>
          <a:stretch>
            <a:fillRect/>
          </a:stretch>
        </p:blipFill>
        <p:spPr bwMode="auto">
          <a:xfrm>
            <a:off x="539551" y="1124744"/>
            <a:ext cx="6984777" cy="2232248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 l="18254" t="15547" r="34496" b="59844"/>
          <a:stretch>
            <a:fillRect/>
          </a:stretch>
        </p:blipFill>
        <p:spPr bwMode="auto">
          <a:xfrm>
            <a:off x="539552" y="3652900"/>
            <a:ext cx="6984776" cy="2728428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Форма ввода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 l="17344" t="20297" r="35407" b="61781"/>
          <a:stretch>
            <a:fillRect/>
          </a:stretch>
        </p:blipFill>
        <p:spPr bwMode="auto">
          <a:xfrm>
            <a:off x="323527" y="1052736"/>
            <a:ext cx="5568619" cy="1584176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 l="18254" t="20469" r="17516" b="34250"/>
          <a:stretch>
            <a:fillRect/>
          </a:stretch>
        </p:blipFill>
        <p:spPr bwMode="auto">
          <a:xfrm>
            <a:off x="1331640" y="2768513"/>
            <a:ext cx="7200800" cy="3807319"/>
          </a:xfrm>
          <a:prstGeom prst="rect">
            <a:avLst/>
          </a:prstGeom>
          <a:noFill/>
          <a:ln w="28575">
            <a:solidFill>
              <a:schemeClr val="accent6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lIns="0" tIns="0" rIns="0" bIns="0">
            <a:normAutofit/>
          </a:bodyPr>
          <a:lstStyle/>
          <a:p>
            <a:pPr algn="l"/>
            <a:r>
              <a:rPr lang="ru-RU" sz="2000" dirty="0" smtClean="0">
                <a:latin typeface="Arial" pitchFamily="34" charset="0"/>
                <a:cs typeface="Arial" pitchFamily="34" charset="0"/>
              </a:rPr>
              <a:t>Как это сейчас. Обработка данных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899592" y="1484784"/>
          <a:ext cx="7272808" cy="42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/>
                <a:gridCol w="6552808"/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Ввод данных волонтерами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Автоматическая обработка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Ручная обработка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24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Заливка на сайт</a:t>
                      </a:r>
                      <a:endParaRPr lang="ru-RU" sz="24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1708</Words>
  <Application>Microsoft Office PowerPoint</Application>
  <PresentationFormat>On-screen Show (4:3)</PresentationFormat>
  <Paragraphs>167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Тема Office</vt:lpstr>
      <vt:lpstr>Найди коррупционера. Анализ данных проектов Канцелярской сотни</vt:lpstr>
      <vt:lpstr>Как это было. YanukovychLeaks</vt:lpstr>
      <vt:lpstr>Как это было. Гугл-форма</vt:lpstr>
      <vt:lpstr>Как это было. Гугл-форма</vt:lpstr>
      <vt:lpstr>Как это сейчас. Форма ввода</vt:lpstr>
      <vt:lpstr>Как это сейчас. Форма ввода</vt:lpstr>
      <vt:lpstr>Как это сейчас. Форма ввода</vt:lpstr>
      <vt:lpstr>Как это сейчас. Форма ввода</vt:lpstr>
      <vt:lpstr>Как это сейчас. Обработка данных</vt:lpstr>
      <vt:lpstr>Как это сейчас. Доступ к данным</vt:lpstr>
      <vt:lpstr>Как это сейчас. Доступ к данным</vt:lpstr>
      <vt:lpstr>Как это сейчас. Пример данных</vt:lpstr>
      <vt:lpstr>Как это сейчас. Пример данных</vt:lpstr>
      <vt:lpstr>Как это сейчас. Пример данных</vt:lpstr>
      <vt:lpstr>Как это сейчас. Пример данных</vt:lpstr>
      <vt:lpstr>Как это будет. Общая онлайн-система заполнения деклараций чиновниками</vt:lpstr>
      <vt:lpstr>Источники открытых данных о государственных делах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Найди коррупционера. Анализ данных проектов Канцелярской сотни</dc:title>
  <dc:creator>KOVALCHUK</dc:creator>
  <cp:lastModifiedBy>Oleksandr Krakovetskiy</cp:lastModifiedBy>
  <cp:revision>61</cp:revision>
  <dcterms:created xsi:type="dcterms:W3CDTF">2015-12-05T09:50:38Z</dcterms:created>
  <dcterms:modified xsi:type="dcterms:W3CDTF">2015-12-17T10:29:58Z</dcterms:modified>
</cp:coreProperties>
</file>