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6" r:id="rId1"/>
    <p:sldMasterId id="2147484245" r:id="rId2"/>
  </p:sldMasterIdLst>
  <p:notesMasterIdLst>
    <p:notesMasterId r:id="rId14"/>
  </p:notesMasterIdLst>
  <p:handoutMasterIdLst>
    <p:handoutMasterId r:id="rId15"/>
  </p:handoutMasterIdLst>
  <p:sldIdLst>
    <p:sldId id="1248" r:id="rId3"/>
    <p:sldId id="1173" r:id="rId4"/>
    <p:sldId id="1240" r:id="rId5"/>
    <p:sldId id="1249" r:id="rId6"/>
    <p:sldId id="1251" r:id="rId7"/>
    <p:sldId id="1252" r:id="rId8"/>
    <p:sldId id="1253" r:id="rId9"/>
    <p:sldId id="1250" r:id="rId10"/>
    <p:sldId id="1254" r:id="rId11"/>
    <p:sldId id="1255" r:id="rId12"/>
    <p:sldId id="1256" r:id="rId13"/>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9E7F10FC-961F-A549-AFBF-B2E1DB378C0F}">
          <p14:sldIdLst>
            <p14:sldId id="1248"/>
            <p14:sldId id="1173"/>
            <p14:sldId id="1240"/>
            <p14:sldId id="1249"/>
            <p14:sldId id="1251"/>
            <p14:sldId id="1252"/>
            <p14:sldId id="1253"/>
            <p14:sldId id="1250"/>
            <p14:sldId id="1254"/>
            <p14:sldId id="1255"/>
            <p14:sldId id="1256"/>
          </p14:sldIdLst>
        </p14:section>
      </p14:sectionLst>
    </p:ex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05050"/>
    <a:srgbClr val="68217A"/>
    <a:srgbClr val="FFFFFF"/>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7" autoAdjust="0"/>
    <p:restoredTop sz="99531" autoAdjust="0"/>
  </p:normalViewPr>
  <p:slideViewPr>
    <p:cSldViewPr snapToGrid="0">
      <p:cViewPr varScale="1">
        <p:scale>
          <a:sx n="99" d="100"/>
          <a:sy n="99" d="100"/>
        </p:scale>
        <p:origin x="57" y="222"/>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1/26/2016</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1/26/2016</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smtClean="0"/>
              <a:t>Speaker Name</a:t>
            </a:r>
          </a:p>
          <a:p>
            <a:pPr lvl="0"/>
            <a:r>
              <a:rPr lang="en-US" dirty="0" smtClean="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smtClean="0"/>
              <a:t>Presentation title</a:t>
            </a:r>
            <a:endParaRPr lang="en-US" dirty="0"/>
          </a:p>
        </p:txBody>
      </p:sp>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a:prstGeom prst="rect">
            <a:avLst/>
          </a:prstGeo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059817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60416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059817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732795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301363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smtClean="0"/>
              <a:t>Section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smtClean="0"/>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smtClean="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smtClean="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smtClean="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 id="2147484266" r:id="rId11"/>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Lst>
  <p:transition>
    <p:fade/>
  </p:transition>
  <p:timing>
    <p:tnLst>
      <p:par>
        <p:cTn id="1" dur="indefinite" restart="never" nodeType="tmRoot"/>
      </p:par>
    </p:tnLst>
  </p:timing>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www.youtube.com/user/appclubim"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https://twitter.com/appclubim" TargetMode="External"/><Relationship Id="rId1" Type="http://schemas.openxmlformats.org/officeDocument/2006/relationships/slideLayout" Target="../slideLayouts/slideLayout1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www.meetup.com/AppClub/" TargetMode="External"/><Relationship Id="rId10" Type="http://schemas.openxmlformats.org/officeDocument/2006/relationships/image" Target="../media/image7.png"/><Relationship Id="rId4" Type="http://schemas.openxmlformats.org/officeDocument/2006/relationships/hyperlink" Target="https://www.facebook.com/appclub.im/"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hyperlink" Target="https://www.qualys.com/" TargetMode="External"/><Relationship Id="rId2" Type="http://schemas.openxmlformats.org/officeDocument/2006/relationships/hyperlink" Target="https://asafaweb.com/"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microformats.org/" TargetMode="External"/><Relationship Id="rId2" Type="http://schemas.openxmlformats.org/officeDocument/2006/relationships/hyperlink" Target="http://schema.org/" TargetMode="External"/><Relationship Id="rId1" Type="http://schemas.openxmlformats.org/officeDocument/2006/relationships/slideLayout" Target="../slideLayouts/slideLayout11.xml"/><Relationship Id="rId5" Type="http://schemas.openxmlformats.org/officeDocument/2006/relationships/hyperlink" Target="http://www.odata.org/" TargetMode="External"/><Relationship Id="rId4" Type="http://schemas.openxmlformats.org/officeDocument/2006/relationships/hyperlink" Target="https://www.w3.org/standards/webdesign/accessibilit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ru.mygeoposition.com/" TargetMode="External"/><Relationship Id="rId2" Type="http://schemas.openxmlformats.org/officeDocument/2006/relationships/hyperlink" Target="http://last-modified.com/ru/if-modified-since.html"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https://support.google.com/webmasters/answer/189077?hl=en" TargetMode="Externa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www.example.com/article-part4.html" TargetMode="External"/><Relationship Id="rId2" Type="http://schemas.openxmlformats.org/officeDocument/2006/relationships/hyperlink" Target="https://support.google.com/webmasters/answer/1663744?hl=en"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oogle.com/webmasters/tools/mobile-friendly/"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www.webpagetest.org/" TargetMode="External"/><Relationship Id="rId2" Type="http://schemas.openxmlformats.org/officeDocument/2006/relationships/hyperlink" Target="https://gtmetrix.com/" TargetMode="Externa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developers.google.com/speed/pagespeed/insight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s.facebook.com/tools-and-support/" TargetMode="External"/><Relationship Id="rId2" Type="http://schemas.openxmlformats.org/officeDocument/2006/relationships/hyperlink" Target="https://developers.facebook.com/docs/sharing/webmasters" TargetMode="External"/><Relationship Id="rId1" Type="http://schemas.openxmlformats.org/officeDocument/2006/relationships/slideLayout" Target="../slideLayouts/slideLayout11.xml"/><Relationship Id="rId4" Type="http://schemas.openxmlformats.org/officeDocument/2006/relationships/hyperlink" Target="https://dev.twitter.com/cards/marku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852635"/>
            <a:ext cx="8441601" cy="2696123"/>
          </a:xfrm>
        </p:spPr>
        <p:txBody>
          <a:bodyPr/>
          <a:lstStyle/>
          <a:p>
            <a:pPr marL="0" indent="0">
              <a:buNone/>
            </a:pPr>
            <a:endParaRPr lang="en-US" sz="1800" dirty="0" smtClean="0">
              <a:latin typeface="Segoe UI Light" panose="020B0502040204020203" pitchFamily="34" charset="0"/>
              <a:cs typeface="Segoe UI Light" panose="020B0502040204020203" pitchFamily="34" charset="0"/>
            </a:endParaRPr>
          </a:p>
          <a:p>
            <a:pPr marL="0" indent="0">
              <a:buNone/>
            </a:pPr>
            <a:endParaRPr lang="ru-RU" sz="1800" dirty="0" smtClean="0">
              <a:latin typeface="Segoe UI Light" panose="020B0502040204020203" pitchFamily="34" charset="0"/>
              <a:cs typeface="Segoe UI Light" panose="020B0502040204020203" pitchFamily="34" charset="0"/>
            </a:endParaRPr>
          </a:p>
          <a:p>
            <a:pPr marL="0" indent="0">
              <a:buNone/>
            </a:pPr>
            <a:endParaRPr lang="en-US" sz="1800" dirty="0" smtClean="0">
              <a:latin typeface="Segoe UI Light" panose="020B0502040204020203" pitchFamily="34" charset="0"/>
              <a:cs typeface="Segoe UI Light" panose="020B0502040204020203" pitchFamily="34" charset="0"/>
            </a:endParaRPr>
          </a:p>
          <a:p>
            <a:pPr marL="0" indent="0">
              <a:buNone/>
            </a:pPr>
            <a:r>
              <a:rPr lang="en-US" sz="1800" dirty="0" smtClean="0">
                <a:latin typeface="Segoe UI Light" panose="020B0502040204020203" pitchFamily="34" charset="0"/>
                <a:cs typeface="Segoe UI Light" panose="020B0502040204020203" pitchFamily="34" charset="0"/>
                <a:hlinkClick r:id="rId2"/>
              </a:rPr>
              <a:t>https://twitter.com/appclubim</a:t>
            </a:r>
            <a:r>
              <a:rPr lang="en-US" sz="1800" dirty="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hlinkClick r:id="rId3"/>
              </a:rPr>
              <a:t>https</a:t>
            </a:r>
            <a:r>
              <a:rPr lang="en-US" sz="1800" dirty="0">
                <a:latin typeface="Segoe UI Light" panose="020B0502040204020203" pitchFamily="34" charset="0"/>
                <a:cs typeface="Segoe UI Light" panose="020B0502040204020203" pitchFamily="34" charset="0"/>
                <a:hlinkClick r:id="rId3"/>
              </a:rPr>
              <a:t>://</a:t>
            </a:r>
            <a:r>
              <a:rPr lang="en-US" sz="1800" dirty="0" smtClean="0">
                <a:latin typeface="Segoe UI Light" panose="020B0502040204020203" pitchFamily="34" charset="0"/>
                <a:cs typeface="Segoe UI Light" panose="020B0502040204020203" pitchFamily="34" charset="0"/>
                <a:hlinkClick r:id="rId3"/>
              </a:rPr>
              <a:t>www.youtube.com/user/appclubim</a:t>
            </a:r>
            <a:endParaRPr lang="en-US" sz="1800" dirty="0" smtClean="0">
              <a:latin typeface="Segoe UI Light" panose="020B0502040204020203" pitchFamily="34" charset="0"/>
              <a:cs typeface="Segoe UI Light" panose="020B0502040204020203" pitchFamily="34" charset="0"/>
            </a:endParaRPr>
          </a:p>
          <a:p>
            <a:pPr marL="0" indent="0">
              <a:buNone/>
            </a:pPr>
            <a:endParaRPr lang="en-US" sz="1800" dirty="0">
              <a:latin typeface="Segoe UI Light" panose="020B0502040204020203" pitchFamily="34" charset="0"/>
              <a:cs typeface="Segoe UI Light" panose="020B0502040204020203" pitchFamily="34" charset="0"/>
            </a:endParaRPr>
          </a:p>
          <a:p>
            <a:pPr marL="0" indent="0">
              <a:buNone/>
            </a:pPr>
            <a:endParaRPr lang="en-US" sz="1800" dirty="0" smtClean="0">
              <a:latin typeface="Segoe UI Light" panose="020B0502040204020203" pitchFamily="34" charset="0"/>
              <a:cs typeface="Segoe UI Light" panose="020B0502040204020203" pitchFamily="34" charset="0"/>
            </a:endParaRPr>
          </a:p>
          <a:p>
            <a:pPr marL="0" indent="0">
              <a:buNone/>
            </a:pPr>
            <a:endParaRPr lang="en-US" sz="1800" dirty="0">
              <a:latin typeface="Segoe UI Light" panose="020B0502040204020203" pitchFamily="34" charset="0"/>
              <a:cs typeface="Segoe UI Light" panose="020B0502040204020203" pitchFamily="34" charset="0"/>
            </a:endParaRPr>
          </a:p>
          <a:p>
            <a:pPr marL="0" indent="0">
              <a:buNone/>
            </a:pPr>
            <a:r>
              <a:rPr lang="en-US" sz="1800" dirty="0">
                <a:latin typeface="Segoe UI Light" panose="020B0502040204020203" pitchFamily="34" charset="0"/>
                <a:cs typeface="Segoe UI Light" panose="020B0502040204020203" pitchFamily="34" charset="0"/>
                <a:hlinkClick r:id="rId4"/>
              </a:rPr>
              <a:t>https://www.facebook.com/appclub.im</a:t>
            </a:r>
            <a:r>
              <a:rPr lang="en-US" sz="1800" dirty="0" smtClean="0">
                <a:latin typeface="Segoe UI Light" panose="020B0502040204020203" pitchFamily="34" charset="0"/>
                <a:cs typeface="Segoe UI Light" panose="020B0502040204020203" pitchFamily="34" charset="0"/>
                <a:hlinkClick r:id="rId4"/>
              </a:rPr>
              <a:t>/</a:t>
            </a:r>
            <a:r>
              <a:rPr lang="en-US" sz="1800" dirty="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rPr>
              <a:t>    </a:t>
            </a:r>
            <a:r>
              <a:rPr lang="en-US" sz="1800" dirty="0" smtClean="0">
                <a:latin typeface="Segoe UI Light" panose="020B0502040204020203" pitchFamily="34" charset="0"/>
                <a:cs typeface="Segoe UI Light" panose="020B0502040204020203" pitchFamily="34" charset="0"/>
                <a:hlinkClick r:id="rId5"/>
              </a:rPr>
              <a:t>http</a:t>
            </a:r>
            <a:r>
              <a:rPr lang="en-US" sz="1800" dirty="0">
                <a:latin typeface="Segoe UI Light" panose="020B0502040204020203" pitchFamily="34" charset="0"/>
                <a:cs typeface="Segoe UI Light" panose="020B0502040204020203" pitchFamily="34" charset="0"/>
                <a:hlinkClick r:id="rId5"/>
              </a:rPr>
              <a:t>://www.meetup.com/AppClub</a:t>
            </a:r>
            <a:r>
              <a:rPr lang="en-US" sz="1800" dirty="0" smtClean="0">
                <a:latin typeface="Segoe UI Light" panose="020B0502040204020203" pitchFamily="34" charset="0"/>
                <a:cs typeface="Segoe UI Light" panose="020B0502040204020203" pitchFamily="34" charset="0"/>
                <a:hlinkClick r:id="rId5"/>
              </a:rPr>
              <a:t>/</a:t>
            </a:r>
            <a:r>
              <a:rPr lang="en-US" sz="1800" dirty="0" smtClean="0">
                <a:latin typeface="Segoe UI Light" panose="020B0502040204020203" pitchFamily="34" charset="0"/>
                <a:cs typeface="Segoe UI Light" panose="020B0502040204020203" pitchFamily="34" charset="0"/>
              </a:rPr>
              <a:t> </a:t>
            </a:r>
          </a:p>
        </p:txBody>
      </p:sp>
      <p:pic>
        <p:nvPicPr>
          <p:cNvPr id="5" name="Picture 4"/>
          <p:cNvPicPr>
            <a:picLocks noChangeAspect="1"/>
          </p:cNvPicPr>
          <p:nvPr/>
        </p:nvPicPr>
        <p:blipFill>
          <a:blip r:embed="rId6"/>
          <a:stretch>
            <a:fillRect/>
          </a:stretch>
        </p:blipFill>
        <p:spPr>
          <a:xfrm>
            <a:off x="384045" y="2208501"/>
            <a:ext cx="2562244" cy="476253"/>
          </a:xfrm>
          <a:prstGeom prst="rect">
            <a:avLst/>
          </a:prstGeom>
        </p:spPr>
      </p:pic>
      <p:pic>
        <p:nvPicPr>
          <p:cNvPr id="6" name="Picture 5"/>
          <p:cNvPicPr>
            <a:picLocks noChangeAspect="1"/>
          </p:cNvPicPr>
          <p:nvPr/>
        </p:nvPicPr>
        <p:blipFill>
          <a:blip r:embed="rId7"/>
          <a:stretch>
            <a:fillRect/>
          </a:stretch>
        </p:blipFill>
        <p:spPr>
          <a:xfrm>
            <a:off x="4490063" y="2160875"/>
            <a:ext cx="1395423" cy="571504"/>
          </a:xfrm>
          <a:prstGeom prst="rect">
            <a:avLst/>
          </a:prstGeom>
        </p:spPr>
      </p:pic>
      <p:pic>
        <p:nvPicPr>
          <p:cNvPr id="7" name="Picture 4" descr="http://appclub.im/Images/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45" y="268759"/>
            <a:ext cx="1581150" cy="5715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stretch>
            <a:fillRect/>
          </a:stretch>
        </p:blipFill>
        <p:spPr>
          <a:xfrm>
            <a:off x="318051" y="3508154"/>
            <a:ext cx="2366980" cy="523879"/>
          </a:xfrm>
          <a:prstGeom prst="rect">
            <a:avLst/>
          </a:prstGeom>
        </p:spPr>
      </p:pic>
      <p:pic>
        <p:nvPicPr>
          <p:cNvPr id="9" name="Picture 8"/>
          <p:cNvPicPr>
            <a:picLocks noChangeAspect="1"/>
          </p:cNvPicPr>
          <p:nvPr/>
        </p:nvPicPr>
        <p:blipFill>
          <a:blip r:embed="rId10"/>
          <a:stretch>
            <a:fillRect/>
          </a:stretch>
        </p:blipFill>
        <p:spPr>
          <a:xfrm>
            <a:off x="4490063" y="3460529"/>
            <a:ext cx="885831" cy="571504"/>
          </a:xfrm>
          <a:prstGeom prst="rect">
            <a:avLst/>
          </a:prstGeom>
        </p:spPr>
      </p:pic>
      <p:pic>
        <p:nvPicPr>
          <p:cNvPr id="2050" name="Picture 2" descr="http://devrain.com/Images/logo.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1600" y="187446"/>
            <a:ext cx="1536031" cy="6528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donor.ua/Content/Images/logo-colored.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7774" y="383060"/>
            <a:ext cx="2016252"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chasopys.kiev.ua/static/css/images/logo.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20264" y="138804"/>
            <a:ext cx="9906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98006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8441601" cy="3933384"/>
          </a:xfrm>
        </p:spPr>
        <p:txBody>
          <a:bodyPr/>
          <a:lstStyle/>
          <a:p>
            <a:pPr marL="514350" indent="-514350">
              <a:buFont typeface="+mj-lt"/>
              <a:buAutoNum type="arabicPeriod"/>
            </a:pPr>
            <a:r>
              <a:rPr lang="en-US" sz="2400" dirty="0">
                <a:latin typeface="Segoe UI Light" panose="020B0502040204020203" pitchFamily="34" charset="0"/>
                <a:cs typeface="Segoe UI Light" panose="020B0502040204020203" pitchFamily="34" charset="0"/>
              </a:rPr>
              <a:t>Automated Security </a:t>
            </a:r>
            <a:r>
              <a:rPr lang="en-US" sz="2400" dirty="0" err="1">
                <a:latin typeface="Segoe UI Light" panose="020B0502040204020203" pitchFamily="34" charset="0"/>
                <a:cs typeface="Segoe UI Light" panose="020B0502040204020203" pitchFamily="34" charset="0"/>
              </a:rPr>
              <a:t>Analyser</a:t>
            </a:r>
            <a:r>
              <a:rPr lang="en-US" sz="2400" dirty="0">
                <a:latin typeface="Segoe UI Light" panose="020B0502040204020203" pitchFamily="34" charset="0"/>
                <a:cs typeface="Segoe UI Light" panose="020B0502040204020203" pitchFamily="34" charset="0"/>
              </a:rPr>
              <a:t> for ASP.NET </a:t>
            </a:r>
            <a:r>
              <a:rPr lang="en-US" sz="2400" dirty="0" smtClean="0">
                <a:latin typeface="Segoe UI Light" panose="020B0502040204020203" pitchFamily="34" charset="0"/>
                <a:cs typeface="Segoe UI Light" panose="020B0502040204020203" pitchFamily="34" charset="0"/>
              </a:rPr>
              <a:t>Websites </a:t>
            </a:r>
            <a:r>
              <a:rPr lang="en-US" sz="2400" dirty="0" smtClean="0">
                <a:latin typeface="Segoe UI Light" panose="020B0502040204020203" pitchFamily="34" charset="0"/>
                <a:cs typeface="Segoe UI Light" panose="020B0502040204020203" pitchFamily="34" charset="0"/>
                <a:hlinkClick r:id="rId2"/>
              </a:rPr>
              <a:t>https</a:t>
            </a:r>
            <a:r>
              <a:rPr lang="en-US" sz="2400" dirty="0">
                <a:latin typeface="Segoe UI Light" panose="020B0502040204020203" pitchFamily="34" charset="0"/>
                <a:cs typeface="Segoe UI Light" panose="020B0502040204020203" pitchFamily="34" charset="0"/>
                <a:hlinkClick r:id="rId2"/>
              </a:rPr>
              <a:t>://asafaweb.com</a:t>
            </a:r>
            <a:r>
              <a:rPr lang="en-US" sz="2400" dirty="0" smtClean="0">
                <a:latin typeface="Segoe UI Light" panose="020B0502040204020203" pitchFamily="34" charset="0"/>
                <a:cs typeface="Segoe UI Light" panose="020B0502040204020203" pitchFamily="34" charset="0"/>
                <a:hlinkClick r:id="rId2"/>
              </a:rPr>
              <a:t>/</a:t>
            </a:r>
            <a:r>
              <a:rPr lang="en-US" sz="2400" dirty="0" smtClean="0">
                <a:latin typeface="Segoe UI Light" panose="020B0502040204020203" pitchFamily="34" charset="0"/>
                <a:cs typeface="Segoe UI Light" panose="020B0502040204020203" pitchFamily="34" charset="0"/>
              </a:rPr>
              <a:t> </a:t>
            </a:r>
            <a:endParaRPr lang="en-US" sz="2400" dirty="0" smtClean="0">
              <a:latin typeface="Segoe UI Light" panose="020B0502040204020203" pitchFamily="34" charset="0"/>
              <a:cs typeface="Segoe UI Light" panose="020B0502040204020203" pitchFamily="34" charset="0"/>
            </a:endParaRPr>
          </a:p>
          <a:p>
            <a:pPr marL="514350" indent="-514350">
              <a:buFont typeface="+mj-lt"/>
              <a:buAutoNum type="arabicPeriod"/>
            </a:pPr>
            <a:r>
              <a:rPr lang="en-US" sz="2400" dirty="0">
                <a:latin typeface="Segoe UI Light" panose="020B0502040204020203" pitchFamily="34" charset="0"/>
                <a:cs typeface="Segoe UI Light" panose="020B0502040204020203" pitchFamily="34" charset="0"/>
                <a:hlinkClick r:id="rId3"/>
              </a:rPr>
              <a:t>https://www.qualys.com</a:t>
            </a:r>
            <a:r>
              <a:rPr lang="en-US" sz="2400" dirty="0" smtClean="0">
                <a:latin typeface="Segoe UI Light" panose="020B0502040204020203" pitchFamily="34" charset="0"/>
                <a:cs typeface="Segoe UI Light" panose="020B0502040204020203" pitchFamily="34" charset="0"/>
                <a:hlinkClick r:id="rId3"/>
              </a:rPr>
              <a:t>/</a:t>
            </a:r>
            <a:r>
              <a:rPr lang="en-US" sz="2400" dirty="0" smtClean="0">
                <a:latin typeface="Segoe UI Light" panose="020B0502040204020203" pitchFamily="34" charset="0"/>
                <a:cs typeface="Segoe UI Light" panose="020B0502040204020203" pitchFamily="34" charset="0"/>
              </a:rPr>
              <a:t> </a:t>
            </a:r>
            <a:endParaRPr lang="en-US" sz="2400" dirty="0" smtClean="0">
              <a:latin typeface="Segoe UI Light" panose="020B0502040204020203" pitchFamily="34" charset="0"/>
              <a:cs typeface="Segoe UI Light" panose="020B0502040204020203" pitchFamily="34" charset="0"/>
            </a:endParaRPr>
          </a:p>
          <a:p>
            <a:pPr marL="1214757" lvl="2" indent="-514350"/>
            <a:r>
              <a:rPr lang="en-US" sz="1600" dirty="0" smtClean="0">
                <a:latin typeface="Segoe UI Light" panose="020B0502040204020203" pitchFamily="34" charset="0"/>
                <a:cs typeface="Segoe UI Light" panose="020B0502040204020203" pitchFamily="34" charset="0"/>
              </a:rPr>
              <a:t>Tracing</a:t>
            </a:r>
          </a:p>
          <a:p>
            <a:pPr marL="1214757" lvl="2" indent="-514350"/>
            <a:r>
              <a:rPr lang="en-US" sz="1600" dirty="0" smtClean="0">
                <a:latin typeface="Segoe UI Light" panose="020B0502040204020203" pitchFamily="34" charset="0"/>
                <a:cs typeface="Segoe UI Light" panose="020B0502040204020203" pitchFamily="34" charset="0"/>
              </a:rPr>
              <a:t>Custom errors</a:t>
            </a:r>
          </a:p>
          <a:p>
            <a:pPr marL="1214757" lvl="2" indent="-514350"/>
            <a:r>
              <a:rPr lang="en-US" sz="1600" dirty="0" smtClean="0">
                <a:latin typeface="Segoe UI Light" panose="020B0502040204020203" pitchFamily="34" charset="0"/>
                <a:cs typeface="Segoe UI Light" panose="020B0502040204020203" pitchFamily="34" charset="0"/>
              </a:rPr>
              <a:t>Stack trace</a:t>
            </a:r>
          </a:p>
          <a:p>
            <a:pPr marL="1214757" lvl="2" indent="-514350"/>
            <a:r>
              <a:rPr lang="en-US" sz="1600" dirty="0" smtClean="0">
                <a:latin typeface="Segoe UI Light" panose="020B0502040204020203" pitchFamily="34" charset="0"/>
                <a:cs typeface="Segoe UI Light" panose="020B0502040204020203" pitchFamily="34" charset="0"/>
              </a:rPr>
              <a:t>HTTP to HTTPs</a:t>
            </a:r>
          </a:p>
          <a:p>
            <a:pPr marL="1214757" lvl="2" indent="-514350"/>
            <a:r>
              <a:rPr lang="en-US" sz="1600" dirty="0" smtClean="0">
                <a:latin typeface="Segoe UI Light" panose="020B0502040204020203" pitchFamily="34" charset="0"/>
                <a:cs typeface="Segoe UI Light" panose="020B0502040204020203" pitchFamily="34" charset="0"/>
              </a:rPr>
              <a:t>ELMAH logs</a:t>
            </a:r>
          </a:p>
          <a:p>
            <a:pPr marL="1214757" lvl="2" indent="-514350"/>
            <a:r>
              <a:rPr lang="en-US" sz="1600" dirty="0" smtClean="0">
                <a:latin typeface="Segoe UI Light" panose="020B0502040204020203" pitchFamily="34" charset="0"/>
                <a:cs typeface="Segoe UI Light" panose="020B0502040204020203" pitchFamily="34" charset="0"/>
              </a:rPr>
              <a:t>Excessive headers </a:t>
            </a:r>
          </a:p>
          <a:p>
            <a:pPr marL="1214757" lvl="2" indent="-514350"/>
            <a:r>
              <a:rPr lang="en-US" sz="1600" dirty="0" smtClean="0">
                <a:latin typeface="Segoe UI Light" panose="020B0502040204020203" pitchFamily="34" charset="0"/>
                <a:cs typeface="Segoe UI Light" panose="020B0502040204020203" pitchFamily="34" charset="0"/>
              </a:rPr>
              <a:t>HTTP only cookies</a:t>
            </a:r>
          </a:p>
          <a:p>
            <a:pPr marL="1214757" lvl="2" indent="-514350"/>
            <a:r>
              <a:rPr lang="en-US" sz="1600" dirty="0">
                <a:latin typeface="Segoe UI Light" panose="020B0502040204020203" pitchFamily="34" charset="0"/>
                <a:cs typeface="Segoe UI Light" panose="020B0502040204020203" pitchFamily="34" charset="0"/>
              </a:rPr>
              <a:t>Secure </a:t>
            </a:r>
            <a:r>
              <a:rPr lang="en-US" sz="1600" dirty="0" smtClean="0">
                <a:latin typeface="Segoe UI Light" panose="020B0502040204020203" pitchFamily="34" charset="0"/>
                <a:cs typeface="Segoe UI Light" panose="020B0502040204020203" pitchFamily="34" charset="0"/>
              </a:rPr>
              <a:t>cookies</a:t>
            </a:r>
          </a:p>
          <a:p>
            <a:pPr marL="1214757" lvl="2" indent="-514350"/>
            <a:r>
              <a:rPr lang="en-US" sz="1600" dirty="0" smtClean="0">
                <a:latin typeface="Segoe UI Light" panose="020B0502040204020203" pitchFamily="34" charset="0"/>
                <a:cs typeface="Segoe UI Light" panose="020B0502040204020203" pitchFamily="34" charset="0"/>
              </a:rPr>
              <a:t>Clickjacking</a:t>
            </a:r>
            <a:endParaRPr lang="en-US" sz="1800" dirty="0" smtClean="0">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lstStyle/>
          <a:p>
            <a:r>
              <a:rPr lang="en-US" sz="4000" dirty="0" smtClean="0">
                <a:latin typeface="Segoe UI Light" panose="020B0502040204020203" pitchFamily="34" charset="0"/>
                <a:cs typeface="Segoe UI Light" panose="020B0502040204020203" pitchFamily="34" charset="0"/>
              </a:rPr>
              <a:t>Security</a:t>
            </a:r>
            <a:endParaRPr lang="en-US" dirty="0"/>
          </a:p>
        </p:txBody>
      </p:sp>
    </p:spTree>
    <p:extLst>
      <p:ext uri="{BB962C8B-B14F-4D97-AF65-F5344CB8AC3E}">
        <p14:creationId xmlns:p14="http://schemas.microsoft.com/office/powerpoint/2010/main" val="254452184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8441601" cy="4413516"/>
          </a:xfrm>
        </p:spPr>
        <p:txBody>
          <a:bodyPr/>
          <a:lstStyle/>
          <a:p>
            <a:pPr marL="457200" indent="-457200">
              <a:buFont typeface="+mj-lt"/>
              <a:buAutoNum type="arabicPeriod"/>
            </a:pPr>
            <a:r>
              <a:rPr lang="en-US" sz="2400" dirty="0" smtClean="0">
                <a:latin typeface="Segoe UI Light" panose="020B0502040204020203" pitchFamily="34" charset="0"/>
                <a:cs typeface="Segoe UI Light" panose="020B0502040204020203" pitchFamily="34" charset="0"/>
              </a:rPr>
              <a:t>Schema.org </a:t>
            </a:r>
            <a:r>
              <a:rPr lang="en-US" sz="2400" dirty="0">
                <a:latin typeface="Segoe UI Light" panose="020B0502040204020203" pitchFamily="34" charset="0"/>
                <a:cs typeface="Segoe UI Light" panose="020B0502040204020203" pitchFamily="34" charset="0"/>
              </a:rPr>
              <a:t>vocabulary can be used with many different encodings, including </a:t>
            </a:r>
            <a:r>
              <a:rPr lang="en-US" sz="2400" dirty="0" err="1">
                <a:latin typeface="Segoe UI Light" panose="020B0502040204020203" pitchFamily="34" charset="0"/>
                <a:cs typeface="Segoe UI Light" panose="020B0502040204020203" pitchFamily="34" charset="0"/>
              </a:rPr>
              <a:t>RDFa</a:t>
            </a:r>
            <a:r>
              <a:rPr lang="en-US" sz="2400" dirty="0">
                <a:latin typeface="Segoe UI Light" panose="020B0502040204020203" pitchFamily="34" charset="0"/>
                <a:cs typeface="Segoe UI Light" panose="020B0502040204020203" pitchFamily="34" charset="0"/>
              </a:rPr>
              <a:t>, Microdata and JSON-LD. These vocabularies cover entities, relationships between entities and actions, and can easily be extended through a well-documented extension model</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hlinkClick r:id="rId2"/>
              </a:rPr>
              <a:t>http</a:t>
            </a:r>
            <a:r>
              <a:rPr lang="en-US" sz="2400" dirty="0">
                <a:latin typeface="Segoe UI Light" panose="020B0502040204020203" pitchFamily="34" charset="0"/>
                <a:cs typeface="Segoe UI Light" panose="020B0502040204020203" pitchFamily="34" charset="0"/>
                <a:hlinkClick r:id="rId2"/>
              </a:rPr>
              <a:t>://schema.org</a:t>
            </a:r>
            <a:r>
              <a:rPr lang="en-US" sz="2400" dirty="0" smtClean="0">
                <a:latin typeface="Segoe UI Light" panose="020B0502040204020203" pitchFamily="34" charset="0"/>
                <a:cs typeface="Segoe UI Light" panose="020B0502040204020203" pitchFamily="34" charset="0"/>
                <a:hlinkClick r:id="rId2"/>
              </a:rPr>
              <a:t>/</a:t>
            </a:r>
            <a:r>
              <a:rPr lang="en-US" sz="2400" dirty="0" smtClean="0">
                <a:latin typeface="Segoe UI Light" panose="020B0502040204020203" pitchFamily="34" charset="0"/>
                <a:cs typeface="Segoe UI Light" panose="020B0502040204020203" pitchFamily="34" charset="0"/>
              </a:rPr>
              <a:t> </a:t>
            </a:r>
          </a:p>
          <a:p>
            <a:pPr marL="514350" indent="-514350">
              <a:buFont typeface="+mj-lt"/>
              <a:buAutoNum type="arabicPeriod"/>
            </a:pPr>
            <a:r>
              <a:rPr lang="en-US" sz="2400" dirty="0" err="1" smtClean="0">
                <a:latin typeface="Segoe UI Light" panose="020B0502040204020203" pitchFamily="34" charset="0"/>
                <a:cs typeface="Segoe UI Light" panose="020B0502040204020203" pitchFamily="34" charset="0"/>
              </a:rPr>
              <a:t>Microformats</a:t>
            </a:r>
            <a:r>
              <a:rPr lang="en-US" sz="2400" dirty="0" smtClean="0">
                <a:latin typeface="Segoe UI Light" panose="020B0502040204020203" pitchFamily="34" charset="0"/>
                <a:cs typeface="Segoe UI Light" panose="020B0502040204020203" pitchFamily="34" charset="0"/>
              </a:rPr>
              <a:t> </a:t>
            </a:r>
            <a:r>
              <a:rPr lang="en-US" sz="2400" dirty="0">
                <a:latin typeface="Segoe UI Light" panose="020B0502040204020203" pitchFamily="34" charset="0"/>
                <a:cs typeface="Segoe UI Light" panose="020B0502040204020203" pitchFamily="34" charset="0"/>
                <a:hlinkClick r:id="rId3"/>
              </a:rPr>
              <a:t>http://microformats.org</a:t>
            </a:r>
            <a:r>
              <a:rPr lang="en-US" sz="2400" dirty="0" smtClean="0">
                <a:latin typeface="Segoe UI Light" panose="020B0502040204020203" pitchFamily="34" charset="0"/>
                <a:cs typeface="Segoe UI Light" panose="020B0502040204020203" pitchFamily="34" charset="0"/>
                <a:hlinkClick r:id="rId3"/>
              </a:rPr>
              <a:t>/</a:t>
            </a:r>
            <a:endParaRPr lang="en-US" sz="2400" dirty="0" smtClean="0">
              <a:latin typeface="Segoe UI Light" panose="020B0502040204020203" pitchFamily="34" charset="0"/>
              <a:cs typeface="Segoe UI Light" panose="020B0502040204020203" pitchFamily="34" charset="0"/>
            </a:endParaRPr>
          </a:p>
          <a:p>
            <a:pPr marL="514350" indent="-514350">
              <a:buFont typeface="+mj-lt"/>
              <a:buAutoNum type="arabicPeriod"/>
            </a:pPr>
            <a:r>
              <a:rPr lang="en-US" sz="2400" dirty="0" smtClean="0">
                <a:latin typeface="Segoe UI Light" panose="020B0502040204020203" pitchFamily="34" charset="0"/>
                <a:cs typeface="Segoe UI Light" panose="020B0502040204020203" pitchFamily="34" charset="0"/>
              </a:rPr>
              <a:t>Accessibility </a:t>
            </a:r>
            <a:r>
              <a:rPr lang="en-US" sz="2400" dirty="0">
                <a:latin typeface="Segoe UI Light" panose="020B0502040204020203" pitchFamily="34" charset="0"/>
                <a:cs typeface="Segoe UI Light" panose="020B0502040204020203" pitchFamily="34" charset="0"/>
                <a:hlinkClick r:id="rId4"/>
              </a:rPr>
              <a:t>https://</a:t>
            </a:r>
            <a:r>
              <a:rPr lang="en-US" sz="2400" dirty="0" smtClean="0">
                <a:latin typeface="Segoe UI Light" panose="020B0502040204020203" pitchFamily="34" charset="0"/>
                <a:cs typeface="Segoe UI Light" panose="020B0502040204020203" pitchFamily="34" charset="0"/>
                <a:hlinkClick r:id="rId4"/>
              </a:rPr>
              <a:t>www.w3.org/standards/webdesign/accessibility</a:t>
            </a:r>
            <a:r>
              <a:rPr lang="en-US" sz="2400" dirty="0" smtClean="0">
                <a:latin typeface="Segoe UI Light" panose="020B0502040204020203" pitchFamily="34" charset="0"/>
                <a:cs typeface="Segoe UI Light" panose="020B0502040204020203" pitchFamily="34" charset="0"/>
              </a:rPr>
              <a:t> </a:t>
            </a:r>
          </a:p>
          <a:p>
            <a:pPr marL="514350" indent="-514350">
              <a:buFont typeface="+mj-lt"/>
              <a:buAutoNum type="arabicPeriod"/>
            </a:pPr>
            <a:r>
              <a:rPr lang="en-US" sz="2400" dirty="0">
                <a:latin typeface="Segoe UI Light" panose="020B0502040204020203" pitchFamily="34" charset="0"/>
                <a:cs typeface="Segoe UI Light" panose="020B0502040204020203" pitchFamily="34" charset="0"/>
              </a:rPr>
              <a:t>OData - the best way </a:t>
            </a:r>
            <a:r>
              <a:rPr lang="en-US" sz="2400">
                <a:latin typeface="Segoe UI Light" panose="020B0502040204020203" pitchFamily="34" charset="0"/>
                <a:cs typeface="Segoe UI Light" panose="020B0502040204020203" pitchFamily="34" charset="0"/>
              </a:rPr>
              <a:t>to </a:t>
            </a:r>
            <a:r>
              <a:rPr lang="en-US" sz="2400" smtClean="0">
                <a:latin typeface="Segoe UI Light" panose="020B0502040204020203" pitchFamily="34" charset="0"/>
                <a:cs typeface="Segoe UI Light" panose="020B0502040204020203" pitchFamily="34" charset="0"/>
              </a:rPr>
              <a:t>REST </a:t>
            </a:r>
            <a:r>
              <a:rPr lang="en-US" sz="2400" dirty="0">
                <a:latin typeface="Segoe UI Light" panose="020B0502040204020203" pitchFamily="34" charset="0"/>
                <a:cs typeface="Segoe UI Light" panose="020B0502040204020203" pitchFamily="34" charset="0"/>
                <a:hlinkClick r:id="rId5"/>
              </a:rPr>
              <a:t>http://www.odata.org</a:t>
            </a:r>
            <a:r>
              <a:rPr lang="en-US" sz="2400" dirty="0" smtClean="0">
                <a:latin typeface="Segoe UI Light" panose="020B0502040204020203" pitchFamily="34" charset="0"/>
                <a:cs typeface="Segoe UI Light" panose="020B0502040204020203" pitchFamily="34" charset="0"/>
                <a:hlinkClick r:id="rId5"/>
              </a:rPr>
              <a:t>/</a:t>
            </a:r>
            <a:r>
              <a:rPr lang="en-US" sz="2400" dirty="0" smtClean="0">
                <a:latin typeface="Segoe UI Light" panose="020B0502040204020203" pitchFamily="34" charset="0"/>
                <a:cs typeface="Segoe UI Light" panose="020B0502040204020203" pitchFamily="34" charset="0"/>
              </a:rPr>
              <a:t> </a:t>
            </a:r>
          </a:p>
          <a:p>
            <a:pPr marL="514350" indent="-514350">
              <a:buFont typeface="+mj-lt"/>
              <a:buAutoNum type="arabicPeriod"/>
            </a:pPr>
            <a:endParaRPr lang="en-US" sz="2400" dirty="0" smtClean="0">
              <a:latin typeface="Segoe UI Light" panose="020B0502040204020203" pitchFamily="34" charset="0"/>
              <a:cs typeface="Segoe UI Light" panose="020B0502040204020203" pitchFamily="34" charset="0"/>
            </a:endParaRPr>
          </a:p>
          <a:p>
            <a:pPr marL="514350" indent="-514350">
              <a:buFont typeface="+mj-lt"/>
              <a:buAutoNum type="arabicPeriod"/>
            </a:pPr>
            <a:endParaRPr lang="en-US" sz="1800" dirty="0" smtClean="0">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lstStyle/>
          <a:p>
            <a:r>
              <a:rPr lang="en-US" sz="4000" dirty="0">
                <a:latin typeface="Segoe UI Light" panose="020B0502040204020203" pitchFamily="34" charset="0"/>
                <a:cs typeface="Segoe UI Light" panose="020B0502040204020203" pitchFamily="34" charset="0"/>
              </a:rPr>
              <a:t>Premier league</a:t>
            </a:r>
            <a:endParaRPr lang="en-US" dirty="0"/>
          </a:p>
        </p:txBody>
      </p:sp>
    </p:spTree>
    <p:extLst>
      <p:ext uri="{BB962C8B-B14F-4D97-AF65-F5344CB8AC3E}">
        <p14:creationId xmlns:p14="http://schemas.microsoft.com/office/powerpoint/2010/main" val="103613480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272832" y="3979705"/>
            <a:ext cx="4299839" cy="672414"/>
          </a:xfrm>
        </p:spPr>
        <p:txBody>
          <a:bodyPr/>
          <a:lstStyle/>
          <a:p>
            <a:r>
              <a:rPr lang="en-US" sz="1800" b="1" dirty="0" smtClean="0"/>
              <a:t>Oleksandr </a:t>
            </a:r>
            <a:r>
              <a:rPr lang="en-US" sz="1800" b="1" dirty="0" err="1" smtClean="0"/>
              <a:t>Krakovetskyi</a:t>
            </a:r>
            <a:endParaRPr lang="en-US" sz="1800" b="1" dirty="0" smtClean="0"/>
          </a:p>
          <a:p>
            <a:r>
              <a:rPr lang="en-US" sz="1800" dirty="0" smtClean="0"/>
              <a:t>CEO DevRain Solutions</a:t>
            </a:r>
          </a:p>
          <a:p>
            <a:r>
              <a:rPr lang="en-US" sz="1800" dirty="0" smtClean="0"/>
              <a:t>PhD, Microsoft RD/MVP</a:t>
            </a:r>
            <a:endParaRPr lang="ru-RU" sz="1800" dirty="0" smtClean="0"/>
          </a:p>
        </p:txBody>
      </p:sp>
      <p:sp>
        <p:nvSpPr>
          <p:cNvPr id="3" name="Title 2"/>
          <p:cNvSpPr>
            <a:spLocks noGrp="1"/>
          </p:cNvSpPr>
          <p:nvPr>
            <p:ph type="title"/>
          </p:nvPr>
        </p:nvSpPr>
        <p:spPr>
          <a:xfrm>
            <a:off x="251942" y="1949075"/>
            <a:ext cx="8194226" cy="1359775"/>
          </a:xfrm>
        </p:spPr>
        <p:txBody>
          <a:bodyPr/>
          <a:lstStyle/>
          <a:p>
            <a:r>
              <a:rPr lang="en-US" sz="4000" dirty="0" smtClean="0"/>
              <a:t>How to make your website optimized, fast and secured</a:t>
            </a:r>
            <a:endParaRPr lang="en-US" sz="7200" dirty="0"/>
          </a:p>
        </p:txBody>
      </p:sp>
      <p:pic>
        <p:nvPicPr>
          <p:cNvPr id="1028" name="Picture 4" descr="http://appclub.im/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5" y="538696"/>
            <a:ext cx="1581150" cy="57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216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8441601" cy="4561249"/>
          </a:xfrm>
        </p:spPr>
        <p:txBody>
          <a:bodyPr/>
          <a:lstStyle/>
          <a:p>
            <a:pPr marL="514350" indent="-514350">
              <a:buFont typeface="+mj-lt"/>
              <a:buAutoNum type="arabicPeriod"/>
            </a:pPr>
            <a:r>
              <a:rPr lang="en-US" sz="2400" dirty="0" smtClean="0">
                <a:latin typeface="Segoe UI Light" panose="020B0502040204020203" pitchFamily="34" charset="0"/>
                <a:cs typeface="Segoe UI Light" panose="020B0502040204020203" pitchFamily="34" charset="0"/>
              </a:rPr>
              <a:t>SEO.</a:t>
            </a:r>
          </a:p>
          <a:p>
            <a:pPr marL="514350" indent="-514350">
              <a:buFont typeface="+mj-lt"/>
              <a:buAutoNum type="arabicPeriod"/>
            </a:pPr>
            <a:r>
              <a:rPr lang="en-US" sz="2400" dirty="0" smtClean="0">
                <a:latin typeface="Segoe UI Light" panose="020B0502040204020203" pitchFamily="34" charset="0"/>
                <a:cs typeface="Segoe UI Light" panose="020B0502040204020203" pitchFamily="34" charset="0"/>
              </a:rPr>
              <a:t>Mobile websites and Google.</a:t>
            </a:r>
          </a:p>
          <a:p>
            <a:pPr marL="514350" indent="-514350">
              <a:buFont typeface="+mj-lt"/>
              <a:buAutoNum type="arabicPeriod"/>
            </a:pPr>
            <a:r>
              <a:rPr lang="en-US" sz="2400" dirty="0">
                <a:latin typeface="Segoe UI Light" panose="020B0502040204020203" pitchFamily="34" charset="0"/>
                <a:cs typeface="Segoe UI Light" panose="020B0502040204020203" pitchFamily="34" charset="0"/>
              </a:rPr>
              <a:t>Performance</a:t>
            </a:r>
            <a:r>
              <a:rPr lang="en-US" sz="2400" dirty="0" smtClean="0">
                <a:latin typeface="Segoe UI Light" panose="020B0502040204020203" pitchFamily="34" charset="0"/>
                <a:cs typeface="Segoe UI Light" panose="020B0502040204020203" pitchFamily="34" charset="0"/>
              </a:rPr>
              <a:t>.</a:t>
            </a:r>
          </a:p>
          <a:p>
            <a:pPr marL="514350" indent="-514350">
              <a:buFont typeface="+mj-lt"/>
              <a:buAutoNum type="arabicPeriod"/>
            </a:pPr>
            <a:r>
              <a:rPr lang="en-US" sz="2400" dirty="0">
                <a:latin typeface="Segoe UI Light" panose="020B0502040204020203" pitchFamily="34" charset="0"/>
                <a:cs typeface="Segoe UI Light" panose="020B0502040204020203" pitchFamily="34" charset="0"/>
              </a:rPr>
              <a:t>Social networks integration.</a:t>
            </a:r>
          </a:p>
          <a:p>
            <a:pPr marL="514350" indent="-514350">
              <a:buFont typeface="+mj-lt"/>
              <a:buAutoNum type="arabicPeriod"/>
            </a:pPr>
            <a:r>
              <a:rPr lang="en-US" sz="2400" dirty="0">
                <a:latin typeface="Segoe UI Light" panose="020B0502040204020203" pitchFamily="34" charset="0"/>
                <a:cs typeface="Segoe UI Light" panose="020B0502040204020203" pitchFamily="34" charset="0"/>
              </a:rPr>
              <a:t>Security</a:t>
            </a:r>
            <a:r>
              <a:rPr lang="en-US" sz="2400" dirty="0" smtClean="0">
                <a:latin typeface="Segoe UI Light" panose="020B0502040204020203" pitchFamily="34" charset="0"/>
                <a:cs typeface="Segoe UI Light" panose="020B0502040204020203" pitchFamily="34" charset="0"/>
              </a:rPr>
              <a:t>.</a:t>
            </a:r>
          </a:p>
          <a:p>
            <a:pPr marL="514350" indent="-514350">
              <a:buFont typeface="+mj-lt"/>
              <a:buAutoNum type="arabicPeriod"/>
            </a:pPr>
            <a:r>
              <a:rPr lang="en-US" sz="2400" dirty="0" smtClean="0">
                <a:latin typeface="Segoe UI Light" panose="020B0502040204020203" pitchFamily="34" charset="0"/>
                <a:cs typeface="Segoe UI Light" panose="020B0502040204020203" pitchFamily="34" charset="0"/>
              </a:rPr>
              <a:t>Premier league </a:t>
            </a:r>
            <a:r>
              <a:rPr lang="en-US" sz="2400" dirty="0" smtClean="0">
                <a:latin typeface="Segoe UI Light" panose="020B0502040204020203" pitchFamily="34" charset="0"/>
                <a:cs typeface="Segoe UI Light" panose="020B0502040204020203" pitchFamily="34" charset="0"/>
                <a:sym typeface="Wingdings" panose="05000000000000000000" pitchFamily="2" charset="2"/>
              </a:rPr>
              <a:t></a:t>
            </a:r>
          </a:p>
          <a:p>
            <a:pPr marL="864553" lvl="1" indent="-514350">
              <a:buFont typeface="+mj-lt"/>
              <a:buAutoNum type="arabicPeriod"/>
            </a:pPr>
            <a:r>
              <a:rPr lang="en-US" sz="2400" dirty="0" smtClean="0">
                <a:latin typeface="Segoe UI Light" panose="020B0502040204020203" pitchFamily="34" charset="0"/>
                <a:cs typeface="Segoe UI Light" panose="020B0502040204020203" pitchFamily="34" charset="0"/>
                <a:sym typeface="Wingdings" panose="05000000000000000000" pitchFamily="2" charset="2"/>
              </a:rPr>
              <a:t>Semantic web &amp; scheme.org</a:t>
            </a:r>
          </a:p>
          <a:p>
            <a:pPr marL="864553" lvl="1" indent="-514350">
              <a:buFont typeface="+mj-lt"/>
              <a:buAutoNum type="arabicPeriod"/>
            </a:pPr>
            <a:r>
              <a:rPr lang="en-US" sz="2400" dirty="0" err="1" smtClean="0">
                <a:latin typeface="Segoe UI Light" panose="020B0502040204020203" pitchFamily="34" charset="0"/>
                <a:cs typeface="Segoe UI Light" panose="020B0502040204020203" pitchFamily="34" charset="0"/>
                <a:sym typeface="Wingdings" panose="05000000000000000000" pitchFamily="2" charset="2"/>
              </a:rPr>
              <a:t>Microformats</a:t>
            </a:r>
            <a:endParaRPr lang="en-US" sz="2400" dirty="0" smtClean="0">
              <a:latin typeface="Segoe UI Light" panose="020B0502040204020203" pitchFamily="34" charset="0"/>
              <a:cs typeface="Segoe UI Light" panose="020B0502040204020203" pitchFamily="34" charset="0"/>
              <a:sym typeface="Wingdings" panose="05000000000000000000" pitchFamily="2" charset="2"/>
            </a:endParaRPr>
          </a:p>
          <a:p>
            <a:pPr marL="864553" lvl="1" indent="-514350">
              <a:buFont typeface="+mj-lt"/>
              <a:buAutoNum type="arabicPeriod"/>
            </a:pPr>
            <a:r>
              <a:rPr lang="en-US" sz="2400" dirty="0">
                <a:latin typeface="Segoe UI Light" panose="020B0502040204020203" pitchFamily="34" charset="0"/>
                <a:cs typeface="Segoe UI Light" panose="020B0502040204020203" pitchFamily="34" charset="0"/>
              </a:rPr>
              <a:t>Accessibility</a:t>
            </a:r>
            <a:endParaRPr lang="en-US" sz="2400" dirty="0" smtClean="0">
              <a:latin typeface="Segoe UI Light" panose="020B0502040204020203" pitchFamily="34" charset="0"/>
              <a:cs typeface="Segoe UI Light" panose="020B0502040204020203" pitchFamily="34" charset="0"/>
              <a:sym typeface="Wingdings" panose="05000000000000000000" pitchFamily="2" charset="2"/>
            </a:endParaRPr>
          </a:p>
          <a:p>
            <a:pPr marL="864553" lvl="1" indent="-514350">
              <a:buFont typeface="+mj-lt"/>
              <a:buAutoNum type="arabicPeriod"/>
            </a:pPr>
            <a:endParaRPr lang="ru-RU" sz="2400" dirty="0" smtClean="0"/>
          </a:p>
        </p:txBody>
      </p:sp>
      <p:sp>
        <p:nvSpPr>
          <p:cNvPr id="3" name="Title 2"/>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157025239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8441601" cy="3613297"/>
          </a:xfrm>
        </p:spPr>
        <p:txBody>
          <a:bodyPr/>
          <a:lstStyle/>
          <a:p>
            <a:pPr marL="514350" indent="-514350">
              <a:buFont typeface="+mj-lt"/>
              <a:buAutoNum type="arabicPeriod"/>
            </a:pPr>
            <a:r>
              <a:rPr lang="en-US" sz="2600" dirty="0" smtClean="0">
                <a:latin typeface="Segoe UI Light" panose="020B0502040204020203" pitchFamily="34" charset="0"/>
                <a:cs typeface="Segoe UI Light" panose="020B0502040204020203" pitchFamily="34" charset="0"/>
              </a:rPr>
              <a:t>HTTP codes (301, 302, 404, 503)</a:t>
            </a:r>
            <a:r>
              <a:rPr lang="en-US" sz="2600" dirty="0">
                <a:latin typeface="Segoe UI Light" panose="020B0502040204020203" pitchFamily="34" charset="0"/>
                <a:cs typeface="Segoe UI Light" panose="020B0502040204020203" pitchFamily="34" charset="0"/>
              </a:rPr>
              <a:t/>
            </a:r>
            <a:br>
              <a:rPr lang="en-US" sz="2600" dirty="0">
                <a:latin typeface="Segoe UI Light" panose="020B0502040204020203" pitchFamily="34" charset="0"/>
                <a:cs typeface="Segoe UI Light" panose="020B0502040204020203" pitchFamily="34" charset="0"/>
              </a:rPr>
            </a:br>
            <a:r>
              <a:rPr lang="en-US" sz="2600" dirty="0">
                <a:latin typeface="Segoe UI Light" panose="020B0502040204020203" pitchFamily="34" charset="0"/>
                <a:cs typeface="Segoe UI Light" panose="020B0502040204020203" pitchFamily="34" charset="0"/>
              </a:rPr>
              <a:t>HTTP 451 Unavailable For Legal Reasons </a:t>
            </a:r>
            <a:r>
              <a:rPr lang="en-US" sz="2600" dirty="0" smtClean="0">
                <a:latin typeface="Segoe UI Light" panose="020B0502040204020203" pitchFamily="34" charset="0"/>
                <a:cs typeface="Segoe UI Light" panose="020B0502040204020203" pitchFamily="34" charset="0"/>
              </a:rPr>
              <a:t>(approved </a:t>
            </a:r>
            <a:r>
              <a:rPr lang="en-US" sz="2600" dirty="0">
                <a:latin typeface="Segoe UI Light" panose="020B0502040204020203" pitchFamily="34" charset="0"/>
                <a:cs typeface="Segoe UI Light" panose="020B0502040204020203" pitchFamily="34" charset="0"/>
              </a:rPr>
              <a:t>by the IESG on December 18, </a:t>
            </a:r>
            <a:r>
              <a:rPr lang="en-US" sz="2600" dirty="0" smtClean="0">
                <a:latin typeface="Segoe UI Light" panose="020B0502040204020203" pitchFamily="34" charset="0"/>
                <a:cs typeface="Segoe UI Light" panose="020B0502040204020203" pitchFamily="34" charset="0"/>
              </a:rPr>
              <a:t>2015).</a:t>
            </a:r>
          </a:p>
          <a:p>
            <a:pPr marL="514350" indent="-514350">
              <a:buFont typeface="+mj-lt"/>
              <a:buAutoNum type="arabicPeriod"/>
            </a:pPr>
            <a:r>
              <a:rPr lang="en-US" sz="2600" dirty="0" smtClean="0">
                <a:latin typeface="Segoe UI Light" panose="020B0502040204020203" pitchFamily="34" charset="0"/>
                <a:cs typeface="Segoe UI Light" panose="020B0502040204020203" pitchFamily="34" charset="0"/>
              </a:rPr>
              <a:t>Robots.txt / Sitemap.xml</a:t>
            </a:r>
          </a:p>
          <a:p>
            <a:pPr marL="514350" indent="-514350">
              <a:buFont typeface="+mj-lt"/>
              <a:buAutoNum type="arabicPeriod"/>
            </a:pPr>
            <a:r>
              <a:rPr lang="en-US" sz="2600" dirty="0" smtClean="0">
                <a:latin typeface="Segoe UI Light" panose="020B0502040204020203" pitchFamily="34" charset="0"/>
                <a:cs typeface="Segoe UI Light" panose="020B0502040204020203" pitchFamily="34" charset="0"/>
              </a:rPr>
              <a:t>Last-Modified </a:t>
            </a:r>
            <a:r>
              <a:rPr lang="en-US" sz="2600" dirty="0">
                <a:latin typeface="Segoe UI Light" panose="020B0502040204020203" pitchFamily="34" charset="0"/>
                <a:cs typeface="Segoe UI Light" panose="020B0502040204020203" pitchFamily="34" charset="0"/>
              </a:rPr>
              <a:t>header (304 Not </a:t>
            </a:r>
            <a:r>
              <a:rPr lang="en-US" sz="2600" dirty="0" smtClean="0">
                <a:latin typeface="Segoe UI Light" panose="020B0502040204020203" pitchFamily="34" charset="0"/>
                <a:cs typeface="Segoe UI Light" panose="020B0502040204020203" pitchFamily="34" charset="0"/>
              </a:rPr>
              <a:t>Modified). Check here: </a:t>
            </a:r>
            <a:r>
              <a:rPr lang="en-US" sz="2600" dirty="0" smtClean="0">
                <a:latin typeface="Segoe UI Light" panose="020B0502040204020203" pitchFamily="34" charset="0"/>
                <a:cs typeface="Segoe UI Light" panose="020B0502040204020203" pitchFamily="34" charset="0"/>
                <a:hlinkClick r:id="rId2"/>
              </a:rPr>
              <a:t>http</a:t>
            </a:r>
            <a:r>
              <a:rPr lang="en-US" sz="2600" dirty="0">
                <a:latin typeface="Segoe UI Light" panose="020B0502040204020203" pitchFamily="34" charset="0"/>
                <a:cs typeface="Segoe UI Light" panose="020B0502040204020203" pitchFamily="34" charset="0"/>
                <a:hlinkClick r:id="rId2"/>
              </a:rPr>
              <a:t>://</a:t>
            </a:r>
            <a:r>
              <a:rPr lang="en-US" sz="2600" dirty="0" smtClean="0">
                <a:latin typeface="Segoe UI Light" panose="020B0502040204020203" pitchFamily="34" charset="0"/>
                <a:cs typeface="Segoe UI Light" panose="020B0502040204020203" pitchFamily="34" charset="0"/>
                <a:hlinkClick r:id="rId2"/>
              </a:rPr>
              <a:t>last-modified.com/ru/if-modified-since.html</a:t>
            </a:r>
            <a:r>
              <a:rPr lang="en-US" sz="2600" dirty="0" smtClean="0">
                <a:latin typeface="Segoe UI Light" panose="020B0502040204020203" pitchFamily="34" charset="0"/>
                <a:cs typeface="Segoe UI Light" panose="020B0502040204020203" pitchFamily="34" charset="0"/>
              </a:rPr>
              <a:t> </a:t>
            </a:r>
          </a:p>
          <a:p>
            <a:pPr marL="514350" indent="-514350">
              <a:buFont typeface="+mj-lt"/>
              <a:buAutoNum type="arabicPeriod"/>
            </a:pPr>
            <a:r>
              <a:rPr lang="en-US" sz="2600" dirty="0">
                <a:latin typeface="Segoe UI Light" panose="020B0502040204020203" pitchFamily="34" charset="0"/>
                <a:cs typeface="Segoe UI Light" panose="020B0502040204020203" pitchFamily="34" charset="0"/>
              </a:rPr>
              <a:t>Geotags </a:t>
            </a:r>
            <a:r>
              <a:rPr lang="en-US" sz="2600" dirty="0" smtClean="0">
                <a:latin typeface="Segoe UI Light" panose="020B0502040204020203" pitchFamily="34" charset="0"/>
                <a:cs typeface="Segoe UI Light" panose="020B0502040204020203" pitchFamily="34" charset="0"/>
                <a:hlinkClick r:id="rId3"/>
              </a:rPr>
              <a:t>http</a:t>
            </a:r>
            <a:r>
              <a:rPr lang="en-US" sz="2600" dirty="0">
                <a:latin typeface="Segoe UI Light" panose="020B0502040204020203" pitchFamily="34" charset="0"/>
                <a:cs typeface="Segoe UI Light" panose="020B0502040204020203" pitchFamily="34" charset="0"/>
                <a:hlinkClick r:id="rId3"/>
              </a:rPr>
              <a:t>://ru.mygeoposition.com</a:t>
            </a:r>
            <a:r>
              <a:rPr lang="en-US" sz="2600" dirty="0" smtClean="0">
                <a:latin typeface="Segoe UI Light" panose="020B0502040204020203" pitchFamily="34" charset="0"/>
                <a:cs typeface="Segoe UI Light" panose="020B0502040204020203" pitchFamily="34" charset="0"/>
                <a:hlinkClick r:id="rId3"/>
              </a:rPr>
              <a:t>/</a:t>
            </a:r>
            <a:r>
              <a:rPr lang="en-US" sz="2600" dirty="0" smtClean="0">
                <a:latin typeface="Segoe UI Light" panose="020B0502040204020203" pitchFamily="34" charset="0"/>
                <a:cs typeface="Segoe UI Light" panose="020B0502040204020203" pitchFamily="34" charset="0"/>
              </a:rPr>
              <a:t> </a:t>
            </a:r>
          </a:p>
          <a:p>
            <a:pPr marL="514350" indent="-514350">
              <a:buFont typeface="+mj-lt"/>
              <a:buAutoNum type="arabicPeriod"/>
            </a:pPr>
            <a:endParaRPr lang="en-US" sz="2600" dirty="0" smtClean="0">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lstStyle/>
          <a:p>
            <a:r>
              <a:rPr lang="en-US" dirty="0" smtClean="0"/>
              <a:t>SEO</a:t>
            </a:r>
            <a:endParaRPr lang="en-US" dirty="0"/>
          </a:p>
        </p:txBody>
      </p:sp>
    </p:spTree>
    <p:extLst>
      <p:ext uri="{BB962C8B-B14F-4D97-AF65-F5344CB8AC3E}">
        <p14:creationId xmlns:p14="http://schemas.microsoft.com/office/powerpoint/2010/main" val="127525246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8441601" cy="3970318"/>
          </a:xfrm>
        </p:spPr>
        <p:txBody>
          <a:bodyPr/>
          <a:lstStyle/>
          <a:p>
            <a:pPr marL="0" indent="0">
              <a:buNone/>
            </a:pPr>
            <a:r>
              <a:rPr lang="en-US" sz="2000" dirty="0" smtClean="0">
                <a:latin typeface="Segoe UI Light" panose="020B0502040204020203" pitchFamily="34" charset="0"/>
                <a:cs typeface="Segoe UI Light" panose="020B0502040204020203" pitchFamily="34" charset="0"/>
                <a:hlinkClick r:id="rId2"/>
              </a:rPr>
              <a:t>https</a:t>
            </a:r>
            <a:r>
              <a:rPr lang="en-US" sz="2000" dirty="0">
                <a:latin typeface="Segoe UI Light" panose="020B0502040204020203" pitchFamily="34" charset="0"/>
                <a:cs typeface="Segoe UI Light" panose="020B0502040204020203" pitchFamily="34" charset="0"/>
                <a:hlinkClick r:id="rId2"/>
              </a:rPr>
              <a:t>://</a:t>
            </a:r>
            <a:r>
              <a:rPr lang="en-US" sz="2000" dirty="0" smtClean="0">
                <a:latin typeface="Segoe UI Light" panose="020B0502040204020203" pitchFamily="34" charset="0"/>
                <a:cs typeface="Segoe UI Light" panose="020B0502040204020203" pitchFamily="34" charset="0"/>
                <a:hlinkClick r:id="rId2"/>
              </a:rPr>
              <a:t>support.google.com/webmasters/answer/189077?hl=en</a:t>
            </a:r>
            <a:r>
              <a:rPr lang="en-US" sz="2000" dirty="0" smtClean="0">
                <a:latin typeface="Segoe UI Light" panose="020B0502040204020203" pitchFamily="34" charset="0"/>
                <a:cs typeface="Segoe UI Light" panose="020B0502040204020203" pitchFamily="34" charset="0"/>
              </a:rPr>
              <a:t> </a:t>
            </a:r>
          </a:p>
          <a:p>
            <a:pPr marL="0" indent="0">
              <a:buNone/>
            </a:pPr>
            <a:endParaRPr lang="en-US" sz="2000" dirty="0">
              <a:latin typeface="Segoe UI Light" panose="020B0502040204020203" pitchFamily="34" charset="0"/>
              <a:cs typeface="Segoe UI Light" panose="020B0502040204020203" pitchFamily="34" charset="0"/>
            </a:endParaRPr>
          </a:p>
          <a:p>
            <a:pPr marL="0" indent="0">
              <a:buNone/>
            </a:pPr>
            <a:r>
              <a:rPr lang="en-US" sz="2000" b="1" dirty="0">
                <a:latin typeface="Segoe UI Light" panose="020B0502040204020203" pitchFamily="34" charset="0"/>
                <a:cs typeface="Segoe UI Light" panose="020B0502040204020203" pitchFamily="34" charset="0"/>
              </a:rPr>
              <a:t>&lt;link </a:t>
            </a:r>
            <a:r>
              <a:rPr lang="en-US" sz="2000" b="1" dirty="0" err="1">
                <a:latin typeface="Segoe UI Light" panose="020B0502040204020203" pitchFamily="34" charset="0"/>
                <a:cs typeface="Segoe UI Light" panose="020B0502040204020203" pitchFamily="34" charset="0"/>
              </a:rPr>
              <a:t>rel</a:t>
            </a:r>
            <a:r>
              <a:rPr lang="en-US" sz="2000" b="1" dirty="0">
                <a:latin typeface="Segoe UI Light" panose="020B0502040204020203" pitchFamily="34" charset="0"/>
                <a:cs typeface="Segoe UI Light" panose="020B0502040204020203" pitchFamily="34" charset="0"/>
              </a:rPr>
              <a:t>="alternate" </a:t>
            </a:r>
            <a:r>
              <a:rPr lang="en-US" sz="2000" b="1" dirty="0" err="1">
                <a:latin typeface="Segoe UI Light" panose="020B0502040204020203" pitchFamily="34" charset="0"/>
                <a:cs typeface="Segoe UI Light" panose="020B0502040204020203" pitchFamily="34" charset="0"/>
              </a:rPr>
              <a:t>href</a:t>
            </a:r>
            <a:r>
              <a:rPr lang="en-US" sz="2000" b="1" dirty="0">
                <a:latin typeface="Segoe UI Light" panose="020B0502040204020203" pitchFamily="34" charset="0"/>
                <a:cs typeface="Segoe UI Light" panose="020B0502040204020203" pitchFamily="34" charset="0"/>
              </a:rPr>
              <a:t>="http://example.com/</a:t>
            </a:r>
            <a:r>
              <a:rPr lang="en-US" sz="2000" b="1" dirty="0" err="1">
                <a:latin typeface="Segoe UI Light" panose="020B0502040204020203" pitchFamily="34" charset="0"/>
                <a:cs typeface="Segoe UI Light" panose="020B0502040204020203" pitchFamily="34" charset="0"/>
              </a:rPr>
              <a:t>en-ie</a:t>
            </a:r>
            <a:r>
              <a:rPr lang="en-US" sz="2000" b="1" dirty="0">
                <a:latin typeface="Segoe UI Light" panose="020B0502040204020203" pitchFamily="34" charset="0"/>
                <a:cs typeface="Segoe UI Light" panose="020B0502040204020203" pitchFamily="34" charset="0"/>
              </a:rPr>
              <a:t>" </a:t>
            </a:r>
            <a:r>
              <a:rPr lang="en-US" sz="2000" b="1" dirty="0" err="1">
                <a:latin typeface="Segoe UI Light" panose="020B0502040204020203" pitchFamily="34" charset="0"/>
                <a:cs typeface="Segoe UI Light" panose="020B0502040204020203" pitchFamily="34" charset="0"/>
              </a:rPr>
              <a:t>hreflang</a:t>
            </a:r>
            <a:r>
              <a:rPr lang="en-US" sz="2000" b="1" dirty="0">
                <a:latin typeface="Segoe UI Light" panose="020B0502040204020203" pitchFamily="34" charset="0"/>
                <a:cs typeface="Segoe UI Light" panose="020B0502040204020203" pitchFamily="34" charset="0"/>
              </a:rPr>
              <a:t>="</a:t>
            </a:r>
            <a:r>
              <a:rPr lang="en-US" sz="2000" b="1" dirty="0" err="1">
                <a:latin typeface="Segoe UI Light" panose="020B0502040204020203" pitchFamily="34" charset="0"/>
                <a:cs typeface="Segoe UI Light" panose="020B0502040204020203" pitchFamily="34" charset="0"/>
              </a:rPr>
              <a:t>en-ie</a:t>
            </a:r>
            <a:r>
              <a:rPr lang="en-US" sz="2000" b="1" dirty="0">
                <a:latin typeface="Segoe UI Light" panose="020B0502040204020203" pitchFamily="34" charset="0"/>
                <a:cs typeface="Segoe UI Light" panose="020B0502040204020203" pitchFamily="34" charset="0"/>
              </a:rPr>
              <a:t>" /&gt;</a:t>
            </a:r>
          </a:p>
          <a:p>
            <a:pPr marL="0" indent="0">
              <a:buNone/>
            </a:pPr>
            <a:r>
              <a:rPr lang="en-US" sz="2000" b="1" dirty="0">
                <a:latin typeface="Segoe UI Light" panose="020B0502040204020203" pitchFamily="34" charset="0"/>
                <a:cs typeface="Segoe UI Light" panose="020B0502040204020203" pitchFamily="34" charset="0"/>
              </a:rPr>
              <a:t>&lt;link </a:t>
            </a:r>
            <a:r>
              <a:rPr lang="en-US" sz="2000" b="1" dirty="0" err="1">
                <a:latin typeface="Segoe UI Light" panose="020B0502040204020203" pitchFamily="34" charset="0"/>
                <a:cs typeface="Segoe UI Light" panose="020B0502040204020203" pitchFamily="34" charset="0"/>
              </a:rPr>
              <a:t>rel</a:t>
            </a:r>
            <a:r>
              <a:rPr lang="en-US" sz="2000" b="1" dirty="0">
                <a:latin typeface="Segoe UI Light" panose="020B0502040204020203" pitchFamily="34" charset="0"/>
                <a:cs typeface="Segoe UI Light" panose="020B0502040204020203" pitchFamily="34" charset="0"/>
              </a:rPr>
              <a:t>="alternate" </a:t>
            </a:r>
            <a:r>
              <a:rPr lang="en-US" sz="2000" b="1" dirty="0" err="1">
                <a:latin typeface="Segoe UI Light" panose="020B0502040204020203" pitchFamily="34" charset="0"/>
                <a:cs typeface="Segoe UI Light" panose="020B0502040204020203" pitchFamily="34" charset="0"/>
              </a:rPr>
              <a:t>href</a:t>
            </a:r>
            <a:r>
              <a:rPr lang="en-US" sz="2000" b="1" dirty="0">
                <a:latin typeface="Segoe UI Light" panose="020B0502040204020203" pitchFamily="34" charset="0"/>
                <a:cs typeface="Segoe UI Light" panose="020B0502040204020203" pitchFamily="34" charset="0"/>
              </a:rPr>
              <a:t>="http://example.com/</a:t>
            </a:r>
            <a:r>
              <a:rPr lang="en-US" sz="2000" b="1" dirty="0" err="1">
                <a:latin typeface="Segoe UI Light" panose="020B0502040204020203" pitchFamily="34" charset="0"/>
                <a:cs typeface="Segoe UI Light" panose="020B0502040204020203" pitchFamily="34" charset="0"/>
              </a:rPr>
              <a:t>en</a:t>
            </a:r>
            <a:r>
              <a:rPr lang="en-US" sz="2000" b="1" dirty="0">
                <a:latin typeface="Segoe UI Light" panose="020B0502040204020203" pitchFamily="34" charset="0"/>
                <a:cs typeface="Segoe UI Light" panose="020B0502040204020203" pitchFamily="34" charset="0"/>
              </a:rPr>
              <a:t>-ca" </a:t>
            </a:r>
            <a:r>
              <a:rPr lang="en-US" sz="2000" b="1" dirty="0" err="1">
                <a:latin typeface="Segoe UI Light" panose="020B0502040204020203" pitchFamily="34" charset="0"/>
                <a:cs typeface="Segoe UI Light" panose="020B0502040204020203" pitchFamily="34" charset="0"/>
              </a:rPr>
              <a:t>hreflang</a:t>
            </a:r>
            <a:r>
              <a:rPr lang="en-US" sz="2000" b="1" dirty="0">
                <a:latin typeface="Segoe UI Light" panose="020B0502040204020203" pitchFamily="34" charset="0"/>
                <a:cs typeface="Segoe UI Light" panose="020B0502040204020203" pitchFamily="34" charset="0"/>
              </a:rPr>
              <a:t>="</a:t>
            </a:r>
            <a:r>
              <a:rPr lang="en-US" sz="2000" b="1" dirty="0" err="1">
                <a:latin typeface="Segoe UI Light" panose="020B0502040204020203" pitchFamily="34" charset="0"/>
                <a:cs typeface="Segoe UI Light" panose="020B0502040204020203" pitchFamily="34" charset="0"/>
              </a:rPr>
              <a:t>en</a:t>
            </a:r>
            <a:r>
              <a:rPr lang="en-US" sz="2000" b="1" dirty="0">
                <a:latin typeface="Segoe UI Light" panose="020B0502040204020203" pitchFamily="34" charset="0"/>
                <a:cs typeface="Segoe UI Light" panose="020B0502040204020203" pitchFamily="34" charset="0"/>
              </a:rPr>
              <a:t>-ca" /&gt;</a:t>
            </a:r>
          </a:p>
          <a:p>
            <a:pPr marL="0" indent="0">
              <a:buNone/>
            </a:pPr>
            <a:r>
              <a:rPr lang="en-US" sz="2000" b="1" dirty="0">
                <a:latin typeface="Segoe UI Light" panose="020B0502040204020203" pitchFamily="34" charset="0"/>
                <a:cs typeface="Segoe UI Light" panose="020B0502040204020203" pitchFamily="34" charset="0"/>
              </a:rPr>
              <a:t>&lt;link </a:t>
            </a:r>
            <a:r>
              <a:rPr lang="en-US" sz="2000" b="1" dirty="0" err="1">
                <a:latin typeface="Segoe UI Light" panose="020B0502040204020203" pitchFamily="34" charset="0"/>
                <a:cs typeface="Segoe UI Light" panose="020B0502040204020203" pitchFamily="34" charset="0"/>
              </a:rPr>
              <a:t>rel</a:t>
            </a:r>
            <a:r>
              <a:rPr lang="en-US" sz="2000" b="1" dirty="0">
                <a:latin typeface="Segoe UI Light" panose="020B0502040204020203" pitchFamily="34" charset="0"/>
                <a:cs typeface="Segoe UI Light" panose="020B0502040204020203" pitchFamily="34" charset="0"/>
              </a:rPr>
              <a:t>="alternate" </a:t>
            </a:r>
            <a:r>
              <a:rPr lang="en-US" sz="2000" b="1" dirty="0" err="1">
                <a:latin typeface="Segoe UI Light" panose="020B0502040204020203" pitchFamily="34" charset="0"/>
                <a:cs typeface="Segoe UI Light" panose="020B0502040204020203" pitchFamily="34" charset="0"/>
              </a:rPr>
              <a:t>href</a:t>
            </a:r>
            <a:r>
              <a:rPr lang="en-US" sz="2000" b="1" dirty="0">
                <a:latin typeface="Segoe UI Light" panose="020B0502040204020203" pitchFamily="34" charset="0"/>
                <a:cs typeface="Segoe UI Light" panose="020B0502040204020203" pitchFamily="34" charset="0"/>
              </a:rPr>
              <a:t>="http://example.com/</a:t>
            </a:r>
            <a:r>
              <a:rPr lang="en-US" sz="2000" b="1" dirty="0" err="1">
                <a:latin typeface="Segoe UI Light" panose="020B0502040204020203" pitchFamily="34" charset="0"/>
                <a:cs typeface="Segoe UI Light" panose="020B0502040204020203" pitchFamily="34" charset="0"/>
              </a:rPr>
              <a:t>en</a:t>
            </a:r>
            <a:r>
              <a:rPr lang="en-US" sz="2000" b="1" dirty="0">
                <a:latin typeface="Segoe UI Light" panose="020B0502040204020203" pitchFamily="34" charset="0"/>
                <a:cs typeface="Segoe UI Light" panose="020B0502040204020203" pitchFamily="34" charset="0"/>
              </a:rPr>
              <a:t>-au" </a:t>
            </a:r>
            <a:r>
              <a:rPr lang="en-US" sz="2000" b="1" dirty="0" err="1">
                <a:latin typeface="Segoe UI Light" panose="020B0502040204020203" pitchFamily="34" charset="0"/>
                <a:cs typeface="Segoe UI Light" panose="020B0502040204020203" pitchFamily="34" charset="0"/>
              </a:rPr>
              <a:t>hreflang</a:t>
            </a:r>
            <a:r>
              <a:rPr lang="en-US" sz="2000" b="1" dirty="0">
                <a:latin typeface="Segoe UI Light" panose="020B0502040204020203" pitchFamily="34" charset="0"/>
                <a:cs typeface="Segoe UI Light" panose="020B0502040204020203" pitchFamily="34" charset="0"/>
              </a:rPr>
              <a:t>="</a:t>
            </a:r>
            <a:r>
              <a:rPr lang="en-US" sz="2000" b="1" dirty="0" err="1">
                <a:latin typeface="Segoe UI Light" panose="020B0502040204020203" pitchFamily="34" charset="0"/>
                <a:cs typeface="Segoe UI Light" panose="020B0502040204020203" pitchFamily="34" charset="0"/>
              </a:rPr>
              <a:t>en</a:t>
            </a:r>
            <a:r>
              <a:rPr lang="en-US" sz="2000" b="1" dirty="0">
                <a:latin typeface="Segoe UI Light" panose="020B0502040204020203" pitchFamily="34" charset="0"/>
                <a:cs typeface="Segoe UI Light" panose="020B0502040204020203" pitchFamily="34" charset="0"/>
              </a:rPr>
              <a:t>-au" /&gt;</a:t>
            </a:r>
          </a:p>
          <a:p>
            <a:pPr marL="0" indent="0">
              <a:buNone/>
            </a:pPr>
            <a:r>
              <a:rPr lang="en-US" sz="2000" b="1" dirty="0">
                <a:latin typeface="Segoe UI Light" panose="020B0502040204020203" pitchFamily="34" charset="0"/>
                <a:cs typeface="Segoe UI Light" panose="020B0502040204020203" pitchFamily="34" charset="0"/>
              </a:rPr>
              <a:t>&lt;link </a:t>
            </a:r>
            <a:r>
              <a:rPr lang="en-US" sz="2000" b="1" dirty="0" err="1">
                <a:latin typeface="Segoe UI Light" panose="020B0502040204020203" pitchFamily="34" charset="0"/>
                <a:cs typeface="Segoe UI Light" panose="020B0502040204020203" pitchFamily="34" charset="0"/>
              </a:rPr>
              <a:t>rel</a:t>
            </a:r>
            <a:r>
              <a:rPr lang="en-US" sz="2000" b="1" dirty="0">
                <a:latin typeface="Segoe UI Light" panose="020B0502040204020203" pitchFamily="34" charset="0"/>
                <a:cs typeface="Segoe UI Light" panose="020B0502040204020203" pitchFamily="34" charset="0"/>
              </a:rPr>
              <a:t>="alternate" </a:t>
            </a:r>
            <a:r>
              <a:rPr lang="en-US" sz="2000" b="1" dirty="0" err="1">
                <a:latin typeface="Segoe UI Light" panose="020B0502040204020203" pitchFamily="34" charset="0"/>
                <a:cs typeface="Segoe UI Light" panose="020B0502040204020203" pitchFamily="34" charset="0"/>
              </a:rPr>
              <a:t>href</a:t>
            </a:r>
            <a:r>
              <a:rPr lang="en-US" sz="2000" b="1" dirty="0">
                <a:latin typeface="Segoe UI Light" panose="020B0502040204020203" pitchFamily="34" charset="0"/>
                <a:cs typeface="Segoe UI Light" panose="020B0502040204020203" pitchFamily="34" charset="0"/>
              </a:rPr>
              <a:t>="http://example.com/</a:t>
            </a:r>
            <a:r>
              <a:rPr lang="en-US" sz="2000" b="1" dirty="0" err="1">
                <a:latin typeface="Segoe UI Light" panose="020B0502040204020203" pitchFamily="34" charset="0"/>
                <a:cs typeface="Segoe UI Light" panose="020B0502040204020203" pitchFamily="34" charset="0"/>
              </a:rPr>
              <a:t>en</a:t>
            </a:r>
            <a:r>
              <a:rPr lang="en-US" sz="2000" b="1" dirty="0">
                <a:latin typeface="Segoe UI Light" panose="020B0502040204020203" pitchFamily="34" charset="0"/>
                <a:cs typeface="Segoe UI Light" panose="020B0502040204020203" pitchFamily="34" charset="0"/>
              </a:rPr>
              <a:t>" </a:t>
            </a:r>
            <a:r>
              <a:rPr lang="en-US" sz="2000" b="1" dirty="0" err="1">
                <a:latin typeface="Segoe UI Light" panose="020B0502040204020203" pitchFamily="34" charset="0"/>
                <a:cs typeface="Segoe UI Light" panose="020B0502040204020203" pitchFamily="34" charset="0"/>
              </a:rPr>
              <a:t>hreflang</a:t>
            </a:r>
            <a:r>
              <a:rPr lang="en-US" sz="2000" b="1" dirty="0">
                <a:latin typeface="Segoe UI Light" panose="020B0502040204020203" pitchFamily="34" charset="0"/>
                <a:cs typeface="Segoe UI Light" panose="020B0502040204020203" pitchFamily="34" charset="0"/>
              </a:rPr>
              <a:t>="</a:t>
            </a:r>
            <a:r>
              <a:rPr lang="en-US" sz="2000" b="1" dirty="0" err="1">
                <a:latin typeface="Segoe UI Light" panose="020B0502040204020203" pitchFamily="34" charset="0"/>
                <a:cs typeface="Segoe UI Light" panose="020B0502040204020203" pitchFamily="34" charset="0"/>
              </a:rPr>
              <a:t>en</a:t>
            </a:r>
            <a:r>
              <a:rPr lang="en-US" sz="2000" b="1" dirty="0">
                <a:latin typeface="Segoe UI Light" panose="020B0502040204020203" pitchFamily="34" charset="0"/>
                <a:cs typeface="Segoe UI Light" panose="020B0502040204020203" pitchFamily="34" charset="0"/>
              </a:rPr>
              <a:t>" /&gt;</a:t>
            </a:r>
          </a:p>
          <a:p>
            <a:pPr marL="0" indent="0">
              <a:buNone/>
            </a:pPr>
            <a:endParaRPr lang="en-US" sz="2000" dirty="0">
              <a:latin typeface="Segoe UI Light" panose="020B0502040204020203" pitchFamily="34" charset="0"/>
              <a:cs typeface="Segoe UI Light" panose="020B0502040204020203" pitchFamily="34" charset="0"/>
            </a:endParaRPr>
          </a:p>
          <a:p>
            <a:pPr marL="0" indent="0">
              <a:buNone/>
            </a:pPr>
            <a:r>
              <a:rPr lang="en-US" sz="2000" dirty="0">
                <a:latin typeface="Segoe UI Light" panose="020B0502040204020203" pitchFamily="34" charset="0"/>
                <a:cs typeface="Segoe UI Light" panose="020B0502040204020203" pitchFamily="34" charset="0"/>
              </a:rPr>
              <a:t>For language/country selectors or auto-redirecting homepages, you should add an annotation for the </a:t>
            </a:r>
            <a:r>
              <a:rPr lang="en-US" sz="2000" dirty="0" err="1">
                <a:latin typeface="Segoe UI Light" panose="020B0502040204020203" pitchFamily="34" charset="0"/>
                <a:cs typeface="Segoe UI Light" panose="020B0502040204020203" pitchFamily="34" charset="0"/>
              </a:rPr>
              <a:t>hreflang</a:t>
            </a:r>
            <a:r>
              <a:rPr lang="en-US" sz="2000" dirty="0">
                <a:latin typeface="Segoe UI Light" panose="020B0502040204020203" pitchFamily="34" charset="0"/>
                <a:cs typeface="Segoe UI Light" panose="020B0502040204020203" pitchFamily="34" charset="0"/>
              </a:rPr>
              <a:t> value "x-default" as well</a:t>
            </a:r>
            <a:r>
              <a:rPr lang="en-US" sz="2000" dirty="0" smtClean="0">
                <a:latin typeface="Segoe UI Light" panose="020B0502040204020203" pitchFamily="34" charset="0"/>
                <a:cs typeface="Segoe UI Light" panose="020B0502040204020203" pitchFamily="34" charset="0"/>
              </a:rPr>
              <a:t>:</a:t>
            </a:r>
            <a:br>
              <a:rPr lang="en-US" sz="2000" dirty="0" smtClean="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buNone/>
            </a:pPr>
            <a:r>
              <a:rPr lang="en-US" sz="2000" b="1" dirty="0">
                <a:latin typeface="Segoe UI Light" panose="020B0502040204020203" pitchFamily="34" charset="0"/>
                <a:cs typeface="Segoe UI Light" panose="020B0502040204020203" pitchFamily="34" charset="0"/>
              </a:rPr>
              <a:t>&lt;link </a:t>
            </a:r>
            <a:r>
              <a:rPr lang="en-US" sz="2000" b="1" dirty="0" err="1">
                <a:latin typeface="Segoe UI Light" panose="020B0502040204020203" pitchFamily="34" charset="0"/>
                <a:cs typeface="Segoe UI Light" panose="020B0502040204020203" pitchFamily="34" charset="0"/>
              </a:rPr>
              <a:t>rel</a:t>
            </a:r>
            <a:r>
              <a:rPr lang="en-US" sz="2000" b="1" dirty="0">
                <a:latin typeface="Segoe UI Light" panose="020B0502040204020203" pitchFamily="34" charset="0"/>
                <a:cs typeface="Segoe UI Light" panose="020B0502040204020203" pitchFamily="34" charset="0"/>
              </a:rPr>
              <a:t>="alternate" </a:t>
            </a:r>
            <a:r>
              <a:rPr lang="en-US" sz="2000" b="1" dirty="0" err="1">
                <a:latin typeface="Segoe UI Light" panose="020B0502040204020203" pitchFamily="34" charset="0"/>
                <a:cs typeface="Segoe UI Light" panose="020B0502040204020203" pitchFamily="34" charset="0"/>
              </a:rPr>
              <a:t>href</a:t>
            </a:r>
            <a:r>
              <a:rPr lang="en-US" sz="2000" b="1" dirty="0">
                <a:latin typeface="Segoe UI Light" panose="020B0502040204020203" pitchFamily="34" charset="0"/>
                <a:cs typeface="Segoe UI Light" panose="020B0502040204020203" pitchFamily="34" charset="0"/>
              </a:rPr>
              <a:t>="http://example.com/" </a:t>
            </a:r>
            <a:r>
              <a:rPr lang="en-US" sz="2000" b="1" dirty="0" err="1">
                <a:latin typeface="Segoe UI Light" panose="020B0502040204020203" pitchFamily="34" charset="0"/>
                <a:cs typeface="Segoe UI Light" panose="020B0502040204020203" pitchFamily="34" charset="0"/>
              </a:rPr>
              <a:t>hreflang</a:t>
            </a:r>
            <a:r>
              <a:rPr lang="en-US" sz="2000" b="1" dirty="0">
                <a:latin typeface="Segoe UI Light" panose="020B0502040204020203" pitchFamily="34" charset="0"/>
                <a:cs typeface="Segoe UI Light" panose="020B0502040204020203" pitchFamily="34" charset="0"/>
              </a:rPr>
              <a:t>="x-default" /&gt;</a:t>
            </a:r>
            <a:endParaRPr lang="en-US" sz="2000" b="1" dirty="0" smtClean="0">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lstStyle/>
          <a:p>
            <a:r>
              <a:rPr lang="en-US" dirty="0" smtClean="0"/>
              <a:t>Multiple languages</a:t>
            </a:r>
            <a:endParaRPr lang="en-US" dirty="0"/>
          </a:p>
        </p:txBody>
      </p:sp>
    </p:spTree>
    <p:extLst>
      <p:ext uri="{BB962C8B-B14F-4D97-AF65-F5344CB8AC3E}">
        <p14:creationId xmlns:p14="http://schemas.microsoft.com/office/powerpoint/2010/main" val="14591423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8441601" cy="4339650"/>
          </a:xfrm>
        </p:spPr>
        <p:txBody>
          <a:bodyPr/>
          <a:lstStyle/>
          <a:p>
            <a:pPr marL="0" indent="0">
              <a:buNone/>
            </a:pPr>
            <a:r>
              <a:rPr lang="en-US" sz="2000" dirty="0">
                <a:latin typeface="Segoe UI Light" panose="020B0502040204020203" pitchFamily="34" charset="0"/>
                <a:cs typeface="Segoe UI Light" panose="020B0502040204020203" pitchFamily="34" charset="0"/>
                <a:hlinkClick r:id="rId2"/>
              </a:rPr>
              <a:t>https://</a:t>
            </a:r>
            <a:r>
              <a:rPr lang="en-US" sz="2000" dirty="0" smtClean="0">
                <a:latin typeface="Segoe UI Light" panose="020B0502040204020203" pitchFamily="34" charset="0"/>
                <a:cs typeface="Segoe UI Light" panose="020B0502040204020203" pitchFamily="34" charset="0"/>
                <a:hlinkClick r:id="rId2"/>
              </a:rPr>
              <a:t>support.google.com/webmasters/answer/1663744?hl=en</a:t>
            </a:r>
            <a:r>
              <a:rPr lang="en-US" sz="2000" dirty="0" smtClean="0">
                <a:latin typeface="Segoe UI Light" panose="020B0502040204020203" pitchFamily="34" charset="0"/>
                <a:cs typeface="Segoe UI Light" panose="020B0502040204020203" pitchFamily="34" charset="0"/>
              </a:rPr>
              <a:t> </a:t>
            </a:r>
          </a:p>
          <a:p>
            <a:pPr marL="0" indent="0">
              <a:buNone/>
            </a:pPr>
            <a:endParaRPr lang="en-US" sz="2000" dirty="0">
              <a:latin typeface="Segoe UI Light" panose="020B0502040204020203" pitchFamily="34" charset="0"/>
              <a:cs typeface="Segoe UI Light" panose="020B0502040204020203" pitchFamily="34" charset="0"/>
            </a:endParaRPr>
          </a:p>
          <a:p>
            <a:pPr marL="0" indent="0">
              <a:buNone/>
            </a:pPr>
            <a:r>
              <a:rPr lang="en-US" sz="2000" dirty="0" smtClean="0">
                <a:latin typeface="Segoe UI Light" panose="020B0502040204020203" pitchFamily="34" charset="0"/>
                <a:cs typeface="Segoe UI Light" panose="020B0502040204020203" pitchFamily="34" charset="0"/>
              </a:rPr>
              <a:t>Let's </a:t>
            </a:r>
            <a:r>
              <a:rPr lang="en-US" sz="2000" dirty="0">
                <a:latin typeface="Segoe UI Light" panose="020B0502040204020203" pitchFamily="34" charset="0"/>
                <a:cs typeface="Segoe UI Light" panose="020B0502040204020203" pitchFamily="34" charset="0"/>
              </a:rPr>
              <a:t>say you have content paginated into the following URLs</a:t>
            </a:r>
            <a:r>
              <a:rPr lang="en-US" sz="2000" dirty="0" smtClean="0">
                <a:latin typeface="Segoe UI Light" panose="020B0502040204020203" pitchFamily="34" charset="0"/>
                <a:cs typeface="Segoe UI Light" panose="020B0502040204020203" pitchFamily="34" charset="0"/>
              </a:rPr>
              <a:t>:</a:t>
            </a:r>
            <a:endParaRPr lang="en-US" sz="2000" dirty="0">
              <a:latin typeface="Segoe UI Light" panose="020B0502040204020203" pitchFamily="34" charset="0"/>
              <a:cs typeface="Segoe UI Light" panose="020B0502040204020203" pitchFamily="34" charset="0"/>
            </a:endParaRPr>
          </a:p>
          <a:p>
            <a:pPr marL="0" indent="0">
              <a:buNone/>
            </a:pPr>
            <a:r>
              <a:rPr lang="en-US" sz="2000" dirty="0">
                <a:latin typeface="Segoe UI Light" panose="020B0502040204020203" pitchFamily="34" charset="0"/>
                <a:cs typeface="Segoe UI Light" panose="020B0502040204020203" pitchFamily="34" charset="0"/>
              </a:rPr>
              <a:t>http://www.example.com/article-part1.html</a:t>
            </a:r>
          </a:p>
          <a:p>
            <a:pPr marL="0" indent="0">
              <a:buNone/>
            </a:pPr>
            <a:r>
              <a:rPr lang="en-US" sz="2000" dirty="0">
                <a:latin typeface="Segoe UI Light" panose="020B0502040204020203" pitchFamily="34" charset="0"/>
                <a:cs typeface="Segoe UI Light" panose="020B0502040204020203" pitchFamily="34" charset="0"/>
              </a:rPr>
              <a:t>http://www.example.com/article-part2.html</a:t>
            </a:r>
          </a:p>
          <a:p>
            <a:pPr marL="0" indent="0">
              <a:buNone/>
            </a:pPr>
            <a:r>
              <a:rPr lang="en-US" sz="2000" dirty="0">
                <a:latin typeface="Segoe UI Light" panose="020B0502040204020203" pitchFamily="34" charset="0"/>
                <a:cs typeface="Segoe UI Light" panose="020B0502040204020203" pitchFamily="34" charset="0"/>
              </a:rPr>
              <a:t>http://www.example.com/article-part3.html</a:t>
            </a:r>
          </a:p>
          <a:p>
            <a:pPr marL="0" indent="0">
              <a:buNone/>
            </a:pPr>
            <a:r>
              <a:rPr lang="en-US" sz="2000" dirty="0">
                <a:latin typeface="Segoe UI Light" panose="020B0502040204020203" pitchFamily="34" charset="0"/>
                <a:cs typeface="Segoe UI Light" panose="020B0502040204020203" pitchFamily="34" charset="0"/>
                <a:hlinkClick r:id="rId3"/>
              </a:rPr>
              <a:t>http://</a:t>
            </a:r>
            <a:r>
              <a:rPr lang="en-US" sz="2000" dirty="0" smtClean="0">
                <a:latin typeface="Segoe UI Light" panose="020B0502040204020203" pitchFamily="34" charset="0"/>
                <a:cs typeface="Segoe UI Light" panose="020B0502040204020203" pitchFamily="34" charset="0"/>
                <a:hlinkClick r:id="rId3"/>
              </a:rPr>
              <a:t>www.example.com/article-part4.html</a:t>
            </a:r>
            <a:r>
              <a:rPr lang="en-US" sz="2000" dirty="0" smtClean="0">
                <a:latin typeface="Segoe UI Light" panose="020B0502040204020203" pitchFamily="34" charset="0"/>
                <a:cs typeface="Segoe UI Light" panose="020B0502040204020203" pitchFamily="34" charset="0"/>
              </a:rPr>
              <a:t/>
            </a:r>
            <a:br>
              <a:rPr lang="en-US" sz="2000" dirty="0" smtClean="0">
                <a:latin typeface="Segoe UI Light" panose="020B0502040204020203" pitchFamily="34" charset="0"/>
                <a:cs typeface="Segoe UI Light" panose="020B0502040204020203" pitchFamily="34" charset="0"/>
              </a:rPr>
            </a:br>
            <a:endParaRPr lang="en-US" sz="2000" dirty="0" smtClean="0">
              <a:latin typeface="Segoe UI Light" panose="020B0502040204020203" pitchFamily="34" charset="0"/>
              <a:cs typeface="Segoe UI Light" panose="020B0502040204020203" pitchFamily="34" charset="0"/>
            </a:endParaRPr>
          </a:p>
          <a:p>
            <a:pPr marL="0" indent="0">
              <a:buNone/>
            </a:pPr>
            <a:r>
              <a:rPr lang="en-US" sz="2000" dirty="0" smtClean="0">
                <a:latin typeface="Segoe UI Light" panose="020B0502040204020203" pitchFamily="34" charset="0"/>
                <a:cs typeface="Segoe UI Light" panose="020B0502040204020203" pitchFamily="34" charset="0"/>
              </a:rPr>
              <a:t>In the &lt;head&gt; section:</a:t>
            </a:r>
            <a:r>
              <a:rPr lang="en-US" sz="2000" dirty="0">
                <a:latin typeface="Segoe UI Light" panose="020B0502040204020203" pitchFamily="34" charset="0"/>
                <a:cs typeface="Segoe UI Light" panose="020B0502040204020203" pitchFamily="34" charset="0"/>
              </a:rPr>
              <a:t/>
            </a:r>
            <a:br>
              <a:rPr lang="en-US" sz="2000" dirty="0">
                <a:latin typeface="Segoe UI Light" panose="020B0502040204020203" pitchFamily="34" charset="0"/>
                <a:cs typeface="Segoe UI Light" panose="020B0502040204020203" pitchFamily="34" charset="0"/>
              </a:rPr>
            </a:br>
            <a:r>
              <a:rPr lang="en-US" sz="2000" dirty="0">
                <a:latin typeface="Segoe UI Light" panose="020B0502040204020203" pitchFamily="34" charset="0"/>
                <a:cs typeface="Segoe UI Light" panose="020B0502040204020203" pitchFamily="34" charset="0"/>
              </a:rPr>
              <a:t>&lt;link </a:t>
            </a:r>
            <a:r>
              <a:rPr lang="en-US" sz="2000" dirty="0" err="1">
                <a:latin typeface="Segoe UI Light" panose="020B0502040204020203" pitchFamily="34" charset="0"/>
                <a:cs typeface="Segoe UI Light" panose="020B0502040204020203" pitchFamily="34" charset="0"/>
              </a:rPr>
              <a:t>rel</a:t>
            </a:r>
            <a:r>
              <a:rPr lang="en-US" sz="2000" dirty="0">
                <a:latin typeface="Segoe UI Light" panose="020B0502040204020203" pitchFamily="34" charset="0"/>
                <a:cs typeface="Segoe UI Light" panose="020B0502040204020203" pitchFamily="34" charset="0"/>
              </a:rPr>
              <a:t>="</a:t>
            </a:r>
            <a:r>
              <a:rPr lang="en-US" sz="2000" dirty="0" err="1">
                <a:latin typeface="Segoe UI Light" panose="020B0502040204020203" pitchFamily="34" charset="0"/>
                <a:cs typeface="Segoe UI Light" panose="020B0502040204020203" pitchFamily="34" charset="0"/>
              </a:rPr>
              <a:t>prev</a:t>
            </a:r>
            <a:r>
              <a:rPr lang="en-US" sz="2000" dirty="0">
                <a:latin typeface="Segoe UI Light" panose="020B0502040204020203" pitchFamily="34" charset="0"/>
                <a:cs typeface="Segoe UI Light" panose="020B0502040204020203" pitchFamily="34" charset="0"/>
              </a:rPr>
              <a:t>" </a:t>
            </a:r>
            <a:r>
              <a:rPr lang="en-US" sz="2000" dirty="0" err="1">
                <a:latin typeface="Segoe UI Light" panose="020B0502040204020203" pitchFamily="34" charset="0"/>
                <a:cs typeface="Segoe UI Light" panose="020B0502040204020203" pitchFamily="34" charset="0"/>
              </a:rPr>
              <a:t>href</a:t>
            </a:r>
            <a:r>
              <a:rPr lang="en-US" sz="2000" dirty="0">
                <a:latin typeface="Segoe UI Light" panose="020B0502040204020203" pitchFamily="34" charset="0"/>
                <a:cs typeface="Segoe UI Light" panose="020B0502040204020203" pitchFamily="34" charset="0"/>
              </a:rPr>
              <a:t>="http://www.example.com/article-part1.html"&gt;</a:t>
            </a:r>
          </a:p>
          <a:p>
            <a:pPr marL="0" indent="0">
              <a:buNone/>
            </a:pPr>
            <a:r>
              <a:rPr lang="en-US" sz="2000" dirty="0">
                <a:latin typeface="Segoe UI Light" panose="020B0502040204020203" pitchFamily="34" charset="0"/>
                <a:cs typeface="Segoe UI Light" panose="020B0502040204020203" pitchFamily="34" charset="0"/>
              </a:rPr>
              <a:t>&lt;link </a:t>
            </a:r>
            <a:r>
              <a:rPr lang="en-US" sz="2000" dirty="0" err="1">
                <a:latin typeface="Segoe UI Light" panose="020B0502040204020203" pitchFamily="34" charset="0"/>
                <a:cs typeface="Segoe UI Light" panose="020B0502040204020203" pitchFamily="34" charset="0"/>
              </a:rPr>
              <a:t>rel</a:t>
            </a:r>
            <a:r>
              <a:rPr lang="en-US" sz="2000" dirty="0">
                <a:latin typeface="Segoe UI Light" panose="020B0502040204020203" pitchFamily="34" charset="0"/>
                <a:cs typeface="Segoe UI Light" panose="020B0502040204020203" pitchFamily="34" charset="0"/>
              </a:rPr>
              <a:t>="next" </a:t>
            </a:r>
            <a:r>
              <a:rPr lang="en-US" sz="2000" dirty="0" err="1">
                <a:latin typeface="Segoe UI Light" panose="020B0502040204020203" pitchFamily="34" charset="0"/>
                <a:cs typeface="Segoe UI Light" panose="020B0502040204020203" pitchFamily="34" charset="0"/>
              </a:rPr>
              <a:t>href</a:t>
            </a:r>
            <a:r>
              <a:rPr lang="en-US" sz="2000" dirty="0">
                <a:latin typeface="Segoe UI Light" panose="020B0502040204020203" pitchFamily="34" charset="0"/>
                <a:cs typeface="Segoe UI Light" panose="020B0502040204020203" pitchFamily="34" charset="0"/>
              </a:rPr>
              <a:t>="http://www.example.com/article-part3.html</a:t>
            </a:r>
            <a:r>
              <a:rPr lang="en-US" sz="2000" dirty="0" smtClean="0">
                <a:latin typeface="Segoe UI Light" panose="020B0502040204020203" pitchFamily="34" charset="0"/>
                <a:cs typeface="Segoe UI Light" panose="020B0502040204020203" pitchFamily="34" charset="0"/>
              </a:rPr>
              <a:t>"&gt; </a:t>
            </a:r>
            <a:endParaRPr lang="en-US" sz="2000" dirty="0">
              <a:latin typeface="Segoe UI Light" panose="020B0502040204020203" pitchFamily="34" charset="0"/>
              <a:cs typeface="Segoe UI Light" panose="020B0502040204020203" pitchFamily="34" charset="0"/>
            </a:endParaRPr>
          </a:p>
          <a:p>
            <a:pPr marL="0" indent="0">
              <a:buNone/>
            </a:pPr>
            <a:endParaRPr lang="en-US" sz="2000" b="1" dirty="0" smtClean="0">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lstStyle/>
          <a:p>
            <a:r>
              <a:rPr lang="en-US" dirty="0" smtClean="0"/>
              <a:t>Paging</a:t>
            </a:r>
            <a:endParaRPr lang="en-US" dirty="0"/>
          </a:p>
        </p:txBody>
      </p:sp>
    </p:spTree>
    <p:extLst>
      <p:ext uri="{BB962C8B-B14F-4D97-AF65-F5344CB8AC3E}">
        <p14:creationId xmlns:p14="http://schemas.microsoft.com/office/powerpoint/2010/main" val="13860022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5034257" cy="2252924"/>
          </a:xfrm>
        </p:spPr>
        <p:txBody>
          <a:bodyPr/>
          <a:lstStyle/>
          <a:p>
            <a:pPr marL="514350" indent="-514350">
              <a:buFont typeface="+mj-lt"/>
              <a:buAutoNum type="arabicPeriod"/>
            </a:pPr>
            <a:r>
              <a:rPr lang="en-US" sz="2600" dirty="0">
                <a:latin typeface="Segoe UI Light" panose="020B0502040204020203" pitchFamily="34" charset="0"/>
                <a:cs typeface="Segoe UI Light" panose="020B0502040204020203" pitchFamily="34" charset="0"/>
              </a:rPr>
              <a:t>Mobile-Friendly </a:t>
            </a:r>
            <a:r>
              <a:rPr lang="en-US" sz="2600" dirty="0" smtClean="0">
                <a:latin typeface="Segoe UI Light" panose="020B0502040204020203" pitchFamily="34" charset="0"/>
                <a:cs typeface="Segoe UI Light" panose="020B0502040204020203" pitchFamily="34" charset="0"/>
              </a:rPr>
              <a:t>Test </a:t>
            </a:r>
            <a:r>
              <a:rPr lang="en-US" sz="2600" dirty="0" smtClean="0">
                <a:latin typeface="Segoe UI Light" panose="020B0502040204020203" pitchFamily="34" charset="0"/>
                <a:cs typeface="Segoe UI Light" panose="020B0502040204020203" pitchFamily="34" charset="0"/>
                <a:hlinkClick r:id="rId2"/>
              </a:rPr>
              <a:t>https</a:t>
            </a:r>
            <a:r>
              <a:rPr lang="en-US" sz="2600" dirty="0">
                <a:latin typeface="Segoe UI Light" panose="020B0502040204020203" pitchFamily="34" charset="0"/>
                <a:cs typeface="Segoe UI Light" panose="020B0502040204020203" pitchFamily="34" charset="0"/>
                <a:hlinkClick r:id="rId2"/>
              </a:rPr>
              <a:t>://www.google.com/webmasters/tools/mobile-friendly</a:t>
            </a:r>
            <a:r>
              <a:rPr lang="en-US" sz="2600" dirty="0" smtClean="0">
                <a:latin typeface="Segoe UI Light" panose="020B0502040204020203" pitchFamily="34" charset="0"/>
                <a:cs typeface="Segoe UI Light" panose="020B0502040204020203" pitchFamily="34" charset="0"/>
                <a:hlinkClick r:id="rId2"/>
              </a:rPr>
              <a:t>/</a:t>
            </a:r>
            <a:r>
              <a:rPr lang="en-US" sz="2600" dirty="0" smtClean="0">
                <a:latin typeface="Segoe UI Light" panose="020B0502040204020203" pitchFamily="34" charset="0"/>
                <a:cs typeface="Segoe UI Light" panose="020B0502040204020203" pitchFamily="34" charset="0"/>
              </a:rPr>
              <a:t> </a:t>
            </a:r>
          </a:p>
          <a:p>
            <a:pPr marL="514350" indent="-514350">
              <a:buFont typeface="+mj-lt"/>
              <a:buAutoNum type="arabicPeriod"/>
            </a:pPr>
            <a:endParaRPr lang="en-US" sz="2600" dirty="0">
              <a:latin typeface="Segoe UI Light" panose="020B0502040204020203" pitchFamily="34" charset="0"/>
              <a:cs typeface="Segoe UI Light" panose="020B0502040204020203" pitchFamily="34" charset="0"/>
            </a:endParaRPr>
          </a:p>
          <a:p>
            <a:pPr marL="0" indent="0">
              <a:buNone/>
            </a:pPr>
            <a:endParaRPr lang="en-US" sz="2600" dirty="0" smtClean="0">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lstStyle/>
          <a:p>
            <a:r>
              <a:rPr lang="en-US" dirty="0" smtClean="0"/>
              <a:t>Mobile version</a:t>
            </a:r>
            <a:endParaRPr lang="en-US" dirty="0"/>
          </a:p>
        </p:txBody>
      </p:sp>
      <p:pic>
        <p:nvPicPr>
          <p:cNvPr id="2" name="Picture 1"/>
          <p:cNvPicPr>
            <a:picLocks noChangeAspect="1"/>
          </p:cNvPicPr>
          <p:nvPr/>
        </p:nvPicPr>
        <p:blipFill>
          <a:blip r:embed="rId3"/>
          <a:stretch>
            <a:fillRect/>
          </a:stretch>
        </p:blipFill>
        <p:spPr>
          <a:xfrm>
            <a:off x="5842777" y="217136"/>
            <a:ext cx="3228294" cy="4572000"/>
          </a:xfrm>
          <a:prstGeom prst="rect">
            <a:avLst/>
          </a:prstGeom>
        </p:spPr>
      </p:pic>
    </p:spTree>
    <p:extLst>
      <p:ext uri="{BB962C8B-B14F-4D97-AF65-F5344CB8AC3E}">
        <p14:creationId xmlns:p14="http://schemas.microsoft.com/office/powerpoint/2010/main" val="250064555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4" y="976735"/>
            <a:ext cx="4177608" cy="3711785"/>
          </a:xfrm>
        </p:spPr>
        <p:txBody>
          <a:bodyPr/>
          <a:lstStyle/>
          <a:p>
            <a:pPr marL="514350" indent="-514350">
              <a:buFont typeface="+mj-lt"/>
              <a:buAutoNum type="arabicPeriod"/>
            </a:pPr>
            <a:r>
              <a:rPr lang="en-US" sz="2800" dirty="0" err="1">
                <a:latin typeface="Segoe UI Light" panose="020B0502040204020203" pitchFamily="34" charset="0"/>
                <a:cs typeface="Segoe UI Light" panose="020B0502040204020203" pitchFamily="34" charset="0"/>
              </a:rPr>
              <a:t>GTmetrix</a:t>
            </a:r>
            <a:r>
              <a:rPr lang="en-US" sz="2800" dirty="0">
                <a:latin typeface="Segoe UI Light" panose="020B0502040204020203" pitchFamily="34" charset="0"/>
                <a:cs typeface="Segoe UI Light" panose="020B0502040204020203" pitchFamily="34" charset="0"/>
              </a:rPr>
              <a:t> </a:t>
            </a:r>
            <a:r>
              <a:rPr lang="en-US" sz="2800" dirty="0" smtClean="0">
                <a:latin typeface="Segoe UI Light" panose="020B0502040204020203" pitchFamily="34" charset="0"/>
                <a:cs typeface="Segoe UI Light" panose="020B0502040204020203" pitchFamily="34" charset="0"/>
                <a:hlinkClick r:id="rId2"/>
              </a:rPr>
              <a:t>https</a:t>
            </a:r>
            <a:r>
              <a:rPr lang="en-US" sz="2800" dirty="0">
                <a:latin typeface="Segoe UI Light" panose="020B0502040204020203" pitchFamily="34" charset="0"/>
                <a:cs typeface="Segoe UI Light" panose="020B0502040204020203" pitchFamily="34" charset="0"/>
                <a:hlinkClick r:id="rId2"/>
              </a:rPr>
              <a:t>://gtmetrix.com</a:t>
            </a:r>
            <a:r>
              <a:rPr lang="en-US" sz="2800" dirty="0" smtClean="0">
                <a:latin typeface="Segoe UI Light" panose="020B0502040204020203" pitchFamily="34" charset="0"/>
                <a:cs typeface="Segoe UI Light" panose="020B0502040204020203" pitchFamily="34" charset="0"/>
                <a:hlinkClick r:id="rId2"/>
              </a:rPr>
              <a:t>/</a:t>
            </a:r>
            <a:r>
              <a:rPr lang="en-US" sz="2800" dirty="0" smtClean="0">
                <a:latin typeface="Segoe UI Light" panose="020B0502040204020203" pitchFamily="34" charset="0"/>
                <a:cs typeface="Segoe UI Light" panose="020B0502040204020203" pitchFamily="34" charset="0"/>
              </a:rPr>
              <a:t>. </a:t>
            </a:r>
          </a:p>
          <a:p>
            <a:pPr marL="514350" indent="-514350">
              <a:buFont typeface="+mj-lt"/>
              <a:buAutoNum type="arabicPeriod"/>
            </a:pPr>
            <a:r>
              <a:rPr lang="en-US" sz="2800" dirty="0" smtClean="0">
                <a:latin typeface="Segoe UI Light" panose="020B0502040204020203" pitchFamily="34" charset="0"/>
                <a:cs typeface="Segoe UI Light" panose="020B0502040204020203" pitchFamily="34" charset="0"/>
                <a:hlinkClick r:id="rId3"/>
              </a:rPr>
              <a:t>http</a:t>
            </a:r>
            <a:r>
              <a:rPr lang="en-US" sz="2800" dirty="0">
                <a:latin typeface="Segoe UI Light" panose="020B0502040204020203" pitchFamily="34" charset="0"/>
                <a:cs typeface="Segoe UI Light" panose="020B0502040204020203" pitchFamily="34" charset="0"/>
                <a:hlinkClick r:id="rId3"/>
              </a:rPr>
              <a:t>://www.webpagetest.org</a:t>
            </a:r>
            <a:r>
              <a:rPr lang="en-US" sz="2800" dirty="0" smtClean="0">
                <a:latin typeface="Segoe UI Light" panose="020B0502040204020203" pitchFamily="34" charset="0"/>
                <a:cs typeface="Segoe UI Light" panose="020B0502040204020203" pitchFamily="34" charset="0"/>
                <a:hlinkClick r:id="rId3"/>
              </a:rPr>
              <a:t>/</a:t>
            </a:r>
            <a:r>
              <a:rPr lang="en-US" sz="2800" dirty="0" smtClean="0">
                <a:latin typeface="Segoe UI Light" panose="020B0502040204020203" pitchFamily="34" charset="0"/>
                <a:cs typeface="Segoe UI Light" panose="020B0502040204020203" pitchFamily="34" charset="0"/>
              </a:rPr>
              <a:t> </a:t>
            </a:r>
          </a:p>
          <a:p>
            <a:pPr marL="514350" indent="-514350">
              <a:buFont typeface="+mj-lt"/>
              <a:buAutoNum type="arabicPeriod"/>
            </a:pPr>
            <a:r>
              <a:rPr lang="en-US" sz="2800" dirty="0" err="1">
                <a:latin typeface="Segoe UI Light" panose="020B0502040204020203" pitchFamily="34" charset="0"/>
                <a:cs typeface="Segoe UI Light" panose="020B0502040204020203" pitchFamily="34" charset="0"/>
              </a:rPr>
              <a:t>PageSpeed</a:t>
            </a:r>
            <a:r>
              <a:rPr lang="en-US" sz="2800" dirty="0">
                <a:latin typeface="Segoe UI Light" panose="020B0502040204020203" pitchFamily="34" charset="0"/>
                <a:cs typeface="Segoe UI Light" panose="020B0502040204020203" pitchFamily="34" charset="0"/>
              </a:rPr>
              <a:t> Insights </a:t>
            </a:r>
            <a:r>
              <a:rPr lang="en-US" sz="2800" dirty="0">
                <a:latin typeface="Segoe UI Light" panose="020B0502040204020203" pitchFamily="34" charset="0"/>
                <a:cs typeface="Segoe UI Light" panose="020B0502040204020203" pitchFamily="34" charset="0"/>
                <a:hlinkClick r:id="rId4"/>
              </a:rPr>
              <a:t>https://developers.google.com/speed/pagespeed/insights</a:t>
            </a:r>
            <a:r>
              <a:rPr lang="en-US" sz="2800" dirty="0" smtClean="0">
                <a:latin typeface="Segoe UI Light" panose="020B0502040204020203" pitchFamily="34" charset="0"/>
                <a:cs typeface="Segoe UI Light" panose="020B0502040204020203" pitchFamily="34" charset="0"/>
                <a:hlinkClick r:id="rId4"/>
              </a:rPr>
              <a:t>/</a:t>
            </a:r>
            <a:r>
              <a:rPr lang="en-US" sz="2800" dirty="0" smtClean="0">
                <a:latin typeface="Segoe UI Light" panose="020B0502040204020203" pitchFamily="34" charset="0"/>
                <a:cs typeface="Segoe UI Light" panose="020B0502040204020203" pitchFamily="34" charset="0"/>
              </a:rPr>
              <a:t> </a:t>
            </a:r>
          </a:p>
        </p:txBody>
      </p:sp>
      <p:sp>
        <p:nvSpPr>
          <p:cNvPr id="3" name="Title 2"/>
          <p:cNvSpPr>
            <a:spLocks noGrp="1"/>
          </p:cNvSpPr>
          <p:nvPr>
            <p:ph type="title"/>
          </p:nvPr>
        </p:nvSpPr>
        <p:spPr/>
        <p:txBody>
          <a:bodyPr/>
          <a:lstStyle/>
          <a:p>
            <a:r>
              <a:rPr lang="en-US" dirty="0" smtClean="0"/>
              <a:t>Performance</a:t>
            </a:r>
            <a:endParaRPr lang="en-US" dirty="0"/>
          </a:p>
        </p:txBody>
      </p:sp>
      <p:pic>
        <p:nvPicPr>
          <p:cNvPr id="2" name="Picture 1"/>
          <p:cNvPicPr>
            <a:picLocks noChangeAspect="1"/>
          </p:cNvPicPr>
          <p:nvPr/>
        </p:nvPicPr>
        <p:blipFill>
          <a:blip r:embed="rId5"/>
          <a:stretch>
            <a:fillRect/>
          </a:stretch>
        </p:blipFill>
        <p:spPr>
          <a:xfrm>
            <a:off x="5140678" y="164197"/>
            <a:ext cx="3810028" cy="2471756"/>
          </a:xfrm>
          <a:prstGeom prst="rect">
            <a:avLst/>
          </a:prstGeom>
        </p:spPr>
      </p:pic>
      <p:pic>
        <p:nvPicPr>
          <p:cNvPr id="5" name="Picture 4"/>
          <p:cNvPicPr>
            <a:picLocks noChangeAspect="1"/>
          </p:cNvPicPr>
          <p:nvPr/>
        </p:nvPicPr>
        <p:blipFill>
          <a:blip r:embed="rId6"/>
          <a:stretch>
            <a:fillRect/>
          </a:stretch>
        </p:blipFill>
        <p:spPr>
          <a:xfrm>
            <a:off x="4726792" y="2349206"/>
            <a:ext cx="3810028" cy="2524143"/>
          </a:xfrm>
          <a:prstGeom prst="rect">
            <a:avLst/>
          </a:prstGeom>
        </p:spPr>
      </p:pic>
    </p:spTree>
    <p:extLst>
      <p:ext uri="{BB962C8B-B14F-4D97-AF65-F5344CB8AC3E}">
        <p14:creationId xmlns:p14="http://schemas.microsoft.com/office/powerpoint/2010/main" val="71494191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5"/>
            <a:ext cx="8441601" cy="3533275"/>
          </a:xfrm>
        </p:spPr>
        <p:txBody>
          <a:bodyPr/>
          <a:lstStyle/>
          <a:p>
            <a:pPr marL="514350" indent="-514350">
              <a:buFont typeface="+mj-lt"/>
              <a:buAutoNum type="arabicPeriod"/>
            </a:pPr>
            <a:r>
              <a:rPr lang="en-US" sz="2600" dirty="0">
                <a:latin typeface="Segoe UI Light" panose="020B0502040204020203" pitchFamily="34" charset="0"/>
                <a:cs typeface="Segoe UI Light" panose="020B0502040204020203" pitchFamily="34" charset="0"/>
              </a:rPr>
              <a:t>Webmasters </a:t>
            </a:r>
            <a:r>
              <a:rPr lang="en-US" sz="2600" dirty="0">
                <a:latin typeface="Segoe UI Light" panose="020B0502040204020203" pitchFamily="34" charset="0"/>
                <a:cs typeface="Segoe UI Light" panose="020B0502040204020203" pitchFamily="34" charset="0"/>
                <a:hlinkClick r:id="rId2"/>
              </a:rPr>
              <a:t>https://</a:t>
            </a:r>
            <a:r>
              <a:rPr lang="en-US" sz="2600" dirty="0" smtClean="0">
                <a:latin typeface="Segoe UI Light" panose="020B0502040204020203" pitchFamily="34" charset="0"/>
                <a:cs typeface="Segoe UI Light" panose="020B0502040204020203" pitchFamily="34" charset="0"/>
                <a:hlinkClick r:id="rId2"/>
              </a:rPr>
              <a:t>developers.facebook.com/docs/sharing/webmasters</a:t>
            </a:r>
            <a:endParaRPr lang="en-US" sz="2600" dirty="0" smtClean="0">
              <a:latin typeface="Segoe UI Light" panose="020B0502040204020203" pitchFamily="34" charset="0"/>
              <a:cs typeface="Segoe UI Light" panose="020B0502040204020203" pitchFamily="34" charset="0"/>
            </a:endParaRPr>
          </a:p>
          <a:p>
            <a:pPr marL="514350" indent="-514350">
              <a:buFont typeface="+mj-lt"/>
              <a:buAutoNum type="arabicPeriod"/>
            </a:pPr>
            <a:r>
              <a:rPr lang="en-US" sz="2600" dirty="0" smtClean="0">
                <a:latin typeface="Segoe UI Light" panose="020B0502040204020203" pitchFamily="34" charset="0"/>
                <a:cs typeface="Segoe UI Light" panose="020B0502040204020203" pitchFamily="34" charset="0"/>
              </a:rPr>
              <a:t>Facebook </a:t>
            </a:r>
            <a:r>
              <a:rPr lang="en-US" sz="2600" dirty="0">
                <a:latin typeface="Segoe UI Light" panose="020B0502040204020203" pitchFamily="34" charset="0"/>
                <a:cs typeface="Segoe UI Light" panose="020B0502040204020203" pitchFamily="34" charset="0"/>
              </a:rPr>
              <a:t>tools </a:t>
            </a:r>
            <a:r>
              <a:rPr lang="en-US" sz="2600" dirty="0">
                <a:latin typeface="Segoe UI Light" panose="020B0502040204020203" pitchFamily="34" charset="0"/>
                <a:cs typeface="Segoe UI Light" panose="020B0502040204020203" pitchFamily="34" charset="0"/>
                <a:hlinkClick r:id="rId3"/>
              </a:rPr>
              <a:t>https://developers.facebook.com/tools-and-support</a:t>
            </a:r>
            <a:r>
              <a:rPr lang="en-US" sz="2600" dirty="0" smtClean="0">
                <a:latin typeface="Segoe UI Light" panose="020B0502040204020203" pitchFamily="34" charset="0"/>
                <a:cs typeface="Segoe UI Light" panose="020B0502040204020203" pitchFamily="34" charset="0"/>
                <a:hlinkClick r:id="rId3"/>
              </a:rPr>
              <a:t>/</a:t>
            </a:r>
            <a:r>
              <a:rPr lang="en-US" sz="2600" dirty="0" smtClean="0">
                <a:latin typeface="Segoe UI Light" panose="020B0502040204020203" pitchFamily="34" charset="0"/>
                <a:cs typeface="Segoe UI Light" panose="020B0502040204020203" pitchFamily="34" charset="0"/>
              </a:rPr>
              <a:t> </a:t>
            </a:r>
          </a:p>
          <a:p>
            <a:pPr marL="514350" indent="-514350">
              <a:buFont typeface="+mj-lt"/>
              <a:buAutoNum type="arabicPeriod"/>
            </a:pPr>
            <a:r>
              <a:rPr lang="en-US" sz="2600" dirty="0" smtClean="0">
                <a:latin typeface="Segoe UI Light" panose="020B0502040204020203" pitchFamily="34" charset="0"/>
                <a:cs typeface="Segoe UI Light" panose="020B0502040204020203" pitchFamily="34" charset="0"/>
              </a:rPr>
              <a:t>Twitter </a:t>
            </a:r>
            <a:r>
              <a:rPr lang="en-US" sz="2600" dirty="0">
                <a:latin typeface="Segoe UI Light" panose="020B0502040204020203" pitchFamily="34" charset="0"/>
                <a:cs typeface="Segoe UI Light" panose="020B0502040204020203" pitchFamily="34" charset="0"/>
              </a:rPr>
              <a:t>Cards Markup </a:t>
            </a:r>
            <a:r>
              <a:rPr lang="en-US" sz="2600" dirty="0">
                <a:latin typeface="Segoe UI Light" panose="020B0502040204020203" pitchFamily="34" charset="0"/>
                <a:cs typeface="Segoe UI Light" panose="020B0502040204020203" pitchFamily="34" charset="0"/>
                <a:hlinkClick r:id="rId4"/>
              </a:rPr>
              <a:t>https://</a:t>
            </a:r>
            <a:r>
              <a:rPr lang="en-US" sz="2600" dirty="0" smtClean="0">
                <a:latin typeface="Segoe UI Light" panose="020B0502040204020203" pitchFamily="34" charset="0"/>
                <a:cs typeface="Segoe UI Light" panose="020B0502040204020203" pitchFamily="34" charset="0"/>
                <a:hlinkClick r:id="rId4"/>
              </a:rPr>
              <a:t>dev.twitter.com/cards/markup</a:t>
            </a:r>
            <a:endParaRPr lang="en-US" sz="2600" dirty="0" smtClean="0">
              <a:latin typeface="Segoe UI Light" panose="020B0502040204020203" pitchFamily="34" charset="0"/>
              <a:cs typeface="Segoe UI Light" panose="020B0502040204020203" pitchFamily="34" charset="0"/>
            </a:endParaRPr>
          </a:p>
          <a:p>
            <a:pPr marL="0" indent="0">
              <a:buNone/>
            </a:pPr>
            <a:endParaRPr lang="en-US" sz="2600" dirty="0" smtClean="0">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p:txBody>
          <a:bodyPr/>
          <a:lstStyle/>
          <a:p>
            <a:r>
              <a:rPr lang="en-US" sz="4000" dirty="0">
                <a:latin typeface="Segoe UI Light" panose="020B0502040204020203" pitchFamily="34" charset="0"/>
                <a:cs typeface="Segoe UI Light" panose="020B0502040204020203" pitchFamily="34" charset="0"/>
              </a:rPr>
              <a:t>Social networks </a:t>
            </a:r>
            <a:r>
              <a:rPr lang="en-US" sz="4000" dirty="0" smtClean="0">
                <a:latin typeface="Segoe UI Light" panose="020B0502040204020203" pitchFamily="34" charset="0"/>
                <a:cs typeface="Segoe UI Light" panose="020B0502040204020203" pitchFamily="34" charset="0"/>
              </a:rPr>
              <a:t>integration</a:t>
            </a:r>
            <a:endParaRPr lang="en-US" dirty="0"/>
          </a:p>
        </p:txBody>
      </p:sp>
    </p:spTree>
    <p:extLst>
      <p:ext uri="{BB962C8B-B14F-4D97-AF65-F5344CB8AC3E}">
        <p14:creationId xmlns:p14="http://schemas.microsoft.com/office/powerpoint/2010/main" val="286760316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333</Words>
  <Application>Microsoft Office PowerPoint</Application>
  <PresentationFormat>On-screen Show (16:9)</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Segoe</vt:lpstr>
      <vt:lpstr>Segoe UI</vt:lpstr>
      <vt:lpstr>Segoe UI Light</vt:lpstr>
      <vt:lpstr>Segoe ui light (Headings)</vt:lpstr>
      <vt:lpstr>Wingdings</vt:lpstr>
      <vt:lpstr>Titles &amp; Breakers</vt:lpstr>
      <vt:lpstr>Generic Content</vt:lpstr>
      <vt:lpstr>PowerPoint Presentation</vt:lpstr>
      <vt:lpstr>How to make your website optimized, fast and secured</vt:lpstr>
      <vt:lpstr>Agenda</vt:lpstr>
      <vt:lpstr>SEO</vt:lpstr>
      <vt:lpstr>Multiple languages</vt:lpstr>
      <vt:lpstr>Paging</vt:lpstr>
      <vt:lpstr>Mobile version</vt:lpstr>
      <vt:lpstr>Performance</vt:lpstr>
      <vt:lpstr>Social networks integration</vt:lpstr>
      <vt:lpstr>Security</vt:lpstr>
      <vt:lpstr>Premier league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2014-11-11T20:55:08Z</dcterms:created>
  <dcterms:modified xsi:type="dcterms:W3CDTF">2016-01-26T22:18:31Z</dcterms:modified>
</cp:coreProperties>
</file>