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8" r:id="rId4"/>
    <p:sldId id="262" r:id="rId5"/>
    <p:sldId id="261" r:id="rId6"/>
    <p:sldId id="260" r:id="rId7"/>
    <p:sldId id="267" r:id="rId8"/>
    <p:sldId id="268" r:id="rId9"/>
    <p:sldId id="269" r:id="rId10"/>
    <p:sldId id="270" r:id="rId11"/>
    <p:sldId id="265" r:id="rId12"/>
    <p:sldId id="266" r:id="rId13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7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6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34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7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8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42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15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16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85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4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62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9075-9942-48A7-B55E-7467B3F01E4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6F51-ED02-4E05-B57B-9B0FFF4BB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5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canada.ca/e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data.gov.fr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1679" y="4186084"/>
            <a:ext cx="7050792" cy="168131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rebuchet MS" panose="020B0603020202020204" pitchFamily="34" charset="0"/>
                <a:cs typeface="Arial" panose="020B0604020202020204" pitchFamily="34" charset="0"/>
              </a:rPr>
              <a:t>OPEN DATA</a:t>
            </a:r>
            <a:br>
              <a:rPr lang="en-US" sz="4000" b="1" dirty="0" smtClean="0"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lang="uk-UA" sz="4000" b="1" dirty="0" smtClean="0">
                <a:solidFill>
                  <a:srgbClr val="9D9EA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2016</a:t>
            </a:r>
            <a:endParaRPr lang="ru-RU" sz="4000" b="1" dirty="0">
              <a:solidFill>
                <a:srgbClr val="9D9EA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53729" y="4630994"/>
            <a:ext cx="0" cy="123640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7733" y="0"/>
            <a:ext cx="7050792" cy="62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Формати</a:t>
            </a:r>
            <a:endParaRPr lang="ru-RU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" y="889741"/>
            <a:ext cx="8103598" cy="55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7733" y="0"/>
            <a:ext cx="7050792" cy="62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Дорожня карта розвитку відкритих даних на 2016</a:t>
            </a:r>
            <a:endParaRPr lang="ru-RU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1"/>
          <a:stretch/>
        </p:blipFill>
        <p:spPr>
          <a:xfrm>
            <a:off x="365760" y="1036320"/>
            <a:ext cx="9326880" cy="53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7733" y="0"/>
            <a:ext cx="7050792" cy="62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План-графік виконання дорожньої карти</a:t>
            </a:r>
            <a:endParaRPr lang="ru-RU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ашивка 6"/>
          <p:cNvSpPr/>
          <p:nvPr/>
        </p:nvSpPr>
        <p:spPr>
          <a:xfrm>
            <a:off x="26988" y="887412"/>
            <a:ext cx="3240000" cy="1080000"/>
          </a:xfrm>
          <a:prstGeom prst="chevron">
            <a:avLst>
              <a:gd name="adj" fmla="val 1770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2400" dirty="0" smtClean="0">
                <a:solidFill>
                  <a:schemeClr val="bg1"/>
                </a:solidFill>
              </a:rPr>
              <a:t>Лютий –</a:t>
            </a:r>
          </a:p>
          <a:p>
            <a:pPr algn="ctr">
              <a:defRPr/>
            </a:pPr>
            <a:r>
              <a:rPr lang="uk-UA" sz="2400" dirty="0" smtClean="0">
                <a:solidFill>
                  <a:schemeClr val="bg1"/>
                </a:solidFill>
              </a:rPr>
              <a:t>Березень</a:t>
            </a: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8" name="Нашивка 7"/>
          <p:cNvSpPr/>
          <p:nvPr/>
        </p:nvSpPr>
        <p:spPr>
          <a:xfrm>
            <a:off x="3135948" y="887412"/>
            <a:ext cx="3240000" cy="1080000"/>
          </a:xfrm>
          <a:prstGeom prst="chevron">
            <a:avLst>
              <a:gd name="adj" fmla="val 1770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2400" dirty="0" smtClean="0">
                <a:solidFill>
                  <a:schemeClr val="bg1"/>
                </a:solidFill>
              </a:rPr>
              <a:t>Квітень –</a:t>
            </a:r>
          </a:p>
          <a:p>
            <a:pPr algn="ctr">
              <a:defRPr/>
            </a:pPr>
            <a:r>
              <a:rPr lang="uk-UA" sz="2400" dirty="0" smtClean="0">
                <a:solidFill>
                  <a:schemeClr val="bg1"/>
                </a:solidFill>
              </a:rPr>
              <a:t>Травень</a:t>
            </a: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9" name="Нашивка 8"/>
          <p:cNvSpPr/>
          <p:nvPr/>
        </p:nvSpPr>
        <p:spPr>
          <a:xfrm>
            <a:off x="6229668" y="887412"/>
            <a:ext cx="3240000" cy="1080000"/>
          </a:xfrm>
          <a:prstGeom prst="chevron">
            <a:avLst>
              <a:gd name="adj" fmla="val 1770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2400" dirty="0" smtClean="0">
                <a:solidFill>
                  <a:schemeClr val="bg1"/>
                </a:solidFill>
              </a:rPr>
              <a:t>До кінця року</a:t>
            </a:r>
            <a:endParaRPr lang="uk-UA" sz="2400" dirty="0">
              <a:solidFill>
                <a:schemeClr val="bg1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105468" y="1967412"/>
            <a:ext cx="0" cy="431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214428" y="1982652"/>
            <a:ext cx="0" cy="431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15239" y="1993265"/>
            <a:ext cx="3120708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Запроваджено першу чергу державного веб-порталу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Методичні рекомендації щодо відкриття даних</a:t>
            </a: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Створено міжвідомчу робочу групу та забезпечено її роботу</a:t>
            </a: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Подано пропозиції щодо включення питань відкритих даних до Програми дій Уряду та Плану дій </a:t>
            </a:r>
            <a:r>
              <a:rPr lang="en-US" sz="1400" dirty="0" smtClean="0">
                <a:solidFill>
                  <a:srgbClr val="002060"/>
                </a:solidFill>
                <a:latin typeface="+mn-lt"/>
              </a:rPr>
              <a:t>OGP</a:t>
            </a:r>
            <a:endParaRPr lang="uk-UA" sz="1400" dirty="0" smtClean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Ініційовано приєднання до Хартії відкритих даних</a:t>
            </a:r>
            <a:endParaRPr lang="uk-UA" sz="1400" dirty="0">
              <a:solidFill>
                <a:srgbClr val="002060"/>
              </a:solidFill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Розроблено проект постанови щодо порядку роботи порталу</a:t>
            </a: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Запроваджено інструмент зворотного зв’язку на порталі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Запроваджено сховище сервісів відкритих даних на порталі</a:t>
            </a:r>
            <a:endParaRPr lang="uk-UA" sz="1400" dirty="0" smtClea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8961" y="1978025"/>
            <a:ext cx="3120708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Проведення аудитів ЦОВВ та методичні рекомендації щодо аудитів інших органів влади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Пілотний проект з покращення управління даними</a:t>
            </a: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Вимоги до розвитку порталу</a:t>
            </a: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Оприлюднення пріоритетних наборів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Модернізація навчальної програми держслужбовців</a:t>
            </a:r>
            <a:endParaRPr lang="uk-UA" sz="1400" dirty="0">
              <a:solidFill>
                <a:srgbClr val="002060"/>
              </a:solidFill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Електронні навчальні матеріали для громадськості, бізнесу, ЗМІ</a:t>
            </a: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Запроваджено інформаційно-аналітичний модуль на порталі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Проведення </a:t>
            </a:r>
            <a:r>
              <a:rPr lang="uk-UA" sz="1400" dirty="0" err="1" smtClean="0">
                <a:solidFill>
                  <a:srgbClr val="002060"/>
                </a:solidFill>
              </a:rPr>
              <a:t>хакатонів</a:t>
            </a:r>
            <a:r>
              <a:rPr lang="uk-UA" sz="1400" dirty="0" smtClean="0">
                <a:solidFill>
                  <a:srgbClr val="002060"/>
                </a:solidFill>
              </a:rPr>
              <a:t>, конкурсів та </a:t>
            </a:r>
            <a:r>
              <a:rPr lang="uk-UA" sz="1400" dirty="0" err="1" smtClean="0">
                <a:solidFill>
                  <a:srgbClr val="002060"/>
                </a:solidFill>
              </a:rPr>
              <a:t>воркшопів</a:t>
            </a:r>
            <a:endParaRPr lang="uk-UA" sz="1400" dirty="0" smtClean="0">
              <a:solidFill>
                <a:srgbClr val="002060"/>
              </a:solidFill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Реалізація перших пілотних проектів на базі </a:t>
            </a:r>
            <a:r>
              <a:rPr lang="en-US" sz="1400" dirty="0" err="1" smtClean="0">
                <a:solidFill>
                  <a:srgbClr val="002060"/>
                </a:solidFill>
                <a:latin typeface="+mn-lt"/>
              </a:rPr>
              <a:t>OpenData</a:t>
            </a:r>
            <a:endParaRPr lang="uk-UA" sz="1400" dirty="0" smtClea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3641" y="1978025"/>
            <a:ext cx="3120708" cy="37548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Друга черга порталу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Індикатори оцінювання розвитку відкритих даних</a:t>
            </a: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Оприлюднення пріоритетни</a:t>
            </a:r>
            <a:r>
              <a:rPr lang="uk-UA" sz="1400" dirty="0" smtClean="0">
                <a:solidFill>
                  <a:srgbClr val="002060"/>
                </a:solidFill>
              </a:rPr>
              <a:t>х наборів, що становлять державну таємницю</a:t>
            </a: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Моніторинг стану оприлюднення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Конкурс серед розпорядників</a:t>
            </a:r>
            <a:endParaRPr lang="uk-UA" sz="1400" dirty="0">
              <a:solidFill>
                <a:srgbClr val="002060"/>
              </a:solidFill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Очні та дистанційні тренінги ОВ</a:t>
            </a: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Тренінг для ТОП-керівників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Приєднання до міжнародних ініціатив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Інформаційна кампанія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Опитування громадськості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Співпраця з регіональними інноваційними площадками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Підтримка ініціатив на базі </a:t>
            </a:r>
            <a:r>
              <a:rPr lang="en-US" sz="1400" dirty="0" smtClean="0">
                <a:solidFill>
                  <a:srgbClr val="002060"/>
                </a:solidFill>
                <a:latin typeface="+mn-lt"/>
              </a:rPr>
              <a:t>OD</a:t>
            </a:r>
            <a:endParaRPr lang="uk-UA" sz="1400" dirty="0" smtClean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72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7733" y="0"/>
            <a:ext cx="7050792" cy="62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Відкриті дані</a:t>
            </a:r>
            <a:endParaRPr lang="ru-RU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1771" t="18125" r="22943" b="8542"/>
          <a:stretch/>
        </p:blipFill>
        <p:spPr>
          <a:xfrm>
            <a:off x="8583" y="956471"/>
            <a:ext cx="6454149" cy="4813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9323" y="2689579"/>
            <a:ext cx="3383279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997610">
              <a:defRPr/>
            </a:pPr>
            <a:r>
              <a:rPr lang="uk-UA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Державні дані не розкіш, </a:t>
            </a:r>
          </a:p>
          <a:p>
            <a:pPr algn="just" defTabSz="997610">
              <a:defRPr/>
            </a:pPr>
            <a:endParaRPr lang="uk-UA" sz="20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defTabSz="997610">
              <a:defRPr/>
            </a:pPr>
            <a:r>
              <a:rPr lang="uk-UA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Розкіш це дозволити керувати ними чиновникам</a:t>
            </a:r>
            <a:endParaRPr lang="uk-UA" sz="20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96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7733" y="0"/>
            <a:ext cx="7050792" cy="62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Найбільш популярні набори даних</a:t>
            </a:r>
            <a:endParaRPr lang="ru-RU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9971" t="20000" r="33014" b="5625"/>
          <a:stretch/>
        </p:blipFill>
        <p:spPr>
          <a:xfrm>
            <a:off x="15239" y="914400"/>
            <a:ext cx="6522721" cy="5440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7960" y="1749425"/>
            <a:ext cx="3383279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</a:rPr>
              <a:t>Електронні сервіси для мешканців щодо роботи міського транспорту  є трендом  для європейських міст</a:t>
            </a: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Майже кожна країна має електронні сервіси в агропромисловому секторі щодо моніторингу полів</a:t>
            </a: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algn="just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sz="14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uk-UA" sz="1400" dirty="0" smtClean="0">
                <a:solidFill>
                  <a:srgbClr val="002060"/>
                </a:solidFill>
                <a:latin typeface="+mn-lt"/>
              </a:rPr>
              <a:t>Все більше країн запроваджують електронні сервіси у сфері харчування, походження й якості товарів</a:t>
            </a:r>
          </a:p>
        </p:txBody>
      </p:sp>
    </p:spTree>
    <p:extLst>
      <p:ext uri="{BB962C8B-B14F-4D97-AF65-F5344CB8AC3E}">
        <p14:creationId xmlns:p14="http://schemas.microsoft.com/office/powerpoint/2010/main" val="30503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7733" y="0"/>
            <a:ext cx="7050792" cy="62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Нормативно-правове забезпечення</a:t>
            </a:r>
            <a:endParaRPr lang="ru-RU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8" y="758825"/>
            <a:ext cx="9901872" cy="51398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b="1" dirty="0">
                <a:solidFill>
                  <a:srgbClr val="002060"/>
                </a:solidFill>
                <a:latin typeface="+mn-lt"/>
              </a:rPr>
              <a:t>Закон України від 09.04.2015 року № 319-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VIII</a:t>
            </a:r>
            <a:endParaRPr lang="uk-UA" sz="2000" b="1" dirty="0">
              <a:solidFill>
                <a:srgbClr val="002060"/>
              </a:solidFill>
              <a:latin typeface="+mn-lt"/>
            </a:endParaRPr>
          </a:p>
          <a:p>
            <a:pPr algn="ctr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b="1" dirty="0">
                <a:solidFill>
                  <a:srgbClr val="002060"/>
                </a:solidFill>
                <a:latin typeface="+mn-lt"/>
              </a:rPr>
              <a:t>щодо доступу до публічної інформації у формі відкритих даних</a:t>
            </a:r>
          </a:p>
          <a:p>
            <a:pPr algn="just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sz="20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000" dirty="0">
                <a:solidFill>
                  <a:srgbClr val="002060"/>
                </a:solidFill>
                <a:latin typeface="+mn-lt"/>
              </a:rPr>
              <a:t>Публічна інформація у формі відкритих даних - це публічна інформація у форматі, що дозволяє її автоматизоване оброблення електронними засобами, вільний та безоплатний доступ до неї, а також її подальше використання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uk-UA" sz="10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000" dirty="0">
                <a:solidFill>
                  <a:srgbClr val="002060"/>
                </a:solidFill>
                <a:latin typeface="+mn-lt"/>
              </a:rPr>
              <a:t>Публічна інформація у формі відкритих даних є дозволеною для її подальшого вільного використання та поширення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uk-UA" sz="10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000" dirty="0">
                <a:solidFill>
                  <a:srgbClr val="002060"/>
                </a:solidFill>
                <a:latin typeface="+mn-lt"/>
              </a:rPr>
              <a:t>Будь-яка особа може вільно копіювати, публікувати, поширювати, використовувати, у тому числі в комерційних цілях, у поєднанні з іншою інформацією або шляхом включення до складу власного продукту, публічну інформацію у формі відкритих даних з обов’язковим посиланням на джерело отримання такої інформації</a:t>
            </a: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uk-UA" sz="1000" dirty="0">
              <a:solidFill>
                <a:srgbClr val="002060"/>
              </a:solidFill>
              <a:latin typeface="+mn-lt"/>
            </a:endParaRPr>
          </a:p>
          <a:p>
            <a:pPr marL="342900" indent="-342900" algn="just" defTabSz="99761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000" dirty="0">
                <a:solidFill>
                  <a:srgbClr val="002060"/>
                </a:solidFill>
                <a:latin typeface="+mn-lt"/>
              </a:rPr>
              <a:t>Розпорядники інформації зобов’язані надавати публічну інформацію у формі відкритих даних на запит, оприлюднювати і регулярно оновлювати її на єдиному </a:t>
            </a:r>
            <a:r>
              <a:rPr lang="uk-UA" sz="2000" dirty="0" smtClean="0">
                <a:solidFill>
                  <a:srgbClr val="002060"/>
                </a:solidFill>
                <a:latin typeface="+mn-lt"/>
              </a:rPr>
              <a:t>державному веб-порталі </a:t>
            </a:r>
            <a:r>
              <a:rPr lang="uk-UA" sz="2000" dirty="0">
                <a:solidFill>
                  <a:srgbClr val="002060"/>
                </a:solidFill>
                <a:latin typeface="+mn-lt"/>
              </a:rPr>
              <a:t>відкритих даних та на своїх веб-сайтах.</a:t>
            </a:r>
          </a:p>
        </p:txBody>
      </p:sp>
    </p:spTree>
    <p:extLst>
      <p:ext uri="{BB962C8B-B14F-4D97-AF65-F5344CB8AC3E}">
        <p14:creationId xmlns:p14="http://schemas.microsoft.com/office/powerpoint/2010/main" val="32616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7733" y="0"/>
            <a:ext cx="7050792" cy="62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Державний веб-портал відкритих даних України</a:t>
            </a:r>
            <a:endParaRPr lang="ru-RU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242" t="7703" r="12741" b="10608"/>
          <a:stretch/>
        </p:blipFill>
        <p:spPr>
          <a:xfrm>
            <a:off x="12875" y="875765"/>
            <a:ext cx="9893126" cy="55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7733" y="0"/>
            <a:ext cx="7050792" cy="62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Міжнародний досвід</a:t>
            </a:r>
            <a:endParaRPr lang="ru-RU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2323" y="892493"/>
            <a:ext cx="371475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b="1" dirty="0">
                <a:solidFill>
                  <a:srgbClr val="002060"/>
                </a:solidFill>
                <a:latin typeface="+mn-lt"/>
              </a:rPr>
              <a:t>Канада</a:t>
            </a:r>
          </a:p>
          <a:p>
            <a:pPr algn="ctr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+mn-lt"/>
                <a:hlinkClick r:id="rId3"/>
              </a:rPr>
              <a:t>http://open.canada.ca/en</a:t>
            </a:r>
            <a:r>
              <a:rPr lang="uk-UA" sz="2000" b="1" dirty="0">
                <a:solidFill>
                  <a:srgbClr val="002060"/>
                </a:solidFill>
                <a:latin typeface="+mn-lt"/>
              </a:rPr>
              <a:t> - більше 210 тис. наборів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6279" t="8656" r="7386" b="18571"/>
          <a:stretch/>
        </p:blipFill>
        <p:spPr>
          <a:xfrm>
            <a:off x="171363" y="919202"/>
            <a:ext cx="5469517" cy="259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5851843" y="1912303"/>
            <a:ext cx="371475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b="1" dirty="0">
                <a:solidFill>
                  <a:srgbClr val="002060"/>
                </a:solidFill>
                <a:latin typeface="+mn-lt"/>
              </a:rPr>
              <a:t>США</a:t>
            </a:r>
          </a:p>
          <a:p>
            <a:pPr algn="ctr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+mn-lt"/>
                <a:hlinkClick r:id="rId3"/>
              </a:rPr>
              <a:t>http://data.gov</a:t>
            </a:r>
            <a:r>
              <a:rPr lang="uk-UA" sz="2000" b="1" dirty="0">
                <a:solidFill>
                  <a:srgbClr val="002060"/>
                </a:solidFill>
                <a:latin typeface="+mn-lt"/>
              </a:rPr>
              <a:t> –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en-US" sz="2000" b="1" dirty="0">
                <a:solidFill>
                  <a:srgbClr val="002060"/>
                </a:solidFill>
                <a:latin typeface="+mn-lt"/>
              </a:rPr>
            </a:br>
            <a:r>
              <a:rPr lang="uk-UA" sz="2000" b="1" dirty="0">
                <a:solidFill>
                  <a:srgbClr val="002060"/>
                </a:solidFill>
                <a:latin typeface="+mn-lt"/>
              </a:rPr>
              <a:t>більше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130</a:t>
            </a:r>
            <a:r>
              <a:rPr lang="uk-UA" sz="2000" b="1" dirty="0">
                <a:solidFill>
                  <a:srgbClr val="002060"/>
                </a:solidFill>
                <a:latin typeface="+mn-lt"/>
              </a:rPr>
              <a:t> тис. наборів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8523" y="3113405"/>
            <a:ext cx="371475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b="1" dirty="0">
                <a:solidFill>
                  <a:srgbClr val="002060"/>
                </a:solidFill>
                <a:latin typeface="+mn-lt"/>
              </a:rPr>
              <a:t>Великобританія</a:t>
            </a:r>
          </a:p>
          <a:p>
            <a:pPr algn="ctr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+mn-lt"/>
                <a:hlinkClick r:id="rId3"/>
              </a:rPr>
              <a:t>http://data.gov.uk</a:t>
            </a:r>
            <a:r>
              <a:rPr lang="uk-UA" sz="2000" b="1" dirty="0">
                <a:solidFill>
                  <a:srgbClr val="002060"/>
                </a:solidFill>
                <a:latin typeface="+mn-lt"/>
              </a:rPr>
              <a:t> –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en-US" sz="2000" b="1" dirty="0">
                <a:solidFill>
                  <a:srgbClr val="002060"/>
                </a:solidFill>
                <a:latin typeface="+mn-lt"/>
              </a:rPr>
            </a:br>
            <a:r>
              <a:rPr lang="uk-UA" sz="2000" b="1" dirty="0">
                <a:solidFill>
                  <a:srgbClr val="002060"/>
                </a:solidFill>
                <a:latin typeface="+mn-lt"/>
              </a:rPr>
              <a:t>більше 20 тис. наборів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3763" y="4331970"/>
            <a:ext cx="371475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b="1" dirty="0">
                <a:solidFill>
                  <a:srgbClr val="002060"/>
                </a:solidFill>
                <a:latin typeface="+mn-lt"/>
              </a:rPr>
              <a:t>Франція</a:t>
            </a:r>
          </a:p>
          <a:p>
            <a:pPr algn="ctr" defTabSz="997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2060"/>
                </a:solidFill>
                <a:latin typeface="+mn-lt"/>
                <a:hlinkClick r:id="rId5"/>
              </a:rPr>
              <a:t>http://data.gov.fr</a:t>
            </a:r>
            <a:r>
              <a:rPr lang="uk-UA" sz="2000" b="1" dirty="0">
                <a:solidFill>
                  <a:srgbClr val="002060"/>
                </a:solidFill>
                <a:latin typeface="+mn-lt"/>
              </a:rPr>
              <a:t> –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en-US" sz="2000" b="1" dirty="0">
                <a:solidFill>
                  <a:srgbClr val="002060"/>
                </a:solidFill>
                <a:latin typeface="+mn-lt"/>
              </a:rPr>
            </a:br>
            <a:r>
              <a:rPr lang="uk-UA" sz="2000" b="1" dirty="0">
                <a:solidFill>
                  <a:srgbClr val="002060"/>
                </a:solidFill>
                <a:latin typeface="+mn-lt"/>
              </a:rPr>
              <a:t>більше 14 тис. наборів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/>
          <a:srcRect l="5992" t="9393" r="7791" b="18661"/>
          <a:stretch/>
        </p:blipFill>
        <p:spPr>
          <a:xfrm>
            <a:off x="144473" y="3735006"/>
            <a:ext cx="5524812" cy="259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98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7733" y="0"/>
            <a:ext cx="7050792" cy="62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Динаміка відкриття даних</a:t>
            </a:r>
            <a:endParaRPr lang="ru-RU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0" y="838886"/>
            <a:ext cx="8129752" cy="55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7733" y="0"/>
            <a:ext cx="7050792" cy="62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Лідери відкриття даних</a:t>
            </a:r>
            <a:endParaRPr lang="ru-RU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45" y="850004"/>
            <a:ext cx="5598017" cy="55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7733" y="0"/>
            <a:ext cx="7050792" cy="622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Стан відкриття пріоритетних даних</a:t>
            </a:r>
            <a:endParaRPr lang="ru-RU" sz="2000" b="1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32" y="837126"/>
            <a:ext cx="4694375" cy="56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425</Words>
  <Application>Microsoft Office PowerPoint</Application>
  <PresentationFormat>Лист A4 (210x297 мм)</PresentationFormat>
  <Paragraphs>72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</vt:lpstr>
      <vt:lpstr>Тема Office</vt:lpstr>
      <vt:lpstr>OPEN DATA 2016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Коваль Ігор Володимирович</dc:creator>
  <cp:lastModifiedBy>Алексей Выскуб</cp:lastModifiedBy>
  <cp:revision>26</cp:revision>
  <dcterms:created xsi:type="dcterms:W3CDTF">2016-03-01T11:24:55Z</dcterms:created>
  <dcterms:modified xsi:type="dcterms:W3CDTF">2016-06-01T10:33:48Z</dcterms:modified>
</cp:coreProperties>
</file>