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229" r:id="rId4"/>
    <p:sldMasterId id="2147484750" r:id="rId5"/>
    <p:sldMasterId id="2147484867" r:id="rId6"/>
  </p:sldMasterIdLst>
  <p:notesMasterIdLst>
    <p:notesMasterId r:id="rId16"/>
  </p:notesMasterIdLst>
  <p:handoutMasterIdLst>
    <p:handoutMasterId r:id="rId17"/>
  </p:handoutMasterIdLst>
  <p:sldIdLst>
    <p:sldId id="258" r:id="rId7"/>
    <p:sldId id="1518" r:id="rId8"/>
    <p:sldId id="2492" r:id="rId9"/>
    <p:sldId id="2493" r:id="rId10"/>
    <p:sldId id="2494" r:id="rId11"/>
    <p:sldId id="2496" r:id="rId12"/>
    <p:sldId id="2495" r:id="rId13"/>
    <p:sldId id="2497" r:id="rId14"/>
    <p:sldId id="1805" r:id="rId15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  <p:cmAuthor id="4" name="Mitchell Derrey" initials="MD" lastIdx="9" clrIdx="4">
    <p:extLst>
      <p:ext uri="{19B8F6BF-5375-455C-9EA6-DF929625EA0E}">
        <p15:presenceInfo xmlns:p15="http://schemas.microsoft.com/office/powerpoint/2012/main" userId="S-1-5-21-383413107-1061881802-891584314-4851" providerId="AD"/>
      </p:ext>
    </p:extLst>
  </p:cmAuthor>
  <p:cmAuthor id="5" name="Markus Weimer" initials="MW" lastIdx="21" clrIdx="5">
    <p:extLst>
      <p:ext uri="{19B8F6BF-5375-455C-9EA6-DF929625EA0E}">
        <p15:presenceInfo xmlns:p15="http://schemas.microsoft.com/office/powerpoint/2012/main" userId="S-1-12-1-3975585369-1262662797-3003366064-936922191" providerId="AD"/>
      </p:ext>
    </p:extLst>
  </p:cmAuthor>
  <p:cmAuthor id="6" name="Ankit Asthana" initials="AA" lastIdx="3" clrIdx="6">
    <p:extLst>
      <p:ext uri="{19B8F6BF-5375-455C-9EA6-DF929625EA0E}">
        <p15:presenceInfo xmlns:p15="http://schemas.microsoft.com/office/powerpoint/2012/main" userId="Ankit Astha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23179"/>
    <a:srgbClr val="1A1A1A"/>
    <a:srgbClr val="000000"/>
    <a:srgbClr val="0078D4"/>
    <a:srgbClr val="107C10"/>
    <a:srgbClr val="EAEAEA"/>
    <a:srgbClr val="004B50"/>
    <a:srgbClr val="008272"/>
    <a:srgbClr val="00B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10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6/27/2018 7:05 AM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6/27/2018 6:59 AM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900" b="1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This slide is required. </a:t>
            </a:r>
            <a:r>
              <a:rPr lang="en-US" sz="900" b="1" u="sng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Do NOT delete</a:t>
            </a:r>
            <a:r>
              <a:rPr lang="en-US" sz="900" b="1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. This should be the first slide after your Title Slide. </a:t>
            </a:r>
            <a:endParaRPr lang="en-US" sz="900" kern="120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US" sz="900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 </a:t>
            </a:r>
          </a:p>
          <a:p>
            <a:pPr lvl="1"/>
            <a:r>
              <a:rPr lang="en-US" sz="900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This slide should describe what your goals are for this session. This information lets your audience know what you are trying to accomplish with your talk or tutorial—</a:t>
            </a:r>
            <a:r>
              <a:rPr lang="en-US" sz="900" kern="120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ie</a:t>
            </a:r>
            <a:r>
              <a:rPr lang="en-US" sz="900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, what value will attendees get by investing 25 minutes or 2 hours of their time listening to you. </a:t>
            </a:r>
          </a:p>
          <a:p>
            <a:pPr lvl="1"/>
            <a:r>
              <a:rPr lang="en-US" sz="900" b="1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You should not spend more than 1 minute presenting this slide.</a:t>
            </a:r>
            <a:endParaRPr lang="en-US" sz="900" kern="120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lvl="1"/>
            <a:r>
              <a:rPr lang="en-US" sz="900" b="1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General examples of session goals </a:t>
            </a:r>
            <a:r>
              <a:rPr lang="en-US" sz="900" b="1" i="1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could</a:t>
            </a:r>
            <a:r>
              <a:rPr lang="en-US" sz="900" b="1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be (you will have to create your own specific goals):</a:t>
            </a:r>
            <a:endParaRPr lang="en-US" sz="900" kern="120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lvl="2"/>
            <a:r>
              <a:rPr lang="en-US" sz="900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Introduce a new technique or approach to solve a customer problem</a:t>
            </a:r>
          </a:p>
          <a:p>
            <a:pPr lvl="2"/>
            <a:r>
              <a:rPr lang="en-US" sz="900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Compare two approaches and explain why one is superior</a:t>
            </a:r>
          </a:p>
          <a:p>
            <a:pPr lvl="2"/>
            <a:r>
              <a:rPr lang="en-US" sz="900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Describe a project and the learnings that audience members can apply from it</a:t>
            </a:r>
          </a:p>
          <a:p>
            <a:pPr lvl="2"/>
            <a:r>
              <a:rPr lang="en-US" sz="900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Teach audience members how to use a specific technology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EA2B2ED8-C573-45EF-BF68-CEC19505703A}" type="datetime8">
              <a:rPr lang="en-US" smtClean="0"/>
              <a:t>6/27/2018 7:25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r>
              <a:rPr lang="en-US"/>
              <a:t>Machine Learning, Analytics, &amp; Data Science Conference</a:t>
            </a:r>
          </a:p>
        </p:txBody>
      </p:sp>
    </p:spTree>
    <p:extLst>
      <p:ext uri="{BB962C8B-B14F-4D97-AF65-F5344CB8AC3E}">
        <p14:creationId xmlns:p14="http://schemas.microsoft.com/office/powerpoint/2010/main" val="3571504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900" b="1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This slide is required. </a:t>
            </a:r>
            <a:r>
              <a:rPr lang="en-US" sz="900" b="1" u="sng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Do NOT delete</a:t>
            </a:r>
            <a:r>
              <a:rPr lang="en-US" sz="900" b="1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. This should be the first slide after your Title Slide. </a:t>
            </a:r>
            <a:endParaRPr lang="en-US" sz="900" kern="120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US" sz="900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 </a:t>
            </a:r>
          </a:p>
          <a:p>
            <a:pPr lvl="1"/>
            <a:r>
              <a:rPr lang="en-US" sz="900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This slide should describe what your goals are for this session. This information lets your audience know what you are trying to accomplish with your talk or tutorial—</a:t>
            </a:r>
            <a:r>
              <a:rPr lang="en-US" sz="900" kern="120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ie</a:t>
            </a:r>
            <a:r>
              <a:rPr lang="en-US" sz="900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, what value will attendees get by investing 25 minutes or 2 hours of their time listening to you. </a:t>
            </a:r>
          </a:p>
          <a:p>
            <a:pPr lvl="1"/>
            <a:r>
              <a:rPr lang="en-US" sz="900" b="1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You should not spend more than 1 minute presenting this slide.</a:t>
            </a:r>
            <a:endParaRPr lang="en-US" sz="900" kern="120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lvl="1"/>
            <a:r>
              <a:rPr lang="en-US" sz="900" b="1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General examples of session goals </a:t>
            </a:r>
            <a:r>
              <a:rPr lang="en-US" sz="900" b="1" i="1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could</a:t>
            </a:r>
            <a:r>
              <a:rPr lang="en-US" sz="900" b="1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be (you will have to create your own specific goals):</a:t>
            </a:r>
            <a:endParaRPr lang="en-US" sz="900" kern="120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lvl="2"/>
            <a:r>
              <a:rPr lang="en-US" sz="900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Introduce a new technique or approach to solve a customer problem</a:t>
            </a:r>
          </a:p>
          <a:p>
            <a:pPr lvl="2"/>
            <a:r>
              <a:rPr lang="en-US" sz="900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Compare two approaches and explain why one is superior</a:t>
            </a:r>
          </a:p>
          <a:p>
            <a:pPr lvl="2"/>
            <a:r>
              <a:rPr lang="en-US" sz="900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Describe a project and the learnings that audience members can apply from it</a:t>
            </a:r>
          </a:p>
          <a:p>
            <a:pPr lvl="2"/>
            <a:r>
              <a:rPr lang="en-US" sz="900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Teach audience members how to use a specific technology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EA2B2ED8-C573-45EF-BF68-CEC19505703A}" type="datetime8">
              <a:rPr lang="en-US" smtClean="0"/>
              <a:t>6/27/2018 7:32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r>
              <a:rPr lang="en-US"/>
              <a:t>Machine Learning, Analytics, &amp; Data Science Conference</a:t>
            </a:r>
          </a:p>
        </p:txBody>
      </p:sp>
    </p:spTree>
    <p:extLst>
      <p:ext uri="{BB962C8B-B14F-4D97-AF65-F5344CB8AC3E}">
        <p14:creationId xmlns:p14="http://schemas.microsoft.com/office/powerpoint/2010/main" val="156308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900" b="1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This slide is required. </a:t>
            </a:r>
            <a:r>
              <a:rPr lang="en-US" sz="900" b="1" u="sng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Do NOT delete</a:t>
            </a:r>
            <a:r>
              <a:rPr lang="en-US" sz="900" b="1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. This should be the first slide after your Title Slide. </a:t>
            </a:r>
            <a:endParaRPr lang="en-US" sz="900" kern="120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US" sz="900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 </a:t>
            </a:r>
          </a:p>
          <a:p>
            <a:pPr lvl="1"/>
            <a:r>
              <a:rPr lang="en-US" sz="900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This slide should describe what your goals are for this session. This information lets your audience know what you are trying to accomplish with your talk or tutorial—</a:t>
            </a:r>
            <a:r>
              <a:rPr lang="en-US" sz="900" kern="120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ie</a:t>
            </a:r>
            <a:r>
              <a:rPr lang="en-US" sz="900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, what value will attendees get by investing 25 minutes or 2 hours of their time listening to you. </a:t>
            </a:r>
          </a:p>
          <a:p>
            <a:pPr lvl="1"/>
            <a:r>
              <a:rPr lang="en-US" sz="900" b="1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You should not spend more than 1 minute presenting this slide.</a:t>
            </a:r>
            <a:endParaRPr lang="en-US" sz="900" kern="120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lvl="1"/>
            <a:r>
              <a:rPr lang="en-US" sz="900" b="1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General examples of session goals </a:t>
            </a:r>
            <a:r>
              <a:rPr lang="en-US" sz="900" b="1" i="1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could</a:t>
            </a:r>
            <a:r>
              <a:rPr lang="en-US" sz="900" b="1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be (you will have to create your own specific goals):</a:t>
            </a:r>
            <a:endParaRPr lang="en-US" sz="900" kern="120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lvl="2"/>
            <a:r>
              <a:rPr lang="en-US" sz="900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Introduce a new technique or approach to solve a customer problem</a:t>
            </a:r>
          </a:p>
          <a:p>
            <a:pPr lvl="2"/>
            <a:r>
              <a:rPr lang="en-US" sz="900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Compare two approaches and explain why one is superior</a:t>
            </a:r>
          </a:p>
          <a:p>
            <a:pPr lvl="2"/>
            <a:r>
              <a:rPr lang="en-US" sz="900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Describe a project and the learnings that audience members can apply from it</a:t>
            </a:r>
          </a:p>
          <a:p>
            <a:pPr lvl="2"/>
            <a:r>
              <a:rPr lang="en-US" sz="900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Teach audience members how to use a specific technology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EA2B2ED8-C573-45EF-BF68-CEC19505703A}" type="datetime8">
              <a:rPr lang="en-US" smtClean="0"/>
              <a:t>6/27/2018 7:36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r>
              <a:rPr lang="en-US"/>
              <a:t>Machine Learning, Analytics, &amp; Data Science Conference</a:t>
            </a:r>
          </a:p>
        </p:txBody>
      </p:sp>
    </p:spTree>
    <p:extLst>
      <p:ext uri="{BB962C8B-B14F-4D97-AF65-F5344CB8AC3E}">
        <p14:creationId xmlns:p14="http://schemas.microsoft.com/office/powerpoint/2010/main" val="3338726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900" b="1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This slide is required. </a:t>
            </a:r>
            <a:r>
              <a:rPr lang="en-US" sz="900" b="1" u="sng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Do NOT delete</a:t>
            </a:r>
            <a:r>
              <a:rPr lang="en-US" sz="900" b="1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. This should be the first slide after your Title Slide. </a:t>
            </a:r>
            <a:endParaRPr lang="en-US" sz="900" kern="120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US" sz="900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 </a:t>
            </a:r>
          </a:p>
          <a:p>
            <a:pPr lvl="1"/>
            <a:r>
              <a:rPr lang="en-US" sz="900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This slide should describe what your goals are for this session. This information lets your audience know what you are trying to accomplish with your talk or tutorial—</a:t>
            </a:r>
            <a:r>
              <a:rPr lang="en-US" sz="900" kern="120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ie</a:t>
            </a:r>
            <a:r>
              <a:rPr lang="en-US" sz="900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, what value will attendees get by investing 25 minutes or 2 hours of their time listening to you. </a:t>
            </a:r>
          </a:p>
          <a:p>
            <a:pPr lvl="1"/>
            <a:r>
              <a:rPr lang="en-US" sz="900" b="1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You should not spend more than 1 minute presenting this slide.</a:t>
            </a:r>
            <a:endParaRPr lang="en-US" sz="900" kern="120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lvl="1"/>
            <a:r>
              <a:rPr lang="en-US" sz="900" b="1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General examples of session goals </a:t>
            </a:r>
            <a:r>
              <a:rPr lang="en-US" sz="900" b="1" i="1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could</a:t>
            </a:r>
            <a:r>
              <a:rPr lang="en-US" sz="900" b="1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be (you will have to create your own specific goals):</a:t>
            </a:r>
            <a:endParaRPr lang="en-US" sz="900" kern="120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lvl="2"/>
            <a:r>
              <a:rPr lang="en-US" sz="900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Introduce a new technique or approach to solve a customer problem</a:t>
            </a:r>
          </a:p>
          <a:p>
            <a:pPr lvl="2"/>
            <a:r>
              <a:rPr lang="en-US" sz="900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Compare two approaches and explain why one is superior</a:t>
            </a:r>
          </a:p>
          <a:p>
            <a:pPr lvl="2"/>
            <a:r>
              <a:rPr lang="en-US" sz="900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Describe a project and the learnings that audience members can apply from it</a:t>
            </a:r>
          </a:p>
          <a:p>
            <a:pPr lvl="2"/>
            <a:r>
              <a:rPr lang="en-US" sz="900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Teach audience members how to use a specific technology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EA2B2ED8-C573-45EF-BF68-CEC19505703A}" type="datetime8">
              <a:rPr lang="en-US" smtClean="0"/>
              <a:t>6/27/2018 8:05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r>
              <a:rPr lang="en-US"/>
              <a:t>Machine Learning, Analytics, &amp; Data Science Conference</a:t>
            </a:r>
          </a:p>
        </p:txBody>
      </p:sp>
    </p:spTree>
    <p:extLst>
      <p:ext uri="{BB962C8B-B14F-4D97-AF65-F5344CB8AC3E}">
        <p14:creationId xmlns:p14="http://schemas.microsoft.com/office/powerpoint/2010/main" val="3231916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900" b="1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This slide is required. </a:t>
            </a:r>
            <a:r>
              <a:rPr lang="en-US" sz="900" b="1" u="sng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Do NOT delete</a:t>
            </a:r>
            <a:r>
              <a:rPr lang="en-US" sz="900" b="1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. This should be the first slide after your Title Slide. </a:t>
            </a:r>
            <a:endParaRPr lang="en-US" sz="900" kern="120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US" sz="900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 </a:t>
            </a:r>
          </a:p>
          <a:p>
            <a:pPr lvl="1"/>
            <a:r>
              <a:rPr lang="en-US" sz="900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This slide should describe what your goals are for this session. This information lets your audience know what you are trying to accomplish with your talk or tutorial—</a:t>
            </a:r>
            <a:r>
              <a:rPr lang="en-US" sz="900" kern="120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ie</a:t>
            </a:r>
            <a:r>
              <a:rPr lang="en-US" sz="900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, what value will attendees get by investing 25 minutes or 2 hours of their time listening to you. </a:t>
            </a:r>
          </a:p>
          <a:p>
            <a:pPr lvl="1"/>
            <a:r>
              <a:rPr lang="en-US" sz="900" b="1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You should not spend more than 1 minute presenting this slide.</a:t>
            </a:r>
            <a:endParaRPr lang="en-US" sz="900" kern="120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lvl="1"/>
            <a:r>
              <a:rPr lang="en-US" sz="900" b="1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General examples of session goals </a:t>
            </a:r>
            <a:r>
              <a:rPr lang="en-US" sz="900" b="1" i="1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could</a:t>
            </a:r>
            <a:r>
              <a:rPr lang="en-US" sz="900" b="1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be (you will have to create your own specific goals):</a:t>
            </a:r>
            <a:endParaRPr lang="en-US" sz="900" kern="120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lvl="2"/>
            <a:r>
              <a:rPr lang="en-US" sz="900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Introduce a new technique or approach to solve a customer problem</a:t>
            </a:r>
          </a:p>
          <a:p>
            <a:pPr lvl="2"/>
            <a:r>
              <a:rPr lang="en-US" sz="900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Compare two approaches and explain why one is superior</a:t>
            </a:r>
          </a:p>
          <a:p>
            <a:pPr lvl="2"/>
            <a:r>
              <a:rPr lang="en-US" sz="900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Describe a project and the learnings that audience members can apply from it</a:t>
            </a:r>
          </a:p>
          <a:p>
            <a:pPr lvl="2"/>
            <a:r>
              <a:rPr lang="en-US" sz="900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Teach audience members how to use a specific technology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EA2B2ED8-C573-45EF-BF68-CEC19505703A}" type="datetime8">
              <a:rPr lang="en-US" smtClean="0"/>
              <a:t>6/27/2018 8:17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r>
              <a:rPr lang="en-US"/>
              <a:t>Machine Learning, Analytics, &amp; Data Science Conference</a:t>
            </a:r>
          </a:p>
        </p:txBody>
      </p:sp>
    </p:spTree>
    <p:extLst>
      <p:ext uri="{BB962C8B-B14F-4D97-AF65-F5344CB8AC3E}">
        <p14:creationId xmlns:p14="http://schemas.microsoft.com/office/powerpoint/2010/main" val="3492654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900" b="1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This slide is required. </a:t>
            </a:r>
            <a:r>
              <a:rPr lang="en-US" sz="900" b="1" u="sng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Do NOT delete</a:t>
            </a:r>
            <a:r>
              <a:rPr lang="en-US" sz="900" b="1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. This should be the first slide after your Title Slide. </a:t>
            </a:r>
            <a:endParaRPr lang="en-US" sz="900" kern="120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US" sz="900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 </a:t>
            </a:r>
          </a:p>
          <a:p>
            <a:pPr lvl="1"/>
            <a:r>
              <a:rPr lang="en-US" sz="900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This slide should describe what your goals are for this session. This information lets your audience know what you are trying to accomplish with your talk or tutorial—</a:t>
            </a:r>
            <a:r>
              <a:rPr lang="en-US" sz="900" kern="120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ie</a:t>
            </a:r>
            <a:r>
              <a:rPr lang="en-US" sz="900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, what value will attendees get by investing 25 minutes or 2 hours of their time listening to you. </a:t>
            </a:r>
          </a:p>
          <a:p>
            <a:pPr lvl="1"/>
            <a:r>
              <a:rPr lang="en-US" sz="900" b="1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You should not spend more than 1 minute presenting this slide.</a:t>
            </a:r>
            <a:endParaRPr lang="en-US" sz="900" kern="120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lvl="1"/>
            <a:r>
              <a:rPr lang="en-US" sz="900" b="1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General examples of session goals </a:t>
            </a:r>
            <a:r>
              <a:rPr lang="en-US" sz="900" b="1" i="1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could</a:t>
            </a:r>
            <a:r>
              <a:rPr lang="en-US" sz="900" b="1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be (you will have to create your own specific goals):</a:t>
            </a:r>
            <a:endParaRPr lang="en-US" sz="900" kern="120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lvl="2"/>
            <a:r>
              <a:rPr lang="en-US" sz="900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Introduce a new technique or approach to solve a customer problem</a:t>
            </a:r>
          </a:p>
          <a:p>
            <a:pPr lvl="2"/>
            <a:r>
              <a:rPr lang="en-US" sz="900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Compare two approaches and explain why one is superior</a:t>
            </a:r>
          </a:p>
          <a:p>
            <a:pPr lvl="2"/>
            <a:r>
              <a:rPr lang="en-US" sz="900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Describe a project and the learnings that audience members can apply from it</a:t>
            </a:r>
          </a:p>
          <a:p>
            <a:pPr lvl="2"/>
            <a:r>
              <a:rPr lang="en-US" sz="900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Teach audience members how to use a specific technology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EA2B2ED8-C573-45EF-BF68-CEC19505703A}" type="datetime8">
              <a:rPr lang="en-US" smtClean="0"/>
              <a:t>6/27/2018 8:15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r>
              <a:rPr lang="en-US"/>
              <a:t>Machine Learning, Analytics, &amp; Data Science Conference</a:t>
            </a:r>
          </a:p>
        </p:txBody>
      </p:sp>
    </p:spTree>
    <p:extLst>
      <p:ext uri="{BB962C8B-B14F-4D97-AF65-F5344CB8AC3E}">
        <p14:creationId xmlns:p14="http://schemas.microsoft.com/office/powerpoint/2010/main" val="2307962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900" b="1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This slide is required. </a:t>
            </a:r>
            <a:r>
              <a:rPr lang="en-US" sz="900" b="1" u="sng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Do NOT delete</a:t>
            </a:r>
            <a:r>
              <a:rPr lang="en-US" sz="900" b="1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. This should be the first slide after your Title Slide. </a:t>
            </a:r>
            <a:endParaRPr lang="en-US" sz="900" kern="120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US" sz="900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 </a:t>
            </a:r>
          </a:p>
          <a:p>
            <a:pPr lvl="1"/>
            <a:r>
              <a:rPr lang="en-US" sz="900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This slide should describe what your goals are for this session. This information lets your audience know what you are trying to accomplish with your talk or tutorial—</a:t>
            </a:r>
            <a:r>
              <a:rPr lang="en-US" sz="900" kern="120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ie</a:t>
            </a:r>
            <a:r>
              <a:rPr lang="en-US" sz="900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, what value will attendees get by investing 25 minutes or 2 hours of their time listening to you. </a:t>
            </a:r>
          </a:p>
          <a:p>
            <a:pPr lvl="1"/>
            <a:r>
              <a:rPr lang="en-US" sz="900" b="1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You should not spend more than 1 minute presenting this slide.</a:t>
            </a:r>
            <a:endParaRPr lang="en-US" sz="900" kern="120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lvl="1"/>
            <a:r>
              <a:rPr lang="en-US" sz="900" b="1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General examples of session goals </a:t>
            </a:r>
            <a:r>
              <a:rPr lang="en-US" sz="900" b="1" i="1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could</a:t>
            </a:r>
            <a:r>
              <a:rPr lang="en-US" sz="900" b="1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be (you will have to create your own specific goals):</a:t>
            </a:r>
            <a:endParaRPr lang="en-US" sz="900" kern="120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lvl="2"/>
            <a:r>
              <a:rPr lang="en-US" sz="900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Introduce a new technique or approach to solve a customer problem</a:t>
            </a:r>
          </a:p>
          <a:p>
            <a:pPr lvl="2"/>
            <a:r>
              <a:rPr lang="en-US" sz="900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Compare two approaches and explain why one is superior</a:t>
            </a:r>
          </a:p>
          <a:p>
            <a:pPr lvl="2"/>
            <a:r>
              <a:rPr lang="en-US" sz="900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Describe a project and the learnings that audience members can apply from it</a:t>
            </a:r>
          </a:p>
          <a:p>
            <a:pPr lvl="2"/>
            <a:r>
              <a:rPr lang="en-US" sz="900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Teach audience members how to use a specific technology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EA2B2ED8-C573-45EF-BF68-CEC19505703A}" type="datetime8">
              <a:rPr lang="en-US" smtClean="0"/>
              <a:t>6/27/2018 8:48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r>
              <a:rPr lang="en-US"/>
              <a:t>Machine Learning, Analytics, &amp; Data Science Conference</a:t>
            </a:r>
          </a:p>
        </p:txBody>
      </p:sp>
    </p:spTree>
    <p:extLst>
      <p:ext uri="{BB962C8B-B14F-4D97-AF65-F5344CB8AC3E}">
        <p14:creationId xmlns:p14="http://schemas.microsoft.com/office/powerpoint/2010/main" val="817726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 bwMode="auto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n image of neuronetwork.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865" y="0"/>
            <a:ext cx="12190271" cy="68580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 bwMode="white">
          <a:xfrm>
            <a:off x="423333" y="2674773"/>
            <a:ext cx="7913674" cy="1508453"/>
          </a:xfrm>
          <a:prstGeom prst="rect">
            <a:avLst/>
          </a:prstGeom>
          <a:noFill/>
        </p:spPr>
        <p:txBody>
          <a:bodyPr wrap="square" lIns="134464" tIns="143428" rIns="134464" bIns="143428" rtlCol="0" anchor="ctr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440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Machine Learning,</a:t>
            </a:r>
            <a:r>
              <a:rPr lang="en-US" sz="4400" baseline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br>
              <a:rPr lang="en-US" sz="4400" baseline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400" baseline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AI &amp; </a:t>
            </a:r>
            <a:r>
              <a:rPr lang="en-US" sz="440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 Science Conference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A1E802C5-F995-4758-BDEF-6665E09AE20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0E754D0E-2F0C-497A-9A27-BFDBE035D3FE}"/>
              </a:ext>
            </a:extLst>
          </p:cNvPr>
          <p:cNvGrpSpPr/>
          <p:nvPr userDrawn="1"/>
        </p:nvGrpSpPr>
        <p:grpSpPr>
          <a:xfrm>
            <a:off x="8875830" y="2572073"/>
            <a:ext cx="2778006" cy="1713852"/>
            <a:chOff x="9262547" y="3035497"/>
            <a:chExt cx="2778006" cy="1713852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E354233-98E9-4113-A218-FAF747D633F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56950" y="3035497"/>
              <a:ext cx="0" cy="1680460"/>
            </a:xfrm>
            <a:prstGeom prst="line">
              <a:avLst/>
            </a:prstGeom>
            <a:noFill/>
            <a:ln w="25400" cap="flat" cmpd="sng" algn="ctr">
              <a:solidFill>
                <a:srgbClr val="FFFFFF"/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75B65F6-BFDE-40DE-8686-A77A38A5784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56950" y="3875727"/>
              <a:ext cx="914400" cy="0"/>
            </a:xfrm>
            <a:prstGeom prst="line">
              <a:avLst/>
            </a:prstGeom>
            <a:noFill/>
            <a:ln w="25400" cap="flat" cmpd="sng" algn="ctr">
              <a:solidFill>
                <a:srgbClr val="FFFFFF"/>
              </a:solidFill>
              <a:prstDash val="solid"/>
              <a:headEnd type="none"/>
              <a:tailEnd type="none"/>
            </a:ln>
            <a:effectLst/>
          </p:spPr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3701858-4A85-47DC-8EBA-D8E90AA283F2}"/>
                </a:ext>
              </a:extLst>
            </p:cNvPr>
            <p:cNvSpPr txBox="1"/>
            <p:nvPr userDrawn="1"/>
          </p:nvSpPr>
          <p:spPr>
            <a:xfrm>
              <a:off x="9262547" y="3385436"/>
              <a:ext cx="1794402" cy="960263"/>
            </a:xfrm>
            <a:prstGeom prst="rect">
              <a:avLst/>
            </a:prstGeom>
            <a:noFill/>
          </p:spPr>
          <p:txBody>
            <a:bodyPr wrap="none" lIns="182880" tIns="146304" rIns="182880" bIns="146304" rtlCol="0" anchor="ctr">
              <a:spAutoFit/>
            </a:bodyPr>
            <a:lstStyle/>
            <a:p>
              <a:pPr marL="0" marR="0" lvl="0" indent="0" algn="r" defTabSz="932742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cs typeface="Segoe UI Semibold" panose="020B0702040204020203" pitchFamily="34" charset="0"/>
                </a:rPr>
                <a:t>June 11–13</a:t>
              </a:r>
            </a:p>
            <a:p>
              <a:pPr marL="0" marR="0" lvl="0" indent="0" algn="r" defTabSz="932742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cs typeface="Segoe UI Semibold" panose="020B0702040204020203" pitchFamily="34" charset="0"/>
                </a:rPr>
                <a:t>Redmond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C5BD14-30C1-4C22-9F88-16A0629099D4}"/>
                </a:ext>
              </a:extLst>
            </p:cNvPr>
            <p:cNvSpPr txBox="1"/>
            <p:nvPr userDrawn="1"/>
          </p:nvSpPr>
          <p:spPr>
            <a:xfrm>
              <a:off x="11056950" y="3475328"/>
              <a:ext cx="983603" cy="398251"/>
            </a:xfrm>
            <a:prstGeom prst="rect">
              <a:avLst/>
            </a:prstGeom>
            <a:noFill/>
          </p:spPr>
          <p:txBody>
            <a:bodyPr wrap="none" lIns="91440" tIns="91440" rIns="91440" bIns="91440" rtlCol="0" anchor="b">
              <a:noAutofit/>
            </a:bodyPr>
            <a:lstStyle/>
            <a:p>
              <a:pPr marL="0" marR="0" lvl="0" indent="0" defTabSz="932742" eaLnBrk="1" fontAlgn="auto" latinLnBrk="0" hangingPunct="1">
                <a:lnSpc>
                  <a:spcPct val="15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/>
                </a:rPr>
                <a:t>20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E5FE256-76B5-4E87-ADD8-E59DA6AFB5D8}"/>
                </a:ext>
              </a:extLst>
            </p:cNvPr>
            <p:cNvSpPr txBox="1"/>
            <p:nvPr userDrawn="1"/>
          </p:nvSpPr>
          <p:spPr>
            <a:xfrm>
              <a:off x="11056950" y="4351098"/>
              <a:ext cx="983603" cy="398251"/>
            </a:xfrm>
            <a:prstGeom prst="rect">
              <a:avLst/>
            </a:prstGeom>
            <a:noFill/>
          </p:spPr>
          <p:txBody>
            <a:bodyPr wrap="none" lIns="91440" tIns="91440" rIns="91440" bIns="91440" rtlCol="0" anchor="t">
              <a:noAutofit/>
            </a:bodyPr>
            <a:lstStyle/>
            <a:p>
              <a:pPr marL="0" marR="0" lvl="0" indent="0" defTabSz="932742" eaLnBrk="1" fontAlgn="auto" latinLnBrk="0" hangingPunct="1">
                <a:lnSpc>
                  <a:spcPct val="15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01073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650358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27" userDrawn="1">
          <p15:clr>
            <a:srgbClr val="5ACBF0"/>
          </p15:clr>
        </p15:guide>
        <p15:guide id="3" orient="horz" pos="1911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09671222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MS logo white - EMF" descr="Microsoft logo white text version">
            <a:extLst>
              <a:ext uri="{FF2B5EF4-FFF2-40B4-BE49-F238E27FC236}">
                <a16:creationId xmlns:a16="http://schemas.microsoft.com/office/drawing/2014/main" id="{70D3778F-A717-44C8-9013-FF206B15DD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lumn Subhead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 noChangeAspect="1"/>
          </p:cNvSpPr>
          <p:nvPr>
            <p:ph type="title"/>
          </p:nvPr>
        </p:nvSpPr>
        <p:spPr>
          <a:xfrm>
            <a:off x="304800" y="358227"/>
            <a:ext cx="11582400" cy="889000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5867">
                <a:solidFill>
                  <a:schemeClr val="tx2"/>
                </a:solidFill>
                <a:latin typeface="Segoe UI Light"/>
                <a:cs typeface="Segoe UI 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1"/>
          </p:nvPr>
        </p:nvSpPr>
        <p:spPr>
          <a:xfrm>
            <a:off x="304799" y="1286338"/>
            <a:ext cx="11582400" cy="554421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3333" b="0">
                <a:solidFill>
                  <a:schemeClr val="accent1"/>
                </a:solidFill>
                <a:latin typeface="Segoe UI"/>
                <a:cs typeface="Segoe UI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297677" y="6379834"/>
            <a:ext cx="1395659" cy="1642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1067">
                <a:solidFill>
                  <a:schemeClr val="bg1"/>
                </a:solidFill>
                <a:latin typeface="Segoe UI"/>
                <a:cs typeface="Segoe UI"/>
              </a:rPr>
              <a:t>Microsoft Confidential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852429"/>
            <a:ext cx="11582400" cy="4220351"/>
          </a:xfrm>
          <a:prstGeom prst="rect">
            <a:avLst/>
          </a:prstGeom>
        </p:spPr>
        <p:txBody>
          <a:bodyPr lIns="0" tIns="0" rIns="0" bIns="0"/>
          <a:lstStyle>
            <a:lvl1pPr marL="243834" indent="-243834">
              <a:lnSpc>
                <a:spcPct val="100000"/>
              </a:lnSpc>
              <a:spcBef>
                <a:spcPts val="667"/>
              </a:spcBef>
              <a:buFont typeface="Arial" charset="0"/>
              <a:buChar char="•"/>
              <a:defRPr sz="3200" baseline="0">
                <a:solidFill>
                  <a:schemeClr val="tx1"/>
                </a:solidFill>
                <a:latin typeface="Segoe UI Light"/>
                <a:cs typeface="Segoe UI Light"/>
              </a:defRPr>
            </a:lvl1pPr>
            <a:lvl2pPr marL="609585" indent="-243834">
              <a:lnSpc>
                <a:spcPct val="10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933">
                <a:solidFill>
                  <a:schemeClr val="tx1"/>
                </a:solidFill>
                <a:latin typeface="Segoe UI Light"/>
                <a:cs typeface="Segoe UI Light"/>
              </a:defRPr>
            </a:lvl2pPr>
            <a:lvl3pPr marL="914377" indent="-243834">
              <a:lnSpc>
                <a:spcPct val="100000"/>
              </a:lnSpc>
              <a:spcBef>
                <a:spcPts val="667"/>
              </a:spcBef>
              <a:buFont typeface="Arial"/>
              <a:buChar char="•"/>
              <a:defRPr sz="2667">
                <a:solidFill>
                  <a:schemeClr val="tx1"/>
                </a:solidFill>
                <a:latin typeface="Segoe UI Light"/>
                <a:cs typeface="Segoe UI Light"/>
              </a:defRPr>
            </a:lvl3pPr>
            <a:lvl4pPr marL="1219170" marR="0" indent="-243834" algn="l" defTabSz="1219170" rtl="0" eaLnBrk="1" fontAlgn="auto" latinLnBrk="0" hangingPunct="1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baseline="0">
                <a:solidFill>
                  <a:schemeClr val="tx1"/>
                </a:solidFill>
                <a:latin typeface="Segoe UI Light"/>
                <a:cs typeface="Segoe UI Light"/>
              </a:defRPr>
            </a:lvl4pPr>
            <a:lvl5pPr marL="2072588" indent="243834">
              <a:spcBef>
                <a:spcPts val="1333"/>
              </a:spcBef>
              <a:buFont typeface="Arial"/>
              <a:buChar char="•"/>
              <a:tabLst>
                <a:tab pos="2135664" algn="l"/>
              </a:tabLst>
              <a:defRPr sz="2667" baseline="0">
                <a:solidFill>
                  <a:schemeClr val="bg1"/>
                </a:solidFill>
                <a:latin typeface="Segoe UI Light"/>
                <a:cs typeface="Segoe UI Light"/>
              </a:defRPr>
            </a:lvl5pPr>
          </a:lstStyle>
          <a:p>
            <a:pPr lvl="0"/>
            <a:r>
              <a:rPr lang="en-US"/>
              <a:t>Bullet first level</a:t>
            </a:r>
          </a:p>
          <a:p>
            <a:pPr lvl="1"/>
            <a:r>
              <a:rPr lang="en-US"/>
              <a:t>Bullet second level</a:t>
            </a:r>
          </a:p>
          <a:p>
            <a:pPr lvl="2"/>
            <a:r>
              <a:rPr lang="en-US"/>
              <a:t>Bullet third level</a:t>
            </a:r>
          </a:p>
          <a:p>
            <a:pPr lvl="3"/>
            <a:r>
              <a:rPr lang="en-US"/>
              <a:t>Bullet fourth level</a:t>
            </a:r>
          </a:p>
        </p:txBody>
      </p:sp>
    </p:spTree>
    <p:extLst>
      <p:ext uri="{BB962C8B-B14F-4D97-AF65-F5344CB8AC3E}">
        <p14:creationId xmlns:p14="http://schemas.microsoft.com/office/powerpoint/2010/main" val="4397912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0324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Slide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0FD32619-3819-428A-8565-629596C914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11" name="Freeform 5">
            <a:extLst>
              <a:ext uri="{FF2B5EF4-FFF2-40B4-BE49-F238E27FC236}">
                <a16:creationId xmlns:a16="http://schemas.microsoft.com/office/drawing/2014/main" id="{3A3051D2-DD0C-4419-9210-74A066BBE509}"/>
              </a:ext>
            </a:extLst>
          </p:cNvPr>
          <p:cNvSpPr>
            <a:spLocks noChangeAspect="1" noEditPoints="1"/>
          </p:cNvSpPr>
          <p:nvPr userDrawn="1"/>
        </p:nvSpPr>
        <p:spPr bwMode="black">
          <a:xfrm>
            <a:off x="584200" y="2903438"/>
            <a:ext cx="4343400" cy="527960"/>
          </a:xfrm>
          <a:custGeom>
            <a:avLst/>
            <a:gdLst>
              <a:gd name="T0" fmla="*/ 763 w 809"/>
              <a:gd name="T1" fmla="*/ 64 h 96"/>
              <a:gd name="T2" fmla="*/ 795 w 809"/>
              <a:gd name="T3" fmla="*/ 58 h 96"/>
              <a:gd name="T4" fmla="*/ 795 w 809"/>
              <a:gd name="T5" fmla="*/ 84 h 96"/>
              <a:gd name="T6" fmla="*/ 777 w 809"/>
              <a:gd name="T7" fmla="*/ 30 h 96"/>
              <a:gd name="T8" fmla="*/ 723 w 809"/>
              <a:gd name="T9" fmla="*/ 95 h 96"/>
              <a:gd name="T10" fmla="*/ 701 w 809"/>
              <a:gd name="T11" fmla="*/ 3 h 96"/>
              <a:gd name="T12" fmla="*/ 707 w 809"/>
              <a:gd name="T13" fmla="*/ 16 h 96"/>
              <a:gd name="T14" fmla="*/ 708 w 809"/>
              <a:gd name="T15" fmla="*/ 95 h 96"/>
              <a:gd name="T16" fmla="*/ 661 w 809"/>
              <a:gd name="T17" fmla="*/ 80 h 96"/>
              <a:gd name="T18" fmla="*/ 624 w 809"/>
              <a:gd name="T19" fmla="*/ 69 h 96"/>
              <a:gd name="T20" fmla="*/ 679 w 809"/>
              <a:gd name="T21" fmla="*/ 95 h 96"/>
              <a:gd name="T22" fmla="*/ 579 w 809"/>
              <a:gd name="T23" fmla="*/ 55 h 96"/>
              <a:gd name="T24" fmla="*/ 598 w 809"/>
              <a:gd name="T25" fmla="*/ 69 h 96"/>
              <a:gd name="T26" fmla="*/ 579 w 809"/>
              <a:gd name="T27" fmla="*/ 19 h 96"/>
              <a:gd name="T28" fmla="*/ 605 w 809"/>
              <a:gd name="T29" fmla="*/ 88 h 96"/>
              <a:gd name="T30" fmla="*/ 602 w 809"/>
              <a:gd name="T31" fmla="*/ 12 h 96"/>
              <a:gd name="T32" fmla="*/ 608 w 809"/>
              <a:gd name="T33" fmla="*/ 55 h 96"/>
              <a:gd name="T34" fmla="*/ 471 w 809"/>
              <a:gd name="T35" fmla="*/ 32 h 96"/>
              <a:gd name="T36" fmla="*/ 474 w 809"/>
              <a:gd name="T37" fmla="*/ 2 h 96"/>
              <a:gd name="T38" fmla="*/ 432 w 809"/>
              <a:gd name="T39" fmla="*/ 32 h 96"/>
              <a:gd name="T40" fmla="*/ 457 w 809"/>
              <a:gd name="T41" fmla="*/ 43 h 96"/>
              <a:gd name="T42" fmla="*/ 500 w 809"/>
              <a:gd name="T43" fmla="*/ 96 h 96"/>
              <a:gd name="T44" fmla="*/ 496 w 809"/>
              <a:gd name="T45" fmla="*/ 74 h 96"/>
              <a:gd name="T46" fmla="*/ 496 w 809"/>
              <a:gd name="T47" fmla="*/ 13 h 96"/>
              <a:gd name="T48" fmla="*/ 378 w 809"/>
              <a:gd name="T49" fmla="*/ 64 h 96"/>
              <a:gd name="T50" fmla="*/ 419 w 809"/>
              <a:gd name="T51" fmla="*/ 39 h 96"/>
              <a:gd name="T52" fmla="*/ 363 w 809"/>
              <a:gd name="T53" fmla="*/ 64 h 96"/>
              <a:gd name="T54" fmla="*/ 345 w 809"/>
              <a:gd name="T55" fmla="*/ 62 h 96"/>
              <a:gd name="T56" fmla="*/ 325 w 809"/>
              <a:gd name="T57" fmla="*/ 48 h 96"/>
              <a:gd name="T58" fmla="*/ 352 w 809"/>
              <a:gd name="T59" fmla="*/ 46 h 96"/>
              <a:gd name="T60" fmla="*/ 313 w 809"/>
              <a:gd name="T61" fmla="*/ 41 h 96"/>
              <a:gd name="T62" fmla="*/ 327 w 809"/>
              <a:gd name="T63" fmla="*/ 67 h 96"/>
              <a:gd name="T64" fmla="*/ 328 w 809"/>
              <a:gd name="T65" fmla="*/ 86 h 96"/>
              <a:gd name="T66" fmla="*/ 347 w 809"/>
              <a:gd name="T67" fmla="*/ 91 h 96"/>
              <a:gd name="T68" fmla="*/ 286 w 809"/>
              <a:gd name="T69" fmla="*/ 63 h 96"/>
              <a:gd name="T70" fmla="*/ 256 w 809"/>
              <a:gd name="T71" fmla="*/ 79 h 96"/>
              <a:gd name="T72" fmla="*/ 301 w 809"/>
              <a:gd name="T73" fmla="*/ 63 h 96"/>
              <a:gd name="T74" fmla="*/ 246 w 809"/>
              <a:gd name="T75" fmla="*/ 39 h 96"/>
              <a:gd name="T76" fmla="*/ 210 w 809"/>
              <a:gd name="T77" fmla="*/ 45 h 96"/>
              <a:gd name="T78" fmla="*/ 210 w 809"/>
              <a:gd name="T79" fmla="*/ 65 h 96"/>
              <a:gd name="T80" fmla="*/ 226 w 809"/>
              <a:gd name="T81" fmla="*/ 31 h 96"/>
              <a:gd name="T82" fmla="*/ 165 w 809"/>
              <a:gd name="T83" fmla="*/ 96 h 96"/>
              <a:gd name="T84" fmla="*/ 148 w 809"/>
              <a:gd name="T85" fmla="*/ 64 h 96"/>
              <a:gd name="T86" fmla="*/ 167 w 809"/>
              <a:gd name="T87" fmla="*/ 30 h 96"/>
              <a:gd name="T88" fmla="*/ 108 w 809"/>
              <a:gd name="T89" fmla="*/ 32 h 96"/>
              <a:gd name="T90" fmla="*/ 110 w 809"/>
              <a:gd name="T91" fmla="*/ 17 h 96"/>
              <a:gd name="T92" fmla="*/ 116 w 809"/>
              <a:gd name="T93" fmla="*/ 3 h 96"/>
              <a:gd name="T94" fmla="*/ 80 w 809"/>
              <a:gd name="T95" fmla="*/ 38 h 96"/>
              <a:gd name="T96" fmla="*/ 42 w 809"/>
              <a:gd name="T97" fmla="*/ 95 h 96"/>
              <a:gd name="T98" fmla="*/ 14 w 809"/>
              <a:gd name="T99" fmla="*/ 95 h 96"/>
              <a:gd name="T100" fmla="*/ 47 w 809"/>
              <a:gd name="T101" fmla="*/ 7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809" h="96">
                <a:moveTo>
                  <a:pt x="795" y="58"/>
                </a:moveTo>
                <a:cubicBezTo>
                  <a:pt x="795" y="53"/>
                  <a:pt x="794" y="50"/>
                  <a:pt x="791" y="46"/>
                </a:cubicBezTo>
                <a:cubicBezTo>
                  <a:pt x="788" y="43"/>
                  <a:pt x="784" y="42"/>
                  <a:pt x="780" y="42"/>
                </a:cubicBezTo>
                <a:cubicBezTo>
                  <a:pt x="775" y="42"/>
                  <a:pt x="770" y="44"/>
                  <a:pt x="767" y="48"/>
                </a:cubicBezTo>
                <a:cubicBezTo>
                  <a:pt x="764" y="52"/>
                  <a:pt x="763" y="57"/>
                  <a:pt x="763" y="64"/>
                </a:cubicBezTo>
                <a:cubicBezTo>
                  <a:pt x="763" y="71"/>
                  <a:pt x="764" y="76"/>
                  <a:pt x="767" y="79"/>
                </a:cubicBezTo>
                <a:cubicBezTo>
                  <a:pt x="770" y="83"/>
                  <a:pt x="774" y="85"/>
                  <a:pt x="779" y="85"/>
                </a:cubicBezTo>
                <a:cubicBezTo>
                  <a:pt x="784" y="85"/>
                  <a:pt x="788" y="83"/>
                  <a:pt x="791" y="79"/>
                </a:cubicBezTo>
                <a:cubicBezTo>
                  <a:pt x="794" y="76"/>
                  <a:pt x="795" y="71"/>
                  <a:pt x="795" y="66"/>
                </a:cubicBezTo>
                <a:lnTo>
                  <a:pt x="795" y="58"/>
                </a:lnTo>
                <a:close/>
                <a:moveTo>
                  <a:pt x="809" y="2"/>
                </a:moveTo>
                <a:cubicBezTo>
                  <a:pt x="809" y="95"/>
                  <a:pt x="809" y="95"/>
                  <a:pt x="809" y="95"/>
                </a:cubicBezTo>
                <a:cubicBezTo>
                  <a:pt x="795" y="95"/>
                  <a:pt x="795" y="95"/>
                  <a:pt x="795" y="95"/>
                </a:cubicBezTo>
                <a:cubicBezTo>
                  <a:pt x="795" y="84"/>
                  <a:pt x="795" y="84"/>
                  <a:pt x="795" y="84"/>
                </a:cubicBezTo>
                <a:cubicBezTo>
                  <a:pt x="795" y="84"/>
                  <a:pt x="795" y="84"/>
                  <a:pt x="795" y="84"/>
                </a:cubicBezTo>
                <a:cubicBezTo>
                  <a:pt x="790" y="92"/>
                  <a:pt x="783" y="96"/>
                  <a:pt x="774" y="96"/>
                </a:cubicBezTo>
                <a:cubicBezTo>
                  <a:pt x="766" y="96"/>
                  <a:pt x="760" y="93"/>
                  <a:pt x="755" y="88"/>
                </a:cubicBezTo>
                <a:cubicBezTo>
                  <a:pt x="751" y="82"/>
                  <a:pt x="748" y="74"/>
                  <a:pt x="748" y="65"/>
                </a:cubicBezTo>
                <a:cubicBezTo>
                  <a:pt x="748" y="54"/>
                  <a:pt x="751" y="46"/>
                  <a:pt x="756" y="40"/>
                </a:cubicBezTo>
                <a:cubicBezTo>
                  <a:pt x="761" y="34"/>
                  <a:pt x="768" y="30"/>
                  <a:pt x="777" y="30"/>
                </a:cubicBezTo>
                <a:cubicBezTo>
                  <a:pt x="785" y="30"/>
                  <a:pt x="791" y="34"/>
                  <a:pt x="795" y="41"/>
                </a:cubicBezTo>
                <a:cubicBezTo>
                  <a:pt x="795" y="41"/>
                  <a:pt x="795" y="41"/>
                  <a:pt x="795" y="41"/>
                </a:cubicBezTo>
                <a:cubicBezTo>
                  <a:pt x="795" y="2"/>
                  <a:pt x="795" y="2"/>
                  <a:pt x="795" y="2"/>
                </a:cubicBezTo>
                <a:lnTo>
                  <a:pt x="809" y="2"/>
                </a:lnTo>
                <a:close/>
                <a:moveTo>
                  <a:pt x="723" y="95"/>
                </a:moveTo>
                <a:cubicBezTo>
                  <a:pt x="738" y="95"/>
                  <a:pt x="738" y="95"/>
                  <a:pt x="738" y="95"/>
                </a:cubicBezTo>
                <a:cubicBezTo>
                  <a:pt x="738" y="2"/>
                  <a:pt x="738" y="2"/>
                  <a:pt x="738" y="2"/>
                </a:cubicBezTo>
                <a:cubicBezTo>
                  <a:pt x="723" y="2"/>
                  <a:pt x="723" y="2"/>
                  <a:pt x="723" y="2"/>
                </a:cubicBezTo>
                <a:lnTo>
                  <a:pt x="723" y="95"/>
                </a:lnTo>
                <a:close/>
                <a:moveTo>
                  <a:pt x="701" y="3"/>
                </a:moveTo>
                <a:cubicBezTo>
                  <a:pt x="699" y="3"/>
                  <a:pt x="697" y="3"/>
                  <a:pt x="695" y="5"/>
                </a:cubicBezTo>
                <a:cubicBezTo>
                  <a:pt x="694" y="7"/>
                  <a:pt x="693" y="8"/>
                  <a:pt x="693" y="11"/>
                </a:cubicBezTo>
                <a:cubicBezTo>
                  <a:pt x="693" y="13"/>
                  <a:pt x="694" y="15"/>
                  <a:pt x="695" y="17"/>
                </a:cubicBezTo>
                <a:cubicBezTo>
                  <a:pt x="697" y="18"/>
                  <a:pt x="699" y="19"/>
                  <a:pt x="701" y="19"/>
                </a:cubicBezTo>
                <a:cubicBezTo>
                  <a:pt x="704" y="19"/>
                  <a:pt x="706" y="18"/>
                  <a:pt x="707" y="16"/>
                </a:cubicBezTo>
                <a:cubicBezTo>
                  <a:pt x="709" y="15"/>
                  <a:pt x="710" y="13"/>
                  <a:pt x="710" y="11"/>
                </a:cubicBezTo>
                <a:cubicBezTo>
                  <a:pt x="710" y="8"/>
                  <a:pt x="709" y="7"/>
                  <a:pt x="707" y="5"/>
                </a:cubicBezTo>
                <a:cubicBezTo>
                  <a:pt x="706" y="3"/>
                  <a:pt x="704" y="3"/>
                  <a:pt x="701" y="3"/>
                </a:cubicBezTo>
                <a:moveTo>
                  <a:pt x="694" y="95"/>
                </a:moveTo>
                <a:cubicBezTo>
                  <a:pt x="708" y="95"/>
                  <a:pt x="708" y="95"/>
                  <a:pt x="708" y="95"/>
                </a:cubicBezTo>
                <a:cubicBezTo>
                  <a:pt x="708" y="32"/>
                  <a:pt x="708" y="32"/>
                  <a:pt x="708" y="32"/>
                </a:cubicBezTo>
                <a:cubicBezTo>
                  <a:pt x="694" y="32"/>
                  <a:pt x="694" y="32"/>
                  <a:pt x="694" y="32"/>
                </a:cubicBezTo>
                <a:lnTo>
                  <a:pt x="694" y="95"/>
                </a:lnTo>
                <a:close/>
                <a:moveTo>
                  <a:pt x="665" y="68"/>
                </a:moveTo>
                <a:cubicBezTo>
                  <a:pt x="665" y="73"/>
                  <a:pt x="664" y="77"/>
                  <a:pt x="661" y="80"/>
                </a:cubicBezTo>
                <a:cubicBezTo>
                  <a:pt x="658" y="83"/>
                  <a:pt x="655" y="85"/>
                  <a:pt x="651" y="85"/>
                </a:cubicBezTo>
                <a:cubicBezTo>
                  <a:pt x="642" y="85"/>
                  <a:pt x="638" y="79"/>
                  <a:pt x="638" y="68"/>
                </a:cubicBezTo>
                <a:cubicBezTo>
                  <a:pt x="638" y="32"/>
                  <a:pt x="638" y="32"/>
                  <a:pt x="638" y="32"/>
                </a:cubicBezTo>
                <a:cubicBezTo>
                  <a:pt x="624" y="32"/>
                  <a:pt x="624" y="32"/>
                  <a:pt x="624" y="32"/>
                </a:cubicBezTo>
                <a:cubicBezTo>
                  <a:pt x="624" y="69"/>
                  <a:pt x="624" y="69"/>
                  <a:pt x="624" y="69"/>
                </a:cubicBezTo>
                <a:cubicBezTo>
                  <a:pt x="624" y="87"/>
                  <a:pt x="631" y="96"/>
                  <a:pt x="646" y="96"/>
                </a:cubicBezTo>
                <a:cubicBezTo>
                  <a:pt x="654" y="96"/>
                  <a:pt x="661" y="92"/>
                  <a:pt x="665" y="85"/>
                </a:cubicBezTo>
                <a:cubicBezTo>
                  <a:pt x="665" y="85"/>
                  <a:pt x="665" y="85"/>
                  <a:pt x="665" y="85"/>
                </a:cubicBezTo>
                <a:cubicBezTo>
                  <a:pt x="665" y="95"/>
                  <a:pt x="665" y="95"/>
                  <a:pt x="665" y="95"/>
                </a:cubicBezTo>
                <a:cubicBezTo>
                  <a:pt x="679" y="95"/>
                  <a:pt x="679" y="95"/>
                  <a:pt x="679" y="95"/>
                </a:cubicBezTo>
                <a:cubicBezTo>
                  <a:pt x="679" y="32"/>
                  <a:pt x="679" y="32"/>
                  <a:pt x="679" y="32"/>
                </a:cubicBezTo>
                <a:cubicBezTo>
                  <a:pt x="665" y="32"/>
                  <a:pt x="665" y="32"/>
                  <a:pt x="665" y="32"/>
                </a:cubicBezTo>
                <a:lnTo>
                  <a:pt x="665" y="68"/>
                </a:lnTo>
                <a:close/>
                <a:moveTo>
                  <a:pt x="598" y="69"/>
                </a:moveTo>
                <a:cubicBezTo>
                  <a:pt x="598" y="60"/>
                  <a:pt x="592" y="55"/>
                  <a:pt x="579" y="55"/>
                </a:cubicBezTo>
                <a:cubicBezTo>
                  <a:pt x="569" y="55"/>
                  <a:pt x="569" y="55"/>
                  <a:pt x="569" y="55"/>
                </a:cubicBezTo>
                <a:cubicBezTo>
                  <a:pt x="569" y="83"/>
                  <a:pt x="569" y="83"/>
                  <a:pt x="569" y="83"/>
                </a:cubicBezTo>
                <a:cubicBezTo>
                  <a:pt x="581" y="83"/>
                  <a:pt x="581" y="83"/>
                  <a:pt x="581" y="83"/>
                </a:cubicBezTo>
                <a:cubicBezTo>
                  <a:pt x="587" y="83"/>
                  <a:pt x="591" y="82"/>
                  <a:pt x="594" y="79"/>
                </a:cubicBezTo>
                <a:cubicBezTo>
                  <a:pt x="597" y="77"/>
                  <a:pt x="598" y="73"/>
                  <a:pt x="598" y="69"/>
                </a:cubicBezTo>
                <a:moveTo>
                  <a:pt x="569" y="44"/>
                </a:moveTo>
                <a:cubicBezTo>
                  <a:pt x="578" y="44"/>
                  <a:pt x="578" y="44"/>
                  <a:pt x="578" y="44"/>
                </a:cubicBezTo>
                <a:cubicBezTo>
                  <a:pt x="583" y="44"/>
                  <a:pt x="587" y="42"/>
                  <a:pt x="590" y="40"/>
                </a:cubicBezTo>
                <a:cubicBezTo>
                  <a:pt x="593" y="38"/>
                  <a:pt x="594" y="34"/>
                  <a:pt x="594" y="30"/>
                </a:cubicBezTo>
                <a:cubicBezTo>
                  <a:pt x="594" y="22"/>
                  <a:pt x="589" y="19"/>
                  <a:pt x="579" y="19"/>
                </a:cubicBezTo>
                <a:cubicBezTo>
                  <a:pt x="569" y="19"/>
                  <a:pt x="569" y="19"/>
                  <a:pt x="569" y="19"/>
                </a:cubicBezTo>
                <a:lnTo>
                  <a:pt x="569" y="44"/>
                </a:lnTo>
                <a:close/>
                <a:moveTo>
                  <a:pt x="608" y="55"/>
                </a:moveTo>
                <a:cubicBezTo>
                  <a:pt x="612" y="58"/>
                  <a:pt x="614" y="63"/>
                  <a:pt x="614" y="69"/>
                </a:cubicBezTo>
                <a:cubicBezTo>
                  <a:pt x="614" y="77"/>
                  <a:pt x="611" y="83"/>
                  <a:pt x="605" y="88"/>
                </a:cubicBezTo>
                <a:cubicBezTo>
                  <a:pt x="599" y="92"/>
                  <a:pt x="591" y="95"/>
                  <a:pt x="582" y="95"/>
                </a:cubicBezTo>
                <a:cubicBezTo>
                  <a:pt x="554" y="95"/>
                  <a:pt x="554" y="95"/>
                  <a:pt x="554" y="95"/>
                </a:cubicBezTo>
                <a:cubicBezTo>
                  <a:pt x="554" y="7"/>
                  <a:pt x="554" y="7"/>
                  <a:pt x="554" y="7"/>
                </a:cubicBezTo>
                <a:cubicBezTo>
                  <a:pt x="582" y="7"/>
                  <a:pt x="582" y="7"/>
                  <a:pt x="582" y="7"/>
                </a:cubicBezTo>
                <a:cubicBezTo>
                  <a:pt x="591" y="7"/>
                  <a:pt x="597" y="9"/>
                  <a:pt x="602" y="12"/>
                </a:cubicBezTo>
                <a:cubicBezTo>
                  <a:pt x="607" y="16"/>
                  <a:pt x="610" y="21"/>
                  <a:pt x="610" y="27"/>
                </a:cubicBezTo>
                <a:cubicBezTo>
                  <a:pt x="610" y="32"/>
                  <a:pt x="608" y="36"/>
                  <a:pt x="605" y="40"/>
                </a:cubicBezTo>
                <a:cubicBezTo>
                  <a:pt x="603" y="44"/>
                  <a:pt x="599" y="46"/>
                  <a:pt x="594" y="48"/>
                </a:cubicBezTo>
                <a:cubicBezTo>
                  <a:pt x="594" y="48"/>
                  <a:pt x="594" y="48"/>
                  <a:pt x="594" y="48"/>
                </a:cubicBezTo>
                <a:cubicBezTo>
                  <a:pt x="600" y="49"/>
                  <a:pt x="605" y="51"/>
                  <a:pt x="608" y="55"/>
                </a:cubicBezTo>
                <a:moveTo>
                  <a:pt x="496" y="13"/>
                </a:moveTo>
                <a:cubicBezTo>
                  <a:pt x="482" y="17"/>
                  <a:pt x="482" y="17"/>
                  <a:pt x="482" y="17"/>
                </a:cubicBezTo>
                <a:cubicBezTo>
                  <a:pt x="482" y="32"/>
                  <a:pt x="482" y="32"/>
                  <a:pt x="482" y="32"/>
                </a:cubicBezTo>
                <a:cubicBezTo>
                  <a:pt x="471" y="32"/>
                  <a:pt x="471" y="32"/>
                  <a:pt x="471" y="32"/>
                </a:cubicBezTo>
                <a:cubicBezTo>
                  <a:pt x="471" y="32"/>
                  <a:pt x="471" y="32"/>
                  <a:pt x="471" y="32"/>
                </a:cubicBezTo>
                <a:cubicBezTo>
                  <a:pt x="457" y="32"/>
                  <a:pt x="457" y="32"/>
                  <a:pt x="457" y="32"/>
                </a:cubicBezTo>
                <a:cubicBezTo>
                  <a:pt x="457" y="23"/>
                  <a:pt x="457" y="23"/>
                  <a:pt x="457" y="23"/>
                </a:cubicBezTo>
                <a:cubicBezTo>
                  <a:pt x="457" y="16"/>
                  <a:pt x="460" y="12"/>
                  <a:pt x="467" y="12"/>
                </a:cubicBezTo>
                <a:cubicBezTo>
                  <a:pt x="470" y="12"/>
                  <a:pt x="472" y="12"/>
                  <a:pt x="474" y="13"/>
                </a:cubicBezTo>
                <a:cubicBezTo>
                  <a:pt x="474" y="2"/>
                  <a:pt x="474" y="2"/>
                  <a:pt x="474" y="2"/>
                </a:cubicBezTo>
                <a:cubicBezTo>
                  <a:pt x="472" y="1"/>
                  <a:pt x="469" y="0"/>
                  <a:pt x="465" y="0"/>
                </a:cubicBezTo>
                <a:cubicBezTo>
                  <a:pt x="459" y="0"/>
                  <a:pt x="454" y="2"/>
                  <a:pt x="449" y="6"/>
                </a:cubicBezTo>
                <a:cubicBezTo>
                  <a:pt x="445" y="10"/>
                  <a:pt x="443" y="15"/>
                  <a:pt x="443" y="22"/>
                </a:cubicBezTo>
                <a:cubicBezTo>
                  <a:pt x="443" y="32"/>
                  <a:pt x="443" y="32"/>
                  <a:pt x="443" y="32"/>
                </a:cubicBezTo>
                <a:cubicBezTo>
                  <a:pt x="432" y="32"/>
                  <a:pt x="432" y="32"/>
                  <a:pt x="432" y="32"/>
                </a:cubicBezTo>
                <a:cubicBezTo>
                  <a:pt x="432" y="43"/>
                  <a:pt x="432" y="43"/>
                  <a:pt x="432" y="43"/>
                </a:cubicBezTo>
                <a:cubicBezTo>
                  <a:pt x="443" y="43"/>
                  <a:pt x="443" y="43"/>
                  <a:pt x="443" y="43"/>
                </a:cubicBezTo>
                <a:cubicBezTo>
                  <a:pt x="443" y="95"/>
                  <a:pt x="443" y="95"/>
                  <a:pt x="443" y="95"/>
                </a:cubicBezTo>
                <a:cubicBezTo>
                  <a:pt x="457" y="95"/>
                  <a:pt x="457" y="95"/>
                  <a:pt x="457" y="95"/>
                </a:cubicBezTo>
                <a:cubicBezTo>
                  <a:pt x="457" y="43"/>
                  <a:pt x="457" y="43"/>
                  <a:pt x="457" y="43"/>
                </a:cubicBezTo>
                <a:cubicBezTo>
                  <a:pt x="471" y="43"/>
                  <a:pt x="471" y="43"/>
                  <a:pt x="471" y="43"/>
                </a:cubicBezTo>
                <a:cubicBezTo>
                  <a:pt x="471" y="43"/>
                  <a:pt x="471" y="43"/>
                  <a:pt x="471" y="43"/>
                </a:cubicBezTo>
                <a:cubicBezTo>
                  <a:pt x="482" y="43"/>
                  <a:pt x="482" y="43"/>
                  <a:pt x="482" y="43"/>
                </a:cubicBezTo>
                <a:cubicBezTo>
                  <a:pt x="482" y="79"/>
                  <a:pt x="482" y="79"/>
                  <a:pt x="482" y="79"/>
                </a:cubicBezTo>
                <a:cubicBezTo>
                  <a:pt x="482" y="90"/>
                  <a:pt x="488" y="96"/>
                  <a:pt x="500" y="96"/>
                </a:cubicBezTo>
                <a:cubicBezTo>
                  <a:pt x="504" y="96"/>
                  <a:pt x="508" y="95"/>
                  <a:pt x="511" y="94"/>
                </a:cubicBezTo>
                <a:cubicBezTo>
                  <a:pt x="511" y="83"/>
                  <a:pt x="511" y="83"/>
                  <a:pt x="511" y="83"/>
                </a:cubicBezTo>
                <a:cubicBezTo>
                  <a:pt x="509" y="84"/>
                  <a:pt x="507" y="85"/>
                  <a:pt x="505" y="85"/>
                </a:cubicBezTo>
                <a:cubicBezTo>
                  <a:pt x="501" y="85"/>
                  <a:pt x="499" y="84"/>
                  <a:pt x="498" y="82"/>
                </a:cubicBezTo>
                <a:cubicBezTo>
                  <a:pt x="496" y="81"/>
                  <a:pt x="496" y="78"/>
                  <a:pt x="496" y="74"/>
                </a:cubicBezTo>
                <a:cubicBezTo>
                  <a:pt x="496" y="43"/>
                  <a:pt x="496" y="43"/>
                  <a:pt x="496" y="43"/>
                </a:cubicBezTo>
                <a:cubicBezTo>
                  <a:pt x="511" y="43"/>
                  <a:pt x="511" y="43"/>
                  <a:pt x="511" y="43"/>
                </a:cubicBezTo>
                <a:cubicBezTo>
                  <a:pt x="511" y="32"/>
                  <a:pt x="511" y="32"/>
                  <a:pt x="511" y="32"/>
                </a:cubicBezTo>
                <a:cubicBezTo>
                  <a:pt x="496" y="32"/>
                  <a:pt x="496" y="32"/>
                  <a:pt x="496" y="32"/>
                </a:cubicBezTo>
                <a:lnTo>
                  <a:pt x="496" y="13"/>
                </a:lnTo>
                <a:close/>
                <a:moveTo>
                  <a:pt x="413" y="63"/>
                </a:moveTo>
                <a:cubicBezTo>
                  <a:pt x="413" y="56"/>
                  <a:pt x="412" y="51"/>
                  <a:pt x="409" y="47"/>
                </a:cubicBezTo>
                <a:cubicBezTo>
                  <a:pt x="406" y="44"/>
                  <a:pt x="401" y="42"/>
                  <a:pt x="396" y="42"/>
                </a:cubicBezTo>
                <a:cubicBezTo>
                  <a:pt x="390" y="42"/>
                  <a:pt x="386" y="44"/>
                  <a:pt x="382" y="48"/>
                </a:cubicBezTo>
                <a:cubicBezTo>
                  <a:pt x="379" y="51"/>
                  <a:pt x="378" y="57"/>
                  <a:pt x="378" y="64"/>
                </a:cubicBezTo>
                <a:cubicBezTo>
                  <a:pt x="378" y="70"/>
                  <a:pt x="379" y="75"/>
                  <a:pt x="383" y="79"/>
                </a:cubicBezTo>
                <a:cubicBezTo>
                  <a:pt x="386" y="83"/>
                  <a:pt x="390" y="85"/>
                  <a:pt x="396" y="85"/>
                </a:cubicBezTo>
                <a:cubicBezTo>
                  <a:pt x="401" y="85"/>
                  <a:pt x="406" y="83"/>
                  <a:pt x="409" y="79"/>
                </a:cubicBezTo>
                <a:cubicBezTo>
                  <a:pt x="412" y="76"/>
                  <a:pt x="413" y="70"/>
                  <a:pt x="413" y="63"/>
                </a:cubicBezTo>
                <a:moveTo>
                  <a:pt x="419" y="39"/>
                </a:moveTo>
                <a:cubicBezTo>
                  <a:pt x="425" y="45"/>
                  <a:pt x="428" y="53"/>
                  <a:pt x="428" y="63"/>
                </a:cubicBezTo>
                <a:cubicBezTo>
                  <a:pt x="428" y="73"/>
                  <a:pt x="425" y="81"/>
                  <a:pt x="419" y="87"/>
                </a:cubicBezTo>
                <a:cubicBezTo>
                  <a:pt x="413" y="93"/>
                  <a:pt x="405" y="96"/>
                  <a:pt x="395" y="96"/>
                </a:cubicBezTo>
                <a:cubicBezTo>
                  <a:pt x="385" y="96"/>
                  <a:pt x="378" y="93"/>
                  <a:pt x="372" y="87"/>
                </a:cubicBezTo>
                <a:cubicBezTo>
                  <a:pt x="366" y="81"/>
                  <a:pt x="363" y="74"/>
                  <a:pt x="363" y="64"/>
                </a:cubicBezTo>
                <a:cubicBezTo>
                  <a:pt x="363" y="53"/>
                  <a:pt x="366" y="45"/>
                  <a:pt x="372" y="39"/>
                </a:cubicBezTo>
                <a:cubicBezTo>
                  <a:pt x="378" y="33"/>
                  <a:pt x="386" y="30"/>
                  <a:pt x="396" y="30"/>
                </a:cubicBezTo>
                <a:cubicBezTo>
                  <a:pt x="406" y="30"/>
                  <a:pt x="414" y="33"/>
                  <a:pt x="419" y="39"/>
                </a:cubicBezTo>
                <a:moveTo>
                  <a:pt x="350" y="66"/>
                </a:moveTo>
                <a:cubicBezTo>
                  <a:pt x="349" y="64"/>
                  <a:pt x="347" y="63"/>
                  <a:pt x="345" y="62"/>
                </a:cubicBezTo>
                <a:cubicBezTo>
                  <a:pt x="343" y="60"/>
                  <a:pt x="340" y="59"/>
                  <a:pt x="337" y="58"/>
                </a:cubicBezTo>
                <a:cubicBezTo>
                  <a:pt x="335" y="58"/>
                  <a:pt x="334" y="57"/>
                  <a:pt x="332" y="56"/>
                </a:cubicBezTo>
                <a:cubicBezTo>
                  <a:pt x="330" y="56"/>
                  <a:pt x="329" y="55"/>
                  <a:pt x="328" y="54"/>
                </a:cubicBezTo>
                <a:cubicBezTo>
                  <a:pt x="327" y="54"/>
                  <a:pt x="326" y="53"/>
                  <a:pt x="325" y="52"/>
                </a:cubicBezTo>
                <a:cubicBezTo>
                  <a:pt x="325" y="51"/>
                  <a:pt x="325" y="50"/>
                  <a:pt x="325" y="48"/>
                </a:cubicBezTo>
                <a:cubicBezTo>
                  <a:pt x="325" y="47"/>
                  <a:pt x="325" y="46"/>
                  <a:pt x="325" y="45"/>
                </a:cubicBezTo>
                <a:cubicBezTo>
                  <a:pt x="326" y="45"/>
                  <a:pt x="327" y="44"/>
                  <a:pt x="328" y="43"/>
                </a:cubicBezTo>
                <a:cubicBezTo>
                  <a:pt x="329" y="42"/>
                  <a:pt x="330" y="42"/>
                  <a:pt x="332" y="42"/>
                </a:cubicBezTo>
                <a:cubicBezTo>
                  <a:pt x="333" y="41"/>
                  <a:pt x="335" y="41"/>
                  <a:pt x="336" y="41"/>
                </a:cubicBezTo>
                <a:cubicBezTo>
                  <a:pt x="342" y="41"/>
                  <a:pt x="347" y="43"/>
                  <a:pt x="352" y="46"/>
                </a:cubicBezTo>
                <a:cubicBezTo>
                  <a:pt x="352" y="33"/>
                  <a:pt x="352" y="33"/>
                  <a:pt x="352" y="33"/>
                </a:cubicBezTo>
                <a:cubicBezTo>
                  <a:pt x="347" y="31"/>
                  <a:pt x="342" y="30"/>
                  <a:pt x="336" y="30"/>
                </a:cubicBezTo>
                <a:cubicBezTo>
                  <a:pt x="333" y="30"/>
                  <a:pt x="330" y="31"/>
                  <a:pt x="327" y="32"/>
                </a:cubicBezTo>
                <a:cubicBezTo>
                  <a:pt x="323" y="32"/>
                  <a:pt x="321" y="34"/>
                  <a:pt x="318" y="35"/>
                </a:cubicBezTo>
                <a:cubicBezTo>
                  <a:pt x="316" y="37"/>
                  <a:pt x="314" y="39"/>
                  <a:pt x="313" y="41"/>
                </a:cubicBezTo>
                <a:cubicBezTo>
                  <a:pt x="311" y="43"/>
                  <a:pt x="310" y="46"/>
                  <a:pt x="310" y="49"/>
                </a:cubicBezTo>
                <a:cubicBezTo>
                  <a:pt x="310" y="51"/>
                  <a:pt x="311" y="54"/>
                  <a:pt x="311" y="55"/>
                </a:cubicBezTo>
                <a:cubicBezTo>
                  <a:pt x="312" y="57"/>
                  <a:pt x="313" y="59"/>
                  <a:pt x="315" y="60"/>
                </a:cubicBezTo>
                <a:cubicBezTo>
                  <a:pt x="316" y="62"/>
                  <a:pt x="318" y="63"/>
                  <a:pt x="320" y="64"/>
                </a:cubicBezTo>
                <a:cubicBezTo>
                  <a:pt x="322" y="65"/>
                  <a:pt x="324" y="66"/>
                  <a:pt x="327" y="67"/>
                </a:cubicBezTo>
                <a:cubicBezTo>
                  <a:pt x="329" y="68"/>
                  <a:pt x="331" y="69"/>
                  <a:pt x="332" y="70"/>
                </a:cubicBezTo>
                <a:cubicBezTo>
                  <a:pt x="334" y="70"/>
                  <a:pt x="335" y="71"/>
                  <a:pt x="337" y="72"/>
                </a:cubicBezTo>
                <a:cubicBezTo>
                  <a:pt x="338" y="72"/>
                  <a:pt x="339" y="73"/>
                  <a:pt x="340" y="74"/>
                </a:cubicBezTo>
                <a:cubicBezTo>
                  <a:pt x="340" y="75"/>
                  <a:pt x="341" y="77"/>
                  <a:pt x="341" y="78"/>
                </a:cubicBezTo>
                <a:cubicBezTo>
                  <a:pt x="341" y="83"/>
                  <a:pt x="336" y="86"/>
                  <a:pt x="328" y="86"/>
                </a:cubicBezTo>
                <a:cubicBezTo>
                  <a:pt x="322" y="86"/>
                  <a:pt x="316" y="84"/>
                  <a:pt x="310" y="79"/>
                </a:cubicBezTo>
                <a:cubicBezTo>
                  <a:pt x="310" y="93"/>
                  <a:pt x="310" y="93"/>
                  <a:pt x="310" y="93"/>
                </a:cubicBezTo>
                <a:cubicBezTo>
                  <a:pt x="315" y="95"/>
                  <a:pt x="321" y="96"/>
                  <a:pt x="328" y="96"/>
                </a:cubicBezTo>
                <a:cubicBezTo>
                  <a:pt x="332" y="96"/>
                  <a:pt x="335" y="96"/>
                  <a:pt x="338" y="95"/>
                </a:cubicBezTo>
                <a:cubicBezTo>
                  <a:pt x="342" y="94"/>
                  <a:pt x="344" y="93"/>
                  <a:pt x="347" y="91"/>
                </a:cubicBezTo>
                <a:cubicBezTo>
                  <a:pt x="349" y="90"/>
                  <a:pt x="351" y="88"/>
                  <a:pt x="353" y="86"/>
                </a:cubicBezTo>
                <a:cubicBezTo>
                  <a:pt x="354" y="83"/>
                  <a:pt x="355" y="80"/>
                  <a:pt x="355" y="77"/>
                </a:cubicBezTo>
                <a:cubicBezTo>
                  <a:pt x="355" y="75"/>
                  <a:pt x="354" y="72"/>
                  <a:pt x="354" y="71"/>
                </a:cubicBezTo>
                <a:cubicBezTo>
                  <a:pt x="353" y="69"/>
                  <a:pt x="352" y="67"/>
                  <a:pt x="350" y="66"/>
                </a:cubicBezTo>
                <a:moveTo>
                  <a:pt x="286" y="63"/>
                </a:moveTo>
                <a:cubicBezTo>
                  <a:pt x="286" y="56"/>
                  <a:pt x="285" y="51"/>
                  <a:pt x="282" y="47"/>
                </a:cubicBezTo>
                <a:cubicBezTo>
                  <a:pt x="279" y="44"/>
                  <a:pt x="275" y="42"/>
                  <a:pt x="269" y="42"/>
                </a:cubicBezTo>
                <a:cubicBezTo>
                  <a:pt x="263" y="42"/>
                  <a:pt x="259" y="44"/>
                  <a:pt x="256" y="48"/>
                </a:cubicBezTo>
                <a:cubicBezTo>
                  <a:pt x="253" y="51"/>
                  <a:pt x="251" y="57"/>
                  <a:pt x="251" y="64"/>
                </a:cubicBezTo>
                <a:cubicBezTo>
                  <a:pt x="251" y="70"/>
                  <a:pt x="253" y="75"/>
                  <a:pt x="256" y="79"/>
                </a:cubicBezTo>
                <a:cubicBezTo>
                  <a:pt x="259" y="83"/>
                  <a:pt x="264" y="85"/>
                  <a:pt x="269" y="85"/>
                </a:cubicBezTo>
                <a:cubicBezTo>
                  <a:pt x="275" y="85"/>
                  <a:pt x="279" y="83"/>
                  <a:pt x="282" y="79"/>
                </a:cubicBezTo>
                <a:cubicBezTo>
                  <a:pt x="285" y="76"/>
                  <a:pt x="286" y="70"/>
                  <a:pt x="286" y="63"/>
                </a:cubicBezTo>
                <a:moveTo>
                  <a:pt x="293" y="39"/>
                </a:moveTo>
                <a:cubicBezTo>
                  <a:pt x="298" y="45"/>
                  <a:pt x="301" y="53"/>
                  <a:pt x="301" y="63"/>
                </a:cubicBezTo>
                <a:cubicBezTo>
                  <a:pt x="301" y="73"/>
                  <a:pt x="298" y="81"/>
                  <a:pt x="292" y="87"/>
                </a:cubicBezTo>
                <a:cubicBezTo>
                  <a:pt x="286" y="93"/>
                  <a:pt x="278" y="96"/>
                  <a:pt x="268" y="96"/>
                </a:cubicBezTo>
                <a:cubicBezTo>
                  <a:pt x="259" y="96"/>
                  <a:pt x="251" y="93"/>
                  <a:pt x="245" y="87"/>
                </a:cubicBezTo>
                <a:cubicBezTo>
                  <a:pt x="239" y="81"/>
                  <a:pt x="237" y="74"/>
                  <a:pt x="237" y="64"/>
                </a:cubicBezTo>
                <a:cubicBezTo>
                  <a:pt x="237" y="53"/>
                  <a:pt x="240" y="45"/>
                  <a:pt x="246" y="39"/>
                </a:cubicBezTo>
                <a:cubicBezTo>
                  <a:pt x="252" y="33"/>
                  <a:pt x="260" y="30"/>
                  <a:pt x="270" y="30"/>
                </a:cubicBezTo>
                <a:cubicBezTo>
                  <a:pt x="280" y="30"/>
                  <a:pt x="287" y="33"/>
                  <a:pt x="293" y="39"/>
                </a:cubicBezTo>
                <a:moveTo>
                  <a:pt x="216" y="35"/>
                </a:moveTo>
                <a:cubicBezTo>
                  <a:pt x="213" y="37"/>
                  <a:pt x="211" y="40"/>
                  <a:pt x="210" y="45"/>
                </a:cubicBezTo>
                <a:cubicBezTo>
                  <a:pt x="210" y="45"/>
                  <a:pt x="210" y="45"/>
                  <a:pt x="210" y="45"/>
                </a:cubicBezTo>
                <a:cubicBezTo>
                  <a:pt x="210" y="32"/>
                  <a:pt x="210" y="32"/>
                  <a:pt x="210" y="32"/>
                </a:cubicBezTo>
                <a:cubicBezTo>
                  <a:pt x="195" y="32"/>
                  <a:pt x="195" y="32"/>
                  <a:pt x="195" y="32"/>
                </a:cubicBezTo>
                <a:cubicBezTo>
                  <a:pt x="195" y="95"/>
                  <a:pt x="195" y="95"/>
                  <a:pt x="195" y="95"/>
                </a:cubicBezTo>
                <a:cubicBezTo>
                  <a:pt x="210" y="95"/>
                  <a:pt x="210" y="95"/>
                  <a:pt x="210" y="95"/>
                </a:cubicBezTo>
                <a:cubicBezTo>
                  <a:pt x="210" y="65"/>
                  <a:pt x="210" y="65"/>
                  <a:pt x="210" y="65"/>
                </a:cubicBezTo>
                <a:cubicBezTo>
                  <a:pt x="210" y="58"/>
                  <a:pt x="211" y="53"/>
                  <a:pt x="214" y="49"/>
                </a:cubicBezTo>
                <a:cubicBezTo>
                  <a:pt x="217" y="45"/>
                  <a:pt x="220" y="43"/>
                  <a:pt x="224" y="43"/>
                </a:cubicBezTo>
                <a:cubicBezTo>
                  <a:pt x="227" y="43"/>
                  <a:pt x="230" y="44"/>
                  <a:pt x="232" y="45"/>
                </a:cubicBezTo>
                <a:cubicBezTo>
                  <a:pt x="232" y="32"/>
                  <a:pt x="232" y="32"/>
                  <a:pt x="232" y="32"/>
                </a:cubicBezTo>
                <a:cubicBezTo>
                  <a:pt x="230" y="31"/>
                  <a:pt x="228" y="31"/>
                  <a:pt x="226" y="31"/>
                </a:cubicBezTo>
                <a:cubicBezTo>
                  <a:pt x="222" y="31"/>
                  <a:pt x="219" y="32"/>
                  <a:pt x="216" y="35"/>
                </a:cubicBezTo>
                <a:moveTo>
                  <a:pt x="143" y="40"/>
                </a:moveTo>
                <a:cubicBezTo>
                  <a:pt x="137" y="46"/>
                  <a:pt x="133" y="54"/>
                  <a:pt x="133" y="65"/>
                </a:cubicBezTo>
                <a:cubicBezTo>
                  <a:pt x="133" y="74"/>
                  <a:pt x="136" y="82"/>
                  <a:pt x="142" y="87"/>
                </a:cubicBezTo>
                <a:cubicBezTo>
                  <a:pt x="148" y="93"/>
                  <a:pt x="155" y="96"/>
                  <a:pt x="165" y="96"/>
                </a:cubicBezTo>
                <a:cubicBezTo>
                  <a:pt x="171" y="96"/>
                  <a:pt x="177" y="95"/>
                  <a:pt x="182" y="92"/>
                </a:cubicBezTo>
                <a:cubicBezTo>
                  <a:pt x="182" y="79"/>
                  <a:pt x="182" y="79"/>
                  <a:pt x="182" y="79"/>
                </a:cubicBezTo>
                <a:cubicBezTo>
                  <a:pt x="178" y="83"/>
                  <a:pt x="173" y="85"/>
                  <a:pt x="168" y="85"/>
                </a:cubicBezTo>
                <a:cubicBezTo>
                  <a:pt x="162" y="85"/>
                  <a:pt x="157" y="83"/>
                  <a:pt x="153" y="79"/>
                </a:cubicBezTo>
                <a:cubicBezTo>
                  <a:pt x="150" y="75"/>
                  <a:pt x="148" y="70"/>
                  <a:pt x="148" y="64"/>
                </a:cubicBezTo>
                <a:cubicBezTo>
                  <a:pt x="148" y="57"/>
                  <a:pt x="150" y="52"/>
                  <a:pt x="154" y="48"/>
                </a:cubicBezTo>
                <a:cubicBezTo>
                  <a:pt x="158" y="44"/>
                  <a:pt x="162" y="42"/>
                  <a:pt x="168" y="42"/>
                </a:cubicBezTo>
                <a:cubicBezTo>
                  <a:pt x="173" y="42"/>
                  <a:pt x="178" y="43"/>
                  <a:pt x="182" y="47"/>
                </a:cubicBezTo>
                <a:cubicBezTo>
                  <a:pt x="182" y="33"/>
                  <a:pt x="182" y="33"/>
                  <a:pt x="182" y="33"/>
                </a:cubicBezTo>
                <a:cubicBezTo>
                  <a:pt x="178" y="31"/>
                  <a:pt x="173" y="30"/>
                  <a:pt x="167" y="30"/>
                </a:cubicBezTo>
                <a:cubicBezTo>
                  <a:pt x="157" y="30"/>
                  <a:pt x="149" y="34"/>
                  <a:pt x="143" y="40"/>
                </a:cubicBezTo>
                <a:moveTo>
                  <a:pt x="108" y="95"/>
                </a:moveTo>
                <a:cubicBezTo>
                  <a:pt x="123" y="95"/>
                  <a:pt x="123" y="95"/>
                  <a:pt x="123" y="95"/>
                </a:cubicBezTo>
                <a:cubicBezTo>
                  <a:pt x="123" y="32"/>
                  <a:pt x="123" y="32"/>
                  <a:pt x="123" y="32"/>
                </a:cubicBezTo>
                <a:cubicBezTo>
                  <a:pt x="108" y="32"/>
                  <a:pt x="108" y="32"/>
                  <a:pt x="108" y="32"/>
                </a:cubicBezTo>
                <a:lnTo>
                  <a:pt x="108" y="95"/>
                </a:lnTo>
                <a:close/>
                <a:moveTo>
                  <a:pt x="116" y="3"/>
                </a:moveTo>
                <a:cubicBezTo>
                  <a:pt x="113" y="3"/>
                  <a:pt x="111" y="3"/>
                  <a:pt x="110" y="5"/>
                </a:cubicBezTo>
                <a:cubicBezTo>
                  <a:pt x="108" y="7"/>
                  <a:pt x="107" y="8"/>
                  <a:pt x="107" y="11"/>
                </a:cubicBezTo>
                <a:cubicBezTo>
                  <a:pt x="107" y="13"/>
                  <a:pt x="108" y="15"/>
                  <a:pt x="110" y="17"/>
                </a:cubicBezTo>
                <a:cubicBezTo>
                  <a:pt x="111" y="18"/>
                  <a:pt x="113" y="19"/>
                  <a:pt x="116" y="19"/>
                </a:cubicBezTo>
                <a:cubicBezTo>
                  <a:pt x="118" y="19"/>
                  <a:pt x="120" y="18"/>
                  <a:pt x="122" y="16"/>
                </a:cubicBezTo>
                <a:cubicBezTo>
                  <a:pt x="123" y="15"/>
                  <a:pt x="124" y="13"/>
                  <a:pt x="124" y="11"/>
                </a:cubicBezTo>
                <a:cubicBezTo>
                  <a:pt x="124" y="8"/>
                  <a:pt x="123" y="7"/>
                  <a:pt x="122" y="5"/>
                </a:cubicBezTo>
                <a:cubicBezTo>
                  <a:pt x="120" y="3"/>
                  <a:pt x="118" y="3"/>
                  <a:pt x="116" y="3"/>
                </a:cubicBezTo>
                <a:moveTo>
                  <a:pt x="75" y="7"/>
                </a:moveTo>
                <a:cubicBezTo>
                  <a:pt x="95" y="7"/>
                  <a:pt x="95" y="7"/>
                  <a:pt x="95" y="7"/>
                </a:cubicBezTo>
                <a:cubicBezTo>
                  <a:pt x="95" y="95"/>
                  <a:pt x="95" y="95"/>
                  <a:pt x="95" y="95"/>
                </a:cubicBezTo>
                <a:cubicBezTo>
                  <a:pt x="80" y="95"/>
                  <a:pt x="80" y="95"/>
                  <a:pt x="80" y="95"/>
                </a:cubicBezTo>
                <a:cubicBezTo>
                  <a:pt x="80" y="38"/>
                  <a:pt x="80" y="38"/>
                  <a:pt x="80" y="38"/>
                </a:cubicBezTo>
                <a:cubicBezTo>
                  <a:pt x="80" y="33"/>
                  <a:pt x="80" y="27"/>
                  <a:pt x="81" y="21"/>
                </a:cubicBezTo>
                <a:cubicBezTo>
                  <a:pt x="81" y="21"/>
                  <a:pt x="81" y="21"/>
                  <a:pt x="81" y="21"/>
                </a:cubicBezTo>
                <a:cubicBezTo>
                  <a:pt x="80" y="25"/>
                  <a:pt x="79" y="27"/>
                  <a:pt x="78" y="29"/>
                </a:cubicBezTo>
                <a:cubicBezTo>
                  <a:pt x="52" y="95"/>
                  <a:pt x="52" y="95"/>
                  <a:pt x="52" y="95"/>
                </a:cubicBezTo>
                <a:cubicBezTo>
                  <a:pt x="42" y="95"/>
                  <a:pt x="42" y="95"/>
                  <a:pt x="42" y="95"/>
                </a:cubicBezTo>
                <a:cubicBezTo>
                  <a:pt x="16" y="29"/>
                  <a:pt x="16" y="29"/>
                  <a:pt x="16" y="29"/>
                </a:cubicBezTo>
                <a:cubicBezTo>
                  <a:pt x="15" y="28"/>
                  <a:pt x="14" y="25"/>
                  <a:pt x="14" y="21"/>
                </a:cubicBezTo>
                <a:cubicBezTo>
                  <a:pt x="13" y="21"/>
                  <a:pt x="13" y="21"/>
                  <a:pt x="13" y="21"/>
                </a:cubicBezTo>
                <a:cubicBezTo>
                  <a:pt x="14" y="24"/>
                  <a:pt x="14" y="30"/>
                  <a:pt x="14" y="38"/>
                </a:cubicBezTo>
                <a:cubicBezTo>
                  <a:pt x="14" y="95"/>
                  <a:pt x="14" y="95"/>
                  <a:pt x="14" y="95"/>
                </a:cubicBezTo>
                <a:cubicBezTo>
                  <a:pt x="0" y="95"/>
                  <a:pt x="0" y="95"/>
                  <a:pt x="0" y="95"/>
                </a:cubicBezTo>
                <a:cubicBezTo>
                  <a:pt x="0" y="7"/>
                  <a:pt x="0" y="7"/>
                  <a:pt x="0" y="7"/>
                </a:cubicBezTo>
                <a:cubicBezTo>
                  <a:pt x="21" y="7"/>
                  <a:pt x="21" y="7"/>
                  <a:pt x="21" y="7"/>
                </a:cubicBezTo>
                <a:cubicBezTo>
                  <a:pt x="44" y="65"/>
                  <a:pt x="44" y="65"/>
                  <a:pt x="44" y="65"/>
                </a:cubicBezTo>
                <a:cubicBezTo>
                  <a:pt x="46" y="70"/>
                  <a:pt x="47" y="73"/>
                  <a:pt x="47" y="75"/>
                </a:cubicBezTo>
                <a:cubicBezTo>
                  <a:pt x="48" y="75"/>
                  <a:pt x="48" y="75"/>
                  <a:pt x="48" y="75"/>
                </a:cubicBezTo>
                <a:cubicBezTo>
                  <a:pt x="49" y="71"/>
                  <a:pt x="50" y="67"/>
                  <a:pt x="51" y="65"/>
                </a:cubicBezTo>
                <a:lnTo>
                  <a:pt x="75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CC73F7E-519C-4D23-B871-7FD985D67D4D}"/>
              </a:ext>
            </a:extLst>
          </p:cNvPr>
          <p:cNvSpPr/>
          <p:nvPr userDrawn="1"/>
        </p:nvSpPr>
        <p:spPr>
          <a:xfrm>
            <a:off x="584200" y="3977148"/>
            <a:ext cx="3550972" cy="3077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rPr>
              <a:t>May 7–9, 2018   //   Seattle, WA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00149D-DBA5-49F4-9EA0-6801AFB758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111" r="20173" b="58603"/>
          <a:stretch/>
        </p:blipFill>
        <p:spPr>
          <a:xfrm>
            <a:off x="2255245" y="0"/>
            <a:ext cx="9936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6270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0FD32619-3819-428A-8565-629596C914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19385043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 userDrawn="1">
          <p15:clr>
            <a:srgbClr val="5ACBF0"/>
          </p15:clr>
        </p15:guide>
        <p15:guide id="2" orient="horz" pos="2496" userDrawn="1">
          <p15:clr>
            <a:srgbClr val="5ACBF0"/>
          </p15:clr>
        </p15:guide>
        <p15:guide id="3" pos="6132" userDrawn="1">
          <p15:clr>
            <a:srgbClr val="5ACBF0"/>
          </p15:clr>
        </p15:guide>
        <p15:guide id="4" orient="horz" pos="216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0FD32619-3819-428A-8565-629596C914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6675120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Presentation title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667512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020681-E031-438A-87F4-3EF4E311C2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16745" r="7128" b="16745"/>
          <a:stretch/>
        </p:blipFill>
        <p:spPr>
          <a:xfrm>
            <a:off x="4920482" y="0"/>
            <a:ext cx="7176267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5DB46-DA06-45E4-B8E6-78FFA7D835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91723" y="5961261"/>
            <a:ext cx="3017520" cy="307777"/>
          </a:xfrm>
        </p:spPr>
        <p:txBody>
          <a:bodyPr anchor="b"/>
          <a:lstStyle>
            <a:lvl1pPr marL="0" indent="0" algn="r"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40273302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720920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157575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846754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416795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3898159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311447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37854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 (dark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34710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49569174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78702377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94590532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216" y="3033223"/>
            <a:ext cx="667512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667512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71028E-16C3-4002-B04C-173B0E47CA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6745" r="7128" b="16745"/>
          <a:stretch/>
        </p:blipFill>
        <p:spPr>
          <a:xfrm>
            <a:off x="4920482" y="0"/>
            <a:ext cx="71762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2526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667512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667512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61C388-D05E-4BD1-8D7C-196F5BE5DA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6745" r="7128" b="16745"/>
          <a:stretch/>
        </p:blipFill>
        <p:spPr>
          <a:xfrm>
            <a:off x="4920482" y="0"/>
            <a:ext cx="71762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7696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667512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E48BC3-17FF-42D3-9B26-17258F2E57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6745" r="7128" b="16745"/>
          <a:stretch/>
        </p:blipFill>
        <p:spPr>
          <a:xfrm>
            <a:off x="4920482" y="0"/>
            <a:ext cx="71762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0498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667512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3FAF49-2747-46DC-BE92-CD844B707A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6745" r="7128" b="16745"/>
          <a:stretch/>
        </p:blipFill>
        <p:spPr>
          <a:xfrm>
            <a:off x="4920482" y="0"/>
            <a:ext cx="71762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977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950430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425410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504645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0882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988527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MS logo white - EMF" descr="Microsoft logo white text version">
            <a:extLst>
              <a:ext uri="{FF2B5EF4-FFF2-40B4-BE49-F238E27FC236}">
                <a16:creationId xmlns:a16="http://schemas.microsoft.com/office/drawing/2014/main" id="{70D3778F-A717-44C8-9013-FF206B15DD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8464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4047610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823766"/>
      </p:ext>
    </p:extLst>
  </p:cSld>
  <p:clrMapOvr>
    <a:masterClrMapping/>
  </p:clrMapOvr>
  <p:hf sldNum="0"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504919"/>
      </p:ext>
    </p:extLst>
  </p:cSld>
  <p:clrMapOvr>
    <a:masterClrMapping/>
  </p:clrMapOvr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758107"/>
      </p:ext>
    </p:extLst>
  </p:cSld>
  <p:clrMapOvr>
    <a:masterClrMapping/>
  </p:clrMapOvr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6/27/2018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441544"/>
      </p:ext>
    </p:extLst>
  </p:cSld>
  <p:clrMapOvr>
    <a:masterClrMapping/>
  </p:clrMapOvr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93553"/>
      </p:ext>
    </p:extLst>
  </p:cSld>
  <p:clrMapOvr>
    <a:masterClrMapping/>
  </p:clrMapOvr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770330"/>
      </p:ext>
    </p:extLst>
  </p:cSld>
  <p:clrMapOvr>
    <a:masterClrMapping/>
  </p:clrMapOvr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78175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775357"/>
      </p:ext>
    </p:extLst>
  </p:cSld>
  <p:clrMapOvr>
    <a:masterClrMapping/>
  </p:clrMapOvr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704178"/>
      </p:ext>
    </p:extLst>
  </p:cSld>
  <p:clrMapOvr>
    <a:masterClrMapping/>
  </p:clrMapOvr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368996"/>
      </p:ext>
    </p:extLst>
  </p:cSld>
  <p:clrMapOvr>
    <a:masterClrMapping/>
  </p:clrMapOvr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9066725"/>
      </p:ext>
    </p:extLst>
  </p:cSld>
  <p:clrMapOvr>
    <a:masterClrMapping/>
  </p:clrMapOvr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980614"/>
      </p:ext>
    </p:extLst>
  </p:cSld>
  <p:clrMapOvr>
    <a:masterClrMapping/>
  </p:clrMapOvr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8805363"/>
      </p:ext>
    </p:extLst>
  </p:cSld>
  <p:clrMapOvr>
    <a:masterClrMapping/>
  </p:clrMapOvr>
  <p:hf sldNum="0"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674380"/>
      </p:ext>
    </p:extLst>
  </p:cSld>
  <p:clrMapOvr>
    <a:masterClrMapping/>
  </p:clrMapOvr>
  <p:hf sldNum="0"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002688"/>
      </p:ext>
    </p:extLst>
  </p:cSld>
  <p:clrMapOvr>
    <a:masterClrMapping/>
  </p:clrMapOvr>
  <p:hf sldNum="0"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182733"/>
      </p:ext>
    </p:extLst>
  </p:cSld>
  <p:clrMapOvr>
    <a:masterClrMapping/>
  </p:clrMapOvr>
  <p:hf sldNum="0"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0FD32619-3819-428A-8565-629596C914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2498268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9292866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5555108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 userDrawn="1">
          <p15:clr>
            <a:srgbClr val="5ACBF0"/>
          </p15:clr>
        </p15:guide>
        <p15:guide id="3" orient="horz" pos="1914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26" Type="http://schemas.openxmlformats.org/officeDocument/2006/relationships/image" Target="../media/image1.emf"/><Relationship Id="rId3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39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slideLayout" Target="../slideLayouts/slideLayout38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42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23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7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Relationship Id="rId22" Type="http://schemas.openxmlformats.org/officeDocument/2006/relationships/slideLayout" Target="../slideLayouts/slideLayout4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5.xml"/><Relationship Id="rId18" Type="http://schemas.openxmlformats.org/officeDocument/2006/relationships/slideLayout" Target="../slideLayouts/slideLayout60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4.xml"/><Relationship Id="rId16" Type="http://schemas.openxmlformats.org/officeDocument/2006/relationships/slideLayout" Target="../slideLayouts/slideLayout58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52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48" r:id="rId1"/>
    <p:sldLayoutId id="2147484577" r:id="rId2"/>
    <p:sldLayoutId id="2147484240" r:id="rId3"/>
    <p:sldLayoutId id="2147484241" r:id="rId4"/>
    <p:sldLayoutId id="2147484474" r:id="rId5"/>
    <p:sldLayoutId id="2147484245" r:id="rId6"/>
    <p:sldLayoutId id="2147484639" r:id="rId7"/>
    <p:sldLayoutId id="2147484249" r:id="rId8"/>
    <p:sldLayoutId id="2147484582" r:id="rId9"/>
    <p:sldLayoutId id="2147484584" r:id="rId10"/>
    <p:sldLayoutId id="2147484646" r:id="rId11"/>
    <p:sldLayoutId id="2147484256" r:id="rId12"/>
    <p:sldLayoutId id="2147484257" r:id="rId13"/>
    <p:sldLayoutId id="2147484585" r:id="rId14"/>
    <p:sldLayoutId id="2147484299" r:id="rId15"/>
    <p:sldLayoutId id="2147484263" r:id="rId16"/>
    <p:sldLayoutId id="2147484653" r:id="rId17"/>
    <p:sldLayoutId id="2147484667" r:id="rId18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1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312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51" r:id="rId1"/>
    <p:sldLayoutId id="2147484752" r:id="rId2"/>
    <p:sldLayoutId id="2147484753" r:id="rId3"/>
    <p:sldLayoutId id="2147484754" r:id="rId4"/>
    <p:sldLayoutId id="2147484755" r:id="rId5"/>
    <p:sldLayoutId id="2147484756" r:id="rId6"/>
    <p:sldLayoutId id="2147484757" r:id="rId7"/>
    <p:sldLayoutId id="2147484758" r:id="rId8"/>
    <p:sldLayoutId id="2147484759" r:id="rId9"/>
    <p:sldLayoutId id="2147484760" r:id="rId10"/>
    <p:sldLayoutId id="2147484761" r:id="rId11"/>
    <p:sldLayoutId id="2147484762" r:id="rId12"/>
    <p:sldLayoutId id="2147484763" r:id="rId13"/>
    <p:sldLayoutId id="2147484764" r:id="rId14"/>
    <p:sldLayoutId id="2147484765" r:id="rId15"/>
    <p:sldLayoutId id="2147484766" r:id="rId16"/>
    <p:sldLayoutId id="2147484767" r:id="rId17"/>
    <p:sldLayoutId id="2147484768" r:id="rId18"/>
    <p:sldLayoutId id="2147484769" r:id="rId19"/>
    <p:sldLayoutId id="2147484770" r:id="rId20"/>
    <p:sldLayoutId id="2147484771" r:id="rId21"/>
    <p:sldLayoutId id="2147484772" r:id="rId22"/>
    <p:sldLayoutId id="2147484773" r:id="rId23"/>
    <p:sldLayoutId id="2147484774" r:id="rId24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1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NEW Brand Colors 2018">
            <a:extLst>
              <a:ext uri="{FF2B5EF4-FFF2-40B4-BE49-F238E27FC236}">
                <a16:creationId xmlns:a16="http://schemas.microsoft.com/office/drawing/2014/main" id="{7D4F3334-D440-4772-81EA-0A93A9DB6F5A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29" name="GRID" hidden="1">
            <a:extLst>
              <a:ext uri="{FF2B5EF4-FFF2-40B4-BE49-F238E27FC236}">
                <a16:creationId xmlns:a16="http://schemas.microsoft.com/office/drawing/2014/main" id="{F16F3B62-AE15-4C8F-BC9D-C578A38E876D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6B2D870-53CC-4D6D-9E3D-23E614EB68D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EA408F7-31BE-4836-BB53-C293175FD945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75777EB-01C1-4DFB-83E9-03EC2CF5B70F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3F595F9-F3CE-4247-84B9-6933B4EBF16F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6A21E56-2B69-4A90-97E8-FABF843EE397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4DD74D1-0A1E-4DDB-9BB3-42AE55E189AA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E065D8C-39B4-459F-AC0A-035911491F45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D329500-578B-42C5-8310-F8AD6019F45F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99842D9-F12E-44A0-AE6A-69FA9C2F2EF6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598B775-4025-42EB-A005-65045910A101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924078D-9955-4A65-9713-061014E2CFE8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AACFA4D-DA9B-49C8-9CEE-BAE9B922AAFA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7A00020-8972-4AA9-B02F-B569EA909120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494852E-4EDF-487B-A438-0734E9E38CBD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6913747-B8A2-47FE-9BE0-93DBA8F0FDAD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EF797AA-9E52-47C3-BE6D-183BDACBDF9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3713EAC-7765-48A2-A6A4-4E69511601C2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BCB7BDC-AC45-4CD7-AE00-4EFD59DFE06A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3BB5FB0-EE52-4A5C-ACC0-8D41EBA50FE1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6E15B50-7ACB-4F8B-B27F-BB801F61EBC9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4A3776B-0B89-403B-8C57-4ECD495CCD4A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EEB73C5-AEAF-4E40-AB0D-4372DC63CD10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9DAF059-1C45-4082-9551-B1DC26B6A90D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5CBE933-154F-49A5-A6E2-099C36544B77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7FE0B47-6DA2-4DF8-98F7-BE15C4CEE06C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DA7A2FA-1E8C-4524-8FA7-B728056D62AA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B6834E7-3C88-45F0-8968-B0CF7F1F8CC6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F748DE-CFA7-49FE-B9EB-F16A4F2B31FE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E98A944-5B55-47AA-9AB5-0C84BA84A3C1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D8556E2-E9C8-49FF-881E-F37C170D408C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1921D33-A227-467D-962A-4457839B437F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E0699D1-8297-482B-8A04-6384355E0B59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CCF43E2-8BA6-40E6-98C6-E55317798441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0EDE8DD-D398-4053-A7AF-FD7F23893A2B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.64 square" hidden="1">
            <a:extLst>
              <a:ext uri="{FF2B5EF4-FFF2-40B4-BE49-F238E27FC236}">
                <a16:creationId xmlns:a16="http://schemas.microsoft.com/office/drawing/2014/main" id="{00804F29-48EB-4214-8374-69D1F592D955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6" name=".32 square" hidden="1">
            <a:extLst>
              <a:ext uri="{FF2B5EF4-FFF2-40B4-BE49-F238E27FC236}">
                <a16:creationId xmlns:a16="http://schemas.microsoft.com/office/drawing/2014/main" id="{BF6CB245-ECE3-4ACC-868D-B244D80FEAA7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803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68" r:id="rId1"/>
    <p:sldLayoutId id="2147484869" r:id="rId2"/>
    <p:sldLayoutId id="2147484870" r:id="rId3"/>
    <p:sldLayoutId id="2147484871" r:id="rId4"/>
    <p:sldLayoutId id="2147484872" r:id="rId5"/>
    <p:sldLayoutId id="2147484873" r:id="rId6"/>
    <p:sldLayoutId id="2147484874" r:id="rId7"/>
    <p:sldLayoutId id="2147484875" r:id="rId8"/>
    <p:sldLayoutId id="2147484876" r:id="rId9"/>
    <p:sldLayoutId id="2147484877" r:id="rId10"/>
    <p:sldLayoutId id="2147484878" r:id="rId11"/>
    <p:sldLayoutId id="2147484879" r:id="rId12"/>
    <p:sldLayoutId id="2147484880" r:id="rId13"/>
    <p:sldLayoutId id="2147484881" r:id="rId14"/>
    <p:sldLayoutId id="2147484882" r:id="rId15"/>
    <p:sldLayoutId id="2147484883" r:id="rId16"/>
    <p:sldLayoutId id="2147484886" r:id="rId17"/>
    <p:sldLayoutId id="2147484887" r:id="rId18"/>
  </p:sldLayoutIdLst>
  <p:transition>
    <p:fade/>
  </p:transition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68" userDrawn="1">
          <p15:clr>
            <a:srgbClr val="C35EA4"/>
          </p15:clr>
        </p15:guide>
        <p15:guide id="2" pos="7313" userDrawn="1">
          <p15:clr>
            <a:srgbClr val="C35EA4"/>
          </p15:clr>
        </p15:guide>
        <p15:guide id="3" orient="horz" pos="369" userDrawn="1">
          <p15:clr>
            <a:srgbClr val="C35EA4"/>
          </p15:clr>
        </p15:guide>
        <p15:guide id="4" orient="horz" pos="3949" userDrawn="1">
          <p15:clr>
            <a:srgbClr val="C35EA4"/>
          </p15:clr>
        </p15:guide>
        <p15:guide id="5" orient="horz" pos="184" userDrawn="1">
          <p15:clr>
            <a:srgbClr val="A4A3A4"/>
          </p15:clr>
        </p15:guide>
        <p15:guide id="6" pos="185" userDrawn="1">
          <p15:clr>
            <a:srgbClr val="A4A3A4"/>
          </p15:clr>
        </p15:guide>
        <p15:guide id="7" orient="horz" pos="4135" userDrawn="1">
          <p15:clr>
            <a:srgbClr val="A4A3A4"/>
          </p15:clr>
        </p15:guide>
        <p15:guide id="8" pos="7495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0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machine-learnin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850671-DC31-4204-BA79-C472F6478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425780"/>
            <a:ext cx="9144000" cy="1107996"/>
          </a:xfrm>
        </p:spPr>
        <p:txBody>
          <a:bodyPr/>
          <a:lstStyle/>
          <a:p>
            <a:r>
              <a:rPr lang="en-US" dirty="0"/>
              <a:t>ML.NET: </a:t>
            </a:r>
            <a:r>
              <a:rPr lang="ru-RU" dirty="0"/>
              <a:t>новый </a:t>
            </a:r>
            <a:r>
              <a:rPr lang="en-US" dirty="0"/>
              <a:t>.NET </a:t>
            </a:r>
            <a:r>
              <a:rPr lang="ru-RU" dirty="0"/>
              <a:t>фреймворк для машинного обучения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89E80-BCA2-45C9-A268-D9E21A2074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4200" y="3967370"/>
            <a:ext cx="9144000" cy="369332"/>
          </a:xfrm>
        </p:spPr>
        <p:txBody>
          <a:bodyPr/>
          <a:lstStyle/>
          <a:p>
            <a:r>
              <a:rPr lang="ru-RU" sz="2400" dirty="0"/>
              <a:t>Ольга Гавриш</a:t>
            </a:r>
            <a:r>
              <a:rPr lang="en-US" sz="2400" dirty="0"/>
              <a:t>	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9873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Olia Gavrysh</a:t>
            </a:r>
            <a:endParaRPr lang="en-US" b="0" dirty="0"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64343" y="1870609"/>
            <a:ext cx="6104757" cy="33651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n-NO" sz="2800" b="1" dirty="0"/>
              <a:t>Program Manager, .NET team, Microsoft</a:t>
            </a:r>
          </a:p>
          <a:p>
            <a:pPr marL="0" indent="0">
              <a:buNone/>
            </a:pPr>
            <a:endParaRPr lang="nn-NO" sz="800" dirty="0"/>
          </a:p>
          <a:p>
            <a:pPr marL="0" indent="0">
              <a:buNone/>
            </a:pPr>
            <a:r>
              <a:rPr lang="en-US" sz="2400" dirty="0"/>
              <a:t>twitter: @oliagavrysh</a:t>
            </a:r>
          </a:p>
          <a:p>
            <a:pPr marL="0" lvl="0" indent="0">
              <a:buNone/>
            </a:pPr>
            <a:r>
              <a:rPr lang="en-US" sz="2400" dirty="0"/>
              <a:t>email:   olia.gavrysh@microsoft.com</a:t>
            </a:r>
            <a:endParaRPr lang="ru-RU" sz="2400" dirty="0"/>
          </a:p>
        </p:txBody>
      </p:sp>
      <p:pic>
        <p:nvPicPr>
          <p:cNvPr id="7" name="Picture 6" descr="A person smiling for the camera&#10;&#10;Description generated with very high confidence">
            <a:extLst>
              <a:ext uri="{FF2B5EF4-FFF2-40B4-BE49-F238E27FC236}">
                <a16:creationId xmlns:a16="http://schemas.microsoft.com/office/drawing/2014/main" id="{19AA3057-823E-4537-B108-6245DDB3D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445" y="412609"/>
            <a:ext cx="2775065" cy="2775065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305407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n-lt"/>
              </a:rPr>
              <a:t>Сегодня мы поговорим</a:t>
            </a:r>
            <a:endParaRPr lang="en-US" b="0" dirty="0"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8940800" cy="2171304"/>
          </a:xfrm>
        </p:spPr>
        <p:txBody>
          <a:bodyPr>
            <a:normAutofit/>
          </a:bodyPr>
          <a:lstStyle/>
          <a:p>
            <a:r>
              <a:rPr lang="ru-RU" sz="2400" dirty="0"/>
              <a:t>Что такое </a:t>
            </a:r>
            <a:r>
              <a:rPr lang="en-US" sz="2400" dirty="0"/>
              <a:t>ML.NET</a:t>
            </a:r>
          </a:p>
          <a:p>
            <a:pPr lvl="0"/>
            <a:r>
              <a:rPr lang="ru-RU" sz="2400" dirty="0"/>
              <a:t>История создания</a:t>
            </a:r>
          </a:p>
          <a:p>
            <a:pPr lvl="0"/>
            <a:r>
              <a:rPr lang="ru-RU" sz="2400" dirty="0"/>
              <a:t>Планы и перспективы на будущее</a:t>
            </a:r>
          </a:p>
          <a:p>
            <a:pPr lvl="0"/>
            <a:r>
              <a:rPr lang="ru-RU" sz="2400" dirty="0"/>
              <a:t>Как узнать больше, как стать контрибьютером</a:t>
            </a:r>
          </a:p>
        </p:txBody>
      </p:sp>
      <p:pic>
        <p:nvPicPr>
          <p:cNvPr id="1026" name="Picture 2" descr="http://thepositiveclassroom.princetonsquarepress.com/wp-content/uploads/2011/11/Moms-blog-hands-raised-300x161.jpg">
            <a:extLst>
              <a:ext uri="{FF2B5EF4-FFF2-40B4-BE49-F238E27FC236}">
                <a16:creationId xmlns:a16="http://schemas.microsoft.com/office/drawing/2014/main" id="{CECBC1F5-0BB3-4380-BB7E-78F877468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699" y="4227635"/>
            <a:ext cx="2857500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E6A3E6F-CE1E-4AAB-9953-029F0DED9D11}"/>
              </a:ext>
            </a:extLst>
          </p:cNvPr>
          <p:cNvSpPr txBox="1">
            <a:spLocks/>
          </p:cNvSpPr>
          <p:nvPr/>
        </p:nvSpPr>
        <p:spPr>
          <a:xfrm>
            <a:off x="5054600" y="4329963"/>
            <a:ext cx="2638287" cy="14380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latin typeface="+mn-lt"/>
              </a:rPr>
              <a:t>Задавайте </a:t>
            </a:r>
          </a:p>
          <a:p>
            <a:pPr algn="ctr"/>
            <a:r>
              <a:rPr lang="ru-RU" dirty="0">
                <a:latin typeface="+mn-lt"/>
              </a:rPr>
              <a:t>вопросы!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1556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5897"/>
          </a:xfrm>
        </p:spPr>
        <p:txBody>
          <a:bodyPr/>
          <a:lstStyle/>
          <a:p>
            <a:r>
              <a:rPr lang="ru-RU" dirty="0">
                <a:latin typeface="+mn-lt"/>
              </a:rPr>
              <a:t>Что такое </a:t>
            </a:r>
            <a:r>
              <a:rPr lang="en-US" dirty="0"/>
              <a:t>ML.NET</a:t>
            </a:r>
            <a:endParaRPr lang="en-US" b="0" dirty="0"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8940800" cy="5046168"/>
          </a:xfrm>
        </p:spPr>
        <p:txBody>
          <a:bodyPr>
            <a:normAutofit/>
          </a:bodyPr>
          <a:lstStyle/>
          <a:p>
            <a:r>
              <a:rPr lang="en-US" sz="2800" dirty="0"/>
              <a:t>Open source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200" dirty="0"/>
              <a:t>    repo: https://github.com/dotnet/machinelearning/</a:t>
            </a:r>
          </a:p>
          <a:p>
            <a:pPr lvl="0"/>
            <a:r>
              <a:rPr lang="en-US" sz="2800" dirty="0"/>
              <a:t>Cross-platform</a:t>
            </a:r>
          </a:p>
          <a:p>
            <a:pPr marL="0" lvl="0" indent="0">
              <a:buNone/>
            </a:pPr>
            <a:r>
              <a:rPr lang="en-US" sz="2400" dirty="0"/>
              <a:t>	</a:t>
            </a:r>
            <a:r>
              <a:rPr lang="en-US" sz="2200" dirty="0"/>
              <a:t>Windows, Linux, MacOS</a:t>
            </a:r>
          </a:p>
          <a:p>
            <a:pPr lvl="0"/>
            <a:r>
              <a:rPr lang="en-US" sz="2800" dirty="0"/>
              <a:t>Framework</a:t>
            </a:r>
            <a:endParaRPr lang="en-US" sz="2400" dirty="0"/>
          </a:p>
          <a:p>
            <a:pPr lvl="1"/>
            <a:r>
              <a:rPr lang="ru-RU" sz="2200" dirty="0"/>
              <a:t>Общие структуры данных</a:t>
            </a:r>
            <a:r>
              <a:rPr lang="en-US" sz="2200" dirty="0"/>
              <a:t> </a:t>
            </a:r>
            <a:r>
              <a:rPr lang="ru-RU" sz="2200" dirty="0"/>
              <a:t>и шаблоны </a:t>
            </a:r>
            <a:r>
              <a:rPr lang="en-US" sz="2200" dirty="0"/>
              <a:t>API</a:t>
            </a:r>
            <a:endParaRPr lang="ru-RU" sz="2200" dirty="0"/>
          </a:p>
          <a:p>
            <a:pPr lvl="1"/>
            <a:r>
              <a:rPr lang="ru-RU" sz="2200" dirty="0"/>
              <a:t>Возможность</a:t>
            </a:r>
            <a:r>
              <a:rPr lang="en-US" sz="2200" dirty="0"/>
              <a:t> </a:t>
            </a:r>
            <a:r>
              <a:rPr lang="ru-RU" sz="2200" dirty="0"/>
              <a:t>интеграции с </a:t>
            </a:r>
            <a:r>
              <a:rPr lang="en-US" sz="2200" dirty="0"/>
              <a:t>TensorFlow, CNTK, Accord.NET, …</a:t>
            </a:r>
            <a:endParaRPr lang="ru-RU" sz="2200" dirty="0"/>
          </a:p>
          <a:p>
            <a:r>
              <a:rPr lang="en-US" sz="2800" dirty="0"/>
              <a:t>.NET</a:t>
            </a:r>
            <a:endParaRPr lang="ru-RU" sz="2800" dirty="0"/>
          </a:p>
          <a:p>
            <a:pPr lvl="1"/>
            <a:r>
              <a:rPr lang="ru-RU" sz="2200" dirty="0"/>
              <a:t>не нужно учить </a:t>
            </a:r>
            <a:r>
              <a:rPr lang="en-US" sz="2200" dirty="0"/>
              <a:t>Python</a:t>
            </a:r>
            <a:endParaRPr lang="ru-RU" sz="2200" dirty="0"/>
          </a:p>
          <a:p>
            <a:pPr lvl="1"/>
            <a:r>
              <a:rPr lang="ru-RU" sz="2200" dirty="0"/>
              <a:t>не нужен клей-код</a:t>
            </a:r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5FFD57-3124-48E6-AE62-E5284D8F0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434" y="2107335"/>
            <a:ext cx="256592" cy="25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82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5897"/>
          </a:xfrm>
        </p:spPr>
        <p:txBody>
          <a:bodyPr/>
          <a:lstStyle/>
          <a:p>
            <a:r>
              <a:rPr lang="ru-RU" dirty="0">
                <a:latin typeface="+mn-lt"/>
              </a:rPr>
              <a:t>Отец </a:t>
            </a:r>
            <a:r>
              <a:rPr lang="en-US" dirty="0"/>
              <a:t>ML.NET</a:t>
            </a:r>
            <a:endParaRPr lang="en-US" b="0" dirty="0">
              <a:latin typeface="+mn-lt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7E564AD-8277-461B-920B-2722B84FB1F2}"/>
              </a:ext>
            </a:extLst>
          </p:cNvPr>
          <p:cNvGrpSpPr/>
          <p:nvPr/>
        </p:nvGrpSpPr>
        <p:grpSpPr>
          <a:xfrm>
            <a:off x="677335" y="1724349"/>
            <a:ext cx="8924222" cy="2183407"/>
            <a:chOff x="3734802" y="1861350"/>
            <a:chExt cx="7747257" cy="213257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C9751D2-41CE-4BE1-A589-37DDB4587929}"/>
                </a:ext>
              </a:extLst>
            </p:cNvPr>
            <p:cNvSpPr/>
            <p:nvPr/>
          </p:nvSpPr>
          <p:spPr>
            <a:xfrm>
              <a:off x="3734802" y="1861350"/>
              <a:ext cx="2286000" cy="14238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399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40+</a:t>
              </a:r>
            </a:p>
            <a:p>
              <a:pPr marL="0" marR="0" lvl="0" indent="0" algn="ctr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Learners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4B524B5-8174-4B7C-B0FA-71DA86FD7745}"/>
                </a:ext>
              </a:extLst>
            </p:cNvPr>
            <p:cNvSpPr/>
            <p:nvPr/>
          </p:nvSpPr>
          <p:spPr>
            <a:xfrm>
              <a:off x="3734802" y="3285210"/>
              <a:ext cx="2286000" cy="7087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 enable you to get world-class accuracy for your problem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FDBAB4-FC13-4F91-B7A9-AAE606D1DAF8}"/>
                </a:ext>
              </a:extLst>
            </p:cNvPr>
            <p:cNvSpPr/>
            <p:nvPr/>
          </p:nvSpPr>
          <p:spPr>
            <a:xfrm>
              <a:off x="9196059" y="1861350"/>
              <a:ext cx="2286000" cy="14238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Composability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3753F6-35D8-43C4-A8DD-CD16227226F1}"/>
                </a:ext>
              </a:extLst>
            </p:cNvPr>
            <p:cNvSpPr/>
            <p:nvPr/>
          </p:nvSpPr>
          <p:spPr>
            <a:xfrm>
              <a:off x="9196059" y="3285210"/>
              <a:ext cx="2286000" cy="7087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 allow flexible pipelines to ensemble, sweep, stack, featurize, etc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D5FF039-E165-44A6-BC16-1DDE394DEF66}"/>
                </a:ext>
              </a:extLst>
            </p:cNvPr>
            <p:cNvSpPr/>
            <p:nvPr/>
          </p:nvSpPr>
          <p:spPr>
            <a:xfrm>
              <a:off x="6469622" y="1861350"/>
              <a:ext cx="2285999" cy="14238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399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80+</a:t>
              </a:r>
            </a:p>
            <a:p>
              <a:pPr marL="0" marR="0" lvl="0" indent="0" algn="ctr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Transforms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3B6F37A-16DE-485F-B716-C6C1E7BAAEBD}"/>
                </a:ext>
              </a:extLst>
            </p:cNvPr>
            <p:cNvSpPr/>
            <p:nvPr/>
          </p:nvSpPr>
          <p:spPr>
            <a:xfrm>
              <a:off x="6469622" y="3285210"/>
              <a:ext cx="2285999" cy="7087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 make data wrangling and featurizing easier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9BC2C77-51D3-4CB3-B0F9-2B9E35D19D23}"/>
              </a:ext>
            </a:extLst>
          </p:cNvPr>
          <p:cNvGrpSpPr/>
          <p:nvPr/>
        </p:nvGrpSpPr>
        <p:grpSpPr>
          <a:xfrm>
            <a:off x="677334" y="4119134"/>
            <a:ext cx="8929696" cy="1639492"/>
            <a:chOff x="975491" y="4442395"/>
            <a:chExt cx="10486828" cy="163949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11AC6A8-EB9F-45E6-9660-470DC6A119C2}"/>
                </a:ext>
              </a:extLst>
            </p:cNvPr>
            <p:cNvCxnSpPr/>
            <p:nvPr/>
          </p:nvCxnSpPr>
          <p:spPr>
            <a:xfrm>
              <a:off x="975495" y="4442395"/>
              <a:ext cx="10486824" cy="0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F6BA9A3-0FE1-4EC7-9161-C059E4A869AC}"/>
                </a:ext>
              </a:extLst>
            </p:cNvPr>
            <p:cNvSpPr/>
            <p:nvPr/>
          </p:nvSpPr>
          <p:spPr>
            <a:xfrm>
              <a:off x="6445129" y="4779152"/>
              <a:ext cx="2286000" cy="130273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49%</a:t>
              </a:r>
              <a:endParaRPr kumimoji="0" lang="en-US" sz="5998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Internal Org Usage </a:t>
              </a:r>
            </a:p>
            <a:p>
              <a:pPr marL="0" marR="0" lvl="0" indent="0" algn="ctr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(by CVP)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2EC52F5-D0D8-4B2D-8F13-02CE911CE05F}"/>
                </a:ext>
              </a:extLst>
            </p:cNvPr>
            <p:cNvSpPr/>
            <p:nvPr/>
          </p:nvSpPr>
          <p:spPr>
            <a:xfrm>
              <a:off x="975491" y="4779152"/>
              <a:ext cx="2286000" cy="130273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16M+</a:t>
              </a:r>
            </a:p>
            <a:p>
              <a:pPr marL="0" marR="0" lvl="0" indent="0" algn="ctr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+140% YOY</a:t>
              </a:r>
            </a:p>
            <a:p>
              <a:pPr marL="0" marR="0" lvl="0" indent="0" algn="ctr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Total Experiments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83F31C2-2858-45AC-B4AA-23F656062C27}"/>
                </a:ext>
              </a:extLst>
            </p:cNvPr>
            <p:cNvSpPr/>
            <p:nvPr/>
          </p:nvSpPr>
          <p:spPr>
            <a:xfrm>
              <a:off x="9171567" y="4766124"/>
              <a:ext cx="2286000" cy="130273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74%</a:t>
              </a:r>
              <a:endParaRPr kumimoji="0" lang="en-US" sz="5998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Engineering Org Usage </a:t>
              </a:r>
            </a:p>
            <a:p>
              <a:pPr marL="0" marR="0" lvl="0" indent="0" algn="ctr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(by CVP)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F5FA5FC-D209-44C6-AB6B-C61BF5851E4D}"/>
                </a:ext>
              </a:extLst>
            </p:cNvPr>
            <p:cNvSpPr/>
            <p:nvPr/>
          </p:nvSpPr>
          <p:spPr>
            <a:xfrm>
              <a:off x="3710310" y="4766124"/>
              <a:ext cx="2286000" cy="130273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1.7K</a:t>
              </a:r>
            </a:p>
            <a:p>
              <a:pPr marL="0" marR="0" lvl="0" indent="0" algn="ctr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+16% YOY</a:t>
              </a:r>
            </a:p>
            <a:p>
              <a:pPr marL="0" marR="0" lvl="0" indent="0" algn="ctr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Active Users</a:t>
              </a: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13A22D35-E078-49EA-B662-85C6F831E50A}"/>
              </a:ext>
            </a:extLst>
          </p:cNvPr>
          <p:cNvSpPr/>
          <p:nvPr/>
        </p:nvSpPr>
        <p:spPr>
          <a:xfrm>
            <a:off x="7656419" y="1523994"/>
            <a:ext cx="123463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>
                <a:solidFill>
                  <a:prstClr val="black"/>
                </a:solidFill>
                <a:latin typeface="Calibri" panose="020F0502020204030204"/>
              </a:rPr>
              <a:t>∞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446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5897"/>
          </a:xfrm>
        </p:spPr>
        <p:txBody>
          <a:bodyPr/>
          <a:lstStyle/>
          <a:p>
            <a:r>
              <a:rPr lang="en-US" dirty="0">
                <a:latin typeface="+mn-lt"/>
              </a:rPr>
              <a:t>Roadmap</a:t>
            </a:r>
            <a:endParaRPr lang="en-US" b="0" dirty="0"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8940800" cy="5046168"/>
          </a:xfrm>
        </p:spPr>
        <p:txBody>
          <a:bodyPr>
            <a:normAutofit/>
          </a:bodyPr>
          <a:lstStyle/>
          <a:p>
            <a:r>
              <a:rPr lang="en-US" sz="2800" dirty="0"/>
              <a:t>Image processing</a:t>
            </a:r>
          </a:p>
          <a:p>
            <a:r>
              <a:rPr lang="en-US" sz="2800" dirty="0"/>
              <a:t>Deep learning</a:t>
            </a:r>
          </a:p>
          <a:p>
            <a:r>
              <a:rPr lang="en-US" sz="2800" dirty="0"/>
              <a:t>Anomaly detection</a:t>
            </a:r>
          </a:p>
          <a:p>
            <a:r>
              <a:rPr lang="en-US" sz="2800" dirty="0"/>
              <a:t>Time Series</a:t>
            </a:r>
          </a:p>
          <a:p>
            <a:r>
              <a:rPr lang="ru-RU" sz="2800" dirty="0"/>
              <a:t>Интеграция с </a:t>
            </a:r>
            <a:r>
              <a:rPr lang="en-US" sz="2800" dirty="0"/>
              <a:t>TensorFlow, CNTK, Accord.NET, …</a:t>
            </a:r>
            <a:endParaRPr lang="en-US" sz="2400" dirty="0"/>
          </a:p>
          <a:p>
            <a:r>
              <a:rPr lang="ru-RU" sz="2200" dirty="0"/>
              <a:t>...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983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5897"/>
          </a:xfrm>
        </p:spPr>
        <p:txBody>
          <a:bodyPr/>
          <a:lstStyle/>
          <a:p>
            <a:r>
              <a:rPr lang="ru-RU" b="0" dirty="0">
                <a:latin typeface="+mn-lt"/>
              </a:rPr>
              <a:t>Как использовать </a:t>
            </a:r>
            <a:r>
              <a:rPr lang="en-US" b="0" dirty="0">
                <a:latin typeface="+mn-lt"/>
              </a:rPr>
              <a:t>ML.NET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61340" y="1435497"/>
            <a:ext cx="8940800" cy="5046168"/>
          </a:xfrm>
        </p:spPr>
        <p:txBody>
          <a:bodyPr>
            <a:normAutofit/>
          </a:bodyPr>
          <a:lstStyle/>
          <a:p>
            <a:r>
              <a:rPr lang="en-US" sz="2400" dirty="0"/>
              <a:t>NuGet pkg: Microsoft.ML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400" dirty="0"/>
          </a:p>
          <a:p>
            <a:r>
              <a:rPr lang="en-US" sz="2400" dirty="0"/>
              <a:t>Fork on GitHub: </a:t>
            </a:r>
            <a:r>
              <a:rPr lang="en-US" sz="2000" dirty="0"/>
              <a:t>https://github.com/dotnet/machinelearning/</a:t>
            </a:r>
          </a:p>
          <a:p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A0706B-238C-4C68-B2B9-A368A3E4F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5501" y="2013370"/>
            <a:ext cx="4621394" cy="20207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73745D-9780-4FDC-A67C-96D16C11CD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5501" y="4611944"/>
            <a:ext cx="4621394" cy="212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34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5897"/>
          </a:xfrm>
        </p:spPr>
        <p:txBody>
          <a:bodyPr>
            <a:normAutofit fontScale="90000"/>
          </a:bodyPr>
          <a:lstStyle/>
          <a:p>
            <a:r>
              <a:rPr lang="ru-RU" b="0" dirty="0">
                <a:latin typeface="+mn-lt"/>
              </a:rPr>
              <a:t>Как узнать больше и </a:t>
            </a:r>
            <a:r>
              <a:rPr lang="ru-RU" dirty="0">
                <a:latin typeface="+mn-lt"/>
              </a:rPr>
              <a:t>стать контрибьютером</a:t>
            </a:r>
            <a:endParaRPr lang="en-US" b="0" dirty="0"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61340" y="1435497"/>
            <a:ext cx="8940800" cy="5046168"/>
          </a:xfrm>
        </p:spPr>
        <p:txBody>
          <a:bodyPr>
            <a:normAutofit/>
          </a:bodyPr>
          <a:lstStyle/>
          <a:p>
            <a:r>
              <a:rPr lang="ru-RU" sz="2400" dirty="0"/>
              <a:t>Примеры:</a:t>
            </a:r>
            <a:r>
              <a:rPr lang="en-US" sz="2400" dirty="0"/>
              <a:t> </a:t>
            </a:r>
          </a:p>
          <a:p>
            <a:pPr lvl="1"/>
            <a:r>
              <a:rPr lang="en-US" sz="2200" dirty="0"/>
              <a:t>https://github.com/dotnet/machinelearning</a:t>
            </a:r>
            <a:r>
              <a:rPr lang="ru-RU" sz="2200" dirty="0"/>
              <a:t>-</a:t>
            </a:r>
            <a:r>
              <a:rPr lang="en-US" sz="2200" dirty="0"/>
              <a:t>samples</a:t>
            </a:r>
          </a:p>
          <a:p>
            <a:r>
              <a:rPr lang="ru-RU" sz="2400" dirty="0"/>
              <a:t>Документация: </a:t>
            </a:r>
          </a:p>
          <a:p>
            <a:pPr lvl="1"/>
            <a:r>
              <a:rPr lang="en-US" sz="2200" dirty="0">
                <a:hlinkClick r:id="rId3"/>
              </a:rPr>
              <a:t>https://docs.microsoft.com/en-us/dotnet/machine-learning/</a:t>
            </a:r>
            <a:endParaRPr lang="ru-RU" sz="2200" dirty="0"/>
          </a:p>
          <a:p>
            <a:pPr marL="0" indent="0">
              <a:buNone/>
            </a:pPr>
            <a:r>
              <a:rPr lang="ru-RU" sz="3200" dirty="0">
                <a:solidFill>
                  <a:schemeClr val="accent1"/>
                </a:solidFill>
                <a:ea typeface="+mj-ea"/>
                <a:cs typeface="+mj-cs"/>
              </a:rPr>
              <a:t>Ваш вклад:</a:t>
            </a:r>
          </a:p>
          <a:p>
            <a:r>
              <a:rPr lang="ru-RU" sz="2400" dirty="0"/>
              <a:t>Создавайте баги</a:t>
            </a:r>
          </a:p>
          <a:p>
            <a:r>
              <a:rPr lang="ru-RU" sz="2400" dirty="0"/>
              <a:t>Фиксите баги</a:t>
            </a:r>
          </a:p>
          <a:p>
            <a:r>
              <a:rPr lang="ru-RU" sz="2400" dirty="0"/>
              <a:t>Добавляйте свои примеры</a:t>
            </a:r>
          </a:p>
          <a:p>
            <a:r>
              <a:rPr lang="ru-RU" sz="2400" dirty="0"/>
              <a:t>Дополняйте документацию</a:t>
            </a:r>
          </a:p>
          <a:p>
            <a:r>
              <a:rPr lang="ru-RU" sz="2400" dirty="0"/>
              <a:t>Пишите фичи</a:t>
            </a:r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1235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B7504-6865-4AE6-97BA-72CC07AF4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8791" y="1484811"/>
            <a:ext cx="5534054" cy="1320800"/>
          </a:xfrm>
        </p:spPr>
        <p:txBody>
          <a:bodyPr>
            <a:noAutofit/>
          </a:bodyPr>
          <a:lstStyle/>
          <a:p>
            <a:r>
              <a:rPr lang="ru-RU" sz="9600" b="0" dirty="0">
                <a:latin typeface="+mn-lt"/>
              </a:rPr>
              <a:t>Вопросы</a:t>
            </a:r>
            <a:endParaRPr lang="en-US" sz="9600" b="0" dirty="0">
              <a:latin typeface="+mn-lt"/>
            </a:endParaRPr>
          </a:p>
        </p:txBody>
      </p:sp>
      <p:pic>
        <p:nvPicPr>
          <p:cNvPr id="7" name="Picture 2" descr="http://thepositiveclassroom.princetonsquarepress.com/wp-content/uploads/2011/11/Moms-blog-hands-raised-300x161.jpg">
            <a:extLst>
              <a:ext uri="{FF2B5EF4-FFF2-40B4-BE49-F238E27FC236}">
                <a16:creationId xmlns:a16="http://schemas.microsoft.com/office/drawing/2014/main" id="{6C4AC41C-7DF5-49E4-B77E-6AA1F4FFF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260" y="3429000"/>
            <a:ext cx="2857500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54387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5-50207_Machine_Learning_AI_&amp;_Data_Science_Conference_Template">
  <a:themeElements>
    <a:clrScheme name="Custom 2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A80000"/>
      </a:accent1>
      <a:accent2>
        <a:srgbClr val="505050"/>
      </a:accent2>
      <a:accent3>
        <a:srgbClr val="737373"/>
      </a:accent3>
      <a:accent4>
        <a:srgbClr val="002050"/>
      </a:accent4>
      <a:accent5>
        <a:srgbClr val="D83B01"/>
      </a:accent5>
      <a:accent6>
        <a:srgbClr val="D2D2D2"/>
      </a:accent6>
      <a:hlink>
        <a:srgbClr val="0078D7"/>
      </a:hlink>
      <a:folHlink>
        <a:srgbClr val="0078D7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</a:ln>
      </a:spPr>
      <a:bodyPr rot="0" spcFirstLastPara="0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  <a:lnDef>
      <a:spPr>
        <a:ln>
          <a:solidFill>
            <a:schemeClr val="bg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achine_Learning_AI_Data_Science_Conference_16x9_Template_v03.potx" id="{DB030BE7-F735-41CB-BB2E-C05775DB47D1}" vid="{27ECCDC5-14C0-4588-9242-E759E6C4C7CB}"/>
    </a:ext>
  </a:extLst>
</a:theme>
</file>

<file path=ppt/theme/theme2.xml><?xml version="1.0" encoding="utf-8"?>
<a:theme xmlns:a="http://schemas.openxmlformats.org/drawingml/2006/main" name="5-50195_Microsoft_Build_Template">
  <a:themeElements>
    <a:clrScheme name="Microsoft Build 2018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505050"/>
      </a:accent1>
      <a:accent2>
        <a:srgbClr val="D2D2D2"/>
      </a:accent2>
      <a:accent3>
        <a:srgbClr val="E3008C"/>
      </a:accent3>
      <a:accent4>
        <a:srgbClr val="32145A"/>
      </a:accent4>
      <a:accent5>
        <a:srgbClr val="2139B5"/>
      </a:accent5>
      <a:accent6>
        <a:srgbClr val="E6E6E6"/>
      </a:accent6>
      <a:hlink>
        <a:srgbClr val="2139B5"/>
      </a:hlink>
      <a:folHlink>
        <a:srgbClr val="2139B5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8_16x9_Breakout_Template.potx" id="{1A72F1D6-8E00-44B7-8612-A96C51648790}" vid="{FC63816D-7A82-403A-9DF6-29F1914C4360}"/>
    </a:ext>
  </a:extLst>
</a:theme>
</file>

<file path=ppt/theme/theme3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741452A410DE4F84A54B259979F09F" ma:contentTypeVersion="8" ma:contentTypeDescription="Create a new document." ma:contentTypeScope="" ma:versionID="31999e51b6b67e64ff45066160422499">
  <xsd:schema xmlns:xsd="http://www.w3.org/2001/XMLSchema" xmlns:xs="http://www.w3.org/2001/XMLSchema" xmlns:p="http://schemas.microsoft.com/office/2006/metadata/properties" xmlns:ns1="http://schemas.microsoft.com/sharepoint/v3" xmlns:ns2="12af3269-3e96-4514-a1b4-bb28cc435b15" xmlns:ns3="b23901e0-8d5a-4601-82bb-c1399cdff2bf" targetNamespace="http://schemas.microsoft.com/office/2006/metadata/properties" ma:root="true" ma:fieldsID="6af1a917e3b6150e09cc0a0581e9123b" ns1:_="" ns2:_="" ns3:_="">
    <xsd:import namespace="http://schemas.microsoft.com/sharepoint/v3"/>
    <xsd:import namespace="12af3269-3e96-4514-a1b4-bb28cc435b15"/>
    <xsd:import namespace="b23901e0-8d5a-4601-82bb-c1399cdff2b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1:_ip_UnifiedCompliancePolicyProperties" minOccurs="0"/>
                <xsd:element ref="ns1:_ip_UnifiedCompliancePolicyUIAction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2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13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af3269-3e96-4514-a1b4-bb28cc435b1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3901e0-8d5a-4601-82bb-c1399cdff2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4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12af3269-3e96-4514-a1b4-bb28cc435b15"/>
    <ds:schemaRef ds:uri="http://purl.org/dc/elements/1.1/"/>
    <ds:schemaRef ds:uri="http://schemas.microsoft.com/office/2006/metadata/properties"/>
    <ds:schemaRef ds:uri="http://schemas.microsoft.com/sharepoint/v3"/>
    <ds:schemaRef ds:uri="b23901e0-8d5a-4601-82bb-c1399cdff2bf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ED60E77-F107-438B-97A2-37E0BA57EC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2af3269-3e96-4514-a1b4-bb28cc435b15"/>
    <ds:schemaRef ds:uri="b23901e0-8d5a-4601-82bb-c1399cdff2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2826</TotalTime>
  <Words>653</Words>
  <Application>Microsoft Office PowerPoint</Application>
  <PresentationFormat>Widescreen</PresentationFormat>
  <Paragraphs>167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22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Trebuchet MS</vt:lpstr>
      <vt:lpstr>Wingdings</vt:lpstr>
      <vt:lpstr>Wingdings 3</vt:lpstr>
      <vt:lpstr>5-50207_Machine_Learning_AI_&amp;_Data_Science_Conference_Template</vt:lpstr>
      <vt:lpstr>5-50195_Microsoft_Build_Template</vt:lpstr>
      <vt:lpstr>Facet</vt:lpstr>
      <vt:lpstr>ML.NET: новый .NET фреймворк для машинного обучения</vt:lpstr>
      <vt:lpstr>Olia Gavrysh</vt:lpstr>
      <vt:lpstr>Сегодня мы поговорим</vt:lpstr>
      <vt:lpstr>Что такое ML.NET</vt:lpstr>
      <vt:lpstr>Отец ML.NET</vt:lpstr>
      <vt:lpstr>Roadmap</vt:lpstr>
      <vt:lpstr>Как использовать ML.NET</vt:lpstr>
      <vt:lpstr>Как узнать больше и стать контрибьютером</vt:lpstr>
      <vt:lpstr>Вопросы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Gal Oshri</dc:creator>
  <cp:keywords/>
  <cp:lastModifiedBy>Olia Gavrysh</cp:lastModifiedBy>
  <cp:revision>24</cp:revision>
  <dcterms:modified xsi:type="dcterms:W3CDTF">2018-06-27T15:50:38Z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gaoshri@microsoft.com</vt:lpwstr>
  </property>
  <property fmtid="{D5CDD505-2E9C-101B-9397-08002B2CF9AE}" pid="5" name="MSIP_Label_f42aa342-8706-4288-bd11-ebb85995028c_SetDate">
    <vt:lpwstr>2018-06-13T23:36:24.8577380Z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