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17"/>
  </p:notesMasterIdLst>
  <p:handoutMasterIdLst>
    <p:handoutMasterId r:id="rId18"/>
  </p:handoutMasterIdLst>
  <p:sldIdLst>
    <p:sldId id="256" r:id="rId9"/>
    <p:sldId id="300" r:id="rId10"/>
    <p:sldId id="259" r:id="rId11"/>
    <p:sldId id="304" r:id="rId12"/>
    <p:sldId id="305" r:id="rId13"/>
    <p:sldId id="302" r:id="rId14"/>
    <p:sldId id="301" r:id="rId15"/>
    <p:sldId id="303" r:id="rId16"/>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p:scale>
          <a:sx n="101" d="100"/>
          <a:sy n="101" d="100"/>
        </p:scale>
        <p:origin x="-114" y="-306"/>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12/20/2012</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12/20/2012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12/20/2012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45975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12/20/2012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4597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Store in Ukraine</a:t>
            </a:r>
            <a:endParaRPr lang="en-US" dirty="0"/>
          </a:p>
        </p:txBody>
      </p:sp>
      <p:sp>
        <p:nvSpPr>
          <p:cNvPr id="3" name="Subtitle 2"/>
          <p:cNvSpPr>
            <a:spLocks noGrp="1"/>
          </p:cNvSpPr>
          <p:nvPr>
            <p:ph type="subTitle" idx="1"/>
          </p:nvPr>
        </p:nvSpPr>
        <p:spPr>
          <a:xfrm>
            <a:off x="274640" y="5783263"/>
            <a:ext cx="8153397" cy="914400"/>
          </a:xfrm>
        </p:spPr>
        <p:txBody>
          <a:bodyPr/>
          <a:lstStyle/>
          <a:p>
            <a:r>
              <a:rPr lang="en-US" dirty="0" smtClean="0"/>
              <a:t>ALEKSANDR KRAKOVETSKYI</a:t>
            </a:r>
          </a:p>
          <a:p>
            <a:r>
              <a:rPr lang="en-US" dirty="0" smtClean="0"/>
              <a:t>CEO, </a:t>
            </a:r>
            <a:r>
              <a:rPr lang="en-US" dirty="0" err="1" smtClean="0"/>
              <a:t>DevRain</a:t>
            </a:r>
            <a:r>
              <a:rPr lang="en-US" dirty="0" smtClean="0"/>
              <a:t> Solutions</a:t>
            </a:r>
          </a:p>
          <a:p>
            <a:r>
              <a:rPr lang="en-US" dirty="0" smtClean="0"/>
              <a:t>Microsoft RD/MVP, PhD., @</a:t>
            </a:r>
            <a:r>
              <a:rPr lang="en-US" dirty="0" err="1" smtClean="0"/>
              <a:t>msugvnua</a:t>
            </a:r>
            <a:endParaRPr lang="en-US" dirty="0" smtClean="0"/>
          </a:p>
          <a:p>
            <a:r>
              <a:rPr lang="en-US" dirty="0" smtClean="0">
                <a:hlinkClick r:id="rId3"/>
              </a:rPr>
              <a:t>http://wp7rocks.com</a:t>
            </a:r>
            <a:r>
              <a:rPr lang="uk-UA" dirty="0" smtClean="0"/>
              <a:t> </a:t>
            </a:r>
            <a:endParaRPr lang="en-US" dirty="0"/>
          </a:p>
        </p:txBody>
      </p:sp>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Arial" pitchFamily="34" charset="0"/>
              <a:buChar char="•"/>
            </a:pPr>
            <a:r>
              <a:rPr lang="en-US" sz="2800" dirty="0" smtClean="0"/>
              <a:t>$49 personal registration, $99 for companies;</a:t>
            </a:r>
          </a:p>
          <a:p>
            <a:pPr marL="457200" indent="-457200">
              <a:buFont typeface="Arial" pitchFamily="34" charset="0"/>
              <a:buChar char="•"/>
            </a:pPr>
            <a:r>
              <a:rPr lang="en-US" sz="2800" dirty="0" smtClean="0"/>
              <a:t>startups, MSDN Subscribers can register for free;</a:t>
            </a:r>
            <a:endParaRPr lang="ru-RU" sz="2800" dirty="0" smtClean="0"/>
          </a:p>
          <a:p>
            <a:pPr marL="457200" indent="-457200">
              <a:buFont typeface="Arial" pitchFamily="34" charset="0"/>
              <a:buChar char="•"/>
            </a:pPr>
            <a:r>
              <a:rPr lang="en-US" sz="2800" dirty="0" err="1" smtClean="0"/>
              <a:t>Payoneer</a:t>
            </a:r>
            <a:r>
              <a:rPr lang="en-US" sz="2800" dirty="0" smtClean="0"/>
              <a:t>, Virtual cards not working;</a:t>
            </a:r>
          </a:p>
          <a:p>
            <a:pPr marL="457200" indent="-457200">
              <a:buFont typeface="Arial" pitchFamily="34" charset="0"/>
              <a:buChar char="•"/>
            </a:pPr>
            <a:r>
              <a:rPr lang="en-US" sz="2800" dirty="0" smtClean="0"/>
              <a:t>Need to disable CVV2 validation;</a:t>
            </a:r>
          </a:p>
          <a:p>
            <a:pPr marL="457200" indent="-457200">
              <a:buFont typeface="Arial" pitchFamily="34" charset="0"/>
              <a:buChar char="•"/>
            </a:pPr>
            <a:r>
              <a:rPr lang="en-US" sz="2800" dirty="0"/>
              <a:t>UAH paid to </a:t>
            </a:r>
            <a:r>
              <a:rPr lang="en-US" sz="2800" dirty="0" smtClean="0"/>
              <a:t>bank.</a:t>
            </a:r>
            <a:endParaRPr lang="ru-RU" sz="2800" dirty="0" smtClean="0"/>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gradFill>
                  <a:gsLst>
                    <a:gs pos="0">
                      <a:schemeClr val="accent4"/>
                    </a:gs>
                    <a:gs pos="100000">
                      <a:schemeClr val="accent4"/>
                    </a:gs>
                  </a:gsLst>
                  <a:lin ang="5400000" scaled="0"/>
                </a:gradFill>
              </a:rPr>
              <a:t>Windows 8 Launch</a:t>
            </a:r>
            <a:endParaRPr lang="en-US" dirty="0">
              <a:gradFill>
                <a:gsLst>
                  <a:gs pos="0">
                    <a:schemeClr val="accent4"/>
                  </a:gs>
                  <a:gs pos="100000">
                    <a:schemeClr val="accent4"/>
                  </a:gs>
                </a:gsLst>
                <a:lin ang="5400000" scaled="0"/>
              </a:gradFill>
            </a:endParaRPr>
          </a:p>
        </p:txBody>
      </p:sp>
    </p:spTree>
    <p:extLst>
      <p:ext uri="{BB962C8B-B14F-4D97-AF65-F5344CB8AC3E}">
        <p14:creationId xmlns:p14="http://schemas.microsoft.com/office/powerpoint/2010/main" val="395116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Partners</a:t>
            </a:r>
            <a:endParaRPr lang="en-US" dirty="0"/>
          </a:p>
        </p:txBody>
      </p:sp>
      <p:pic>
        <p:nvPicPr>
          <p:cNvPr id="1026" name="Picture 2" descr="Excellence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2125662"/>
            <a:ext cx="22860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rovectus-it.com/assets/front/images/head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162" y="1925637"/>
            <a:ext cx="25812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luralsight - Hardcore Developer Trai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08" y="3540680"/>
            <a:ext cx="1762125" cy="3810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Reilly Media, Inc."/>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484437" y="3344862"/>
            <a:ext cx="2724150" cy="77263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2.bp.blogspot.com/-sGNjsU7qIac/To-mZBWD0vI/AAAAAAAAAN4/mN63mSDnl-Q/s1600/teleri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6237" y="3382403"/>
            <a:ext cx="2176891" cy="80065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bugsense.com/static/images/landing/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2237" y="3493055"/>
            <a:ext cx="2000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5720" y="3573462"/>
            <a:ext cx="15525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Picture 21" descr="http://devrain.com/Content/images/microsof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13437" y="1943267"/>
            <a:ext cx="2543175" cy="563395"/>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http://devrain.com/Content/images/logo_transpare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85237" y="1773236"/>
            <a:ext cx="1905000" cy="809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13637" y="5249862"/>
            <a:ext cx="4133567" cy="1107996"/>
          </a:xfrm>
          <a:prstGeom prst="rect">
            <a:avLst/>
          </a:prstGeom>
          <a:noFill/>
        </p:spPr>
        <p:txBody>
          <a:bodyPr wrap="none" rtlCol="0">
            <a:spAutoFit/>
          </a:bodyPr>
          <a:lstStyle/>
          <a:p>
            <a:r>
              <a:rPr lang="en-US" sz="6600" dirty="0" smtClean="0">
                <a:solidFill>
                  <a:schemeClr val="accent3">
                    <a:lumMod val="60000"/>
                    <a:lumOff val="40000"/>
                  </a:schemeClr>
                </a:solidFill>
              </a:rPr>
              <a:t>thank you!</a:t>
            </a:r>
            <a:endParaRPr lang="en-US" sz="6600" dirty="0" smtClean="0">
              <a:solidFill>
                <a:schemeClr val="accent3">
                  <a:lumMod val="60000"/>
                  <a:lumOff val="40000"/>
                </a:schemeClr>
              </a:solidFill>
            </a:endParaRPr>
          </a:p>
        </p:txBody>
      </p:sp>
    </p:spTree>
    <p:extLst>
      <p:ext uri="{BB962C8B-B14F-4D97-AF65-F5344CB8AC3E}">
        <p14:creationId xmlns:p14="http://schemas.microsoft.com/office/powerpoint/2010/main" val="59703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DevRain</a:t>
            </a:r>
            <a:r>
              <a:rPr lang="en-US" dirty="0" smtClean="0"/>
              <a:t> Solutions:</a:t>
            </a:r>
            <a:br>
              <a:rPr lang="en-US" dirty="0" smtClean="0"/>
            </a:br>
            <a:r>
              <a:rPr lang="en-US" dirty="0" smtClean="0"/>
              <a:t>1 million downloads</a:t>
            </a:r>
            <a:endParaRPr lang="en-US" dirty="0"/>
          </a:p>
        </p:txBody>
      </p:sp>
      <p:sp>
        <p:nvSpPr>
          <p:cNvPr id="3" name="Subtitle 2"/>
          <p:cNvSpPr>
            <a:spLocks noGrp="1"/>
          </p:cNvSpPr>
          <p:nvPr>
            <p:ph type="subTitle" idx="1"/>
          </p:nvPr>
        </p:nvSpPr>
        <p:spPr>
          <a:xfrm>
            <a:off x="274640" y="5783263"/>
            <a:ext cx="8153397" cy="914400"/>
          </a:xfrm>
        </p:spPr>
        <p:txBody>
          <a:bodyPr/>
          <a:lstStyle/>
          <a:p>
            <a:r>
              <a:rPr lang="en-US" dirty="0" smtClean="0"/>
              <a:t>ALEKSANDR KRAKOVETSKYI</a:t>
            </a:r>
          </a:p>
          <a:p>
            <a:r>
              <a:rPr lang="en-US" dirty="0" smtClean="0"/>
              <a:t>CEO, </a:t>
            </a:r>
            <a:r>
              <a:rPr lang="en-US" dirty="0" err="1" smtClean="0"/>
              <a:t>DevRain</a:t>
            </a:r>
            <a:r>
              <a:rPr lang="en-US" dirty="0" smtClean="0"/>
              <a:t> Solutions</a:t>
            </a:r>
          </a:p>
          <a:p>
            <a:r>
              <a:rPr lang="en-US" dirty="0" smtClean="0"/>
              <a:t>Microsoft RD/MVP, PhD., @</a:t>
            </a:r>
            <a:r>
              <a:rPr lang="en-US" dirty="0" err="1" smtClean="0"/>
              <a:t>msugvnua</a:t>
            </a:r>
            <a:endParaRPr lang="en-US" dirty="0" smtClean="0"/>
          </a:p>
          <a:p>
            <a:r>
              <a:rPr lang="en-US" dirty="0" smtClean="0">
                <a:hlinkClick r:id="rId3"/>
              </a:rPr>
              <a:t>http://wp7rocks.com</a:t>
            </a:r>
            <a:r>
              <a:rPr lang="uk-UA" dirty="0" smtClean="0"/>
              <a:t> </a:t>
            </a:r>
            <a:endParaRPr lang="en-US" dirty="0"/>
          </a:p>
        </p:txBody>
      </p:sp>
    </p:spTree>
    <p:extLst>
      <p:ext uri="{BB962C8B-B14F-4D97-AF65-F5344CB8AC3E}">
        <p14:creationId xmlns:p14="http://schemas.microsoft.com/office/powerpoint/2010/main" val="34723549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Statistics</a:t>
            </a:r>
            <a:endParaRPr lang="en-US" dirty="0"/>
          </a:p>
        </p:txBody>
      </p:sp>
      <p:sp>
        <p:nvSpPr>
          <p:cNvPr id="4" name="Text Placeholder 3"/>
          <p:cNvSpPr>
            <a:spLocks noGrp="1"/>
          </p:cNvSpPr>
          <p:nvPr>
            <p:ph type="body" sz="quarter" idx="10"/>
          </p:nvPr>
        </p:nvSpPr>
        <p:spPr/>
        <p:txBody>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1897062"/>
            <a:ext cx="68865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209810" y="1439862"/>
            <a:ext cx="5894627" cy="369332"/>
          </a:xfrm>
          <a:prstGeom prst="rect">
            <a:avLst/>
          </a:prstGeom>
        </p:spPr>
        <p:txBody>
          <a:bodyPr wrap="none">
            <a:spAutoFit/>
          </a:bodyPr>
          <a:lstStyle/>
          <a:p>
            <a:r>
              <a:rPr lang="en-US" dirty="0"/>
              <a:t>Total app downloads for the selected criteria:  1,008,443 </a:t>
            </a:r>
          </a:p>
        </p:txBody>
      </p:sp>
    </p:spTree>
    <p:extLst>
      <p:ext uri="{BB962C8B-B14F-4D97-AF65-F5344CB8AC3E}">
        <p14:creationId xmlns:p14="http://schemas.microsoft.com/office/powerpoint/2010/main" val="38433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err="1" smtClean="0"/>
              <a:t>Lomogram</a:t>
            </a:r>
            <a:r>
              <a:rPr lang="en-US" sz="2800" dirty="0" smtClean="0"/>
              <a:t> 					592,391</a:t>
            </a:r>
            <a:endParaRPr lang="en-US" sz="2800" dirty="0"/>
          </a:p>
          <a:p>
            <a:r>
              <a:rPr lang="en-US" sz="2800" dirty="0"/>
              <a:t>Undead Carnage </a:t>
            </a:r>
            <a:r>
              <a:rPr lang="en-US" sz="2800" dirty="0" smtClean="0"/>
              <a:t>				222,224</a:t>
            </a:r>
            <a:endParaRPr lang="en-US" sz="2800" dirty="0"/>
          </a:p>
          <a:p>
            <a:r>
              <a:rPr lang="en-US" sz="2800" dirty="0"/>
              <a:t>Undead Carnage: Redemption </a:t>
            </a:r>
            <a:r>
              <a:rPr lang="en-US" sz="2800" dirty="0" smtClean="0"/>
              <a:t>	88,210</a:t>
            </a:r>
            <a:endParaRPr lang="en-US" sz="2800" dirty="0"/>
          </a:p>
          <a:p>
            <a:r>
              <a:rPr lang="en-US" sz="2800" dirty="0"/>
              <a:t>Bug Invasion </a:t>
            </a:r>
            <a:r>
              <a:rPr lang="en-US" sz="2800" dirty="0" smtClean="0"/>
              <a:t>				51,710</a:t>
            </a:r>
            <a:endParaRPr lang="en-US" sz="2800" dirty="0"/>
          </a:p>
          <a:p>
            <a:r>
              <a:rPr lang="ru-RU" sz="2800" dirty="0"/>
              <a:t>Задолбали </a:t>
            </a:r>
            <a:r>
              <a:rPr lang="en-US" sz="2800" dirty="0" smtClean="0"/>
              <a:t>					</a:t>
            </a:r>
            <a:r>
              <a:rPr lang="ru-RU" sz="2800" dirty="0" smtClean="0"/>
              <a:t>30,928</a:t>
            </a:r>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gradFill>
                  <a:gsLst>
                    <a:gs pos="0">
                      <a:schemeClr val="accent4"/>
                    </a:gs>
                    <a:gs pos="100000">
                      <a:schemeClr val="accent4"/>
                    </a:gs>
                  </a:gsLst>
                  <a:lin ang="5400000" scaled="0"/>
                </a:gradFill>
              </a:rPr>
              <a:t>Top downloaded apps</a:t>
            </a:r>
            <a:endParaRPr lang="en-US" dirty="0">
              <a:gradFill>
                <a:gsLst>
                  <a:gs pos="0">
                    <a:schemeClr val="accent4"/>
                  </a:gs>
                  <a:gs pos="100000">
                    <a:schemeClr val="accent4"/>
                  </a:gs>
                </a:gsLst>
                <a:lin ang="5400000" scaled="0"/>
              </a:gradFill>
            </a:endParaRPr>
          </a:p>
        </p:txBody>
      </p:sp>
    </p:spTree>
    <p:extLst>
      <p:ext uri="{BB962C8B-B14F-4D97-AF65-F5344CB8AC3E}">
        <p14:creationId xmlns:p14="http://schemas.microsoft.com/office/powerpoint/2010/main" val="3087197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err="1" smtClean="0">
                <a:gradFill>
                  <a:gsLst>
                    <a:gs pos="0">
                      <a:schemeClr val="accent4"/>
                    </a:gs>
                    <a:gs pos="100000">
                      <a:schemeClr val="accent4"/>
                    </a:gs>
                  </a:gsLst>
                  <a:lin ang="5400000" scaled="0"/>
                </a:gradFill>
              </a:rPr>
              <a:t>Lomogram</a:t>
            </a:r>
            <a:r>
              <a:rPr lang="en-US" dirty="0" smtClean="0">
                <a:gradFill>
                  <a:gsLst>
                    <a:gs pos="0">
                      <a:schemeClr val="accent4"/>
                    </a:gs>
                    <a:gs pos="100000">
                      <a:schemeClr val="accent4"/>
                    </a:gs>
                  </a:gsLst>
                  <a:lin ang="5400000" scaled="0"/>
                </a:gradFill>
              </a:rPr>
              <a:t> (downloads)</a:t>
            </a:r>
            <a:endParaRPr lang="en-US" dirty="0">
              <a:gradFill>
                <a:gsLst>
                  <a:gs pos="0">
                    <a:schemeClr val="accent4"/>
                  </a:gs>
                  <a:gs pos="100000">
                    <a:schemeClr val="accent4"/>
                  </a:gs>
                </a:gsLst>
                <a:lin ang="5400000" scaled="0"/>
              </a:gradFill>
            </a:endParaRPr>
          </a:p>
        </p:txBody>
      </p:sp>
      <p:sp>
        <p:nvSpPr>
          <p:cNvPr id="5" name="Text Placeholder 4"/>
          <p:cNvSpPr>
            <a:spLocks noGrp="1"/>
          </p:cNvSpPr>
          <p:nvPr>
            <p:ph type="body" sz="quarter" idx="10"/>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1697037"/>
            <a:ext cx="68865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75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err="1" smtClean="0">
                <a:gradFill>
                  <a:gsLst>
                    <a:gs pos="0">
                      <a:schemeClr val="accent4"/>
                    </a:gs>
                    <a:gs pos="100000">
                      <a:schemeClr val="accent4"/>
                    </a:gs>
                  </a:gsLst>
                  <a:lin ang="5400000" scaled="0"/>
                </a:gradFill>
              </a:rPr>
              <a:t>Lomogram</a:t>
            </a:r>
            <a:r>
              <a:rPr lang="en-US" dirty="0" smtClean="0">
                <a:gradFill>
                  <a:gsLst>
                    <a:gs pos="0">
                      <a:schemeClr val="accent4"/>
                    </a:gs>
                    <a:gs pos="100000">
                      <a:schemeClr val="accent4"/>
                    </a:gs>
                  </a:gsLst>
                  <a:lin ang="5400000" scaled="0"/>
                </a:gradFill>
              </a:rPr>
              <a:t> (sessions)</a:t>
            </a:r>
            <a:endParaRPr lang="en-US" dirty="0">
              <a:gradFill>
                <a:gsLst>
                  <a:gs pos="0">
                    <a:schemeClr val="accent4"/>
                  </a:gs>
                  <a:gs pos="100000">
                    <a:schemeClr val="accent4"/>
                  </a:gs>
                </a:gsLst>
                <a:lin ang="5400000" scaled="0"/>
              </a:gradFill>
            </a:endParaRPr>
          </a:p>
        </p:txBody>
      </p:sp>
      <p:sp>
        <p:nvSpPr>
          <p:cNvPr id="5" name="Text Placeholder 4"/>
          <p:cNvSpPr>
            <a:spLocks noGrp="1"/>
          </p:cNvSpPr>
          <p:nvPr>
            <p:ph type="body" sz="quarter" idx="10"/>
          </p:nvPr>
        </p:nvSpPr>
        <p:spPr/>
        <p:txBody>
          <a:bodyPr/>
          <a:lstStyle/>
          <a:p>
            <a:endParaRPr lang="en-US"/>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2125662"/>
            <a:ext cx="68389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32237" y="5628629"/>
            <a:ext cx="2100896" cy="369332"/>
          </a:xfrm>
          <a:prstGeom prst="rect">
            <a:avLst/>
          </a:prstGeom>
          <a:noFill/>
        </p:spPr>
        <p:txBody>
          <a:bodyPr wrap="none" rtlCol="0">
            <a:spAutoFit/>
          </a:bodyPr>
          <a:lstStyle/>
          <a:p>
            <a:r>
              <a:rPr lang="en-US" dirty="0" smtClean="0">
                <a:gradFill>
                  <a:gsLst>
                    <a:gs pos="0">
                      <a:schemeClr val="tx1"/>
                    </a:gs>
                    <a:gs pos="100000">
                      <a:schemeClr val="tx1"/>
                    </a:gs>
                  </a:gsLst>
                  <a:lin ang="5400000" scaled="0"/>
                </a:gradFill>
              </a:rPr>
              <a:t>Peek: 102k per day</a:t>
            </a:r>
          </a:p>
        </p:txBody>
      </p:sp>
    </p:spTree>
    <p:extLst>
      <p:ext uri="{BB962C8B-B14F-4D97-AF65-F5344CB8AC3E}">
        <p14:creationId xmlns:p14="http://schemas.microsoft.com/office/powerpoint/2010/main" val="3465130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8b529f77-48ab-4581-b468-93f09345b8aa"/>
    <ds:schemaRef ds:uri="230e9df3-be65-4c73-a93b-d1236ebd677e"/>
    <ds:schemaRef ds:uri="http://schemas.microsoft.com/office/2006/metadata/properties"/>
    <ds:schemaRef ds:uri="http://purl.org/dc/terms/"/>
    <ds:schemaRef ds:uri="2295e2e7-0eeb-498e-8716-217bb2ee6ee3"/>
    <ds:schemaRef ds:uri="http://www.w3.org/XML/1998/namespace"/>
    <ds:schemaRef ds:uri="http://purl.org/dc/dcmitype/"/>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Build_Template_16x9</Template>
  <TotalTime>660</TotalTime>
  <Words>355</Words>
  <Application>Microsoft Office PowerPoint</Application>
  <PresentationFormat>Custom</PresentationFormat>
  <Paragraphs>37</Paragraphs>
  <Slides>8</Slides>
  <Notes>2</Notes>
  <HiddenSlides>0</HiddenSlides>
  <MMClips>0</MMClips>
  <ScaleCrop>false</ScaleCrop>
  <HeadingPairs>
    <vt:vector size="4" baseType="variant">
      <vt:variant>
        <vt:lpstr>Theme</vt:lpstr>
      </vt:variant>
      <vt:variant>
        <vt:i4>5</vt:i4>
      </vt:variant>
      <vt:variant>
        <vt:lpstr>Slide Titles</vt:lpstr>
      </vt:variant>
      <vt:variant>
        <vt:i4>8</vt:i4>
      </vt:variant>
    </vt:vector>
  </HeadingPairs>
  <TitlesOfParts>
    <vt:vector size="13" baseType="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Windows Store in Ukraine</vt:lpstr>
      <vt:lpstr>Windows 8 Launch</vt:lpstr>
      <vt:lpstr>Partners</vt:lpstr>
      <vt:lpstr>DevRain Solutions: 1 million downloads</vt:lpstr>
      <vt:lpstr>Statistics</vt:lpstr>
      <vt:lpstr>Top downloaded apps</vt:lpstr>
      <vt:lpstr>Lomogram (downloads)</vt:lpstr>
      <vt:lpstr>Lomogram (sessions)</vt:lpstr>
    </vt:vector>
  </TitlesOfParts>
  <Manager>Ron Sasaki</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Oleksandr Krakovetskiy</cp:lastModifiedBy>
  <cp:revision>63</cp:revision>
  <dcterms:created xsi:type="dcterms:W3CDTF">2012-10-31T19:28:25Z</dcterms:created>
  <dcterms:modified xsi:type="dcterms:W3CDTF">2012-12-20T14:29:37Z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