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1" r:id="rId4"/>
    <p:sldMasterId id="2147484290" r:id="rId5"/>
    <p:sldMasterId id="2147484268" r:id="rId6"/>
    <p:sldMasterId id="2147484246" r:id="rId7"/>
    <p:sldMasterId id="2147484330" r:id="rId8"/>
  </p:sldMasterIdLst>
  <p:notesMasterIdLst>
    <p:notesMasterId r:id="rId29"/>
  </p:notesMasterIdLst>
  <p:handoutMasterIdLst>
    <p:handoutMasterId r:id="rId30"/>
  </p:handoutMasterIdLst>
  <p:sldIdLst>
    <p:sldId id="256" r:id="rId9"/>
    <p:sldId id="309" r:id="rId10"/>
    <p:sldId id="319" r:id="rId11"/>
    <p:sldId id="312" r:id="rId12"/>
    <p:sldId id="320" r:id="rId13"/>
    <p:sldId id="333" r:id="rId14"/>
    <p:sldId id="324" r:id="rId15"/>
    <p:sldId id="322" r:id="rId16"/>
    <p:sldId id="321" r:id="rId17"/>
    <p:sldId id="327" r:id="rId18"/>
    <p:sldId id="325" r:id="rId19"/>
    <p:sldId id="323" r:id="rId20"/>
    <p:sldId id="326" r:id="rId21"/>
    <p:sldId id="332" r:id="rId22"/>
    <p:sldId id="328" r:id="rId23"/>
    <p:sldId id="304" r:id="rId24"/>
    <p:sldId id="329" r:id="rId25"/>
    <p:sldId id="330" r:id="rId26"/>
    <p:sldId id="331" r:id="rId27"/>
    <p:sldId id="278" r:id="rId28"/>
  </p:sldIdLst>
  <p:sldSz cx="12436475" cy="6994525"/>
  <p:notesSz cx="6858000" cy="9144000"/>
  <p:defaultTextStyle>
    <a:defPPr>
      <a:defRPr lang="en-US"/>
    </a:defPPr>
    <a:lvl1pPr marL="0" algn="l" defTabSz="9325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252" algn="l" defTabSz="9325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503" algn="l" defTabSz="9325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8755" algn="l" defTabSz="9325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006" algn="l" defTabSz="9325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259" algn="l" defTabSz="9325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7510" algn="l" defTabSz="9325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3762" algn="l" defTabSz="9325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014" algn="l" defTabSz="9325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8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1339">
          <p15:clr>
            <a:srgbClr val="A4A3A4"/>
          </p15:clr>
        </p15:guide>
        <p15:guide id="4" orient="horz" pos="2491">
          <p15:clr>
            <a:srgbClr val="A4A3A4"/>
          </p15:clr>
        </p15:guide>
        <p15:guide id="5" orient="horz" pos="4218">
          <p15:clr>
            <a:srgbClr val="A4A3A4"/>
          </p15:clr>
        </p15:guide>
        <p15:guide id="6" orient="horz" pos="3643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1915">
          <p15:clr>
            <a:srgbClr val="A4A3A4"/>
          </p15:clr>
        </p15:guide>
        <p15:guide id="9" orient="horz" pos="4392">
          <p15:clr>
            <a:srgbClr val="A4A3A4"/>
          </p15:clr>
        </p15:guide>
        <p15:guide id="10" pos="173">
          <p15:clr>
            <a:srgbClr val="A4A3A4"/>
          </p15:clr>
        </p15:guide>
        <p15:guide id="11" pos="1325">
          <p15:clr>
            <a:srgbClr val="A4A3A4"/>
          </p15:clr>
        </p15:guide>
        <p15:guide id="12" pos="7661">
          <p15:clr>
            <a:srgbClr val="A4A3A4"/>
          </p15:clr>
        </p15:guide>
        <p15:guide id="13" pos="749">
          <p15:clr>
            <a:srgbClr val="A4A3A4"/>
          </p15:clr>
        </p15:guide>
        <p15:guide id="14" pos="7085">
          <p15:clr>
            <a:srgbClr val="A4A3A4"/>
          </p15:clr>
        </p15:guide>
        <p15:guide id="15" pos="3629">
          <p15:clr>
            <a:srgbClr val="A4A3A4"/>
          </p15:clr>
        </p15:guide>
        <p15:guide id="16" pos="1901">
          <p15:clr>
            <a:srgbClr val="A4A3A4"/>
          </p15:clr>
        </p15:guide>
        <p15:guide id="17" pos="2477">
          <p15:clr>
            <a:srgbClr val="A4A3A4"/>
          </p15:clr>
        </p15:guide>
        <p15:guide id="18" pos="4205">
          <p15:clr>
            <a:srgbClr val="A4A3A4"/>
          </p15:clr>
        </p15:guide>
        <p15:guide id="19" pos="4781">
          <p15:clr>
            <a:srgbClr val="A4A3A4"/>
          </p15:clr>
        </p15:guide>
        <p15:guide id="20" pos="5357">
          <p15:clr>
            <a:srgbClr val="A4A3A4"/>
          </p15:clr>
        </p15:guide>
        <p15:guide id="21" pos="5933">
          <p15:clr>
            <a:srgbClr val="A4A3A4"/>
          </p15:clr>
        </p15:guide>
        <p15:guide id="22" pos="6509">
          <p15:clr>
            <a:srgbClr val="A4A3A4"/>
          </p15:clr>
        </p15:guide>
        <p15:guide id="23" pos="3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05050"/>
    <a:srgbClr val="000000"/>
    <a:srgbClr val="969696"/>
    <a:srgbClr val="002050"/>
    <a:srgbClr val="442359"/>
    <a:srgbClr val="333333"/>
    <a:srgbClr val="00FFFF"/>
    <a:srgbClr val="CC00C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0110" autoAdjust="0"/>
  </p:normalViewPr>
  <p:slideViewPr>
    <p:cSldViewPr>
      <p:cViewPr>
        <p:scale>
          <a:sx n="75" d="100"/>
          <a:sy n="75" d="100"/>
        </p:scale>
        <p:origin x="-1134" y="-882"/>
      </p:cViewPr>
      <p:guideLst>
        <p:guide orient="horz" pos="188"/>
        <p:guide orient="horz" pos="763"/>
        <p:guide orient="horz" pos="1339"/>
        <p:guide orient="horz" pos="2491"/>
        <p:guide orient="horz" pos="4218"/>
        <p:guide orient="horz" pos="3643"/>
        <p:guide orient="horz" pos="3067"/>
        <p:guide orient="horz" pos="1915"/>
        <p:guide orient="horz" pos="4392"/>
        <p:guide pos="173"/>
        <p:guide pos="1325"/>
        <p:guide pos="7661"/>
        <p:guide pos="749"/>
        <p:guide pos="7085"/>
        <p:guide pos="3629"/>
        <p:guide pos="1901"/>
        <p:guide pos="2477"/>
        <p:guide pos="4205"/>
        <p:guide pos="4781"/>
        <p:guide pos="5357"/>
        <p:guide pos="5933"/>
        <p:guide pos="6509"/>
        <p:guide pos="30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-358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Build 2012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19B1A-AE41-483B-A766-69B9363DDA6A}" type="datetimeFigureOut">
              <a:rPr lang="en-US" smtClean="0">
                <a:latin typeface="Segoe UI" pitchFamily="34" charset="0"/>
              </a:rPr>
              <a:t>2/20/2013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2012 Microsoft Corporation. All rights reserved. Microsoft, Windows, and other product names are or may be registered trademarks and/or trademarks in the U.S. and/or other countries.</a:t>
            </a:r>
          </a:p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The information herein is for informational purposes only and represents the current view of Microsoft Corporation as of the date of this presentation</a:t>
            </a:r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. Because </a:t>
            </a:r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must respond to changing market conditions, it should not be interpreted to be a commitment on the </a:t>
            </a:r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part </a:t>
            </a:r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of Microsoft, and Microsoft cannot guarantee the accuracy of any information provided after the date of this presentation</a:t>
            </a:r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. MICROSOFT </a:t>
            </a:r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MAKES NO WARRANTIES, EXPRESS, IMPLIED OR STATUTORY, AS TO THE INFORMATION IN THIS PRESENTATION</a:t>
            </a:r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Build 2012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2012 Microsoft Corporation. All rights reserved. Microsoft, Windows, and other product names are or may be registered trademarks and/or trademarks in the U.S. and/or other countries.</a:t>
            </a:r>
          </a:p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The information herein is for informational purposes only and represents the current view of Microsoft Corporation as of the date of this presentation</a:t>
            </a:r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. Because </a:t>
            </a:r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must respond to changing market conditions, it should not be interpreted to be a commitment on the part of Microsoft, and Microsoft cannot guarantee the accuracy of any information provided after the date of this presentation</a:t>
            </a:r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. MICROSOFT </a:t>
            </a:r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51B1278-D92B-4AF3-A9C1-71DD298190CE}" type="datetimeFigureOut">
              <a:rPr lang="en-US" smtClean="0"/>
              <a:pPr/>
              <a:t>2/20/2013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503" rtl="0" eaLnBrk="1" latinLnBrk="0" hangingPunct="1">
      <a:lnSpc>
        <a:spcPct val="90000"/>
      </a:lnSpc>
      <a:spcAft>
        <a:spcPts val="340"/>
      </a:spcAft>
      <a:defRPr sz="10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06" indent="-107928" algn="l" defTabSz="932503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0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578" indent="-117373" algn="l" defTabSz="932503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0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423" indent="-149751" algn="l" defTabSz="932503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0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335" indent="-117373" algn="l" defTabSz="932503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0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259" algn="l" defTabSz="932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7510" algn="l" defTabSz="932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3762" algn="l" defTabSz="932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014" algn="l" defTabSz="9325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33525" y="914400"/>
            <a:ext cx="8126413" cy="4572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fld id="{3CC11E09-DF29-41C6-8284-8E6AA427DAE1}" type="datetime1">
              <a:rPr lang="en-US" smtClean="0">
                <a:solidFill>
                  <a:prstClr val="black"/>
                </a:solidFill>
              </a:rPr>
              <a:pPr/>
              <a:t>2/20/2013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Windows Azure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B263312-38AA-4E1E-B2B5-0F8F122B24F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Segoe UI" pitchFamily="34" charset="0"/>
              </a:rPr>
              <a:t>© 2011 Microsoft Corporation. All rights reserved. Microsoft, Windows, Windows Vista and other product names are or may be registered trademarks and/or trademarks in the U.S. and/or other countries. The information herein is for informational purposes only and represents the current view of Microsoft Corporation as of the date of this presentation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</a:rPr>
              <a:t>. Because 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</a:rPr>
              <a:t>Microsoft must respond to changing market conditions, it should not be interpreted to be a commitment on the part of Microsoft, and Microsoft cannot guarantee the accuracy of any information provided after the date of this presentation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</a:rPr>
              <a:t>.  </a:t>
            </a:r>
            <a:r>
              <a:rPr lang="en-US" dirty="0" smtClean="0">
                <a:solidFill>
                  <a:srgbClr val="000000"/>
                </a:solidFill>
                <a:latin typeface="Segoe UI" pitchFamily="34" charset="0"/>
              </a:rPr>
              <a:t>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597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638" y="5783263"/>
            <a:ext cx="11887200" cy="914400"/>
          </a:xfrm>
        </p:spPr>
        <p:txBody>
          <a:bodyPr lIns="182880" tIns="146304" rIns="182880" bIns="146304" anchor="b">
            <a:noAutofit/>
          </a:bodyPr>
          <a:lstStyle>
            <a:lvl1pPr>
              <a:defRPr sz="20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199" cy="91281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7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1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312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59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49"/>
            <a:ext cx="11887200" cy="4570413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9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49"/>
            <a:ext cx="11887200" cy="5483225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2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 userDrawn="1"/>
        </p:nvSpPr>
        <p:spPr bwMode="blackWhite">
          <a:xfrm>
            <a:off x="273050" y="6079032"/>
            <a:ext cx="11888787" cy="6186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2012 Microsoft Corporation. All rights reserved. Microsoft, Windows, Windows Vista and other product names are or may be registered trademarks and/or trademarks in the U.S. and/or other countries.</a:t>
            </a:r>
          </a:p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The information herein is for informational purposes only and represents the current view of Microsoft Corporation as of the date of this presentation</a:t>
            </a:r>
            <a:r>
              <a:rPr lang="en-US" sz="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Because 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must respond to changing market conditions, it should not be interpreted to be a commitment on the part of Microsoft, and Microsoft cannot guarantee the accuracy of any information provided after the date of this presentation</a:t>
            </a:r>
            <a:r>
              <a:rPr lang="en-US" sz="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MICROSOFT 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MAKES NO WARRANTIES, EXPRESS, IMPLIED OR STATUTORY, AS TO THE INFORMATION IN THIS PRESENTATION.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0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638" y="5783263"/>
            <a:ext cx="11887200" cy="914400"/>
          </a:xfrm>
        </p:spPr>
        <p:txBody>
          <a:bodyPr lIns="182880" tIns="146304" rIns="182880" bIns="146304" anchor="b">
            <a:noAutofit/>
          </a:bodyPr>
          <a:lstStyle>
            <a:lvl1pPr>
              <a:defRPr sz="2000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199" cy="91281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5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1263"/>
            <a:ext cx="11887200" cy="5484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0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32238" y="2125663"/>
            <a:ext cx="8229601" cy="4572000"/>
          </a:xfrm>
        </p:spPr>
        <p:txBody>
          <a:bodyPr lIns="182880" tIns="146304" rIns="182880" bIns="146304">
            <a:no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638" y="2125663"/>
            <a:ext cx="2743200" cy="4572000"/>
          </a:xfrm>
        </p:spPr>
        <p:txBody>
          <a:bodyPr lIns="182880" tIns="146304" rIns="182880" bIns="146304">
            <a:noAutofit/>
          </a:bodyPr>
          <a:lstStyle>
            <a:lvl1pPr algn="l" defTabSz="914166" rtl="0" eaLnBrk="1" latinLnBrk="0" hangingPunct="1">
              <a:spcBef>
                <a:spcPct val="0"/>
              </a:spcBef>
              <a:buNone/>
              <a:defRPr lang="en-US" sz="2400" kern="1200" dirty="0" smtClean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228541" indent="0"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457082" indent="0"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739586" indent="0" algn="l" defTabSz="914166" rtl="0" eaLnBrk="1" latinLnBrk="0" hangingPunct="1">
              <a:spcBef>
                <a:spcPct val="0"/>
              </a:spcBef>
              <a:buNone/>
              <a:defRPr lang="en-US" sz="16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66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8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1263"/>
            <a:ext cx="11887200" cy="5484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12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2743200" cy="4570412"/>
          </a:xfrm>
        </p:spPr>
        <p:txBody>
          <a:bodyPr vert="horz" lIns="182880" tIns="146304" rIns="182880" bIns="146304" rtlCol="0">
            <a:noAutofit/>
          </a:bodyPr>
          <a:lstStyle>
            <a:lvl1pPr>
              <a:defRPr lang="en-US" sz="24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3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63"/>
            <a:ext cx="2743200" cy="5484812"/>
          </a:xfrm>
        </p:spPr>
        <p:txBody>
          <a:bodyPr lIns="182880" tIns="146304" rIns="182880" bIns="146304"/>
          <a:lstStyle>
            <a:lvl1pPr>
              <a:defRPr lang="en-US" sz="2400" kern="1200" dirty="0" smtClean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5180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218558"/>
            <a:ext cx="4572000" cy="4557415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4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3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211263"/>
            <a:ext cx="4586632" cy="457200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4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45720" rIns="182880" bIns="45720" rtlCol="0" anchor="t">
            <a:noAutofit/>
          </a:bodyPr>
          <a:lstStyle>
            <a:lvl1pPr>
              <a:defRPr lang="en-US" sz="48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497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211266"/>
            <a:ext cx="4572000" cy="455741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1"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19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7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982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2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49"/>
            <a:ext cx="11887200" cy="4570413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78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Notes slide Layout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49"/>
            <a:ext cx="11887200" cy="5483225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85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32238" y="2125663"/>
            <a:ext cx="8229601" cy="4572000"/>
          </a:xfrm>
        </p:spPr>
        <p:txBody>
          <a:bodyPr lIns="182880" tIns="146304" rIns="182880" bIns="146304">
            <a:no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638" y="2125663"/>
            <a:ext cx="2743200" cy="4572000"/>
          </a:xfrm>
        </p:spPr>
        <p:txBody>
          <a:bodyPr lIns="182880" tIns="146304" rIns="182880" bIns="146304">
            <a:noAutofit/>
          </a:bodyPr>
          <a:lstStyle>
            <a:lvl1pPr algn="l" defTabSz="914166" rtl="0" eaLnBrk="1" latinLnBrk="0" hangingPunct="1">
              <a:spcBef>
                <a:spcPct val="0"/>
              </a:spcBef>
              <a:buNone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228541" indent="0"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457082" indent="0"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739586" indent="0" algn="l" defTabSz="914166" rtl="0" eaLnBrk="1" latinLnBrk="0" hangingPunct="1">
              <a:spcBef>
                <a:spcPct val="0"/>
              </a:spcBef>
              <a:buNone/>
              <a:defRPr lang="en-US" sz="16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97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274638" y="2125663"/>
            <a:ext cx="11887200" cy="4572000"/>
          </a:xfrm>
        </p:spPr>
        <p:txBody>
          <a:bodyPr>
            <a:normAutofit/>
          </a:bodyPr>
          <a:lstStyle>
            <a:lvl1pPr>
              <a:spcAft>
                <a:spcPts val="816"/>
              </a:spcAft>
              <a:defRPr sz="2400">
                <a:latin typeface="Consolas" pitchFamily="49" charset="0"/>
                <a:cs typeface="Consolas" pitchFamily="49" charset="0"/>
              </a:defRPr>
            </a:lvl1pPr>
            <a:lvl2pPr>
              <a:spcAft>
                <a:spcPts val="816"/>
              </a:spcAft>
              <a:defRPr sz="2400">
                <a:latin typeface="Consolas" pitchFamily="49" charset="0"/>
                <a:cs typeface="Consolas" pitchFamily="49" charset="0"/>
              </a:defRPr>
            </a:lvl2pPr>
            <a:lvl3pPr>
              <a:spcAft>
                <a:spcPts val="816"/>
              </a:spcAft>
              <a:defRPr sz="2400">
                <a:latin typeface="Consolas" pitchFamily="49" charset="0"/>
                <a:cs typeface="Consolas" pitchFamily="49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80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 userDrawn="1"/>
        </p:nvSpPr>
        <p:spPr bwMode="blackWhite">
          <a:xfrm>
            <a:off x="273050" y="6079032"/>
            <a:ext cx="11888787" cy="6186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2012 Microsoft Corporation. All rights reserved. Microsoft, Windows, Windows Vista and other product names are or may be registered trademarks and/or trademarks in the U.S. and/or other countries.</a:t>
            </a:r>
          </a:p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The information herein is for informational purposes only and represents the current view of Microsoft Corporation as of the date of this presentation</a:t>
            </a:r>
            <a:r>
              <a:rPr lang="en-US" sz="700" dirty="0" smtClean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. Because </a:t>
            </a:r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Microsoft must respond to changing market conditions, it should not be interpreted to be a commitment on the part of Microsoft, and Microsoft cannot guarantee the accuracy of any information provided after the date of this presentation</a:t>
            </a:r>
            <a:r>
              <a:rPr lang="en-US" sz="700" dirty="0" smtClean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. MICROSOFT </a:t>
            </a:r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MAKES NO WARRANTIES, EXPRESS, IMPLIED OR STATUTORY, AS TO THE INFORMATION IN THIS PRESENTATION.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6270"/>
            <a:ext cx="3288506" cy="7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38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638" y="5783263"/>
            <a:ext cx="11887200" cy="914400"/>
          </a:xfrm>
        </p:spPr>
        <p:txBody>
          <a:bodyPr lIns="182880" tIns="146304" rIns="182880" bIns="146304" anchor="b">
            <a:noAutofit/>
          </a:bodyPr>
          <a:lstStyle>
            <a:lvl1pPr>
              <a:defRPr sz="2000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199" cy="91281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68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1263"/>
            <a:ext cx="11887200" cy="5484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3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32238" y="2125663"/>
            <a:ext cx="8229601" cy="4572000"/>
          </a:xfrm>
        </p:spPr>
        <p:txBody>
          <a:bodyPr lIns="182880" tIns="146304" rIns="182880" bIns="146304">
            <a:no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638" y="2125663"/>
            <a:ext cx="2743200" cy="4572000"/>
          </a:xfrm>
        </p:spPr>
        <p:txBody>
          <a:bodyPr lIns="182880" tIns="146304" rIns="182880" bIns="146304">
            <a:noAutofit/>
          </a:bodyPr>
          <a:lstStyle>
            <a:lvl1pPr algn="l" defTabSz="914166" rtl="0" eaLnBrk="1" latinLnBrk="0" hangingPunct="1">
              <a:spcBef>
                <a:spcPct val="0"/>
              </a:spcBef>
              <a:buNone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228541" indent="0"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457082" indent="0"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739586" indent="0" algn="l" defTabSz="914166" rtl="0" eaLnBrk="1" latinLnBrk="0" hangingPunct="1">
              <a:spcBef>
                <a:spcPct val="0"/>
              </a:spcBef>
              <a:buNone/>
              <a:defRPr lang="en-US" sz="16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800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48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EditPoints="1"/>
          </p:cNvSpPr>
          <p:nvPr userDrawn="1"/>
        </p:nvSpPr>
        <p:spPr bwMode="auto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18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3040063"/>
            <a:ext cx="11887200" cy="914400"/>
          </a:xfrm>
        </p:spPr>
        <p:txBody>
          <a:bodyPr lIns="182880" tIns="146304" rIns="182880" bIns="146304" anchor="ctr">
            <a:noAutofit/>
          </a:bodyPr>
          <a:lstStyle>
            <a:lvl1pPr>
              <a:lnSpc>
                <a:spcPct val="90000"/>
              </a:lnSpc>
              <a:defRPr sz="66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640" y="5783263"/>
            <a:ext cx="7315199" cy="914400"/>
          </a:xfrm>
        </p:spPr>
        <p:txBody>
          <a:bodyPr lIns="182880" tIns="146304" rIns="182880" bIns="146304"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800" b="0" spc="-52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n-lt"/>
                <a:cs typeface="Segoe UI" pitchFamily="34" charset="0"/>
              </a:defRPr>
            </a:lvl1pPr>
            <a:lvl2pPr marL="46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4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3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29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074" name="Picture 2" descr="D:\Dropbox\DevRainSolutions\Logos\devrain\devrain-white-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37" y="5630862"/>
            <a:ext cx="2344159" cy="99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2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2743200" cy="4570412"/>
          </a:xfrm>
        </p:spPr>
        <p:txBody>
          <a:bodyPr vert="horz" lIns="182880" tIns="146304" rIns="182880" bIns="146304" rtlCol="0">
            <a:noAutofit/>
          </a:bodyPr>
          <a:lstStyle>
            <a:lvl1pPr>
              <a:defRPr lang="en-US" sz="24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077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63"/>
            <a:ext cx="2743200" cy="5484812"/>
          </a:xfrm>
        </p:spPr>
        <p:txBody>
          <a:bodyPr lIns="182880" tIns="146304" rIns="182880" bIns="146304"/>
          <a:lstStyle>
            <a:lvl1pPr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93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129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218558"/>
            <a:ext cx="4572000" cy="4557415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4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55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211263"/>
            <a:ext cx="4586632" cy="457200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4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45720" rIns="182880" bIns="45720" rtlCol="0" anchor="t">
            <a:noAutofit/>
          </a:bodyPr>
          <a:lstStyle>
            <a:lvl1pPr>
              <a:defRPr lang="en-US" sz="48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4540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211266"/>
            <a:ext cx="4572000" cy="455741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1"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0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1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726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49"/>
            <a:ext cx="11887200" cy="4570413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7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49"/>
            <a:ext cx="11887200" cy="5483225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on Backgrou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 userDrawn="1"/>
        </p:nvSpPr>
        <p:spPr bwMode="blackWhite">
          <a:xfrm>
            <a:off x="273050" y="6079032"/>
            <a:ext cx="11888787" cy="6186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2012 Microsoft Corporation. All rights reserved. Microsoft, Windows, Windows Vista and other product names are or may be registered trademarks and/or trademarks in the U.S. and/or other countries.</a:t>
            </a:r>
          </a:p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The information herein is for informational purposes only and represents the current view of Microsoft Corporation as of the date of this presentation</a:t>
            </a:r>
            <a:r>
              <a:rPr lang="en-US" sz="700" dirty="0" smtClean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. Because </a:t>
            </a:r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Microsoft must respond to changing market conditions, it should not be interpreted to be a commitment on the part of Microsoft, and Microsoft cannot guarantee the accuracy of any information provided after the date of this presentation</a:t>
            </a:r>
            <a:r>
              <a:rPr lang="en-US" sz="700" dirty="0" smtClean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. MICROSOFT </a:t>
            </a:r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MAKES NO WARRANTIES, EXPRESS, IMPLIED OR STATUTORY, AS TO THE INFORMATION IN THIS PRESENTATION.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6270"/>
            <a:ext cx="3288506" cy="7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998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638" y="5783263"/>
            <a:ext cx="11887200" cy="914400"/>
          </a:xfrm>
        </p:spPr>
        <p:txBody>
          <a:bodyPr lIns="182880" tIns="146304" rIns="182880" bIns="146304" anchor="b">
            <a:noAutofit/>
          </a:bodyPr>
          <a:lstStyle>
            <a:lvl1pPr>
              <a:defRPr sz="2000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199" cy="91281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2743200" cy="4570412"/>
          </a:xfrm>
        </p:spPr>
        <p:txBody>
          <a:bodyPr vert="horz" lIns="182880" tIns="146304" rIns="182880" bIns="146304" rtlCol="0">
            <a:noAutofit/>
          </a:bodyPr>
          <a:lstStyle>
            <a:lvl1pPr>
              <a:defRPr lang="en-US" sz="24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975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1263"/>
            <a:ext cx="11887200" cy="5484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584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32238" y="2125663"/>
            <a:ext cx="8229601" cy="4572000"/>
          </a:xfrm>
        </p:spPr>
        <p:txBody>
          <a:bodyPr lIns="182880" tIns="146304" rIns="182880" bIns="146304">
            <a:no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638" y="2125663"/>
            <a:ext cx="2743200" cy="4572000"/>
          </a:xfrm>
        </p:spPr>
        <p:txBody>
          <a:bodyPr lIns="182880" tIns="146304" rIns="182880" bIns="146304">
            <a:noAutofit/>
          </a:bodyPr>
          <a:lstStyle>
            <a:lvl1pPr algn="l" defTabSz="914166" rtl="0" eaLnBrk="1" latinLnBrk="0" hangingPunct="1">
              <a:spcBef>
                <a:spcPct val="0"/>
              </a:spcBef>
              <a:buNone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228541" indent="0"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457082" indent="0"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739586" indent="0" algn="l" defTabSz="914166" rtl="0" eaLnBrk="1" latinLnBrk="0" hangingPunct="1">
              <a:spcBef>
                <a:spcPct val="0"/>
              </a:spcBef>
              <a:buNone/>
              <a:defRPr lang="en-US" sz="16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5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946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202" cy="91281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411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2743200" cy="4570412"/>
          </a:xfrm>
        </p:spPr>
        <p:txBody>
          <a:bodyPr vert="horz" lIns="182880" tIns="146304" rIns="182880" bIns="146304" rtlCol="0">
            <a:noAutofit/>
          </a:bodyPr>
          <a:lstStyle>
            <a:lvl1pPr>
              <a:defRPr lang="en-US" sz="24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00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63"/>
            <a:ext cx="2743200" cy="5484812"/>
          </a:xfrm>
        </p:spPr>
        <p:txBody>
          <a:bodyPr lIns="182880" tIns="146304" rIns="182880" bIns="146304"/>
          <a:lstStyle>
            <a:lvl1pPr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0323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218558"/>
            <a:ext cx="4572000" cy="4557415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4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6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211263"/>
            <a:ext cx="4586632" cy="457200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4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45720" rIns="182880" bIns="45720" rtlCol="0" anchor="t">
            <a:noAutofit/>
          </a:bodyPr>
          <a:lstStyle>
            <a:lvl1pPr>
              <a:defRPr lang="en-US" sz="48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80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211266"/>
            <a:ext cx="4572000" cy="455741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1"/>
          <a:lstStyle/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76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0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63"/>
            <a:ext cx="2743200" cy="5484812"/>
          </a:xfrm>
        </p:spPr>
        <p:txBody>
          <a:bodyPr lIns="182880" tIns="146304" rIns="182880" bIns="146304"/>
          <a:lstStyle>
            <a:lvl1pPr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15112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3401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dirty="0" smtClean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32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49"/>
            <a:ext cx="11887200" cy="4570413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49"/>
            <a:ext cx="11887200" cy="5483225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on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 userDrawn="1"/>
        </p:nvSpPr>
        <p:spPr bwMode="blackWhite">
          <a:xfrm>
            <a:off x="273050" y="6079032"/>
            <a:ext cx="11888787" cy="6186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2012 Microsoft Corporation. All rights reserved. Microsoft, Windows, Windows Vista and other product names are or may be registered trademarks and/or trademarks in the U.S. and/or other countries.</a:t>
            </a:r>
          </a:p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The information herein is for informational purposes only and represents the current view of Microsoft Corporation as of the date of this presentation</a:t>
            </a:r>
            <a:r>
              <a:rPr lang="en-US" sz="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Because 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must respond to changing market conditions, it should not be interpreted to be a commitment on the part of Microsoft, and Microsoft cannot guarantee the accuracy of any information provided after the date of this presentation</a:t>
            </a:r>
            <a:r>
              <a:rPr lang="en-US" sz="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MICROSOFT 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MAKES NO WARRANTIES, EXPRESS, IMPLIED OR STATUTORY, AS TO THE INFORMATION IN THIS PRESENTATION.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878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638" y="5783263"/>
            <a:ext cx="11887200" cy="914400"/>
          </a:xfrm>
        </p:spPr>
        <p:txBody>
          <a:bodyPr lIns="182880" tIns="146304" rIns="182880" bIns="146304" anchor="b">
            <a:noAutofit/>
          </a:bodyPr>
          <a:lstStyle>
            <a:lvl1pPr>
              <a:defRPr sz="20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3"/>
            <a:ext cx="11887199" cy="912813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797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1263"/>
            <a:ext cx="11887200" cy="5484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31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32238" y="2125663"/>
            <a:ext cx="8229601" cy="4572000"/>
          </a:xfrm>
        </p:spPr>
        <p:txBody>
          <a:bodyPr lIns="182880" tIns="146304" rIns="182880" bIns="146304">
            <a:no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4638" y="2125663"/>
            <a:ext cx="2743200" cy="4572000"/>
          </a:xfrm>
        </p:spPr>
        <p:txBody>
          <a:bodyPr lIns="182880" tIns="146304" rIns="182880" bIns="146304">
            <a:noAutofit/>
          </a:bodyPr>
          <a:lstStyle>
            <a:lvl1pPr algn="l" defTabSz="914166" rtl="0" eaLnBrk="1" latinLnBrk="0" hangingPunct="1">
              <a:spcBef>
                <a:spcPct val="0"/>
              </a:spcBef>
              <a:buNone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228541" indent="0"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457082" indent="0" algn="l" defTabSz="914166" rtl="0" eaLnBrk="1" latinLnBrk="0" hangingPunct="1">
              <a:spcBef>
                <a:spcPct val="0"/>
              </a:spcBef>
              <a:buNone/>
              <a:defRPr lang="en-US" sz="1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739586" indent="0" algn="l" defTabSz="914166" rtl="0" eaLnBrk="1" latinLnBrk="0" hangingPunct="1">
              <a:spcBef>
                <a:spcPct val="0"/>
              </a:spcBef>
              <a:buNone/>
              <a:defRPr lang="en-US" sz="16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774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985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2743200" cy="4570412"/>
          </a:xfrm>
        </p:spPr>
        <p:txBody>
          <a:bodyPr vert="horz" lIns="182880" tIns="146304" rIns="182880" bIns="146304" rtlCol="0">
            <a:noAutofit/>
          </a:bodyPr>
          <a:lstStyle>
            <a:lvl1pPr>
              <a:defRPr lang="en-US" sz="24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7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218558"/>
            <a:ext cx="4572000" cy="4557415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4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5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63"/>
            <a:ext cx="2743200" cy="5484812"/>
          </a:xfrm>
        </p:spPr>
        <p:txBody>
          <a:bodyPr lIns="182880" tIns="146304" rIns="182880" bIns="146304"/>
          <a:lstStyle>
            <a:lvl1pPr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0416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218558"/>
            <a:ext cx="4572000" cy="4557415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4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90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211263"/>
            <a:ext cx="4586632" cy="457200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4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45720" rIns="182880" bIns="45720" rtlCol="0" anchor="t">
            <a:noAutofit/>
          </a:bodyPr>
          <a:lstStyle>
            <a:lvl1pPr>
              <a:defRPr lang="en-US" sz="48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5658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211266"/>
            <a:ext cx="4572000" cy="455741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1"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54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8409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5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49"/>
            <a:ext cx="11887200" cy="4570413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1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49"/>
            <a:ext cx="11887200" cy="5483225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 userDrawn="1"/>
        </p:nvSpPr>
        <p:spPr bwMode="blackWhite">
          <a:xfrm>
            <a:off x="273050" y="6079032"/>
            <a:ext cx="11888787" cy="6186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2012 Microsoft Corporation. All rights reserved. Microsoft, Windows, Windows Vista and other product names are or may be registered trademarks and/or trademarks in the U.S. and/or other countries.</a:t>
            </a:r>
          </a:p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The information herein is for informational purposes only and represents the current view of Microsoft Corporation as of the date of this presentation</a:t>
            </a:r>
            <a:r>
              <a:rPr lang="en-US" sz="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Because 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must respond to changing market conditions, it should not be interpreted to be a commitment on the part of Microsoft, and Microsoft cannot guarantee the accuracy of any information provided after the date of this presentation</a:t>
            </a:r>
            <a:r>
              <a:rPr lang="en-US" sz="7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. MICROSOFT </a:t>
            </a:r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MAKES NO WARRANTIES, EXPRESS, IMPLIED OR STATUTORY, AS TO THE INFORMATION IN THIS PRESENTATION.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211263"/>
            <a:ext cx="4586632" cy="457200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48654" tIns="0" rIns="248654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4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45720" rIns="182880" bIns="45720" rtlCol="0" anchor="t">
            <a:noAutofit/>
          </a:bodyPr>
          <a:lstStyle>
            <a:lvl1pPr>
              <a:defRPr lang="en-US" sz="48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544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61040" y="3040063"/>
            <a:ext cx="6400801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211266"/>
            <a:ext cx="4572000" cy="455741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1"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04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4638" y="1211263"/>
            <a:ext cx="11887200" cy="5486402"/>
          </a:xfrm>
          <a:prstGeom prst="rect">
            <a:avLst/>
          </a:prstGeom>
        </p:spPr>
        <p:txBody>
          <a:bodyPr vert="horz" lIns="182880" tIns="146304" rIns="182880" bIns="146304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4638" y="298450"/>
            <a:ext cx="11887199" cy="912813"/>
          </a:xfrm>
          <a:prstGeom prst="rect">
            <a:avLst/>
          </a:prstGeom>
        </p:spPr>
        <p:txBody>
          <a:bodyPr vert="horz" lIns="182880" tIns="45720" rIns="18288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22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2" r:id="rId1"/>
    <p:sldLayoutId id="2147484244" r:id="rId2"/>
    <p:sldLayoutId id="2147484183" r:id="rId3"/>
    <p:sldLayoutId id="2147484184" r:id="rId4"/>
    <p:sldLayoutId id="2147484245" r:id="rId5"/>
    <p:sldLayoutId id="2147484185" r:id="rId6"/>
    <p:sldLayoutId id="2147484186" r:id="rId7"/>
    <p:sldLayoutId id="2147484187" r:id="rId8"/>
    <p:sldLayoutId id="2147484191" r:id="rId9"/>
    <p:sldLayoutId id="2147484188" r:id="rId10"/>
    <p:sldLayoutId id="2147484196" r:id="rId11"/>
    <p:sldLayoutId id="2147484189" r:id="rId12"/>
    <p:sldLayoutId id="2147484217" r:id="rId13"/>
    <p:sldLayoutId id="2147484218" r:id="rId14"/>
    <p:sldLayoutId id="2147484198" r:id="rId15"/>
  </p:sldLayoutIdLst>
  <p:txStyles>
    <p:titleStyle>
      <a:lvl1pPr algn="l" defTabSz="914166" rtl="0" eaLnBrk="1" latinLnBrk="0" hangingPunct="1">
        <a:spcBef>
          <a:spcPct val="0"/>
        </a:spcBef>
        <a:buNone/>
        <a:defRPr sz="4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914166" rtl="0" eaLnBrk="1" latinLnBrk="0" hangingPunct="1">
        <a:spcBef>
          <a:spcPct val="20000"/>
        </a:spcBef>
        <a:buFont typeface="Arial" pitchFamily="34" charset="0"/>
        <a:buNone/>
        <a:defRPr sz="3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914166" rtl="0" eaLnBrk="1" latinLnBrk="0" hangingPunct="1">
        <a:spcBef>
          <a:spcPct val="20000"/>
        </a:spcBef>
        <a:buFont typeface="Arial" pitchFamily="34" charset="0"/>
        <a:buNone/>
        <a:defRPr sz="2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57082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39586" indent="-282503" algn="l" defTabSz="9141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33199" indent="-293612" algn="l" defTabSz="9141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56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38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22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04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6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49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98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1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3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4638" y="1211263"/>
            <a:ext cx="11887200" cy="5486402"/>
          </a:xfrm>
          <a:prstGeom prst="rect">
            <a:avLst/>
          </a:prstGeom>
        </p:spPr>
        <p:txBody>
          <a:bodyPr vert="horz" lIns="182880" tIns="146304" rIns="182880" bIns="146304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4638" y="298450"/>
            <a:ext cx="11887199" cy="912813"/>
          </a:xfrm>
          <a:prstGeom prst="rect">
            <a:avLst/>
          </a:prstGeom>
        </p:spPr>
        <p:txBody>
          <a:bodyPr vert="horz" lIns="182880" tIns="45720" rIns="18288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1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1" r:id="rId1"/>
    <p:sldLayoutId id="2147484292" r:id="rId2"/>
    <p:sldLayoutId id="2147484293" r:id="rId3"/>
    <p:sldLayoutId id="2147484294" r:id="rId4"/>
    <p:sldLayoutId id="2147484295" r:id="rId5"/>
    <p:sldLayoutId id="2147484296" r:id="rId6"/>
    <p:sldLayoutId id="2147484297" r:id="rId7"/>
    <p:sldLayoutId id="2147484298" r:id="rId8"/>
    <p:sldLayoutId id="2147484299" r:id="rId9"/>
    <p:sldLayoutId id="2147484300" r:id="rId10"/>
    <p:sldLayoutId id="2147484301" r:id="rId11"/>
    <p:sldLayoutId id="2147484302" r:id="rId12"/>
    <p:sldLayoutId id="2147484309" r:id="rId13"/>
    <p:sldLayoutId id="2147484310" r:id="rId14"/>
    <p:sldLayoutId id="2147484321" r:id="rId15"/>
    <p:sldLayoutId id="2147484311" r:id="rId16"/>
  </p:sldLayoutIdLst>
  <p:txStyles>
    <p:titleStyle>
      <a:lvl1pPr algn="l" defTabSz="914166" rtl="0" eaLnBrk="1" latinLnBrk="0" hangingPunct="1">
        <a:spcBef>
          <a:spcPct val="0"/>
        </a:spcBef>
        <a:buNone/>
        <a:defRPr sz="4800" kern="1200">
          <a:gradFill>
            <a:gsLst>
              <a:gs pos="0">
                <a:srgbClr val="505050"/>
              </a:gs>
              <a:gs pos="100000">
                <a:srgbClr val="505050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914166" rtl="0" eaLnBrk="1" latinLnBrk="0" hangingPunct="1">
        <a:spcBef>
          <a:spcPct val="20000"/>
        </a:spcBef>
        <a:buFont typeface="Arial" pitchFamily="34" charset="0"/>
        <a:buNone/>
        <a:defRPr sz="3600" kern="1200">
          <a:gradFill>
            <a:gsLst>
              <a:gs pos="0">
                <a:srgbClr val="505050"/>
              </a:gs>
              <a:gs pos="100000">
                <a:srgbClr val="505050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914166" rtl="0" eaLnBrk="1" latinLnBrk="0" hangingPunct="1">
        <a:spcBef>
          <a:spcPct val="20000"/>
        </a:spcBef>
        <a:buFont typeface="Arial" pitchFamily="34" charset="0"/>
        <a:buNone/>
        <a:defRPr sz="2800" kern="1200">
          <a:gradFill>
            <a:gsLst>
              <a:gs pos="0">
                <a:srgbClr val="505050"/>
              </a:gs>
              <a:gs pos="100000">
                <a:srgbClr val="505050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57082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gradFill>
            <a:gsLst>
              <a:gs pos="0">
                <a:srgbClr val="505050"/>
              </a:gs>
              <a:gs pos="100000">
                <a:srgbClr val="505050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39586" indent="-282503" algn="l" defTabSz="9141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gradFill>
            <a:gsLst>
              <a:gs pos="0">
                <a:srgbClr val="505050"/>
              </a:gs>
              <a:gs pos="100000">
                <a:srgbClr val="505050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33199" indent="-293612" algn="l" defTabSz="9141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gradFill>
            <a:gsLst>
              <a:gs pos="0">
                <a:srgbClr val="505050"/>
              </a:gs>
              <a:gs pos="100000">
                <a:srgbClr val="505050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56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38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22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04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6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49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98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1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3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4638" y="1211263"/>
            <a:ext cx="11887200" cy="5486402"/>
          </a:xfrm>
          <a:prstGeom prst="rect">
            <a:avLst/>
          </a:prstGeom>
        </p:spPr>
        <p:txBody>
          <a:bodyPr vert="horz" lIns="182880" tIns="146304" rIns="182880" bIns="146304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4638" y="298450"/>
            <a:ext cx="11887199" cy="912813"/>
          </a:xfrm>
          <a:prstGeom prst="rect">
            <a:avLst/>
          </a:prstGeom>
        </p:spPr>
        <p:txBody>
          <a:bodyPr vert="horz" lIns="182880" tIns="45720" rIns="18288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41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328" r:id="rId5"/>
    <p:sldLayoutId id="2147484320" r:id="rId6"/>
    <p:sldLayoutId id="2147484273" r:id="rId7"/>
    <p:sldLayoutId id="2147484274" r:id="rId8"/>
    <p:sldLayoutId id="2147484275" r:id="rId9"/>
    <p:sldLayoutId id="2147484276" r:id="rId10"/>
    <p:sldLayoutId id="2147484277" r:id="rId11"/>
    <p:sldLayoutId id="2147484278" r:id="rId12"/>
    <p:sldLayoutId id="2147484279" r:id="rId13"/>
    <p:sldLayoutId id="2147484280" r:id="rId14"/>
    <p:sldLayoutId id="2147484287" r:id="rId15"/>
    <p:sldLayoutId id="2147484288" r:id="rId16"/>
    <p:sldLayoutId id="2147484289" r:id="rId17"/>
  </p:sldLayoutIdLst>
  <p:txStyles>
    <p:titleStyle>
      <a:lvl1pPr algn="l" defTabSz="914166" rtl="0" eaLnBrk="1" latinLnBrk="0" hangingPunct="1">
        <a:spcBef>
          <a:spcPct val="0"/>
        </a:spcBef>
        <a:buNone/>
        <a:defRPr sz="4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914166" rtl="0" eaLnBrk="1" latinLnBrk="0" hangingPunct="1">
        <a:spcBef>
          <a:spcPct val="20000"/>
        </a:spcBef>
        <a:buFont typeface="Arial" pitchFamily="34" charset="0"/>
        <a:buNone/>
        <a:defRPr sz="3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914166" rtl="0" eaLnBrk="1" latinLnBrk="0" hangingPunct="1">
        <a:spcBef>
          <a:spcPct val="20000"/>
        </a:spcBef>
        <a:buFont typeface="Arial" pitchFamily="34" charset="0"/>
        <a:buNone/>
        <a:defRPr sz="2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57082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39586" indent="-282503" algn="l" defTabSz="9141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33199" indent="-293612" algn="l" defTabSz="9141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56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38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22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04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6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49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98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1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3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4638" y="1211263"/>
            <a:ext cx="11887200" cy="5486402"/>
          </a:xfrm>
          <a:prstGeom prst="rect">
            <a:avLst/>
          </a:prstGeom>
        </p:spPr>
        <p:txBody>
          <a:bodyPr vert="horz" lIns="182880" tIns="146304" rIns="182880" bIns="146304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4638" y="298450"/>
            <a:ext cx="11887199" cy="912813"/>
          </a:xfrm>
          <a:prstGeom prst="rect">
            <a:avLst/>
          </a:prstGeom>
        </p:spPr>
        <p:txBody>
          <a:bodyPr vert="horz" lIns="182880" tIns="45720" rIns="18288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1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329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4258" r:id="rId13"/>
    <p:sldLayoutId id="2147484265" r:id="rId14"/>
    <p:sldLayoutId id="2147484266" r:id="rId15"/>
    <p:sldLayoutId id="2147484267" r:id="rId16"/>
  </p:sldLayoutIdLst>
  <p:txStyles>
    <p:titleStyle>
      <a:lvl1pPr algn="l" defTabSz="914166" rtl="0" eaLnBrk="1" latinLnBrk="0" hangingPunct="1">
        <a:spcBef>
          <a:spcPct val="0"/>
        </a:spcBef>
        <a:buNone/>
        <a:defRPr sz="4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914166" rtl="0" eaLnBrk="1" latinLnBrk="0" hangingPunct="1">
        <a:spcBef>
          <a:spcPct val="20000"/>
        </a:spcBef>
        <a:buFont typeface="Arial" pitchFamily="34" charset="0"/>
        <a:buNone/>
        <a:defRPr sz="3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914166" rtl="0" eaLnBrk="1" latinLnBrk="0" hangingPunct="1">
        <a:spcBef>
          <a:spcPct val="20000"/>
        </a:spcBef>
        <a:buFont typeface="Arial" pitchFamily="34" charset="0"/>
        <a:buNone/>
        <a:defRPr sz="2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57082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39586" indent="-282503" algn="l" defTabSz="9141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33199" indent="-293612" algn="l" defTabSz="9141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56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38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22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04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6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49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98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1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3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4638" y="1211263"/>
            <a:ext cx="11887200" cy="5486402"/>
          </a:xfrm>
          <a:prstGeom prst="rect">
            <a:avLst/>
          </a:prstGeom>
        </p:spPr>
        <p:txBody>
          <a:bodyPr vert="horz" lIns="182880" tIns="146304" rIns="182880" bIns="146304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4638" y="298450"/>
            <a:ext cx="11887199" cy="912813"/>
          </a:xfrm>
          <a:prstGeom prst="rect">
            <a:avLst/>
          </a:prstGeom>
        </p:spPr>
        <p:txBody>
          <a:bodyPr vert="horz" lIns="182880" tIns="45720" rIns="18288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16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  <p:sldLayoutId id="2147484342" r:id="rId12"/>
    <p:sldLayoutId id="2147484343" r:id="rId13"/>
    <p:sldLayoutId id="2147484344" r:id="rId14"/>
    <p:sldLayoutId id="2147484345" r:id="rId15"/>
  </p:sldLayoutIdLst>
  <p:txStyles>
    <p:titleStyle>
      <a:lvl1pPr algn="l" defTabSz="914166" rtl="0" eaLnBrk="1" latinLnBrk="0" hangingPunct="1">
        <a:spcBef>
          <a:spcPct val="0"/>
        </a:spcBef>
        <a:buNone/>
        <a:defRPr sz="4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914166" rtl="0" eaLnBrk="1" latinLnBrk="0" hangingPunct="1">
        <a:spcBef>
          <a:spcPct val="20000"/>
        </a:spcBef>
        <a:buFont typeface="Arial" pitchFamily="34" charset="0"/>
        <a:buNone/>
        <a:defRPr sz="3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914166" rtl="0" eaLnBrk="1" latinLnBrk="0" hangingPunct="1">
        <a:spcBef>
          <a:spcPct val="20000"/>
        </a:spcBef>
        <a:buFont typeface="Arial" pitchFamily="34" charset="0"/>
        <a:buNone/>
        <a:defRPr sz="2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57082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39586" indent="-282503" algn="l" defTabSz="91416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33199" indent="-293612" algn="l" defTabSz="914166" rtl="0" eaLnBrk="1" latinLnBrk="0" hangingPunct="1">
        <a:spcBef>
          <a:spcPct val="20000"/>
        </a:spcBef>
        <a:buFont typeface="Arial" pitchFamily="34" charset="0"/>
        <a:buChar char="»"/>
        <a:defRPr sz="18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56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38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22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04" indent="-228541" algn="l" defTabSz="9141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2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6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49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2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15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98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1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63" algn="l" defTabSz="9141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p7rock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browser.codeplex.com/" TargetMode="External"/><Relationship Id="rId2" Type="http://schemas.openxmlformats.org/officeDocument/2006/relationships/hyperlink" Target="http://wp7rocks.com/" TargetMode="External"/><Relationship Id="rId1" Type="http://schemas.openxmlformats.org/officeDocument/2006/relationships/slideLayout" Target="../slideLayouts/slideLayout53.xml"/><Relationship Id="rId4" Type="http://schemas.openxmlformats.org/officeDocument/2006/relationships/hyperlink" Target="mailto:Alex.Krakovetskiy@devrain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mining and Readability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640" y="5783263"/>
            <a:ext cx="8153397" cy="914400"/>
          </a:xfrm>
        </p:spPr>
        <p:txBody>
          <a:bodyPr/>
          <a:lstStyle/>
          <a:p>
            <a:r>
              <a:rPr lang="en-US" dirty="0" smtClean="0"/>
              <a:t>OLEKSANDR KRAKOVETSKYI</a:t>
            </a:r>
          </a:p>
          <a:p>
            <a:r>
              <a:rPr lang="en-US" dirty="0" smtClean="0"/>
              <a:t>CEO, </a:t>
            </a:r>
            <a:r>
              <a:rPr lang="en-US" dirty="0" err="1" smtClean="0"/>
              <a:t>DevRain</a:t>
            </a:r>
            <a:r>
              <a:rPr lang="en-US" dirty="0" smtClean="0"/>
              <a:t> Solutions</a:t>
            </a:r>
          </a:p>
          <a:p>
            <a:r>
              <a:rPr lang="en-US" dirty="0" smtClean="0"/>
              <a:t>Microsoft RD/MVP, PhD., @</a:t>
            </a:r>
            <a:r>
              <a:rPr lang="en-US" dirty="0" err="1" smtClean="0"/>
              <a:t>msugvnua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http://wp7rocks.com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63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837" y="1668462"/>
            <a:ext cx="4800600" cy="5105400"/>
          </a:xfrm>
        </p:spPr>
        <p:txBody>
          <a:bodyPr/>
          <a:lstStyle/>
          <a:p>
            <a:r>
              <a:rPr lang="en-US" sz="4000" dirty="0" smtClean="0"/>
              <a:t>Looking for blocks with maximum length</a:t>
            </a:r>
            <a:endParaRPr lang="uk-UA" sz="4000" dirty="0" smtClean="0"/>
          </a:p>
          <a:p>
            <a:endParaRPr lang="uk-UA" sz="4000" dirty="0"/>
          </a:p>
          <a:p>
            <a:r>
              <a:rPr lang="uk-UA" sz="2400" i="1" dirty="0" smtClean="0"/>
              <a:t>* </a:t>
            </a:r>
            <a:r>
              <a:rPr lang="en-US" sz="2400" i="1" dirty="0" smtClean="0"/>
              <a:t>after cleaning information “noise”, well-known data patterns</a:t>
            </a:r>
            <a:endParaRPr lang="en-US" sz="2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Block length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  <p:pic>
        <p:nvPicPr>
          <p:cNvPr id="10242" name="Picture 2" descr="http://fetchsoftworks.com/i/blog/nyt-after-readabi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99" y="296862"/>
            <a:ext cx="7577438" cy="650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VIPS</a:t>
            </a:r>
            <a:r>
              <a:rPr lang="uk-UA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 </a:t>
            </a:r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algorithm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1552575"/>
            <a:ext cx="41529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7" y="1744662"/>
            <a:ext cx="6610350" cy="521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68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837" y="1135062"/>
            <a:ext cx="5791200" cy="2667000"/>
          </a:xfrm>
        </p:spPr>
        <p:txBody>
          <a:bodyPr/>
          <a:lstStyle/>
          <a:p>
            <a:r>
              <a:rPr lang="en-US" sz="2800" dirty="0" smtClean="0"/>
              <a:t>Page meta information </a:t>
            </a:r>
            <a:r>
              <a:rPr lang="en-US" sz="2800" i="1" dirty="0" smtClean="0"/>
              <a:t>should </a:t>
            </a:r>
            <a:r>
              <a:rPr lang="en-US" sz="2800" dirty="0" smtClean="0"/>
              <a:t>be similar to main content: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/>
              <a:t>title;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/>
              <a:t>meta description;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smtClean="0"/>
              <a:t>meta keywords.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SeoRank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37" y="163512"/>
            <a:ext cx="564907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4116387"/>
            <a:ext cx="74961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0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837" y="1897062"/>
            <a:ext cx="10972800" cy="26670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Avg. value of </a:t>
            </a:r>
            <a:r>
              <a:rPr lang="ru-RU" sz="2800" dirty="0" smtClean="0"/>
              <a:t>SeoRank </a:t>
            </a:r>
            <a:r>
              <a:rPr lang="en-US" sz="2800" dirty="0" smtClean="0"/>
              <a:t>for main content</a:t>
            </a:r>
            <a:r>
              <a:rPr lang="ru-RU" sz="2800" dirty="0" smtClean="0"/>
              <a:t>: 0.91</a:t>
            </a:r>
            <a:r>
              <a:rPr lang="en-US" sz="2800" dirty="0"/>
              <a:t>;</a:t>
            </a:r>
            <a:endParaRPr lang="ru-RU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Avg. value of </a:t>
            </a:r>
            <a:r>
              <a:rPr lang="ru-RU" sz="2800" dirty="0"/>
              <a:t>SeoRank </a:t>
            </a:r>
            <a:r>
              <a:rPr lang="en-US" sz="2800" dirty="0" smtClean="0"/>
              <a:t>for entire webpage: </a:t>
            </a:r>
            <a:r>
              <a:rPr lang="ru-RU" sz="2800" dirty="0" smtClean="0"/>
              <a:t>0.84</a:t>
            </a:r>
            <a:r>
              <a:rPr lang="en-US" sz="2800" dirty="0"/>
              <a:t>;</a:t>
            </a:r>
            <a:endParaRPr lang="ru-RU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Avg. value of </a:t>
            </a:r>
            <a:r>
              <a:rPr lang="ru-RU" sz="2800" dirty="0"/>
              <a:t>SeoRank </a:t>
            </a:r>
            <a:r>
              <a:rPr lang="ru-RU" sz="2800" dirty="0" smtClean="0"/>
              <a:t>SeoRank </a:t>
            </a:r>
            <a:r>
              <a:rPr lang="en-US" sz="2800" dirty="0" smtClean="0"/>
              <a:t>for all non-main blocks</a:t>
            </a:r>
            <a:r>
              <a:rPr lang="ru-RU" sz="2800" dirty="0" smtClean="0"/>
              <a:t>: 0.42</a:t>
            </a:r>
            <a:r>
              <a:rPr lang="en-US" sz="2800" dirty="0" smtClean="0"/>
              <a:t>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Pages where </a:t>
            </a:r>
            <a:r>
              <a:rPr lang="en-US" sz="2800" dirty="0" err="1" smtClean="0"/>
              <a:t>SeoRank</a:t>
            </a:r>
            <a:r>
              <a:rPr lang="en-US" sz="2800" dirty="0" smtClean="0"/>
              <a:t> for main block has a maximum value: </a:t>
            </a:r>
            <a:r>
              <a:rPr lang="ru-RU" sz="2800" dirty="0" smtClean="0"/>
              <a:t>94%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r>
              <a:rPr lang="en-US" sz="2000" i="1" dirty="0" smtClean="0"/>
              <a:t>* used </a:t>
            </a:r>
            <a:r>
              <a:rPr lang="en-US" sz="2000" i="1" dirty="0" err="1"/>
              <a:t>PCWorld</a:t>
            </a:r>
            <a:r>
              <a:rPr lang="en-US" sz="2000" i="1" dirty="0"/>
              <a:t>, </a:t>
            </a:r>
            <a:r>
              <a:rPr lang="en-US" sz="2000" i="1" dirty="0" smtClean="0"/>
              <a:t>habrahabr.ru</a:t>
            </a:r>
            <a:r>
              <a:rPr lang="uk-UA" sz="2000" i="1" dirty="0" smtClean="0"/>
              <a:t>, </a:t>
            </a:r>
            <a:r>
              <a:rPr lang="en-US" sz="2000" i="1" dirty="0"/>
              <a:t>BBC </a:t>
            </a:r>
            <a:r>
              <a:rPr lang="en-US" sz="2000" i="1" dirty="0" smtClean="0"/>
              <a:t>and other resources</a:t>
            </a:r>
            <a:endParaRPr lang="ru-RU" sz="2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SeoRank</a:t>
            </a:r>
            <a:r>
              <a:rPr lang="uk-UA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 </a:t>
            </a:r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S</a:t>
            </a:r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tatistics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28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VIPS and Blocks Importance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1211262"/>
            <a:ext cx="11363325" cy="736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2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3237" y="1428749"/>
            <a:ext cx="6019800" cy="51816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Crawl as many webpages as can;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</a:t>
            </a:r>
            <a:r>
              <a:rPr lang="en-US" sz="2800" dirty="0" smtClean="0"/>
              <a:t>lice webpages to information blocks;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Manually create ‘ideal’ dataset with evaluated blocks;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Calculate properties (~ 20) for all blocks;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Create regression model (remove not necessary properties);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Algorithm Flow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87" y="1449387"/>
            <a:ext cx="51625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99287" y="4868862"/>
            <a:ext cx="4862513" cy="914400"/>
          </a:xfrm>
        </p:spPr>
        <p:txBody>
          <a:bodyPr/>
          <a:lstStyle/>
          <a:p>
            <a:r>
              <a:rPr lang="en-US" sz="2800" dirty="0" smtClean="0"/>
              <a:t>Result: </a:t>
            </a:r>
            <a:br>
              <a:rPr lang="en-US" sz="2800" dirty="0" smtClean="0"/>
            </a:br>
            <a:r>
              <a:rPr lang="en-US" sz="2800" dirty="0" smtClean="0"/>
              <a:t>working (!)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1560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SmartBrowser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  <p:pic>
        <p:nvPicPr>
          <p:cNvPr id="13314" name="Picture 2" descr="http://habrastorage.org/storage/a203d93a/78b9e84d/c8c816eb/16bf55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7" y="1287460"/>
            <a:ext cx="8763000" cy="554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habrastorage.org/storage/62b60c9d/225f96c6/b7c0506e/5b201d8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7" y="1034059"/>
            <a:ext cx="10239375" cy="57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3237" y="1428749"/>
            <a:ext cx="10744200" cy="51816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Test dataset should be huge and more precise!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One approach won’t work for all web.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Sometimes simple algorithms rocks!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Not working for some kind of websites: social networks, AJAX websites, main pages, pages with JavaScript security tricks.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Algorithm issues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03237" y="1428749"/>
            <a:ext cx="10744200" cy="51816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Safari 5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Amazon Kindle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 smtClean="0"/>
              <a:t>Flipboard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sz="3200" i="1" dirty="0" smtClean="0"/>
              <a:t>via Arc90</a:t>
            </a:r>
            <a:r>
              <a:rPr lang="uk-UA" sz="3200" i="1" dirty="0" smtClean="0"/>
              <a:t> </a:t>
            </a:r>
            <a:r>
              <a:rPr lang="en-US" sz="3200" i="1" dirty="0" smtClean="0"/>
              <a:t>Lab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Readability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7" y="830262"/>
            <a:ext cx="7170721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86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6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13237" y="247021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Data Mining SDK</a:t>
            </a:r>
            <a:endParaRPr lang="en-US" sz="3200" dirty="0" smtClean="0">
              <a:solidFill>
                <a:srgbClr val="FFFFFF"/>
              </a:solidFill>
            </a:endParaRPr>
          </a:p>
          <a:p>
            <a:r>
              <a:rPr lang="en-US" sz="3200" dirty="0" smtClean="0">
                <a:solidFill>
                  <a:srgbClr val="FFFFFF"/>
                </a:solidFill>
                <a:hlinkClick r:id="rId2"/>
              </a:rPr>
              <a:t>http</a:t>
            </a:r>
            <a:r>
              <a:rPr lang="en-US" sz="3200" dirty="0" smtClean="0">
                <a:solidFill>
                  <a:srgbClr val="FFFFFF"/>
                </a:solidFill>
                <a:hlinkClick r:id="rId2"/>
              </a:rPr>
              <a:t>://datamining.codeplex.com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  <a:endParaRPr lang="uk-UA" sz="3200" dirty="0" smtClean="0">
              <a:solidFill>
                <a:srgbClr val="FFFFFF"/>
              </a:solidFill>
            </a:endParaRPr>
          </a:p>
          <a:p>
            <a:endParaRPr lang="uk-UA" sz="3200" dirty="0">
              <a:solidFill>
                <a:srgbClr val="FFFFFF"/>
              </a:solidFill>
            </a:endParaRPr>
          </a:p>
          <a:p>
            <a:r>
              <a:rPr lang="en-US" sz="3200" dirty="0" err="1" smtClean="0">
                <a:solidFill>
                  <a:srgbClr val="FFFFFF"/>
                </a:solidFill>
              </a:rPr>
              <a:t>SmartBrowser</a:t>
            </a:r>
            <a:endParaRPr lang="en-US" sz="3200" dirty="0" smtClean="0">
              <a:solidFill>
                <a:srgbClr val="FFFFFF"/>
              </a:solidFill>
            </a:endParaRPr>
          </a:p>
          <a:p>
            <a:r>
              <a:rPr lang="en-US" sz="3200" dirty="0" smtClean="0">
                <a:solidFill>
                  <a:srgbClr val="FFFFFF"/>
                </a:solidFill>
                <a:hlinkClick r:id="rId3"/>
              </a:rPr>
              <a:t>http</a:t>
            </a:r>
            <a:r>
              <a:rPr lang="en-US" sz="3200" dirty="0" smtClean="0">
                <a:solidFill>
                  <a:srgbClr val="FFFFFF"/>
                </a:solidFill>
                <a:hlinkClick r:id="rId3"/>
              </a:rPr>
              <a:t>://smartbrowser.codeplex.com</a:t>
            </a:r>
            <a:r>
              <a:rPr lang="en-US" sz="3200" dirty="0" smtClean="0">
                <a:solidFill>
                  <a:srgbClr val="FFFFFF"/>
                </a:solidFill>
              </a:rPr>
              <a:t> </a:t>
            </a:r>
            <a:endParaRPr lang="en-US" sz="3200" dirty="0" smtClean="0">
              <a:solidFill>
                <a:srgbClr val="FFFFFF"/>
              </a:solidFill>
            </a:endParaRP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@</a:t>
            </a:r>
            <a:r>
              <a:rPr lang="en-US" sz="3200" dirty="0" err="1">
                <a:solidFill>
                  <a:srgbClr val="FFFFFF"/>
                </a:solidFill>
              </a:rPr>
              <a:t>msugvnua</a:t>
            </a:r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  <a:hlinkClick r:id="rId4"/>
              </a:rPr>
              <a:t>Alex.Krakovetskiy@devrain.com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</a:p>
          <a:p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50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Information levels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  <p:pic>
        <p:nvPicPr>
          <p:cNvPr id="2054" name="Picture 6" descr="http://2.bp.blogspot.com/_-lfiI8pEPfs/TQXoNGbTpHI/AAAAAAAAAUE/-KoQOI9VJ2I/s1600/knowled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2049462"/>
            <a:ext cx="599650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s.ubc.ca/%7Etmm/courses/cpsc533c-04-spr/a1/pqyu/assignment1_files/image00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7" y="2811462"/>
            <a:ext cx="428625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15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837" y="2201862"/>
            <a:ext cx="11658602" cy="4572000"/>
          </a:xfrm>
        </p:spPr>
        <p:txBody>
          <a:bodyPr/>
          <a:lstStyle/>
          <a:p>
            <a:r>
              <a:rPr lang="en-US" sz="2800" dirty="0" smtClean="0"/>
              <a:t>Text mining refers to </a:t>
            </a:r>
            <a:r>
              <a:rPr lang="en-US" sz="2800" dirty="0"/>
              <a:t>the process of deriving high-quality information from text. </a:t>
            </a:r>
            <a:r>
              <a:rPr lang="en-US" sz="2800" dirty="0" smtClean="0"/>
              <a:t>'High </a:t>
            </a:r>
            <a:r>
              <a:rPr lang="en-US" sz="2800" dirty="0"/>
              <a:t>quality' in text mining usually refers to some combination of relevance, novelty, and interestingness.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Typical </a:t>
            </a:r>
            <a:r>
              <a:rPr lang="en-US" sz="2800" dirty="0"/>
              <a:t>text mining tasks include text categorization, text clustering, concept/entity extraction, production of granular taxonomies, sentiment analysis, document summarization, and entity relation modeling (i.e., learning relations between named entities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What’s Text Mining?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6784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837" y="2201862"/>
            <a:ext cx="6934200" cy="4572000"/>
          </a:xfrm>
        </p:spPr>
        <p:txBody>
          <a:bodyPr/>
          <a:lstStyle/>
          <a:p>
            <a:r>
              <a:rPr lang="en-US" sz="2800" dirty="0" smtClean="0"/>
              <a:t>Initial goal</a:t>
            </a:r>
            <a:r>
              <a:rPr lang="uk-UA" sz="2800" dirty="0" smtClean="0"/>
              <a:t> (</a:t>
            </a:r>
            <a:r>
              <a:rPr lang="en-US" sz="2800" dirty="0" smtClean="0"/>
              <a:t>was in </a:t>
            </a:r>
            <a:r>
              <a:rPr lang="uk-UA" sz="2800" dirty="0" smtClean="0"/>
              <a:t>2009)</a:t>
            </a:r>
            <a:r>
              <a:rPr lang="en-US" sz="2800" dirty="0" smtClean="0"/>
              <a:t>: </a:t>
            </a:r>
          </a:p>
          <a:p>
            <a:r>
              <a:rPr lang="en-US" sz="2800" b="1" dirty="0" smtClean="0"/>
              <a:t>Write an algorithm for determining main content of web pages</a:t>
            </a:r>
          </a:p>
          <a:p>
            <a:endParaRPr lang="en-US" sz="2800" dirty="0" smtClean="0"/>
          </a:p>
          <a:p>
            <a:r>
              <a:rPr lang="en-US" sz="2800" dirty="0" smtClean="0"/>
              <a:t>More precise goal: </a:t>
            </a:r>
          </a:p>
          <a:p>
            <a:r>
              <a:rPr lang="en-US" sz="2800" b="1" dirty="0" smtClean="0"/>
              <a:t>Determine </a:t>
            </a:r>
            <a:r>
              <a:rPr lang="en-US" sz="2800" b="1" dirty="0" smtClean="0"/>
              <a:t>properties for content importance evaluation</a:t>
            </a:r>
            <a:endParaRPr lang="uk-UA" sz="2800" b="1" dirty="0" smtClean="0"/>
          </a:p>
          <a:p>
            <a:endParaRPr lang="uk-UA" sz="2800" b="1" dirty="0"/>
          </a:p>
          <a:p>
            <a:r>
              <a:rPr lang="en-US" sz="2000" b="1" i="1" dirty="0" smtClean="0"/>
              <a:t>* Later will be know as Readability</a:t>
            </a:r>
            <a:endParaRPr lang="en-US" sz="20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Goals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332" y="-8796"/>
            <a:ext cx="5449505" cy="700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516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837" y="1592262"/>
            <a:ext cx="10972800" cy="51816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Level 1</a:t>
            </a:r>
            <a:r>
              <a:rPr lang="en-US" sz="3200" dirty="0"/>
              <a:t>: noisy information such </a:t>
            </a:r>
            <a:r>
              <a:rPr lang="en-US" sz="3200" dirty="0" smtClean="0"/>
              <a:t>as advertisement</a:t>
            </a:r>
            <a:r>
              <a:rPr lang="en-US" sz="3200" dirty="0"/>
              <a:t>, </a:t>
            </a:r>
            <a:r>
              <a:rPr lang="en-US" sz="3200" dirty="0" smtClean="0"/>
              <a:t>copyright,</a:t>
            </a:r>
            <a:r>
              <a:rPr lang="uk-UA" sz="3200" dirty="0" smtClean="0"/>
              <a:t> </a:t>
            </a:r>
            <a:r>
              <a:rPr lang="en-US" sz="3200" dirty="0" smtClean="0"/>
              <a:t>decoration</a:t>
            </a:r>
            <a:r>
              <a:rPr lang="en-US" sz="3200" dirty="0"/>
              <a:t>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Level </a:t>
            </a:r>
            <a:r>
              <a:rPr lang="en-US" sz="3200" dirty="0"/>
              <a:t>2: useful information, but not very relevant to the </a:t>
            </a:r>
            <a:r>
              <a:rPr lang="en-US" sz="3200" dirty="0" smtClean="0"/>
              <a:t>topic</a:t>
            </a:r>
            <a:r>
              <a:rPr lang="uk-UA" sz="3200" dirty="0" smtClean="0"/>
              <a:t> </a:t>
            </a:r>
            <a:r>
              <a:rPr lang="en-US" sz="3200" dirty="0" smtClean="0"/>
              <a:t>of </a:t>
            </a:r>
            <a:r>
              <a:rPr lang="en-US" sz="3200" dirty="0"/>
              <a:t>the page, such as navigation, directory,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Level 3</a:t>
            </a:r>
            <a:r>
              <a:rPr lang="en-US" sz="3200" dirty="0"/>
              <a:t>: </a:t>
            </a:r>
            <a:r>
              <a:rPr lang="en-US" sz="3200" dirty="0" smtClean="0"/>
              <a:t>relevant information to the theme of the page, but</a:t>
            </a:r>
            <a:r>
              <a:rPr lang="uk-UA" sz="3200" dirty="0" smtClean="0"/>
              <a:t> </a:t>
            </a:r>
            <a:r>
              <a:rPr lang="en-US" sz="3200" dirty="0" smtClean="0"/>
              <a:t>not with prominent importance, such as related topics, topic</a:t>
            </a:r>
            <a:r>
              <a:rPr lang="uk-UA" sz="3200" dirty="0" smtClean="0"/>
              <a:t> </a:t>
            </a:r>
            <a:r>
              <a:rPr lang="en-US" sz="3200" dirty="0" smtClean="0"/>
              <a:t>index</a:t>
            </a:r>
            <a:r>
              <a:rPr lang="en-US" sz="3200" dirty="0"/>
              <a:t>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Level 4</a:t>
            </a:r>
            <a:r>
              <a:rPr lang="en-US" sz="3200" dirty="0"/>
              <a:t>: </a:t>
            </a:r>
            <a:r>
              <a:rPr lang="en-US" sz="3200" dirty="0" smtClean="0"/>
              <a:t>the most prominent part of the page</a:t>
            </a:r>
            <a:r>
              <a:rPr lang="en-US" sz="3200" dirty="0"/>
              <a:t>, </a:t>
            </a:r>
            <a:r>
              <a:rPr lang="en-US" sz="3200" dirty="0" smtClean="0"/>
              <a:t>such as</a:t>
            </a:r>
            <a:r>
              <a:rPr lang="uk-UA" sz="3200" dirty="0" smtClean="0"/>
              <a:t> </a:t>
            </a:r>
            <a:r>
              <a:rPr lang="en-US" sz="3200" dirty="0" smtClean="0"/>
              <a:t>headlines</a:t>
            </a:r>
            <a:r>
              <a:rPr lang="en-US" sz="3200" dirty="0"/>
              <a:t>, main content, etc.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Importance levels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9188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837" y="2201862"/>
            <a:ext cx="5715000" cy="4572000"/>
          </a:xfrm>
        </p:spPr>
        <p:txBody>
          <a:bodyPr/>
          <a:lstStyle/>
          <a:p>
            <a:r>
              <a:rPr lang="en-US" sz="2800" dirty="0" smtClean="0"/>
              <a:t>Additional goal: </a:t>
            </a:r>
          </a:p>
          <a:p>
            <a:r>
              <a:rPr lang="en-US" sz="2800" b="1" dirty="0" smtClean="0"/>
              <a:t>Web page segmentation algorithm</a:t>
            </a:r>
          </a:p>
          <a:p>
            <a:endParaRPr lang="uk-UA" sz="2800" b="1" dirty="0"/>
          </a:p>
          <a:p>
            <a:r>
              <a:rPr lang="uk-UA" sz="2000" b="1" i="1" dirty="0" smtClean="0"/>
              <a:t>* </a:t>
            </a:r>
            <a:r>
              <a:rPr lang="en-US" sz="2000" b="1" i="1" dirty="0" smtClean="0"/>
              <a:t>VIPS </a:t>
            </a:r>
            <a:r>
              <a:rPr lang="en-US" sz="2000" b="1" i="1" dirty="0" smtClean="0"/>
              <a:t>from </a:t>
            </a:r>
            <a:r>
              <a:rPr lang="en-US" sz="2000" b="1" i="1" dirty="0" smtClean="0"/>
              <a:t>Microsoft Research</a:t>
            </a:r>
            <a:endParaRPr lang="en-US" sz="1600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Goals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  <p:pic>
        <p:nvPicPr>
          <p:cNvPr id="8194" name="Picture 2" descr="http://www.cad.zju.edu.cn/home/dengcai/VIPS/VI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952" y="754062"/>
            <a:ext cx="6253285" cy="563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56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837" y="1744662"/>
            <a:ext cx="11658602" cy="4572000"/>
          </a:xfrm>
        </p:spPr>
        <p:txBody>
          <a:bodyPr/>
          <a:lstStyle/>
          <a:p>
            <a:r>
              <a:rPr lang="en-US" sz="4000" dirty="0" smtClean="0"/>
              <a:t>Structure analysis:</a:t>
            </a:r>
            <a:endParaRPr lang="uk-UA" sz="4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pattern </a:t>
            </a:r>
            <a:r>
              <a:rPr lang="en-US" sz="4000" dirty="0"/>
              <a:t>recognition;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DOM analysis</a:t>
            </a:r>
            <a:r>
              <a:rPr lang="uk-UA" sz="4000" dirty="0" smtClean="0"/>
              <a:t> </a:t>
            </a:r>
            <a:r>
              <a:rPr lang="en-US" sz="4000" smtClean="0"/>
              <a:t>(semantic tags);</a:t>
            </a:r>
            <a:endParaRPr lang="uk-UA" sz="4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Statistics / </a:t>
            </a:r>
            <a:r>
              <a:rPr lang="en-US" sz="4000" dirty="0" err="1" smtClean="0"/>
              <a:t>SeoRank</a:t>
            </a:r>
            <a:r>
              <a:rPr lang="en-US" sz="4000" dirty="0" smtClean="0"/>
              <a:t>;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NLP;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i="1" dirty="0" smtClean="0"/>
              <a:t>others.</a:t>
            </a:r>
            <a:endParaRPr lang="en-US" sz="40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Tools &amp; Approaches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5044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50837" y="1668462"/>
            <a:ext cx="4800600" cy="5105400"/>
          </a:xfrm>
        </p:spPr>
        <p:txBody>
          <a:bodyPr/>
          <a:lstStyle/>
          <a:p>
            <a:r>
              <a:rPr lang="en-US" sz="4000" dirty="0" smtClean="0"/>
              <a:t>Good </a:t>
            </a:r>
            <a:r>
              <a:rPr lang="en-US" sz="4000" dirty="0" smtClean="0"/>
              <a:t>for </a:t>
            </a:r>
            <a:r>
              <a:rPr lang="en-US" sz="4000" dirty="0" smtClean="0"/>
              <a:t>data </a:t>
            </a:r>
            <a:r>
              <a:rPr lang="en-US" sz="4000" dirty="0" smtClean="0"/>
              <a:t>with </a:t>
            </a:r>
            <a:r>
              <a:rPr lang="en-US" sz="4000" dirty="0" smtClean="0"/>
              <a:t>the similar structure</a:t>
            </a:r>
            <a:r>
              <a:rPr lang="en-US" sz="4000" dirty="0" smtClean="0"/>
              <a:t>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Wikipedia;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Forums;</a:t>
            </a:r>
            <a:endParaRPr lang="uk-UA" sz="40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 smtClean="0"/>
              <a:t>Wordpress</a:t>
            </a:r>
            <a:r>
              <a:rPr lang="en-US" sz="4000" dirty="0" smtClean="0"/>
              <a:t>;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smtClean="0"/>
              <a:t>Etc.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gradFill>
                  <a:gsLst>
                    <a:gs pos="0">
                      <a:schemeClr val="accent4"/>
                    </a:gs>
                    <a:gs pos="100000">
                      <a:schemeClr val="accent4"/>
                    </a:gs>
                  </a:gsLst>
                  <a:lin ang="5400000" scaled="0"/>
                </a:gradFill>
              </a:rPr>
              <a:t>Pattern recognition</a:t>
            </a:r>
            <a:endParaRPr lang="en-US" dirty="0">
              <a:gradFill>
                <a:gsLst>
                  <a:gs pos="0">
                    <a:schemeClr val="accent4"/>
                  </a:gs>
                  <a:gs pos="100000">
                    <a:schemeClr val="accent4"/>
                  </a:gs>
                </a:gsLst>
                <a:lin ang="5400000" scaled="0"/>
              </a:gradFill>
            </a:endParaRPr>
          </a:p>
        </p:txBody>
      </p:sp>
      <p:pic>
        <p:nvPicPr>
          <p:cNvPr id="6146" name="Picture 2" descr="http://blog.mozilla.org/sumo/files/2010/05/thread_reply_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7" y="1592262"/>
            <a:ext cx="8039100" cy="594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5-30405_Build_Template_16x9_DarkBlue_Color_Background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4_5-30405_Build_Template_16x9_White_Background">
  <a:themeElements>
    <a:clrScheme name="Build">
      <a:dk1>
        <a:srgbClr val="000000"/>
      </a:dk1>
      <a:lt1>
        <a:srgbClr val="FFFFFF"/>
      </a:lt1>
      <a:dk2>
        <a:srgbClr val="00BCF2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188F"/>
      </a:accent4>
      <a:accent5>
        <a:srgbClr val="7FBA00"/>
      </a:accent5>
      <a:accent6>
        <a:srgbClr val="FF8C00"/>
      </a:accent6>
      <a:hlink>
        <a:srgbClr val="000000"/>
      </a:hlink>
      <a:folHlink>
        <a:srgbClr val="0C0C0C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5-30405_Build_Template_16x9_Red_Color_Background">
  <a:themeElements>
    <a:clrScheme name="Build-Red">
      <a:dk1>
        <a:srgbClr val="000000"/>
      </a:dk1>
      <a:lt1>
        <a:srgbClr val="FFFFFF"/>
      </a:lt1>
      <a:dk2>
        <a:srgbClr val="E34A28"/>
      </a:dk2>
      <a:lt2>
        <a:srgbClr val="FFFFFF"/>
      </a:lt2>
      <a:accent1>
        <a:srgbClr val="00BCF2"/>
      </a:accent1>
      <a:accent2>
        <a:srgbClr val="9B4F96"/>
      </a:accent2>
      <a:accent3>
        <a:srgbClr val="00D8CC"/>
      </a:accent3>
      <a:accent4>
        <a:srgbClr val="00188F"/>
      </a:accent4>
      <a:accent5>
        <a:srgbClr val="7FBA00"/>
      </a:accent5>
      <a:accent6>
        <a:srgbClr val="FF8C00"/>
      </a:accent6>
      <a:hlink>
        <a:srgbClr val="FFFFFF"/>
      </a:hlink>
      <a:folHlink>
        <a:srgbClr val="FFFF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5-30405_Build_Template_16x9_LightBlue_Color_Background">
  <a:themeElements>
    <a:clrScheme name="Build - Light Blue">
      <a:dk1>
        <a:srgbClr val="000000"/>
      </a:dk1>
      <a:lt1>
        <a:srgbClr val="FFFFFF"/>
      </a:lt1>
      <a:dk2>
        <a:srgbClr val="00BCF2"/>
      </a:dk2>
      <a:lt2>
        <a:srgbClr val="FFFFFF"/>
      </a:lt2>
      <a:accent1>
        <a:srgbClr val="00188F"/>
      </a:accent1>
      <a:accent2>
        <a:srgbClr val="9B4F96"/>
      </a:accent2>
      <a:accent3>
        <a:srgbClr val="E34A28"/>
      </a:accent3>
      <a:accent4>
        <a:srgbClr val="00D8CC"/>
      </a:accent4>
      <a:accent5>
        <a:srgbClr val="7FBA00"/>
      </a:accent5>
      <a:accent6>
        <a:srgbClr val="FF8C00"/>
      </a:accent6>
      <a:hlink>
        <a:srgbClr val="00188F"/>
      </a:hlink>
      <a:folHlink>
        <a:srgbClr val="00188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Build_Template_16x9 (2)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rackTaxHTField0 xmlns="2295e2e7-0eeb-498e-8716-217bb2ee6ee3">
      <Terms xmlns="http://schemas.microsoft.com/office/infopath/2007/PartnerControls"/>
    </TrackTaxHTField0>
    <CampaignTaxHTField0 xmlns="2295e2e7-0eeb-498e-8716-217bb2ee6ee3">
      <Terms xmlns="http://schemas.microsoft.com/office/infopath/2007/PartnerControls"/>
    </CampaignTaxHTField0>
    <Event_x0020_End_x0020_Date xmlns="2295e2e7-0eeb-498e-8716-217bb2ee6ee3">2012-11-02T07:00:00+00:00</Event_x0020_End_x0020_Date>
    <Event_x0020_Start_x0020_Date xmlns="2295e2e7-0eeb-498e-8716-217bb2ee6ee3">2012-10-29T07:00:00+00:00</Event_x0020_Start_x0020_Date>
    <MS_x0020_Speaker xmlns="2295e2e7-0eeb-498e-8716-217bb2ee6ee3">
      <UserInfo>
        <DisplayName/>
        <AccountId xsi:nil="true"/>
        <AccountType/>
      </UserInfo>
    </MS_x0020_Speaker>
    <External_x0020_Speaker xmlns="2295e2e7-0eeb-498e-8716-217bb2ee6ee3"> Stefan Wick</External_x0020_Speaker>
    <Session_x0020_Code xmlns="2295e2e7-0eeb-498e-8716-217bb2ee6ee3">3-045</Session_x0020_Code>
    <ProductTaxHTField0 xmlns="2295e2e7-0eeb-498e-8716-217bb2ee6ee3">
      <Terms xmlns="http://schemas.microsoft.com/office/infopath/2007/PartnerControls"/>
    </ProductTaxHTField0>
    <Presentation_x0020_Date xmlns="2295e2e7-0eeb-498e-8716-217bb2ee6ee3">2012-10-31T00:00:00-07:00</Presentation_x0020_Date>
    <Event_x0020_LocationTaxHTField0 xmlns="2295e2e7-0eeb-498e-8716-217bb2ee6ee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Redmond</TermName>
          <TermId xmlns="http://schemas.microsoft.com/office/infopath/2007/PartnerControls">c18f3657-b811-49ee-9b08-ce77b3e7702b</TermId>
        </TermInfo>
      </Terms>
    </Event_x0020_LocationTaxHTField0>
    <Event1TaxHTField0 xmlns="2295e2e7-0eeb-498e-8716-217bb2ee6ee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Event1TaxHTField0>
    <MS_x0020_Content_x0020_Owner xmlns="2295e2e7-0eeb-498e-8716-217bb2ee6ee3">
      <UserInfo>
        <DisplayName/>
        <AccountId xsi:nil="true"/>
        <AccountType/>
      </UserInfo>
    </MS_x0020_Content_x0020_Owner>
    <Event_x0020_VenueTaxHTField0 xmlns="2295e2e7-0eeb-498e-8716-217bb2ee6ee3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Conference Center</TermName>
          <TermId xmlns="http://schemas.microsoft.com/office/infopath/2007/PartnerControls">9ee5e79d-18a6-44c6-bfde-7021198eb4fc</TermId>
        </TermInfo>
      </Terms>
    </Event_x0020_VenueTaxHTField0>
    <TaxCatchAll xmlns="230e9df3-be65-4c73-a93b-d1236ebd677e">
      <Value>309</Value>
      <Value>308</Value>
      <Value>605</Value>
    </TaxCatchAll>
    <AudienceTaxHTField0 xmlns="8b529f77-48ab-4581-b468-93f09345b8aa">
      <Terms xmlns="http://schemas.microsoft.com/office/infopath/2007/PartnerControls"/>
    </Audience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B88FC3ECA26D1C46B3C4C83281D2EB9C003BBE479AF4108146A616B6B5E7069DBC" ma:contentTypeVersion="61" ma:contentTypeDescription="" ma:contentTypeScope="" ma:versionID="e0a86041a56020ff4ea211664d8cb510">
  <xsd:schema xmlns:xsd="http://www.w3.org/2001/XMLSchema" xmlns:xs="http://www.w3.org/2001/XMLSchema" xmlns:p="http://schemas.microsoft.com/office/2006/metadata/properties" xmlns:ns2="2295e2e7-0eeb-498e-8716-217bb2ee6ee3" xmlns:ns3="230e9df3-be65-4c73-a93b-d1236ebd677e" xmlns:ns4="8b529f77-48ab-4581-b468-93f09345b8aa" targetNamespace="http://schemas.microsoft.com/office/2006/metadata/properties" ma:root="true" ma:fieldsID="5e835464bd230cacb7fe8686bec35256" ns2:_="" ns3:_="" ns4:_="">
    <xsd:import namespace="2295e2e7-0eeb-498e-8716-217bb2ee6ee3"/>
    <xsd:import namespace="230e9df3-be65-4c73-a93b-d1236ebd677e"/>
    <xsd:import namespace="8b529f77-48ab-4581-b468-93f09345b8aa"/>
    <xsd:element name="properties">
      <xsd:complexType>
        <xsd:sequence>
          <xsd:element name="documentManagement">
            <xsd:complexType>
              <xsd:all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Session_x0020_Code" minOccurs="0"/>
                <xsd:element ref="ns2:MS_x0020_Content_x0020_Owner" minOccurs="0"/>
                <xsd:element ref="ns3:TaxCatchAll" minOccurs="0"/>
                <xsd:element ref="ns2:ProductTaxHTField0" minOccurs="0"/>
                <xsd:element ref="ns3:TaxCatchAllLabel" minOccurs="0"/>
                <xsd:element ref="ns2:CampaignTaxHTField0" minOccurs="0"/>
                <xsd:element ref="ns2:TrackTaxHTField0" minOccurs="0"/>
                <xsd:element ref="ns2:Event_x0020_VenueTaxHTField0" minOccurs="0"/>
                <xsd:element ref="ns4:AudienceTaxHTField0" minOccurs="0"/>
                <xsd:element ref="ns2:Event_x0020_LocationTaxHTField0" minOccurs="0"/>
                <xsd:element ref="ns2:Event1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5e2e7-0eeb-498e-8716-217bb2ee6ee3" elementFormDefault="qualified">
    <xsd:import namespace="http://schemas.microsoft.com/office/2006/documentManagement/types"/>
    <xsd:import namespace="http://schemas.microsoft.com/office/infopath/2007/PartnerControls"/>
    <xsd:element name="Event_x0020_Start_x0020_Date" ma:index="5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6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7" nillable="true" ma:displayName="Presentation Date" ma:format="DateOnly" ma:internalName="Presentation_x0020_Date" ma:readOnly="false">
      <xsd:simpleType>
        <xsd:restriction base="dms:DateTime"/>
      </xsd:simpleType>
    </xsd:element>
    <xsd:element name="MS_x0020_Speaker" ma:index="8" nillable="true" ma:displayName="MS Speaker" ma:list="UserInfo" ma:SharePointGroup="0" ma:internalName="MS_x0020_Speake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9" nillable="true" ma:displayName="Speaker" ma:internalName="External_x0020_Speaker">
      <xsd:simpleType>
        <xsd:restriction base="dms:Text">
          <xsd:maxLength value="255"/>
        </xsd:restriction>
      </xsd:simpleType>
    </xsd:element>
    <xsd:element name="Session_x0020_Code" ma:index="13" nillable="true" ma:displayName="Session Code" ma:internalName="Session_x0020_Code" ma:readOnly="false">
      <xsd:simpleType>
        <xsd:restriction base="dms:Text">
          <xsd:maxLength value="255"/>
        </xsd:restriction>
      </xsd:simpleType>
    </xsd:element>
    <xsd:element name="MS_x0020_Content_x0020_Owner" ma:index="15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ductTaxHTField0" ma:index="19" nillable="true" ma:taxonomy="true" ma:internalName="ProductTaxHTField0" ma:taxonomyFieldName="Product" ma:displayName="Product" ma:default="" ma:fieldId="{59a4a0b0-ed64-4542-a55e-4a6c70bd0ce0}" ma:taxonomyMulti="true" ma:sspId="e385fb40-52d4-4fae-9c5b-3e8ff8a5878e" ma:termSetId="3005e9c6-5dbe-483c-971d-51ba052e92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mpaignTaxHTField0" ma:index="22" nillable="true" ma:taxonomy="true" ma:internalName="CampaignTaxHTField0" ma:taxonomyFieldName="Campaign" ma:displayName="Campaign" ma:default="" ma:fieldId="{bcb0c99d-b00c-42c6-a16b-e1e19731231d}" ma:sspId="e385fb40-52d4-4fae-9c5b-3e8ff8a5878e" ma:termSetId="769410c5-f612-414c-bc8d-14eb300b411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rackTaxHTField0" ma:index="23" nillable="true" ma:taxonomy="true" ma:internalName="TrackTaxHTField0" ma:taxonomyFieldName="Track" ma:displayName="Track" ma:readOnly="false" ma:default="" ma:fieldId="{95cacdfb-fc4c-4855-b7e7-906e6cf614c7}" ma:sspId="e385fb40-52d4-4fae-9c5b-3e8ff8a5878e" ma:termSetId="0e8a185d-72dd-4c1d-8327-06082ee7fbb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vent_x0020_VenueTaxHTField0" ma:index="25" nillable="true" ma:taxonomy="true" ma:internalName="Event_x0020_VenueTaxHTField0" ma:taxonomyFieldName="Event_x0020_Venue" ma:displayName="Event Venue" ma:readOnly="false" ma:default="" ma:fieldId="{72225233-bea3-47c9-bcc0-70aff672e91a}" ma:sspId="e385fb40-52d4-4fae-9c5b-3e8ff8a5878e" ma:termSetId="8280d8e6-c94b-487a-bd8b-a7d74984b60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vent_x0020_LocationTaxHTField0" ma:index="27" nillable="true" ma:taxonomy="true" ma:internalName="Event_x0020_LocationTaxHTField0" ma:taxonomyFieldName="Event_x0020_Location" ma:displayName="Event Location" ma:readOnly="false" ma:default="" ma:fieldId="{721246b6-18f0-4d78-9fb7-960f4884f52f}" ma:sspId="e385fb40-52d4-4fae-9c5b-3e8ff8a5878e" ma:termSetId="9f38d074-2cf4-4ed1-a6e5-5a4bce42604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vent1TaxHTField0" ma:index="30" nillable="true" ma:taxonomy="true" ma:internalName="Event1TaxHTField0" ma:taxonomyFieldName="Event1" ma:displayName="Event Name" ma:readOnly="false" ma:default="" ma:fieldId="{173efa96-a0c5-4b7e-a5c5-ebf0027a79b9}" ma:sspId="e385fb40-52d4-4fae-9c5b-3e8ff8a5878e" ma:termSetId="a93ddb37-2243-4aad-9cf2-0d00c5bfa8e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9db2fa7-4ee4-4bb3-80e9-fade681f539b}" ma:internalName="TaxCatchAll" ma:showField="CatchAllData" ma:web="2295e2e7-0eeb-498e-8716-217bb2ee6e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09db2fa7-4ee4-4bb3-80e9-fade681f539b}" ma:internalName="TaxCatchAllLabel" ma:readOnly="true" ma:showField="CatchAllDataLabel" ma:web="2295e2e7-0eeb-498e-8716-217bb2ee6e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529f77-48ab-4581-b468-93f09345b8aa" elementFormDefault="qualified">
    <xsd:import namespace="http://schemas.microsoft.com/office/2006/documentManagement/types"/>
    <xsd:import namespace="http://schemas.microsoft.com/office/infopath/2007/PartnerControls"/>
    <xsd:element name="AudienceTaxHTField0" ma:index="26" nillable="true" ma:taxonomy="true" ma:internalName="AudienceTaxHTField0" ma:taxonomyFieldName="Audience" ma:displayName="Audience" ma:readOnly="false" ma:default="" ma:fieldId="{6a4ad93e-f836-4089-85dd-0b5a8d4c5063}" ma:taxonomyMulti="true" ma:sspId="e385fb40-52d4-4fae-9c5b-3e8ff8a5878e" ma:termSetId="147febbf-7221-47e1-ac97-bfa1a8e909c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230e9df3-be65-4c73-a93b-d1236ebd677e"/>
    <ds:schemaRef ds:uri="http://purl.org/dc/terms/"/>
    <ds:schemaRef ds:uri="http://schemas.microsoft.com/office/2006/documentManagement/types"/>
    <ds:schemaRef ds:uri="http://purl.org/dc/dcmitype/"/>
    <ds:schemaRef ds:uri="2295e2e7-0eeb-498e-8716-217bb2ee6ee3"/>
    <ds:schemaRef ds:uri="http://schemas.openxmlformats.org/package/2006/metadata/core-properties"/>
    <ds:schemaRef ds:uri="8b529f77-48ab-4581-b468-93f09345b8aa"/>
  </ds:schemaRefs>
</ds:datastoreItem>
</file>

<file path=customXml/itemProps2.xml><?xml version="1.0" encoding="utf-8"?>
<ds:datastoreItem xmlns:ds="http://schemas.openxmlformats.org/officeDocument/2006/customXml" ds:itemID="{77F4C29F-EB88-4408-9B4D-7E65470C0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5e2e7-0eeb-498e-8716-217bb2ee6ee3"/>
    <ds:schemaRef ds:uri="230e9df3-be65-4c73-a93b-d1236ebd677e"/>
    <ds:schemaRef ds:uri="8b529f77-48ab-4581-b468-93f09345b8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Build_Template_16x9</Template>
  <TotalTime>970</TotalTime>
  <Words>582</Words>
  <Application>Microsoft Office PowerPoint</Application>
  <PresentationFormat>Custom</PresentationFormat>
  <Paragraphs>92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1_5-30405_Build_Template_16x9_DarkBlue_Color_Background</vt:lpstr>
      <vt:lpstr>4_5-30405_Build_Template_16x9_White_Background</vt:lpstr>
      <vt:lpstr>3_5-30405_Build_Template_16x9_Red_Color_Background</vt:lpstr>
      <vt:lpstr>2_5-30405_Build_Template_16x9_LightBlue_Color_Background</vt:lpstr>
      <vt:lpstr>Build_Template_16x9 (2)</vt:lpstr>
      <vt:lpstr>Text mining and Readability</vt:lpstr>
      <vt:lpstr>Theory</vt:lpstr>
      <vt:lpstr>Information levels</vt:lpstr>
      <vt:lpstr>What’s Text Mining?</vt:lpstr>
      <vt:lpstr>Goals</vt:lpstr>
      <vt:lpstr>Importance levels</vt:lpstr>
      <vt:lpstr>Goals</vt:lpstr>
      <vt:lpstr>Tools &amp; Approaches</vt:lpstr>
      <vt:lpstr>Pattern recognition</vt:lpstr>
      <vt:lpstr>Block length</vt:lpstr>
      <vt:lpstr>VIPS algorithm</vt:lpstr>
      <vt:lpstr>SeoRank</vt:lpstr>
      <vt:lpstr>SeoRank Statistics</vt:lpstr>
      <vt:lpstr>VIPS and Blocks Importance</vt:lpstr>
      <vt:lpstr>Practice</vt:lpstr>
      <vt:lpstr>Algorithm Flow</vt:lpstr>
      <vt:lpstr>SmartBrowser</vt:lpstr>
      <vt:lpstr>Algorithm issues</vt:lpstr>
      <vt:lpstr>Readability</vt:lpstr>
      <vt:lpstr>Q&amp;A</vt:lpstr>
    </vt:vector>
  </TitlesOfParts>
  <Manager>Ron Sasaki</Manager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WP8 Critical Developer Practices for Delivering Outstanding Apps</dc:title>
  <dc:subject>Build 2012</dc:subject>
  <dc:creator>Shows</dc:creator>
  <cp:keywords>Build 2012</cp:keywords>
  <dc:description>Template: Mitchell Derrey, Silver Fox Productions
Formatting: 
Date: October 29th - November 2nd, 2012
Location: MSCC, Redmond, WA
Audience Type: Internal</dc:description>
  <cp:lastModifiedBy>Oleksandr Krakovetskiy</cp:lastModifiedBy>
  <cp:revision>127</cp:revision>
  <dcterms:created xsi:type="dcterms:W3CDTF">2012-10-31T19:28:25Z</dcterms:created>
  <dcterms:modified xsi:type="dcterms:W3CDTF">2013-02-20T19:38:59Z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0x010100B88FC3ECA26D1C46B3C4C83281D2EB9C003BBE479AF4108146A616B6B5E7069DBC</vt:lpwstr>
  </property>
  <property fmtid="{D5CDD505-2E9C-101B-9397-08002B2CF9AE}" pid="3" name="Product">
    <vt:lpwstr/>
  </property>
  <property fmtid="{D5CDD505-2E9C-101B-9397-08002B2CF9AE}" pid="4" name="Event1">
    <vt:lpwstr>605;#BUILD|58542b36-5bf5-46a6-a53f-a41fb7a73785</vt:lpwstr>
  </property>
  <property fmtid="{D5CDD505-2E9C-101B-9397-08002B2CF9AE}" pid="5" name="Audience">
    <vt:lpwstr/>
  </property>
  <property fmtid="{D5CDD505-2E9C-101B-9397-08002B2CF9AE}" pid="6" name="Event Location">
    <vt:lpwstr>308;#Redmond|c18f3657-b811-49ee-9b08-ce77b3e7702b</vt:lpwstr>
  </property>
  <property fmtid="{D5CDD505-2E9C-101B-9397-08002B2CF9AE}" pid="7" name="Campaign">
    <vt:lpwstr/>
  </property>
  <property fmtid="{D5CDD505-2E9C-101B-9397-08002B2CF9AE}" pid="8" name="Event Venue">
    <vt:lpwstr>309;#Microsoft Conference Center|9ee5e79d-18a6-44c6-bfde-7021198eb4fc</vt:lpwstr>
  </property>
  <property fmtid="{D5CDD505-2E9C-101B-9397-08002B2CF9AE}" pid="9" name="Track">
    <vt:lpwstr/>
  </property>
</Properties>
</file>