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81" r:id="rId4"/>
    <p:sldMasterId id="2147484290" r:id="rId5"/>
    <p:sldMasterId id="2147484268" r:id="rId6"/>
    <p:sldMasterId id="2147484246" r:id="rId7"/>
    <p:sldMasterId id="2147484330" r:id="rId8"/>
  </p:sldMasterIdLst>
  <p:notesMasterIdLst>
    <p:notesMasterId r:id="rId19"/>
  </p:notesMasterIdLst>
  <p:handoutMasterIdLst>
    <p:handoutMasterId r:id="rId20"/>
  </p:handoutMasterIdLst>
  <p:sldIdLst>
    <p:sldId id="256" r:id="rId9"/>
    <p:sldId id="350" r:id="rId10"/>
    <p:sldId id="345" r:id="rId11"/>
    <p:sldId id="346" r:id="rId12"/>
    <p:sldId id="352" r:id="rId13"/>
    <p:sldId id="347" r:id="rId14"/>
    <p:sldId id="348" r:id="rId15"/>
    <p:sldId id="353" r:id="rId16"/>
    <p:sldId id="351" r:id="rId17"/>
    <p:sldId id="278" r:id="rId18"/>
  </p:sldIdLst>
  <p:sldSz cx="12436475" cy="6994525"/>
  <p:notesSz cx="6858000" cy="9144000"/>
  <p:defaultTex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8">
          <p15:clr>
            <a:srgbClr val="A4A3A4"/>
          </p15:clr>
        </p15:guide>
        <p15:guide id="6" orient="horz" pos="3643">
          <p15:clr>
            <a:srgbClr val="A4A3A4"/>
          </p15:clr>
        </p15:guide>
        <p15:guide id="7" orient="horz" pos="3067">
          <p15:clr>
            <a:srgbClr val="A4A3A4"/>
          </p15:clr>
        </p15:guide>
        <p15:guide id="8" orient="horz" pos="1915">
          <p15:clr>
            <a:srgbClr val="A4A3A4"/>
          </p15:clr>
        </p15:guide>
        <p15:guide id="9" orient="horz" pos="4392">
          <p15:clr>
            <a:srgbClr val="A4A3A4"/>
          </p15:clr>
        </p15:guide>
        <p15:guide id="10" pos="173">
          <p15:clr>
            <a:srgbClr val="A4A3A4"/>
          </p15:clr>
        </p15:guide>
        <p15:guide id="11" pos="1325">
          <p15:clr>
            <a:srgbClr val="A4A3A4"/>
          </p15:clr>
        </p15:guide>
        <p15:guide id="12" pos="7661">
          <p15:clr>
            <a:srgbClr val="A4A3A4"/>
          </p15:clr>
        </p15:guide>
        <p15:guide id="13" pos="749">
          <p15:clr>
            <a:srgbClr val="A4A3A4"/>
          </p15:clr>
        </p15:guide>
        <p15:guide id="14" pos="7085">
          <p15:clr>
            <a:srgbClr val="A4A3A4"/>
          </p15:clr>
        </p15:guide>
        <p15:guide id="15" pos="3629">
          <p15:clr>
            <a:srgbClr val="A4A3A4"/>
          </p15:clr>
        </p15:guide>
        <p15:guide id="16" pos="1901">
          <p15:clr>
            <a:srgbClr val="A4A3A4"/>
          </p15:clr>
        </p15:guide>
        <p15:guide id="17" pos="2477">
          <p15:clr>
            <a:srgbClr val="A4A3A4"/>
          </p15:clr>
        </p15:guide>
        <p15:guide id="18" pos="4205">
          <p15:clr>
            <a:srgbClr val="A4A3A4"/>
          </p15:clr>
        </p15:guide>
        <p15:guide id="19" pos="4781">
          <p15:clr>
            <a:srgbClr val="A4A3A4"/>
          </p15:clr>
        </p15:guide>
        <p15:guide id="20" pos="5357">
          <p15:clr>
            <a:srgbClr val="A4A3A4"/>
          </p15:clr>
        </p15:guide>
        <p15:guide id="21" pos="5933">
          <p15:clr>
            <a:srgbClr val="A4A3A4"/>
          </p15:clr>
        </p15:guide>
        <p15:guide id="22" pos="6509">
          <p15:clr>
            <a:srgbClr val="A4A3A4"/>
          </p15:clr>
        </p15:guide>
        <p15:guide id="23" pos="305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5050"/>
    <a:srgbClr val="000000"/>
    <a:srgbClr val="969696"/>
    <a:srgbClr val="002050"/>
    <a:srgbClr val="442359"/>
    <a:srgbClr val="333333"/>
    <a:srgbClr val="00FFFF"/>
    <a:srgbClr val="CC00CC"/>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0110" autoAdjust="0"/>
  </p:normalViewPr>
  <p:slideViewPr>
    <p:cSldViewPr>
      <p:cViewPr varScale="1">
        <p:scale>
          <a:sx n="114" d="100"/>
          <a:sy n="114" d="100"/>
        </p:scale>
        <p:origin x="210" y="108"/>
      </p:cViewPr>
      <p:guideLst>
        <p:guide orient="horz" pos="188"/>
        <p:guide orient="horz" pos="763"/>
        <p:guide orient="horz" pos="1339"/>
        <p:guide orient="horz" pos="2491"/>
        <p:guide orient="horz" pos="4218"/>
        <p:guide orient="horz" pos="3643"/>
        <p:guide orient="horz" pos="3067"/>
        <p:guide orient="horz" pos="1915"/>
        <p:guide orient="horz" pos="4392"/>
        <p:guide pos="173"/>
        <p:guide pos="1325"/>
        <p:guide pos="7661"/>
        <p:guide pos="749"/>
        <p:guide pos="7085"/>
        <p:guide pos="3629"/>
        <p:guide pos="1901"/>
        <p:guide pos="2477"/>
        <p:guide pos="4205"/>
        <p:guide pos="4781"/>
        <p:guide pos="5357"/>
        <p:guide pos="5933"/>
        <p:guide pos="6509"/>
        <p:guide pos="3053"/>
      </p:guideLst>
    </p:cSldViewPr>
  </p:slid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95" d="100"/>
          <a:sy n="95" d="100"/>
        </p:scale>
        <p:origin x="-358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Build 2012</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4/4/2013</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Because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2012</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4/4/2013</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503" rtl="0" eaLnBrk="1" latinLnBrk="0" hangingPunct="1">
      <a:lnSpc>
        <a:spcPct val="90000"/>
      </a:lnSpc>
      <a:spcAft>
        <a:spcPts val="340"/>
      </a:spcAft>
      <a:defRPr sz="1000" kern="1200">
        <a:solidFill>
          <a:schemeClr val="tx1"/>
        </a:solidFill>
        <a:latin typeface="Segoe UI Light" pitchFamily="34" charset="0"/>
        <a:ea typeface="+mn-ea"/>
        <a:cs typeface="+mn-cs"/>
      </a:defRPr>
    </a:lvl1pPr>
    <a:lvl2pPr marL="217206" indent="-107928"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2pPr>
    <a:lvl3pPr marL="334578"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3pPr>
    <a:lvl4pPr marL="492423" indent="-149751"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4pPr>
    <a:lvl5pPr marL="627335"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5pPr>
    <a:lvl6pPr marL="2331259" algn="l" defTabSz="932503" rtl="0" eaLnBrk="1" latinLnBrk="0" hangingPunct="1">
      <a:defRPr sz="1200" kern="1200">
        <a:solidFill>
          <a:schemeClr val="tx1"/>
        </a:solidFill>
        <a:latin typeface="+mn-lt"/>
        <a:ea typeface="+mn-ea"/>
        <a:cs typeface="+mn-cs"/>
      </a:defRPr>
    </a:lvl6pPr>
    <a:lvl7pPr marL="2797510" algn="l" defTabSz="932503" rtl="0" eaLnBrk="1" latinLnBrk="0" hangingPunct="1">
      <a:defRPr sz="1200" kern="1200">
        <a:solidFill>
          <a:schemeClr val="tx1"/>
        </a:solidFill>
        <a:latin typeface="+mn-lt"/>
        <a:ea typeface="+mn-ea"/>
        <a:cs typeface="+mn-cs"/>
      </a:defRPr>
    </a:lvl7pPr>
    <a:lvl8pPr marL="3263762" algn="l" defTabSz="932503" rtl="0" eaLnBrk="1" latinLnBrk="0" hangingPunct="1">
      <a:defRPr sz="1200" kern="1200">
        <a:solidFill>
          <a:schemeClr val="tx1"/>
        </a:solidFill>
        <a:latin typeface="+mn-lt"/>
        <a:ea typeface="+mn-ea"/>
        <a:cs typeface="+mn-cs"/>
      </a:defRPr>
    </a:lvl8pPr>
    <a:lvl9pPr marL="3730014" algn="l" defTabSz="93250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33525" y="914400"/>
            <a:ext cx="8126413" cy="4572000"/>
          </a:xfrm>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4"/>
          </p:nvPr>
        </p:nvSpPr>
        <p:spPr/>
        <p:txBody>
          <a:bodyPr/>
          <a:lstStyle/>
          <a:p>
            <a:fld id="{3CC11E09-DF29-41C6-8284-8E6AA427DAE1}" type="datetime1">
              <a:rPr lang="en-US" smtClean="0">
                <a:solidFill>
                  <a:prstClr val="black"/>
                </a:solidFill>
              </a:rPr>
              <a:pPr/>
              <a:t>4/4/2013</a:t>
            </a:fld>
            <a:endParaRPr lang="en-US" dirty="0">
              <a:solidFill>
                <a:prstClr val="black"/>
              </a:solidFill>
            </a:endParaRPr>
          </a:p>
        </p:txBody>
      </p:sp>
      <p:sp>
        <p:nvSpPr>
          <p:cNvPr id="9" name="Header Placeholder 8"/>
          <p:cNvSpPr>
            <a:spLocks noGrp="1"/>
          </p:cNvSpPr>
          <p:nvPr>
            <p:ph type="hdr" sz="quarter" idx="15"/>
          </p:nvPr>
        </p:nvSpPr>
        <p:spPr/>
        <p:txBody>
          <a:bodyPr/>
          <a:lstStyle/>
          <a:p>
            <a:r>
              <a:rPr lang="en-US" smtClean="0">
                <a:solidFill>
                  <a:prstClr val="black"/>
                </a:solidFill>
              </a:rPr>
              <a:t>Windows Azure</a:t>
            </a:r>
            <a:endParaRPr lang="en-US" dirty="0">
              <a:solidFill>
                <a:prstClr val="black"/>
              </a:solidFill>
            </a:endParaRPr>
          </a:p>
        </p:txBody>
      </p:sp>
      <p:sp>
        <p:nvSpPr>
          <p:cNvPr id="10" name="Slide Number Placeholder 9"/>
          <p:cNvSpPr>
            <a:spLocks noGrp="1"/>
          </p:cNvSpPr>
          <p:nvPr>
            <p:ph type="sldNum" sz="quarter" idx="16"/>
          </p:nvPr>
        </p:nvSpPr>
        <p:spPr/>
        <p:txBody>
          <a:bodyPr/>
          <a:lstStyle/>
          <a:p>
            <a:fld id="{8B263312-38AA-4E1E-B2B5-0F8F122B24FE}" type="slidenum">
              <a:rPr lang="en-US" smtClean="0">
                <a:solidFill>
                  <a:prstClr val="black"/>
                </a:solidFill>
              </a:rPr>
              <a:pPr/>
              <a:t>1</a:t>
            </a:fld>
            <a:endParaRPr lang="en-US" dirty="0">
              <a:solidFill>
                <a:prstClr val="black"/>
              </a:solidFill>
            </a:endParaRPr>
          </a:p>
        </p:txBody>
      </p:sp>
      <p:sp>
        <p:nvSpPr>
          <p:cNvPr id="11" name="Footer Placeholder 10"/>
          <p:cNvSpPr>
            <a:spLocks noGrp="1"/>
          </p:cNvSpPr>
          <p:nvPr>
            <p:ph type="ftr" sz="quarter" idx="17"/>
          </p:nvPr>
        </p:nvSpPr>
        <p:spPr/>
        <p:txBody>
          <a:body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459755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230487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0051745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4312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2685944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53694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938218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a:t>
            </a:r>
            <a:r>
              <a:rPr lang="en-US" sz="700" dirty="0" smtClean="0">
                <a:gradFill>
                  <a:gsLst>
                    <a:gs pos="0">
                      <a:srgbClr val="FFFFFF"/>
                    </a:gs>
                    <a:gs pos="100000">
                      <a:srgbClr val="FFFFFF"/>
                    </a:gs>
                  </a:gsLst>
                  <a:lin ang="5400000" scaled="0"/>
                </a:gradFill>
                <a:cs typeface="Segoe UI" pitchFamily="34" charset="0"/>
              </a:rPr>
              <a:t>. Because </a:t>
            </a:r>
            <a:r>
              <a:rPr lang="en-US" sz="700" dirty="0">
                <a:gradFill>
                  <a:gsLst>
                    <a:gs pos="0">
                      <a:srgbClr val="FFFFFF"/>
                    </a:gs>
                    <a:gs pos="100000">
                      <a:srgbClr val="FFFFFF"/>
                    </a:gs>
                  </a:gsLst>
                  <a:lin ang="5400000" scaled="0"/>
                </a:gradFill>
                <a:cs typeface="Segoe UI" pitchFamily="34"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gradFill>
                  <a:gsLst>
                    <a:gs pos="0">
                      <a:srgbClr val="FFFFFF"/>
                    </a:gs>
                    <a:gs pos="100000">
                      <a:srgbClr val="FFFFFF"/>
                    </a:gs>
                  </a:gsLst>
                  <a:lin ang="5400000" scaled="0"/>
                </a:gradFill>
                <a:cs typeface="Segoe UI" pitchFamily="34" charset="0"/>
              </a:rPr>
              <a:t>. MICROSOFT </a:t>
            </a:r>
            <a:r>
              <a:rPr lang="en-US" sz="700" dirty="0">
                <a:gradFill>
                  <a:gsLst>
                    <a:gs pos="0">
                      <a:srgbClr val="FFFFFF"/>
                    </a:gs>
                    <a:gs pos="100000">
                      <a:srgbClr val="FFFFFF"/>
                    </a:gs>
                  </a:gsLst>
                  <a:lin ang="5400000" scaled="0"/>
                </a:gradFill>
                <a:cs typeface="Segoe UI" pitchFamily="34" charset="0"/>
              </a:rPr>
              <a:t>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037409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28945952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318207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rgbClr val="505050"/>
                    </a:gs>
                    <a:gs pos="100000">
                      <a:srgbClr val="505050"/>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9306665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1881388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245122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21232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rgbClr val="505050"/>
                    </a:gs>
                    <a:gs pos="100000">
                      <a:srgbClr val="505050"/>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5051804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rgbClr val="505050"/>
                    </a:gs>
                    <a:gs pos="100000">
                      <a:srgbClr val="505050"/>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16963382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rgbClr val="505050"/>
                    </a:gs>
                    <a:gs pos="100000">
                      <a:srgbClr val="505050"/>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199497355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rgbClr val="505050"/>
                    </a:gs>
                    <a:gs pos="100000">
                      <a:srgbClr val="505050"/>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71921918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41706733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79820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74592763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163785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151857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16976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274638" y="2125663"/>
            <a:ext cx="11887200" cy="4572000"/>
          </a:xfrm>
        </p:spPr>
        <p:txBody>
          <a:bodyPr>
            <a:normAutofit/>
          </a:bodyPr>
          <a:lstStyle>
            <a:lvl1pPr>
              <a:spcAft>
                <a:spcPts val="816"/>
              </a:spcAft>
              <a:defRPr sz="2400">
                <a:latin typeface="Consolas" pitchFamily="49" charset="0"/>
                <a:cs typeface="Consolas" pitchFamily="49" charset="0"/>
              </a:defRPr>
            </a:lvl1pPr>
            <a:lvl2pPr>
              <a:spcAft>
                <a:spcPts val="816"/>
              </a:spcAft>
              <a:defRPr sz="2400">
                <a:latin typeface="Consolas" pitchFamily="49" charset="0"/>
                <a:cs typeface="Consolas" pitchFamily="49" charset="0"/>
              </a:defRPr>
            </a:lvl2pPr>
            <a:lvl3pPr>
              <a:spcAft>
                <a:spcPts val="816"/>
              </a:spcAft>
              <a:defRPr sz="2400">
                <a:latin typeface="Consolas" pitchFamily="49" charset="0"/>
                <a:cs typeface="Consolas" pitchFamily="49"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45288029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505050"/>
                    </a:gs>
                    <a:gs pos="100000">
                      <a:srgbClr val="505050"/>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505050"/>
                    </a:gs>
                    <a:gs pos="100000">
                      <a:srgbClr val="505050"/>
                    </a:gs>
                  </a:gsLst>
                  <a:lin ang="5400000" scaled="0"/>
                </a:gradFill>
                <a:cs typeface="Segoe UI" pitchFamily="34" charset="0"/>
              </a:rPr>
              <a:t>The information herein is for informational purposes only and represents the current view of Microsoft Corporation as of the date of this presentation</a:t>
            </a:r>
            <a:r>
              <a:rPr lang="en-US" sz="700" dirty="0" smtClean="0">
                <a:gradFill>
                  <a:gsLst>
                    <a:gs pos="0">
                      <a:srgbClr val="505050"/>
                    </a:gs>
                    <a:gs pos="100000">
                      <a:srgbClr val="505050"/>
                    </a:gs>
                  </a:gsLst>
                  <a:lin ang="5400000" scaled="0"/>
                </a:gradFill>
                <a:cs typeface="Segoe UI" pitchFamily="34" charset="0"/>
              </a:rPr>
              <a:t>. Because </a:t>
            </a:r>
            <a:r>
              <a:rPr lang="en-US" sz="700" dirty="0">
                <a:gradFill>
                  <a:gsLst>
                    <a:gs pos="0">
                      <a:srgbClr val="505050"/>
                    </a:gs>
                    <a:gs pos="100000">
                      <a:srgbClr val="505050"/>
                    </a:gs>
                  </a:gsLst>
                  <a:lin ang="5400000" scaled="0"/>
                </a:gradFill>
                <a:cs typeface="Segoe UI" pitchFamily="34"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gradFill>
                  <a:gsLst>
                    <a:gs pos="0">
                      <a:srgbClr val="505050"/>
                    </a:gs>
                    <a:gs pos="100000">
                      <a:srgbClr val="505050"/>
                    </a:gs>
                  </a:gsLst>
                  <a:lin ang="5400000" scaled="0"/>
                </a:gradFill>
                <a:cs typeface="Segoe UI" pitchFamily="34" charset="0"/>
              </a:rPr>
              <a:t>. MICROSOFT </a:t>
            </a:r>
            <a:r>
              <a:rPr lang="en-US" sz="700" dirty="0">
                <a:gradFill>
                  <a:gsLst>
                    <a:gs pos="0">
                      <a:srgbClr val="505050"/>
                    </a:gs>
                    <a:gs pos="100000">
                      <a:srgbClr val="505050"/>
                    </a:gs>
                  </a:gsLst>
                  <a:lin ang="5400000" scaled="0"/>
                </a:gradFill>
                <a:cs typeface="Segoe UI" pitchFamily="34" charset="0"/>
              </a:rPr>
              <a:t>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6270"/>
            <a:ext cx="3288506" cy="701984"/>
          </a:xfrm>
          <a:prstGeom prst="rect">
            <a:avLst/>
          </a:prstGeom>
        </p:spPr>
      </p:pic>
    </p:spTree>
    <p:extLst>
      <p:ext uri="{BB962C8B-B14F-4D97-AF65-F5344CB8AC3E}">
        <p14:creationId xmlns:p14="http://schemas.microsoft.com/office/powerpoint/2010/main" val="8327338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38502685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02631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9948000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26613484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7" name="Freeform 6"/>
          <p:cNvSpPr>
            <a:spLocks noEditPoints="1"/>
          </p:cNvSpPr>
          <p:nvPr userDrawn="1"/>
        </p:nvSpPr>
        <p:spPr bwMode="auto">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234018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638" y="3040063"/>
            <a:ext cx="11887200" cy="914400"/>
          </a:xfrm>
        </p:spPr>
        <p:txBody>
          <a:bodyPr lIns="182880" tIns="146304" rIns="182880" bIns="146304" anchor="ctr">
            <a:noAutofit/>
          </a:bodyPr>
          <a:lstStyle>
            <a:lvl1pPr>
              <a:lnSpc>
                <a:spcPct val="90000"/>
              </a:lnSpc>
              <a:defRPr sz="6600" spc="0" baseline="0">
                <a:gradFill>
                  <a:gsLst>
                    <a:gs pos="0">
                      <a:srgbClr val="FFFFFF"/>
                    </a:gs>
                    <a:gs pos="100000">
                      <a:srgbClr val="FFFFFF"/>
                    </a:gs>
                  </a:gsLst>
                  <a:lin ang="5400000" scaled="0"/>
                </a:gradFill>
                <a:latin typeface="Segoe UI Light" pitchFamily="34" charset="0"/>
                <a:cs typeface="Segoe UI Light"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74640" y="5783263"/>
            <a:ext cx="7315199" cy="914400"/>
          </a:xfrm>
        </p:spPr>
        <p:txBody>
          <a:bodyPr lIns="182880" tIns="146304" rIns="182880" bIns="146304" anchor="b">
            <a:noAutofit/>
          </a:bodyPr>
          <a:lstStyle>
            <a:lvl1pPr marL="0" indent="0" algn="l">
              <a:lnSpc>
                <a:spcPct val="90000"/>
              </a:lnSpc>
              <a:spcBef>
                <a:spcPts val="0"/>
              </a:spcBef>
              <a:buNone/>
              <a:defRPr sz="2800" b="0" spc="-52" baseline="0">
                <a:gradFill>
                  <a:gsLst>
                    <a:gs pos="0">
                      <a:srgbClr val="FFFFFF"/>
                    </a:gs>
                    <a:gs pos="100000">
                      <a:srgbClr val="FFFFFF"/>
                    </a:gs>
                  </a:gsLst>
                  <a:lin ang="5400000" scaled="0"/>
                </a:gradFill>
                <a:latin typeface="+mn-lt"/>
                <a:cs typeface="Segoe UI" pitchFamily="34" charset="0"/>
              </a:defRPr>
            </a:lvl1pPr>
            <a:lvl2pPr marL="466207" indent="0" algn="ctr">
              <a:buNone/>
              <a:defRPr>
                <a:solidFill>
                  <a:schemeClr val="tx1">
                    <a:tint val="75000"/>
                  </a:schemeClr>
                </a:solidFill>
              </a:defRPr>
            </a:lvl2pPr>
            <a:lvl3pPr marL="932411" indent="0" algn="ctr">
              <a:buNone/>
              <a:defRPr>
                <a:solidFill>
                  <a:schemeClr val="tx1">
                    <a:tint val="75000"/>
                  </a:schemeClr>
                </a:solidFill>
              </a:defRPr>
            </a:lvl3pPr>
            <a:lvl4pPr marL="1398619" indent="0" algn="ctr">
              <a:buNone/>
              <a:defRPr>
                <a:solidFill>
                  <a:schemeClr val="tx1">
                    <a:tint val="75000"/>
                  </a:schemeClr>
                </a:solidFill>
              </a:defRPr>
            </a:lvl4pPr>
            <a:lvl5pPr marL="1864824" indent="0" algn="ctr">
              <a:buNone/>
              <a:defRPr>
                <a:solidFill>
                  <a:schemeClr val="tx1">
                    <a:tint val="75000"/>
                  </a:schemeClr>
                </a:solidFill>
              </a:defRPr>
            </a:lvl5pPr>
            <a:lvl6pPr marL="2331032" indent="0" algn="ctr">
              <a:buNone/>
              <a:defRPr>
                <a:solidFill>
                  <a:schemeClr val="tx1">
                    <a:tint val="75000"/>
                  </a:schemeClr>
                </a:solidFill>
              </a:defRPr>
            </a:lvl6pPr>
            <a:lvl7pPr marL="2797234" indent="0" algn="ctr">
              <a:buNone/>
              <a:defRPr>
                <a:solidFill>
                  <a:schemeClr val="tx1">
                    <a:tint val="75000"/>
                  </a:schemeClr>
                </a:solidFill>
              </a:defRPr>
            </a:lvl7pPr>
            <a:lvl8pPr marL="3263441" indent="0" algn="ctr">
              <a:buNone/>
              <a:defRPr>
                <a:solidFill>
                  <a:schemeClr val="tx1">
                    <a:tint val="75000"/>
                  </a:schemeClr>
                </a:solidFill>
              </a:defRPr>
            </a:lvl8pPr>
            <a:lvl9pPr marL="3729649" indent="0" algn="ctr">
              <a:buNone/>
              <a:defRPr>
                <a:solidFill>
                  <a:schemeClr val="tx1">
                    <a:tint val="75000"/>
                  </a:schemeClr>
                </a:solidFill>
              </a:defRPr>
            </a:lvl9pPr>
          </a:lstStyle>
          <a:p>
            <a:r>
              <a:rPr lang="en-US" dirty="0" smtClean="0"/>
              <a:t>Click to edit Master subtitle style</a:t>
            </a:r>
            <a:endParaRPr lang="en-US" dirty="0"/>
          </a:p>
        </p:txBody>
      </p:sp>
      <p:pic>
        <p:nvPicPr>
          <p:cNvPr id="3074" name="Picture 2" descr="D:\Dropbox\DevRainSolutions\Logos\devrain\devrain-white-transparent.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47237" y="5630862"/>
            <a:ext cx="2344159" cy="993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283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184077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2416937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7952129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405055126"/>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422454041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89103254"/>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4571114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7261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595488058"/>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18171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73123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Logo on Background">
    <p:bg>
      <p:bgPr>
        <a:solidFill>
          <a:srgbClr val="FFFFFF"/>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505050"/>
                    </a:gs>
                    <a:gs pos="100000">
                      <a:srgbClr val="505050"/>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505050"/>
                    </a:gs>
                    <a:gs pos="100000">
                      <a:srgbClr val="505050"/>
                    </a:gs>
                  </a:gsLst>
                  <a:lin ang="5400000" scaled="0"/>
                </a:gradFill>
                <a:cs typeface="Segoe UI" pitchFamily="34" charset="0"/>
              </a:rPr>
              <a:t>The information herein is for informational purposes only and represents the current view of Microsoft Corporation as of the date of this presentation</a:t>
            </a:r>
            <a:r>
              <a:rPr lang="en-US" sz="700" dirty="0" smtClean="0">
                <a:gradFill>
                  <a:gsLst>
                    <a:gs pos="0">
                      <a:srgbClr val="505050"/>
                    </a:gs>
                    <a:gs pos="100000">
                      <a:srgbClr val="505050"/>
                    </a:gs>
                  </a:gsLst>
                  <a:lin ang="5400000" scaled="0"/>
                </a:gradFill>
                <a:cs typeface="Segoe UI" pitchFamily="34" charset="0"/>
              </a:rPr>
              <a:t>. Because </a:t>
            </a:r>
            <a:r>
              <a:rPr lang="en-US" sz="700" dirty="0">
                <a:gradFill>
                  <a:gsLst>
                    <a:gs pos="0">
                      <a:srgbClr val="505050"/>
                    </a:gs>
                    <a:gs pos="100000">
                      <a:srgbClr val="505050"/>
                    </a:gs>
                  </a:gsLst>
                  <a:lin ang="5400000" scaled="0"/>
                </a:gradFill>
                <a:cs typeface="Segoe UI" pitchFamily="34"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gradFill>
                  <a:gsLst>
                    <a:gs pos="0">
                      <a:srgbClr val="505050"/>
                    </a:gs>
                    <a:gs pos="100000">
                      <a:srgbClr val="505050"/>
                    </a:gs>
                  </a:gsLst>
                  <a:lin ang="5400000" scaled="0"/>
                </a:gradFill>
                <a:cs typeface="Segoe UI" pitchFamily="34" charset="0"/>
              </a:rPr>
              <a:t>. MICROSOFT </a:t>
            </a:r>
            <a:r>
              <a:rPr lang="en-US" sz="700" dirty="0">
                <a:gradFill>
                  <a:gsLst>
                    <a:gs pos="0">
                      <a:srgbClr val="505050"/>
                    </a:gs>
                    <a:gs pos="100000">
                      <a:srgbClr val="505050"/>
                    </a:gs>
                  </a:gsLst>
                  <a:lin ang="5400000" scaled="0"/>
                </a:gradFill>
                <a:cs typeface="Segoe UI" pitchFamily="34" charset="0"/>
              </a:rPr>
              <a:t>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6270"/>
            <a:ext cx="3288506" cy="701984"/>
          </a:xfrm>
          <a:prstGeom prst="rect">
            <a:avLst/>
          </a:prstGeom>
        </p:spPr>
      </p:pic>
    </p:spTree>
    <p:extLst>
      <p:ext uri="{BB962C8B-B14F-4D97-AF65-F5344CB8AC3E}">
        <p14:creationId xmlns:p14="http://schemas.microsoft.com/office/powerpoint/2010/main" val="33632998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193807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49239750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4175847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7054055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10223946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74638" y="2125663"/>
            <a:ext cx="11887202"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31532411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89485003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420103237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991461981"/>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379780516"/>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68737633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12706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smtClean="0"/>
              <a:t>Click to edit Master text styles</a:t>
            </a:r>
          </a:p>
        </p:txBody>
      </p:sp>
    </p:spTree>
    <p:extLst>
      <p:ext uri="{BB962C8B-B14F-4D97-AF65-F5344CB8AC3E}">
        <p14:creationId xmlns:p14="http://schemas.microsoft.com/office/powerpoint/2010/main" val="104151120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734012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484532262"/>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036950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1223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Logo on Background">
    <p:bg>
      <p:bgPr>
        <a:solidFill>
          <a:schemeClr val="accent1"/>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a:t>
            </a:r>
            <a:r>
              <a:rPr lang="en-US" sz="700" dirty="0" smtClean="0">
                <a:gradFill>
                  <a:gsLst>
                    <a:gs pos="0">
                      <a:srgbClr val="FFFFFF"/>
                    </a:gs>
                    <a:gs pos="100000">
                      <a:srgbClr val="FFFFFF"/>
                    </a:gs>
                  </a:gsLst>
                  <a:lin ang="5400000" scaled="0"/>
                </a:gradFill>
                <a:cs typeface="Segoe UI" pitchFamily="34" charset="0"/>
              </a:rPr>
              <a:t>. Because </a:t>
            </a:r>
            <a:r>
              <a:rPr lang="en-US" sz="700" dirty="0">
                <a:gradFill>
                  <a:gsLst>
                    <a:gs pos="0">
                      <a:srgbClr val="FFFFFF"/>
                    </a:gs>
                    <a:gs pos="100000">
                      <a:srgbClr val="FFFFFF"/>
                    </a:gs>
                  </a:gsLst>
                  <a:lin ang="5400000" scaled="0"/>
                </a:gradFill>
                <a:cs typeface="Segoe UI" pitchFamily="34"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gradFill>
                  <a:gsLst>
                    <a:gs pos="0">
                      <a:srgbClr val="FFFFFF"/>
                    </a:gs>
                    <a:gs pos="100000">
                      <a:srgbClr val="FFFFFF"/>
                    </a:gs>
                  </a:gsLst>
                  <a:lin ang="5400000" scaled="0"/>
                </a:gradFill>
                <a:cs typeface="Segoe UI" pitchFamily="34" charset="0"/>
              </a:rPr>
              <a:t>. MICROSOFT </a:t>
            </a:r>
            <a:r>
              <a:rPr lang="en-US" sz="700" dirty="0">
                <a:gradFill>
                  <a:gsLst>
                    <a:gs pos="0">
                      <a:srgbClr val="FFFFFF"/>
                    </a:gs>
                    <a:gs pos="100000">
                      <a:srgbClr val="FFFFFF"/>
                    </a:gs>
                  </a:gsLst>
                  <a:lin ang="5400000" scaled="0"/>
                </a:gradFill>
                <a:cs typeface="Segoe UI" pitchFamily="34" charset="0"/>
              </a:rPr>
              <a:t>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24558782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224507977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308317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43007746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86859855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942878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514658688"/>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smtClean="0"/>
              <a:t>Click to edit Master text styles</a:t>
            </a:r>
          </a:p>
        </p:txBody>
      </p:sp>
    </p:spTree>
    <p:extLst>
      <p:ext uri="{BB962C8B-B14F-4D97-AF65-F5344CB8AC3E}">
        <p14:creationId xmlns:p14="http://schemas.microsoft.com/office/powerpoint/2010/main" val="88404168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721290481"/>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1815658531"/>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2522090"/>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022854769"/>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984096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461465622"/>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858713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5254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a:t>
            </a:r>
            <a:r>
              <a:rPr lang="en-US" sz="700" dirty="0" smtClean="0">
                <a:gradFill>
                  <a:gsLst>
                    <a:gs pos="0">
                      <a:srgbClr val="FFFFFF"/>
                    </a:gs>
                    <a:gs pos="100000">
                      <a:srgbClr val="FFFFFF"/>
                    </a:gs>
                  </a:gsLst>
                  <a:lin ang="5400000" scaled="0"/>
                </a:gradFill>
                <a:cs typeface="Segoe UI" pitchFamily="34" charset="0"/>
              </a:rPr>
              <a:t>. Because </a:t>
            </a:r>
            <a:r>
              <a:rPr lang="en-US" sz="700" dirty="0">
                <a:gradFill>
                  <a:gsLst>
                    <a:gs pos="0">
                      <a:srgbClr val="FFFFFF"/>
                    </a:gs>
                    <a:gs pos="100000">
                      <a:srgbClr val="FFFFFF"/>
                    </a:gs>
                  </a:gsLst>
                  <a:lin ang="5400000" scaled="0"/>
                </a:gradFill>
                <a:cs typeface="Segoe UI" pitchFamily="34"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gradFill>
                  <a:gsLst>
                    <a:gs pos="0">
                      <a:srgbClr val="FFFFFF"/>
                    </a:gs>
                    <a:gs pos="100000">
                      <a:srgbClr val="FFFFFF"/>
                    </a:gs>
                  </a:gsLst>
                  <a:lin ang="5400000" scaled="0"/>
                </a:gradFill>
                <a:cs typeface="Segoe UI" pitchFamily="34" charset="0"/>
              </a:rPr>
              <a:t>. MICROSOFT </a:t>
            </a:r>
            <a:r>
              <a:rPr lang="en-US" sz="700" dirty="0">
                <a:gradFill>
                  <a:gsLst>
                    <a:gs pos="0">
                      <a:srgbClr val="FFFFFF"/>
                    </a:gs>
                    <a:gs pos="100000">
                      <a:srgbClr val="FFFFFF"/>
                    </a:gs>
                  </a:gsLst>
                  <a:lin ang="5400000" scaled="0"/>
                </a:gradFill>
                <a:cs typeface="Segoe UI" pitchFamily="34" charset="0"/>
              </a:rPr>
              <a:t>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711804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116154468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66760402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theme" Target="../theme/theme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theme" Target="../theme/theme3.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theme" Target="../theme/theme4.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2" Type="http://schemas.openxmlformats.org/officeDocument/2006/relationships/slideLayout" Target="../slideLayouts/slideLayout66.xml"/><Relationship Id="rId16" Type="http://schemas.openxmlformats.org/officeDocument/2006/relationships/theme" Target="../theme/theme5.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val="4264522774"/>
      </p:ext>
    </p:extLst>
  </p:cSld>
  <p:clrMap bg1="dk1" tx1="lt1" bg2="dk2" tx2="lt2" accent1="accent1" accent2="accent2" accent3="accent3" accent4="accent4" accent5="accent5" accent6="accent6" hlink="hlink" folHlink="folHlink"/>
  <p:sldLayoutIdLst>
    <p:sldLayoutId id="2147484182" r:id="rId1"/>
    <p:sldLayoutId id="2147484244" r:id="rId2"/>
    <p:sldLayoutId id="2147484183" r:id="rId3"/>
    <p:sldLayoutId id="2147484184" r:id="rId4"/>
    <p:sldLayoutId id="2147484245" r:id="rId5"/>
    <p:sldLayoutId id="2147484185" r:id="rId6"/>
    <p:sldLayoutId id="2147484186" r:id="rId7"/>
    <p:sldLayoutId id="2147484187" r:id="rId8"/>
    <p:sldLayoutId id="2147484191" r:id="rId9"/>
    <p:sldLayoutId id="2147484188" r:id="rId10"/>
    <p:sldLayoutId id="2147484196" r:id="rId11"/>
    <p:sldLayoutId id="2147484189" r:id="rId12"/>
    <p:sldLayoutId id="2147484217" r:id="rId13"/>
    <p:sldLayoutId id="2147484218" r:id="rId14"/>
    <p:sldLayoutId id="2147484198" r:id="rId15"/>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1061612350"/>
      </p:ext>
    </p:extLst>
  </p:cSld>
  <p:clrMap bg1="lt1" tx1="dk1" bg2="lt2" tx2="dk2" accent1="accent1" accent2="accent2" accent3="accent3" accent4="accent4" accent5="accent5" accent6="accent6" hlink="hlink" folHlink="folHlink"/>
  <p:sldLayoutIdLst>
    <p:sldLayoutId id="2147484291" r:id="rId1"/>
    <p:sldLayoutId id="2147484292" r:id="rId2"/>
    <p:sldLayoutId id="2147484293" r:id="rId3"/>
    <p:sldLayoutId id="2147484294" r:id="rId4"/>
    <p:sldLayoutId id="2147484295" r:id="rId5"/>
    <p:sldLayoutId id="2147484296" r:id="rId6"/>
    <p:sldLayoutId id="2147484297" r:id="rId7"/>
    <p:sldLayoutId id="2147484298" r:id="rId8"/>
    <p:sldLayoutId id="2147484299" r:id="rId9"/>
    <p:sldLayoutId id="2147484300" r:id="rId10"/>
    <p:sldLayoutId id="2147484301" r:id="rId11"/>
    <p:sldLayoutId id="2147484302" r:id="rId12"/>
    <p:sldLayoutId id="2147484309" r:id="rId13"/>
    <p:sldLayoutId id="2147484310" r:id="rId14"/>
    <p:sldLayoutId id="2147484321" r:id="rId15"/>
    <p:sldLayoutId id="2147484311" r:id="rId16"/>
  </p:sldLayoutIdLst>
  <p:txStyles>
    <p:titleStyle>
      <a:lvl1pPr algn="l" defTabSz="914166" rtl="0" eaLnBrk="1" latinLnBrk="0" hangingPunct="1">
        <a:spcBef>
          <a:spcPct val="0"/>
        </a:spcBef>
        <a:buNone/>
        <a:defRPr sz="4800" kern="1200">
          <a:gradFill>
            <a:gsLst>
              <a:gs pos="0">
                <a:srgbClr val="505050"/>
              </a:gs>
              <a:gs pos="100000">
                <a:srgbClr val="505050"/>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764641861"/>
      </p:ext>
    </p:extLst>
  </p:cSld>
  <p:clrMap bg1="dk1" tx1="lt1" bg2="dk2" tx2="lt2" accent1="accent1" accent2="accent2" accent3="accent3" accent4="accent4" accent5="accent5" accent6="accent6" hlink="hlink" folHlink="folHlink"/>
  <p:sldLayoutIdLst>
    <p:sldLayoutId id="2147484269" r:id="rId1"/>
    <p:sldLayoutId id="2147484270" r:id="rId2"/>
    <p:sldLayoutId id="2147484271" r:id="rId3"/>
    <p:sldLayoutId id="2147484272" r:id="rId4"/>
    <p:sldLayoutId id="2147484328" r:id="rId5"/>
    <p:sldLayoutId id="2147484320" r:id="rId6"/>
    <p:sldLayoutId id="2147484273" r:id="rId7"/>
    <p:sldLayoutId id="2147484274" r:id="rId8"/>
    <p:sldLayoutId id="2147484275" r:id="rId9"/>
    <p:sldLayoutId id="2147484276" r:id="rId10"/>
    <p:sldLayoutId id="2147484277" r:id="rId11"/>
    <p:sldLayoutId id="2147484278" r:id="rId12"/>
    <p:sldLayoutId id="2147484279" r:id="rId13"/>
    <p:sldLayoutId id="2147484280" r:id="rId14"/>
    <p:sldLayoutId id="2147484287" r:id="rId15"/>
    <p:sldLayoutId id="2147484288" r:id="rId16"/>
    <p:sldLayoutId id="2147484289" r:id="rId17"/>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96111433"/>
      </p:ext>
    </p:extLst>
  </p:cSld>
  <p:clrMap bg1="dk1" tx1="lt1" bg2="dk2" tx2="lt2" accent1="accent1" accent2="accent2" accent3="accent3" accent4="accent4" accent5="accent5" accent6="accent6" hlink="hlink" folHlink="folHlink"/>
  <p:sldLayoutIdLst>
    <p:sldLayoutId id="2147484247" r:id="rId1"/>
    <p:sldLayoutId id="2147484248" r:id="rId2"/>
    <p:sldLayoutId id="2147484249" r:id="rId3"/>
    <p:sldLayoutId id="2147484250" r:id="rId4"/>
    <p:sldLayoutId id="2147484329" r:id="rId5"/>
    <p:sldLayoutId id="2147484251" r:id="rId6"/>
    <p:sldLayoutId id="2147484252" r:id="rId7"/>
    <p:sldLayoutId id="2147484253" r:id="rId8"/>
    <p:sldLayoutId id="2147484254" r:id="rId9"/>
    <p:sldLayoutId id="2147484255" r:id="rId10"/>
    <p:sldLayoutId id="2147484256" r:id="rId11"/>
    <p:sldLayoutId id="2147484257" r:id="rId12"/>
    <p:sldLayoutId id="2147484258" r:id="rId13"/>
    <p:sldLayoutId id="2147484265" r:id="rId14"/>
    <p:sldLayoutId id="2147484266" r:id="rId15"/>
    <p:sldLayoutId id="2147484267" r:id="rId16"/>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val="1607816293"/>
      </p:ext>
    </p:extLst>
  </p:cSld>
  <p:clrMap bg1="dk1" tx1="lt1" bg2="dk2" tx2="lt2" accent1="accent1" accent2="accent2" accent3="accent3" accent4="accent4" accent5="accent5" accent6="accent6" hlink="hlink" folHlink="folHlink"/>
  <p:sldLayoutIdLst>
    <p:sldLayoutId id="2147484331" r:id="rId1"/>
    <p:sldLayoutId id="2147484332" r:id="rId2"/>
    <p:sldLayoutId id="2147484333" r:id="rId3"/>
    <p:sldLayoutId id="2147484334" r:id="rId4"/>
    <p:sldLayoutId id="2147484335" r:id="rId5"/>
    <p:sldLayoutId id="2147484336" r:id="rId6"/>
    <p:sldLayoutId id="2147484337" r:id="rId7"/>
    <p:sldLayoutId id="2147484338" r:id="rId8"/>
    <p:sldLayoutId id="2147484339" r:id="rId9"/>
    <p:sldLayoutId id="2147484340" r:id="rId10"/>
    <p:sldLayoutId id="2147484341" r:id="rId11"/>
    <p:sldLayoutId id="2147484342" r:id="rId12"/>
    <p:sldLayoutId id="2147484343" r:id="rId13"/>
    <p:sldLayoutId id="2147484344" r:id="rId14"/>
    <p:sldLayoutId id="2147484345" r:id="rId15"/>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3" Type="http://schemas.openxmlformats.org/officeDocument/2006/relationships/hyperlink" Target="mailto:Mykhail.Galushko@devrain.com" TargetMode="External"/><Relationship Id="rId2" Type="http://schemas.openxmlformats.org/officeDocument/2006/relationships/hyperlink" Target="mailto:Alex.Krakovetskiy@devrain.com" TargetMode="External"/><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u-RU" dirty="0"/>
              <a:t>Как получить </a:t>
            </a:r>
            <a:r>
              <a:rPr lang="en-US" dirty="0" smtClean="0"/>
              <a:t/>
            </a:r>
            <a:br>
              <a:rPr lang="en-US" dirty="0" smtClean="0"/>
            </a:br>
            <a:r>
              <a:rPr lang="ru-RU" dirty="0" smtClean="0"/>
              <a:t>2 </a:t>
            </a:r>
            <a:r>
              <a:rPr lang="ru-RU" dirty="0"/>
              <a:t>миллиона загрузок </a:t>
            </a:r>
            <a:r>
              <a:rPr lang="en-US" dirty="0" smtClean="0"/>
              <a:t/>
            </a:r>
            <a:br>
              <a:rPr lang="en-US" dirty="0" smtClean="0"/>
            </a:br>
            <a:r>
              <a:rPr lang="ru-RU" dirty="0" smtClean="0"/>
              <a:t>в </a:t>
            </a:r>
            <a:r>
              <a:rPr lang="ru-RU" dirty="0" err="1" smtClean="0"/>
              <a:t>Windows</a:t>
            </a:r>
            <a:r>
              <a:rPr lang="ru-RU" dirty="0" smtClean="0"/>
              <a:t> </a:t>
            </a:r>
            <a:r>
              <a:rPr lang="ru-RU" dirty="0" err="1"/>
              <a:t>Phone</a:t>
            </a:r>
            <a:r>
              <a:rPr lang="ru-RU" dirty="0"/>
              <a:t> </a:t>
            </a:r>
            <a:r>
              <a:rPr lang="en-US" dirty="0" smtClean="0"/>
              <a:t>Store</a:t>
            </a:r>
            <a:endParaRPr lang="en-US" dirty="0"/>
          </a:p>
        </p:txBody>
      </p:sp>
      <p:sp>
        <p:nvSpPr>
          <p:cNvPr id="3" name="Subtitle 2"/>
          <p:cNvSpPr>
            <a:spLocks noGrp="1"/>
          </p:cNvSpPr>
          <p:nvPr>
            <p:ph type="subTitle" idx="1"/>
          </p:nvPr>
        </p:nvSpPr>
        <p:spPr>
          <a:xfrm>
            <a:off x="274640" y="5783263"/>
            <a:ext cx="8153397" cy="914400"/>
          </a:xfrm>
        </p:spPr>
        <p:txBody>
          <a:bodyPr/>
          <a:lstStyle/>
          <a:p>
            <a:r>
              <a:rPr lang="en-US" dirty="0" smtClean="0"/>
              <a:t>OLEKSANDR KRAKOVETSKYI</a:t>
            </a:r>
          </a:p>
          <a:p>
            <a:r>
              <a:rPr lang="en-US" smtClean="0"/>
              <a:t>MYKHAIL </a:t>
            </a:r>
            <a:r>
              <a:rPr lang="en-US" dirty="0" smtClean="0"/>
              <a:t>GALUSHKO</a:t>
            </a:r>
            <a:br>
              <a:rPr lang="en-US" dirty="0" smtClean="0"/>
            </a:br>
            <a:r>
              <a:rPr lang="en-US" dirty="0" err="1" smtClean="0"/>
              <a:t>DevRain</a:t>
            </a:r>
            <a:r>
              <a:rPr lang="en-US" dirty="0" smtClean="0"/>
              <a:t> Solutions</a:t>
            </a:r>
            <a:endParaRPr lang="ru-RU" dirty="0"/>
          </a:p>
        </p:txBody>
      </p:sp>
    </p:spTree>
    <p:extLst>
      <p:ext uri="{BB962C8B-B14F-4D97-AF65-F5344CB8AC3E}">
        <p14:creationId xmlns:p14="http://schemas.microsoft.com/office/powerpoint/2010/main" val="300646363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sp>
        <p:nvSpPr>
          <p:cNvPr id="3" name="Rectangle 2"/>
          <p:cNvSpPr/>
          <p:nvPr/>
        </p:nvSpPr>
        <p:spPr>
          <a:xfrm>
            <a:off x="4313237" y="2470210"/>
            <a:ext cx="7543800" cy="2554545"/>
          </a:xfrm>
          <a:prstGeom prst="rect">
            <a:avLst/>
          </a:prstGeom>
        </p:spPr>
        <p:txBody>
          <a:bodyPr wrap="square">
            <a:spAutoFit/>
          </a:bodyPr>
          <a:lstStyle/>
          <a:p>
            <a:r>
              <a:rPr lang="en-US" sz="3200" dirty="0" smtClean="0">
                <a:solidFill>
                  <a:srgbClr val="FFFFFF"/>
                </a:solidFill>
              </a:rPr>
              <a:t>@</a:t>
            </a:r>
            <a:r>
              <a:rPr lang="en-US" sz="3200" dirty="0" err="1">
                <a:solidFill>
                  <a:srgbClr val="FFFFFF"/>
                </a:solidFill>
              </a:rPr>
              <a:t>msugvnua</a:t>
            </a:r>
            <a:endParaRPr lang="en-US" sz="3200" dirty="0">
              <a:solidFill>
                <a:srgbClr val="FFFFFF"/>
              </a:solidFill>
            </a:endParaRPr>
          </a:p>
          <a:p>
            <a:r>
              <a:rPr lang="en-US" sz="3200" dirty="0">
                <a:solidFill>
                  <a:srgbClr val="FFFFFF"/>
                </a:solidFill>
                <a:hlinkClick r:id="rId2"/>
              </a:rPr>
              <a:t>Alex.Krakovetskiy@devrain.com</a:t>
            </a:r>
            <a:r>
              <a:rPr lang="en-US" sz="3200" dirty="0">
                <a:solidFill>
                  <a:srgbClr val="FFFFFF"/>
                </a:solidFill>
              </a:rPr>
              <a:t> </a:t>
            </a:r>
          </a:p>
          <a:p>
            <a:endParaRPr lang="en-US" sz="3200" dirty="0" smtClean="0">
              <a:solidFill>
                <a:srgbClr val="FFFFFF"/>
              </a:solidFill>
            </a:endParaRPr>
          </a:p>
          <a:p>
            <a:r>
              <a:rPr lang="en-US" sz="3200" dirty="0" smtClean="0">
                <a:solidFill>
                  <a:srgbClr val="FFFFFF"/>
                </a:solidFill>
              </a:rPr>
              <a:t>@</a:t>
            </a:r>
            <a:r>
              <a:rPr lang="en-US" sz="3200" dirty="0" err="1" smtClean="0">
                <a:solidFill>
                  <a:srgbClr val="FFFFFF"/>
                </a:solidFill>
              </a:rPr>
              <a:t>devlanfear</a:t>
            </a:r>
            <a:endParaRPr lang="en-US" sz="3200" dirty="0" smtClean="0">
              <a:solidFill>
                <a:srgbClr val="FFFFFF"/>
              </a:solidFill>
            </a:endParaRPr>
          </a:p>
          <a:p>
            <a:r>
              <a:rPr lang="en-US" sz="3200" dirty="0" smtClean="0">
                <a:solidFill>
                  <a:srgbClr val="FFFFFF"/>
                </a:solidFill>
                <a:hlinkClick r:id="rId3"/>
              </a:rPr>
              <a:t>Mykhail.Galushko@devrain.com</a:t>
            </a:r>
            <a:r>
              <a:rPr lang="en-US" sz="3200" dirty="0" smtClean="0">
                <a:solidFill>
                  <a:srgbClr val="FFFFFF"/>
                </a:solidFill>
              </a:rPr>
              <a:t> </a:t>
            </a:r>
            <a:endParaRPr lang="en-US" sz="3200" dirty="0">
              <a:solidFill>
                <a:srgbClr val="FFFFFF"/>
              </a:solidFill>
            </a:endParaRPr>
          </a:p>
        </p:txBody>
      </p:sp>
    </p:spTree>
    <p:extLst>
      <p:ext uri="{BB962C8B-B14F-4D97-AF65-F5344CB8AC3E}">
        <p14:creationId xmlns:p14="http://schemas.microsoft.com/office/powerpoint/2010/main" val="1425503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uk-UA" dirty="0" smtClean="0">
                <a:gradFill>
                  <a:gsLst>
                    <a:gs pos="0">
                      <a:schemeClr val="accent4"/>
                    </a:gs>
                    <a:gs pos="100000">
                      <a:schemeClr val="accent4"/>
                    </a:gs>
                  </a:gsLst>
                  <a:lin ang="5400000" scaled="0"/>
                </a:gradFill>
              </a:rPr>
              <a:t>Приложения-миллионники </a:t>
            </a:r>
            <a:endParaRPr lang="en-US" dirty="0">
              <a:gradFill>
                <a:gsLst>
                  <a:gs pos="0">
                    <a:schemeClr val="accent4"/>
                  </a:gs>
                  <a:gs pos="100000">
                    <a:schemeClr val="accent4"/>
                  </a:gs>
                </a:gsLst>
                <a:lin ang="5400000" scaled="0"/>
              </a:gradFill>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037" y="1011237"/>
            <a:ext cx="8281814" cy="606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1023" y="1135062"/>
            <a:ext cx="8205614" cy="58475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8623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fade">
                                      <p:cBhvr>
                                        <p:cTn id="7" dur="1000"/>
                                        <p:tgtEl>
                                          <p:spTgt spid="5124"/>
                                        </p:tgtEl>
                                      </p:cBhvr>
                                    </p:animEffect>
                                    <p:anim calcmode="lin" valueType="num">
                                      <p:cBhvr>
                                        <p:cTn id="8" dur="1000" fill="hold"/>
                                        <p:tgtEl>
                                          <p:spTgt spid="5124"/>
                                        </p:tgtEl>
                                        <p:attrNameLst>
                                          <p:attrName>ppt_x</p:attrName>
                                        </p:attrNameLst>
                                      </p:cBhvr>
                                      <p:tavLst>
                                        <p:tav tm="0">
                                          <p:val>
                                            <p:strVal val="#ppt_x"/>
                                          </p:val>
                                        </p:tav>
                                        <p:tav tm="100000">
                                          <p:val>
                                            <p:strVal val="#ppt_x"/>
                                          </p:val>
                                        </p:tav>
                                      </p:tavLst>
                                    </p:anim>
                                    <p:anim calcmode="lin" valueType="num">
                                      <p:cBhvr>
                                        <p:cTn id="9" dur="1000" fill="hold"/>
                                        <p:tgtEl>
                                          <p:spTgt spid="51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gradFill>
                  <a:gsLst>
                    <a:gs pos="0">
                      <a:schemeClr val="accent4"/>
                    </a:gs>
                    <a:gs pos="100000">
                      <a:schemeClr val="accent4"/>
                    </a:gs>
                  </a:gsLst>
                  <a:lin ang="5400000" scaled="0"/>
                </a:gradFill>
              </a:rPr>
              <a:t>Статистика</a:t>
            </a:r>
            <a:endParaRPr lang="en-US" dirty="0">
              <a:solidFill>
                <a:schemeClr val="bg1">
                  <a:lumMod val="50000"/>
                  <a:lumOff val="50000"/>
                </a:schemeClr>
              </a:solidFill>
            </a:endParaRPr>
          </a:p>
        </p:txBody>
      </p:sp>
      <p:pic>
        <p:nvPicPr>
          <p:cNvPr id="5" name="Picture 4"/>
          <p:cNvPicPr>
            <a:picLocks noChangeAspect="1"/>
          </p:cNvPicPr>
          <p:nvPr/>
        </p:nvPicPr>
        <p:blipFill>
          <a:blip r:embed="rId2"/>
          <a:stretch>
            <a:fillRect/>
          </a:stretch>
        </p:blipFill>
        <p:spPr>
          <a:xfrm>
            <a:off x="4694237" y="973137"/>
            <a:ext cx="7391400" cy="5724525"/>
          </a:xfrm>
          <a:prstGeom prst="rect">
            <a:avLst/>
          </a:prstGeom>
        </p:spPr>
      </p:pic>
      <p:sp>
        <p:nvSpPr>
          <p:cNvPr id="7" name="TextBox 6"/>
          <p:cNvSpPr txBox="1"/>
          <p:nvPr/>
        </p:nvSpPr>
        <p:spPr>
          <a:xfrm>
            <a:off x="427037" y="1287462"/>
            <a:ext cx="4495800" cy="1815882"/>
          </a:xfrm>
          <a:prstGeom prst="rect">
            <a:avLst/>
          </a:prstGeom>
          <a:noFill/>
        </p:spPr>
        <p:txBody>
          <a:bodyPr wrap="square" rtlCol="0">
            <a:spAutoFit/>
          </a:bodyPr>
          <a:lstStyle/>
          <a:p>
            <a:pPr marL="457200" indent="-457200">
              <a:buFont typeface="Arial" pitchFamily="34" charset="0"/>
              <a:buChar char="•"/>
            </a:pPr>
            <a:r>
              <a:rPr lang="en-US" sz="2800" dirty="0" smtClean="0">
                <a:solidFill>
                  <a:schemeClr val="tx1">
                    <a:lumMod val="50000"/>
                    <a:lumOff val="50000"/>
                  </a:schemeClr>
                </a:solidFill>
                <a:latin typeface="+mj-lt"/>
              </a:rPr>
              <a:t>20</a:t>
            </a:r>
            <a:r>
              <a:rPr lang="uk-UA" sz="2800" dirty="0" smtClean="0">
                <a:solidFill>
                  <a:schemeClr val="tx1">
                    <a:lumMod val="50000"/>
                    <a:lumOff val="50000"/>
                  </a:schemeClr>
                </a:solidFill>
                <a:latin typeface="+mj-lt"/>
              </a:rPr>
              <a:t> </a:t>
            </a:r>
            <a:r>
              <a:rPr lang="uk-UA" sz="2800" dirty="0" err="1" smtClean="0">
                <a:solidFill>
                  <a:schemeClr val="tx1">
                    <a:lumMod val="50000"/>
                    <a:lumOff val="50000"/>
                  </a:schemeClr>
                </a:solidFill>
                <a:latin typeface="+mj-lt"/>
              </a:rPr>
              <a:t>декабря</a:t>
            </a:r>
            <a:r>
              <a:rPr lang="en-US" sz="2800" dirty="0" smtClean="0">
                <a:solidFill>
                  <a:schemeClr val="tx1">
                    <a:lumMod val="50000"/>
                    <a:lumOff val="50000"/>
                  </a:schemeClr>
                </a:solidFill>
                <a:latin typeface="+mj-lt"/>
              </a:rPr>
              <a:t>: </a:t>
            </a:r>
            <a:r>
              <a:rPr lang="ru-RU" sz="2800" dirty="0" smtClean="0">
                <a:solidFill>
                  <a:schemeClr val="tx1">
                    <a:lumMod val="50000"/>
                    <a:lumOff val="50000"/>
                  </a:schemeClr>
                </a:solidFill>
                <a:latin typeface="+mj-lt"/>
              </a:rPr>
              <a:t>миллион загрузок </a:t>
            </a:r>
            <a:r>
              <a:rPr lang="en-US" sz="2800" dirty="0" smtClean="0">
                <a:solidFill>
                  <a:schemeClr val="tx1">
                    <a:lumMod val="50000"/>
                    <a:lumOff val="50000"/>
                  </a:schemeClr>
                </a:solidFill>
                <a:latin typeface="+mj-lt"/>
              </a:rPr>
              <a:t> (11 </a:t>
            </a:r>
            <a:r>
              <a:rPr lang="ru-RU" sz="2800" dirty="0" smtClean="0">
                <a:solidFill>
                  <a:schemeClr val="tx1">
                    <a:lumMod val="50000"/>
                    <a:lumOff val="50000"/>
                  </a:schemeClr>
                </a:solidFill>
                <a:latin typeface="+mj-lt"/>
              </a:rPr>
              <a:t>месяцев</a:t>
            </a:r>
            <a:r>
              <a:rPr lang="en-US" sz="2800" dirty="0" smtClean="0">
                <a:solidFill>
                  <a:schemeClr val="tx1">
                    <a:lumMod val="50000"/>
                    <a:lumOff val="50000"/>
                  </a:schemeClr>
                </a:solidFill>
                <a:latin typeface="+mj-lt"/>
              </a:rPr>
              <a:t>);</a:t>
            </a:r>
          </a:p>
          <a:p>
            <a:pPr marL="457200" indent="-457200">
              <a:buFont typeface="Arial" pitchFamily="34" charset="0"/>
              <a:buChar char="•"/>
            </a:pPr>
            <a:r>
              <a:rPr lang="en-US" sz="2800" dirty="0" smtClean="0">
                <a:solidFill>
                  <a:schemeClr val="tx1">
                    <a:lumMod val="50000"/>
                    <a:lumOff val="50000"/>
                  </a:schemeClr>
                </a:solidFill>
                <a:latin typeface="+mj-lt"/>
              </a:rPr>
              <a:t>20</a:t>
            </a:r>
            <a:r>
              <a:rPr lang="uk-UA" sz="2800" dirty="0" smtClean="0">
                <a:solidFill>
                  <a:schemeClr val="tx1">
                    <a:lumMod val="50000"/>
                    <a:lumOff val="50000"/>
                  </a:schemeClr>
                </a:solidFill>
                <a:latin typeface="+mj-lt"/>
              </a:rPr>
              <a:t> </a:t>
            </a:r>
            <a:r>
              <a:rPr lang="uk-UA" sz="2800" dirty="0" err="1" smtClean="0">
                <a:solidFill>
                  <a:schemeClr val="tx1">
                    <a:lumMod val="50000"/>
                    <a:lumOff val="50000"/>
                  </a:schemeClr>
                </a:solidFill>
                <a:latin typeface="+mj-lt"/>
              </a:rPr>
              <a:t>марта</a:t>
            </a:r>
            <a:r>
              <a:rPr lang="en-US" sz="2800" dirty="0" smtClean="0">
                <a:solidFill>
                  <a:schemeClr val="tx1">
                    <a:lumMod val="50000"/>
                    <a:lumOff val="50000"/>
                  </a:schemeClr>
                </a:solidFill>
                <a:latin typeface="+mj-lt"/>
              </a:rPr>
              <a:t>: 2 </a:t>
            </a:r>
            <a:r>
              <a:rPr lang="ru-RU" sz="2800" dirty="0" smtClean="0">
                <a:solidFill>
                  <a:schemeClr val="tx1">
                    <a:lumMod val="50000"/>
                    <a:lumOff val="50000"/>
                  </a:schemeClr>
                </a:solidFill>
                <a:latin typeface="+mj-lt"/>
              </a:rPr>
              <a:t>миллиона </a:t>
            </a:r>
            <a:br>
              <a:rPr lang="ru-RU" sz="2800" dirty="0" smtClean="0">
                <a:solidFill>
                  <a:schemeClr val="tx1">
                    <a:lumMod val="50000"/>
                    <a:lumOff val="50000"/>
                  </a:schemeClr>
                </a:solidFill>
                <a:latin typeface="+mj-lt"/>
              </a:rPr>
            </a:br>
            <a:r>
              <a:rPr lang="ru-RU" sz="2800" dirty="0" smtClean="0">
                <a:solidFill>
                  <a:schemeClr val="tx1">
                    <a:lumMod val="50000"/>
                    <a:lumOff val="50000"/>
                  </a:schemeClr>
                </a:solidFill>
                <a:latin typeface="+mj-lt"/>
              </a:rPr>
              <a:t>загрузок </a:t>
            </a:r>
            <a:r>
              <a:rPr lang="en-US" sz="2800" dirty="0" smtClean="0">
                <a:solidFill>
                  <a:schemeClr val="tx1">
                    <a:lumMod val="50000"/>
                    <a:lumOff val="50000"/>
                  </a:schemeClr>
                </a:solidFill>
                <a:latin typeface="+mj-lt"/>
              </a:rPr>
              <a:t>(</a:t>
            </a:r>
            <a:r>
              <a:rPr lang="ru-RU" sz="2800" dirty="0" smtClean="0">
                <a:solidFill>
                  <a:schemeClr val="tx1">
                    <a:lumMod val="50000"/>
                    <a:lumOff val="50000"/>
                  </a:schemeClr>
                </a:solidFill>
                <a:latin typeface="+mj-lt"/>
              </a:rPr>
              <a:t>3 месяца</a:t>
            </a:r>
            <a:r>
              <a:rPr lang="en-US" sz="2800" dirty="0" smtClean="0">
                <a:solidFill>
                  <a:schemeClr val="tx1">
                    <a:lumMod val="50000"/>
                    <a:lumOff val="50000"/>
                  </a:schemeClr>
                </a:solidFill>
                <a:latin typeface="+mj-lt"/>
              </a:rPr>
              <a:t>).</a:t>
            </a:r>
          </a:p>
        </p:txBody>
      </p:sp>
    </p:spTree>
    <p:extLst>
      <p:ext uri="{BB962C8B-B14F-4D97-AF65-F5344CB8AC3E}">
        <p14:creationId xmlns:p14="http://schemas.microsoft.com/office/powerpoint/2010/main" val="3631727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gradFill>
                  <a:gsLst>
                    <a:gs pos="0">
                      <a:schemeClr val="accent4"/>
                    </a:gs>
                    <a:gs pos="100000">
                      <a:schemeClr val="accent4"/>
                    </a:gs>
                  </a:gsLst>
                  <a:lin ang="5400000" scaled="0"/>
                </a:gradFill>
              </a:rPr>
              <a:t>Статистика</a:t>
            </a:r>
            <a:endParaRPr lang="en-US" dirty="0">
              <a:solidFill>
                <a:schemeClr val="bg1">
                  <a:lumMod val="50000"/>
                  <a:lumOff val="50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409763184"/>
              </p:ext>
            </p:extLst>
          </p:nvPr>
        </p:nvGraphicFramePr>
        <p:xfrm>
          <a:off x="530224" y="1933917"/>
          <a:ext cx="3962400" cy="3849345"/>
        </p:xfrm>
        <a:graphic>
          <a:graphicData uri="http://schemas.openxmlformats.org/drawingml/2006/table">
            <a:tbl>
              <a:tblPr>
                <a:tableStyleId>{93296810-A885-4BE3-A3E7-6D5BEEA58F35}</a:tableStyleId>
              </a:tblPr>
              <a:tblGrid>
                <a:gridCol w="1922458"/>
                <a:gridCol w="2039942"/>
              </a:tblGrid>
              <a:tr h="304740">
                <a:tc>
                  <a:txBody>
                    <a:bodyPr/>
                    <a:lstStyle/>
                    <a:p>
                      <a:pPr algn="l" fontAlgn="ctr"/>
                      <a:r>
                        <a:rPr lang="en-US" sz="1600" b="1" u="none" strike="noStrike" dirty="0" smtClean="0">
                          <a:solidFill>
                            <a:schemeClr val="tx1"/>
                          </a:solidFill>
                          <a:effectLst/>
                        </a:rPr>
                        <a:t>App</a:t>
                      </a:r>
                      <a:endParaRPr lang="uk-UA" sz="1600" b="1" i="0" u="none" strike="noStrike" dirty="0">
                        <a:solidFill>
                          <a:schemeClr val="tx1"/>
                        </a:solidFill>
                        <a:effectLst/>
                        <a:latin typeface="+mj-lt"/>
                      </a:endParaRPr>
                    </a:p>
                  </a:txBody>
                  <a:tcPr marL="9525" marR="9525" marT="9525" marB="0" anchor="ctr"/>
                </a:tc>
                <a:tc>
                  <a:txBody>
                    <a:bodyPr/>
                    <a:lstStyle/>
                    <a:p>
                      <a:pPr algn="r" fontAlgn="ctr"/>
                      <a:r>
                        <a:rPr lang="en-US" sz="1600" b="1" u="none" strike="noStrike" dirty="0" smtClean="0">
                          <a:solidFill>
                            <a:schemeClr val="tx1"/>
                          </a:solidFill>
                          <a:effectLst/>
                        </a:rPr>
                        <a:t>Downloads</a:t>
                      </a:r>
                      <a:endParaRPr lang="en-US" sz="1600" b="1" i="0" u="none" strike="noStrike" dirty="0">
                        <a:solidFill>
                          <a:schemeClr val="tx1"/>
                        </a:solidFill>
                        <a:effectLst/>
                        <a:latin typeface="+mj-lt"/>
                      </a:endParaRPr>
                    </a:p>
                  </a:txBody>
                  <a:tcPr marL="9525" marR="9525" marT="9525" marB="0" anchor="ctr"/>
                </a:tc>
              </a:tr>
              <a:tr h="304740">
                <a:tc>
                  <a:txBody>
                    <a:bodyPr/>
                    <a:lstStyle/>
                    <a:p>
                      <a:pPr algn="l" fontAlgn="ctr"/>
                      <a:r>
                        <a:rPr lang="en-US" sz="1600" u="none" strike="noStrike" dirty="0" err="1">
                          <a:solidFill>
                            <a:schemeClr val="tx1"/>
                          </a:solidFill>
                          <a:effectLst/>
                        </a:rPr>
                        <a:t>Lomogram</a:t>
                      </a:r>
                      <a:endParaRPr lang="en-US" sz="1600" b="0" i="0" u="none" strike="noStrike" dirty="0">
                        <a:solidFill>
                          <a:schemeClr val="tx1"/>
                        </a:solidFill>
                        <a:effectLst/>
                        <a:latin typeface="+mj-lt"/>
                      </a:endParaRPr>
                    </a:p>
                  </a:txBody>
                  <a:tcPr marL="9525" marR="9525" marT="9525" marB="0" anchor="ctr"/>
                </a:tc>
                <a:tc>
                  <a:txBody>
                    <a:bodyPr/>
                    <a:lstStyle/>
                    <a:p>
                      <a:pPr algn="r" fontAlgn="ctr"/>
                      <a:r>
                        <a:rPr lang="en-US" sz="1600" u="none" strike="noStrike">
                          <a:solidFill>
                            <a:schemeClr val="tx1"/>
                          </a:solidFill>
                          <a:effectLst/>
                        </a:rPr>
                        <a:t>1,523,943</a:t>
                      </a:r>
                      <a:endParaRPr lang="en-US" sz="1600" b="0" i="0" u="none" strike="noStrike">
                        <a:solidFill>
                          <a:schemeClr val="tx1"/>
                        </a:solidFill>
                        <a:effectLst/>
                        <a:latin typeface="+mj-lt"/>
                      </a:endParaRPr>
                    </a:p>
                  </a:txBody>
                  <a:tcPr marL="9525" marR="9525" marT="9525" marB="0" anchor="ctr"/>
                </a:tc>
              </a:tr>
              <a:tr h="304740">
                <a:tc>
                  <a:txBody>
                    <a:bodyPr/>
                    <a:lstStyle/>
                    <a:p>
                      <a:pPr algn="l" fontAlgn="ctr"/>
                      <a:r>
                        <a:rPr lang="en-US" sz="1600" u="none" strike="noStrike" dirty="0">
                          <a:solidFill>
                            <a:schemeClr val="tx1"/>
                          </a:solidFill>
                          <a:effectLst/>
                        </a:rPr>
                        <a:t>Undead Carnage</a:t>
                      </a:r>
                      <a:endParaRPr lang="en-US" sz="1600" b="0" i="0" u="none" strike="noStrike" dirty="0">
                        <a:solidFill>
                          <a:schemeClr val="tx1"/>
                        </a:solidFill>
                        <a:effectLst/>
                        <a:latin typeface="+mj-lt"/>
                      </a:endParaRPr>
                    </a:p>
                  </a:txBody>
                  <a:tcPr marL="9525" marR="9525" marT="9525" marB="0" anchor="ctr"/>
                </a:tc>
                <a:tc>
                  <a:txBody>
                    <a:bodyPr/>
                    <a:lstStyle/>
                    <a:p>
                      <a:pPr algn="r" fontAlgn="ctr"/>
                      <a:r>
                        <a:rPr lang="en-US" sz="1600" u="none" strike="noStrike" dirty="0">
                          <a:solidFill>
                            <a:schemeClr val="tx1"/>
                          </a:solidFill>
                          <a:effectLst/>
                        </a:rPr>
                        <a:t>268,743</a:t>
                      </a:r>
                      <a:endParaRPr lang="en-US" sz="1600" b="0" i="0" u="none" strike="noStrike" dirty="0">
                        <a:solidFill>
                          <a:schemeClr val="tx1"/>
                        </a:solidFill>
                        <a:effectLst/>
                        <a:latin typeface="+mj-lt"/>
                      </a:endParaRPr>
                    </a:p>
                  </a:txBody>
                  <a:tcPr marL="9525" marR="9525" marT="9525" marB="0" anchor="ctr"/>
                </a:tc>
              </a:tr>
              <a:tr h="304740">
                <a:tc>
                  <a:txBody>
                    <a:bodyPr/>
                    <a:lstStyle/>
                    <a:p>
                      <a:pPr algn="l" fontAlgn="ctr"/>
                      <a:r>
                        <a:rPr lang="en-US" sz="1600" u="none" strike="noStrike" dirty="0">
                          <a:solidFill>
                            <a:schemeClr val="tx1"/>
                          </a:solidFill>
                          <a:effectLst/>
                        </a:rPr>
                        <a:t>Undead Carnage: </a:t>
                      </a:r>
                      <a:r>
                        <a:rPr lang="en-US" sz="1600" u="none" strike="noStrike" dirty="0" smtClean="0">
                          <a:solidFill>
                            <a:schemeClr val="tx1"/>
                          </a:solidFill>
                          <a:effectLst/>
                        </a:rPr>
                        <a:t>Redemption</a:t>
                      </a:r>
                      <a:endParaRPr lang="en-US" sz="1600" b="0" i="0" u="none" strike="noStrike" dirty="0">
                        <a:solidFill>
                          <a:schemeClr val="tx1"/>
                        </a:solidFill>
                        <a:effectLst/>
                        <a:latin typeface="+mj-lt"/>
                      </a:endParaRPr>
                    </a:p>
                  </a:txBody>
                  <a:tcPr marL="9525" marR="9525" marT="9525" marB="0" anchor="ctr"/>
                </a:tc>
                <a:tc>
                  <a:txBody>
                    <a:bodyPr/>
                    <a:lstStyle/>
                    <a:p>
                      <a:pPr algn="r" fontAlgn="ctr"/>
                      <a:r>
                        <a:rPr lang="en-US" sz="1600" u="none" strike="noStrike" dirty="0">
                          <a:solidFill>
                            <a:schemeClr val="tx1"/>
                          </a:solidFill>
                          <a:effectLst/>
                        </a:rPr>
                        <a:t>202,927</a:t>
                      </a:r>
                      <a:endParaRPr lang="en-US" sz="1600" b="0" i="0" u="none" strike="noStrike" dirty="0">
                        <a:solidFill>
                          <a:schemeClr val="tx1"/>
                        </a:solidFill>
                        <a:effectLst/>
                        <a:latin typeface="+mj-lt"/>
                      </a:endParaRPr>
                    </a:p>
                  </a:txBody>
                  <a:tcPr marL="9525" marR="9525" marT="9525" marB="0" anchor="ctr"/>
                </a:tc>
              </a:tr>
              <a:tr h="304740">
                <a:tc>
                  <a:txBody>
                    <a:bodyPr/>
                    <a:lstStyle/>
                    <a:p>
                      <a:pPr algn="l" fontAlgn="ctr"/>
                      <a:r>
                        <a:rPr lang="en-US" sz="1600" u="none" strike="noStrike" dirty="0">
                          <a:solidFill>
                            <a:schemeClr val="tx1"/>
                          </a:solidFill>
                          <a:effectLst/>
                        </a:rPr>
                        <a:t>Bug Invasion</a:t>
                      </a:r>
                      <a:endParaRPr lang="en-US" sz="1600" b="0" i="0" u="none" strike="noStrike" dirty="0">
                        <a:solidFill>
                          <a:schemeClr val="tx1"/>
                        </a:solidFill>
                        <a:effectLst/>
                        <a:latin typeface="+mj-lt"/>
                      </a:endParaRPr>
                    </a:p>
                  </a:txBody>
                  <a:tcPr marL="9525" marR="9525" marT="9525" marB="0" anchor="ctr"/>
                </a:tc>
                <a:tc>
                  <a:txBody>
                    <a:bodyPr/>
                    <a:lstStyle/>
                    <a:p>
                      <a:pPr algn="r" fontAlgn="ctr"/>
                      <a:r>
                        <a:rPr lang="en-US" sz="1600" u="none" strike="noStrike" dirty="0">
                          <a:solidFill>
                            <a:schemeClr val="tx1"/>
                          </a:solidFill>
                          <a:effectLst/>
                        </a:rPr>
                        <a:t>71,258</a:t>
                      </a:r>
                      <a:endParaRPr lang="en-US" sz="1600" b="0" i="0" u="none" strike="noStrike" dirty="0">
                        <a:solidFill>
                          <a:schemeClr val="tx1"/>
                        </a:solidFill>
                        <a:effectLst/>
                        <a:latin typeface="+mj-lt"/>
                      </a:endParaRPr>
                    </a:p>
                  </a:txBody>
                  <a:tcPr marL="9525" marR="9525" marT="9525" marB="0" anchor="ctr"/>
                </a:tc>
              </a:tr>
              <a:tr h="304740">
                <a:tc>
                  <a:txBody>
                    <a:bodyPr/>
                    <a:lstStyle/>
                    <a:p>
                      <a:pPr algn="l" fontAlgn="ctr"/>
                      <a:r>
                        <a:rPr lang="uk-UA" sz="1600" u="none" strike="noStrike" dirty="0" err="1">
                          <a:solidFill>
                            <a:schemeClr val="tx1"/>
                          </a:solidFill>
                          <a:effectLst/>
                        </a:rPr>
                        <a:t>Задолбали</a:t>
                      </a:r>
                      <a:endParaRPr lang="uk-UA" sz="1600" b="0" i="0" u="none" strike="noStrike" dirty="0">
                        <a:solidFill>
                          <a:schemeClr val="tx1"/>
                        </a:solidFill>
                        <a:effectLst/>
                        <a:latin typeface="+mj-lt"/>
                      </a:endParaRPr>
                    </a:p>
                  </a:txBody>
                  <a:tcPr marL="9525" marR="9525" marT="9525" marB="0" anchor="ctr"/>
                </a:tc>
                <a:tc>
                  <a:txBody>
                    <a:bodyPr/>
                    <a:lstStyle/>
                    <a:p>
                      <a:pPr algn="r" fontAlgn="ctr"/>
                      <a:r>
                        <a:rPr lang="en-US" sz="1600" u="none" strike="noStrike" dirty="0">
                          <a:solidFill>
                            <a:schemeClr val="tx1"/>
                          </a:solidFill>
                          <a:effectLst/>
                        </a:rPr>
                        <a:t>56,077</a:t>
                      </a:r>
                      <a:endParaRPr lang="en-US" sz="1600" b="0" i="0" u="none" strike="noStrike" dirty="0">
                        <a:solidFill>
                          <a:schemeClr val="tx1"/>
                        </a:solidFill>
                        <a:effectLst/>
                        <a:latin typeface="+mj-lt"/>
                      </a:endParaRPr>
                    </a:p>
                  </a:txBody>
                  <a:tcPr marL="9525" marR="9525" marT="9525" marB="0" anchor="ctr"/>
                </a:tc>
              </a:tr>
              <a:tr h="304740">
                <a:tc>
                  <a:txBody>
                    <a:bodyPr/>
                    <a:lstStyle/>
                    <a:p>
                      <a:pPr algn="l" fontAlgn="ctr"/>
                      <a:r>
                        <a:rPr lang="en-US" sz="1600" u="none" strike="noStrike" dirty="0">
                          <a:solidFill>
                            <a:schemeClr val="tx1"/>
                          </a:solidFill>
                          <a:effectLst/>
                        </a:rPr>
                        <a:t>QR.biz</a:t>
                      </a:r>
                      <a:endParaRPr lang="en-US" sz="1600" b="0" i="0" u="none" strike="noStrike" dirty="0">
                        <a:solidFill>
                          <a:schemeClr val="tx1"/>
                        </a:solidFill>
                        <a:effectLst/>
                        <a:latin typeface="+mj-lt"/>
                      </a:endParaRPr>
                    </a:p>
                  </a:txBody>
                  <a:tcPr marL="9525" marR="9525" marT="9525" marB="0" anchor="ctr"/>
                </a:tc>
                <a:tc>
                  <a:txBody>
                    <a:bodyPr/>
                    <a:lstStyle/>
                    <a:p>
                      <a:pPr algn="r" fontAlgn="ctr"/>
                      <a:r>
                        <a:rPr lang="en-US" sz="1600" u="none" strike="noStrike" dirty="0">
                          <a:solidFill>
                            <a:schemeClr val="tx1"/>
                          </a:solidFill>
                          <a:effectLst/>
                        </a:rPr>
                        <a:t>13,646</a:t>
                      </a:r>
                      <a:endParaRPr lang="en-US" sz="1600" b="0" i="0" u="none" strike="noStrike" dirty="0">
                        <a:solidFill>
                          <a:schemeClr val="tx1"/>
                        </a:solidFill>
                        <a:effectLst/>
                        <a:latin typeface="+mj-lt"/>
                      </a:endParaRPr>
                    </a:p>
                  </a:txBody>
                  <a:tcPr marL="9525" marR="9525" marT="9525" marB="0" anchor="ctr"/>
                </a:tc>
              </a:tr>
              <a:tr h="304740">
                <a:tc>
                  <a:txBody>
                    <a:bodyPr/>
                    <a:lstStyle/>
                    <a:p>
                      <a:pPr algn="l" fontAlgn="ctr"/>
                      <a:r>
                        <a:rPr lang="en-US" sz="1600" u="none" strike="noStrike" dirty="0">
                          <a:solidFill>
                            <a:schemeClr val="tx1"/>
                          </a:solidFill>
                          <a:effectLst/>
                        </a:rPr>
                        <a:t>IQ </a:t>
                      </a:r>
                      <a:r>
                        <a:rPr lang="uk-UA" sz="1600" u="none" strike="noStrike" dirty="0">
                          <a:solidFill>
                            <a:schemeClr val="tx1"/>
                          </a:solidFill>
                          <a:effectLst/>
                        </a:rPr>
                        <a:t>Тест</a:t>
                      </a:r>
                      <a:endParaRPr lang="uk-UA" sz="1600" b="0" i="0" u="none" strike="noStrike" dirty="0">
                        <a:solidFill>
                          <a:schemeClr val="tx1"/>
                        </a:solidFill>
                        <a:effectLst/>
                        <a:latin typeface="+mj-lt"/>
                      </a:endParaRPr>
                    </a:p>
                  </a:txBody>
                  <a:tcPr marL="9525" marR="9525" marT="9525" marB="0" anchor="ctr"/>
                </a:tc>
                <a:tc>
                  <a:txBody>
                    <a:bodyPr/>
                    <a:lstStyle/>
                    <a:p>
                      <a:pPr algn="r" fontAlgn="ctr"/>
                      <a:r>
                        <a:rPr lang="en-US" sz="1600" u="none" strike="noStrike" dirty="0">
                          <a:solidFill>
                            <a:schemeClr val="tx1"/>
                          </a:solidFill>
                          <a:effectLst/>
                        </a:rPr>
                        <a:t>11,796</a:t>
                      </a:r>
                      <a:endParaRPr lang="en-US" sz="1600" b="0" i="0" u="none" strike="noStrike" dirty="0">
                        <a:solidFill>
                          <a:schemeClr val="tx1"/>
                        </a:solidFill>
                        <a:effectLst/>
                        <a:latin typeface="+mj-lt"/>
                      </a:endParaRPr>
                    </a:p>
                  </a:txBody>
                  <a:tcPr marL="9525" marR="9525" marT="9525" marB="0" anchor="ctr"/>
                </a:tc>
              </a:tr>
              <a:tr h="304740">
                <a:tc>
                  <a:txBody>
                    <a:bodyPr/>
                    <a:lstStyle/>
                    <a:p>
                      <a:pPr algn="l" fontAlgn="ctr"/>
                      <a:r>
                        <a:rPr lang="uk-UA" sz="1600" b="0" i="0" u="none" strike="noStrike" dirty="0">
                          <a:solidFill>
                            <a:schemeClr val="tx1"/>
                          </a:solidFill>
                          <a:effectLst/>
                          <a:latin typeface="Calibri" panose="020F0502020204030204" pitchFamily="34" charset="0"/>
                        </a:rPr>
                        <a:t>Конституція України</a:t>
                      </a:r>
                    </a:p>
                  </a:txBody>
                  <a:tcPr marL="9525" marR="9525" marT="9525" marB="0" anchor="ctr"/>
                </a:tc>
                <a:tc>
                  <a:txBody>
                    <a:bodyPr/>
                    <a:lstStyle/>
                    <a:p>
                      <a:pPr algn="r" fontAlgn="ctr"/>
                      <a:r>
                        <a:rPr lang="en-US" sz="1600" b="0" i="0" u="none" strike="noStrike">
                          <a:solidFill>
                            <a:schemeClr val="tx1"/>
                          </a:solidFill>
                          <a:effectLst/>
                          <a:latin typeface="Segoe UI" panose="020B0502040204020203" pitchFamily="34" charset="0"/>
                        </a:rPr>
                        <a:t>8,803</a:t>
                      </a:r>
                    </a:p>
                  </a:txBody>
                  <a:tcPr marL="9525" marR="9525" marT="9525" marB="0" anchor="ctr"/>
                </a:tc>
              </a:tr>
              <a:tr h="304740">
                <a:tc>
                  <a:txBody>
                    <a:bodyPr/>
                    <a:lstStyle/>
                    <a:p>
                      <a:pPr algn="l" fontAlgn="ctr"/>
                      <a:r>
                        <a:rPr lang="uk-UA" sz="1600" b="0" i="0" u="none" strike="noStrike" dirty="0">
                          <a:solidFill>
                            <a:schemeClr val="tx1"/>
                          </a:solidFill>
                          <a:effectLst/>
                          <a:latin typeface="Calibri" panose="020F0502020204030204" pitchFamily="34" charset="0"/>
                        </a:rPr>
                        <a:t>Наші пісні</a:t>
                      </a:r>
                    </a:p>
                  </a:txBody>
                  <a:tcPr marL="9525" marR="9525" marT="9525" marB="0" anchor="ctr"/>
                </a:tc>
                <a:tc>
                  <a:txBody>
                    <a:bodyPr/>
                    <a:lstStyle/>
                    <a:p>
                      <a:pPr algn="r" fontAlgn="ctr"/>
                      <a:r>
                        <a:rPr lang="en-US" sz="1600" b="0" i="0" u="none" strike="noStrike">
                          <a:solidFill>
                            <a:schemeClr val="tx1"/>
                          </a:solidFill>
                          <a:effectLst/>
                          <a:latin typeface="Segoe UI" panose="020B0502040204020203" pitchFamily="34" charset="0"/>
                        </a:rPr>
                        <a:t>8,212</a:t>
                      </a:r>
                    </a:p>
                  </a:txBody>
                  <a:tcPr marL="9525" marR="9525" marT="9525" marB="0" anchor="ctr"/>
                </a:tc>
              </a:tr>
              <a:tr h="304740">
                <a:tc>
                  <a:txBody>
                    <a:bodyPr/>
                    <a:lstStyle/>
                    <a:p>
                      <a:pPr algn="l" fontAlgn="ctr"/>
                      <a:r>
                        <a:rPr lang="en-US" sz="1600" b="0" i="0" u="none" strike="noStrike" dirty="0">
                          <a:solidFill>
                            <a:schemeClr val="tx1"/>
                          </a:solidFill>
                          <a:effectLst/>
                          <a:latin typeface="Calibri" panose="020F0502020204030204" pitchFamily="34" charset="0"/>
                        </a:rPr>
                        <a:t>Eurovision</a:t>
                      </a:r>
                    </a:p>
                  </a:txBody>
                  <a:tcPr marL="9525" marR="9525" marT="9525" marB="0" anchor="ctr"/>
                </a:tc>
                <a:tc>
                  <a:txBody>
                    <a:bodyPr/>
                    <a:lstStyle/>
                    <a:p>
                      <a:pPr algn="r" fontAlgn="ctr"/>
                      <a:r>
                        <a:rPr lang="en-US" sz="1600" b="0" i="0" u="none" strike="noStrike">
                          <a:solidFill>
                            <a:schemeClr val="tx1"/>
                          </a:solidFill>
                          <a:effectLst/>
                          <a:latin typeface="Segoe UI" panose="020B0502040204020203" pitchFamily="34" charset="0"/>
                        </a:rPr>
                        <a:t>4,420</a:t>
                      </a:r>
                    </a:p>
                  </a:txBody>
                  <a:tcPr marL="9525" marR="9525" marT="9525" marB="0" anchor="ctr"/>
                </a:tc>
              </a:tr>
              <a:tr h="304740">
                <a:tc>
                  <a:txBody>
                    <a:bodyPr/>
                    <a:lstStyle/>
                    <a:p>
                      <a:pPr algn="l" fontAlgn="ctr"/>
                      <a:r>
                        <a:rPr lang="en-US" sz="1600" b="0" i="0" u="none" strike="noStrike" dirty="0" smtClean="0">
                          <a:solidFill>
                            <a:schemeClr val="tx1"/>
                          </a:solidFill>
                          <a:effectLst/>
                          <a:latin typeface="Calibri" panose="020F0502020204030204" pitchFamily="34" charset="0"/>
                        </a:rPr>
                        <a:t>Reminiscence</a:t>
                      </a:r>
                      <a:endParaRPr lang="en-US" sz="1600" b="0" i="0" u="none" strike="noStrike" dirty="0">
                        <a:solidFill>
                          <a:schemeClr val="tx1"/>
                        </a:solidFill>
                        <a:effectLst/>
                        <a:latin typeface="Calibri" panose="020F0502020204030204" pitchFamily="34" charset="0"/>
                      </a:endParaRPr>
                    </a:p>
                  </a:txBody>
                  <a:tcPr marL="9525" marR="9525" marT="9525" marB="0" anchor="ctr"/>
                </a:tc>
                <a:tc>
                  <a:txBody>
                    <a:bodyPr/>
                    <a:lstStyle/>
                    <a:p>
                      <a:pPr algn="r" fontAlgn="ctr"/>
                      <a:r>
                        <a:rPr lang="en-US" sz="1600" b="0" i="0" u="none" strike="noStrike" dirty="0">
                          <a:solidFill>
                            <a:schemeClr val="tx1"/>
                          </a:solidFill>
                          <a:effectLst/>
                          <a:latin typeface="Segoe UI" panose="020B0502040204020203" pitchFamily="34" charset="0"/>
                        </a:rPr>
                        <a:t>3,568</a:t>
                      </a:r>
                    </a:p>
                  </a:txBody>
                  <a:tcPr marL="9525" marR="9525" marT="9525" marB="0" anchor="ctr"/>
                </a:tc>
              </a:tr>
            </a:tbl>
          </a:graphicData>
        </a:graphic>
      </p:graphicFrame>
      <p:pic>
        <p:nvPicPr>
          <p:cNvPr id="6" name="Picture 5"/>
          <p:cNvPicPr>
            <a:picLocks noChangeAspect="1"/>
          </p:cNvPicPr>
          <p:nvPr/>
        </p:nvPicPr>
        <p:blipFill>
          <a:blip r:embed="rId2"/>
          <a:stretch>
            <a:fillRect/>
          </a:stretch>
        </p:blipFill>
        <p:spPr>
          <a:xfrm>
            <a:off x="5532437" y="1668462"/>
            <a:ext cx="6248400" cy="4133850"/>
          </a:xfrm>
          <a:prstGeom prst="rect">
            <a:avLst/>
          </a:prstGeom>
        </p:spPr>
      </p:pic>
    </p:spTree>
    <p:extLst>
      <p:ext uri="{BB962C8B-B14F-4D97-AF65-F5344CB8AC3E}">
        <p14:creationId xmlns:p14="http://schemas.microsoft.com/office/powerpoint/2010/main" val="495998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gradFill>
                  <a:gsLst>
                    <a:gs pos="0">
                      <a:schemeClr val="accent4"/>
                    </a:gs>
                    <a:gs pos="100000">
                      <a:schemeClr val="accent4"/>
                    </a:gs>
                  </a:gsLst>
                  <a:lin ang="5400000" scaled="0"/>
                </a:gradFill>
              </a:rPr>
              <a:t>Как и почему?</a:t>
            </a:r>
            <a:endParaRPr lang="en-US" dirty="0">
              <a:solidFill>
                <a:schemeClr val="bg1">
                  <a:lumMod val="50000"/>
                  <a:lumOff val="50000"/>
                </a:schemeClr>
              </a:solidFill>
            </a:endParaRPr>
          </a:p>
        </p:txBody>
      </p:sp>
      <p:sp>
        <p:nvSpPr>
          <p:cNvPr id="7" name="TextBox 6"/>
          <p:cNvSpPr txBox="1"/>
          <p:nvPr/>
        </p:nvSpPr>
        <p:spPr>
          <a:xfrm>
            <a:off x="427037" y="1287462"/>
            <a:ext cx="9982200" cy="4832092"/>
          </a:xfrm>
          <a:prstGeom prst="rect">
            <a:avLst/>
          </a:prstGeom>
          <a:noFill/>
        </p:spPr>
        <p:txBody>
          <a:bodyPr wrap="square" rtlCol="0">
            <a:spAutoFit/>
          </a:bodyPr>
          <a:lstStyle/>
          <a:p>
            <a:pPr marL="457200" indent="-457200">
              <a:buFont typeface="Arial" pitchFamily="34" charset="0"/>
              <a:buChar char="•"/>
            </a:pPr>
            <a:r>
              <a:rPr lang="ru-RU" sz="2800" dirty="0" smtClean="0">
                <a:solidFill>
                  <a:schemeClr val="tx1">
                    <a:lumMod val="50000"/>
                    <a:lumOff val="50000"/>
                  </a:schemeClr>
                </a:solidFill>
                <a:latin typeface="+mj-lt"/>
              </a:rPr>
              <a:t>отсутствие официальных приложений или официальные приложения низкого качества (</a:t>
            </a:r>
            <a:r>
              <a:rPr lang="en-US" sz="2800" dirty="0" err="1" smtClean="0">
                <a:solidFill>
                  <a:schemeClr val="tx1">
                    <a:lumMod val="50000"/>
                    <a:lumOff val="50000"/>
                  </a:schemeClr>
                </a:solidFill>
                <a:latin typeface="+mj-lt"/>
              </a:rPr>
              <a:t>gMaps</a:t>
            </a:r>
            <a:r>
              <a:rPr lang="en-US" sz="2800" dirty="0" smtClean="0">
                <a:solidFill>
                  <a:schemeClr val="tx1">
                    <a:lumMod val="50000"/>
                    <a:lumOff val="50000"/>
                  </a:schemeClr>
                </a:solidFill>
                <a:latin typeface="+mj-lt"/>
              </a:rPr>
              <a:t>, </a:t>
            </a:r>
            <a:r>
              <a:rPr lang="ru-RU" sz="2800" dirty="0" smtClean="0">
                <a:solidFill>
                  <a:schemeClr val="tx1">
                    <a:lumMod val="50000"/>
                    <a:lumOff val="50000"/>
                  </a:schemeClr>
                </a:solidFill>
                <a:latin typeface="+mj-lt"/>
              </a:rPr>
              <a:t>Город);</a:t>
            </a:r>
          </a:p>
          <a:p>
            <a:pPr marL="457200" indent="-457200">
              <a:buFont typeface="Arial" pitchFamily="34" charset="0"/>
              <a:buChar char="•"/>
            </a:pPr>
            <a:r>
              <a:rPr lang="ru-RU" sz="2800" dirty="0">
                <a:solidFill>
                  <a:schemeClr val="tx1">
                    <a:lumMod val="50000"/>
                    <a:lumOff val="50000"/>
                  </a:schemeClr>
                </a:solidFill>
                <a:latin typeface="+mj-lt"/>
              </a:rPr>
              <a:t>приложения – аналоги популярных </a:t>
            </a:r>
            <a:r>
              <a:rPr lang="ru-RU" sz="2800" dirty="0" smtClean="0">
                <a:solidFill>
                  <a:schemeClr val="tx1">
                    <a:lumMod val="50000"/>
                    <a:lumOff val="50000"/>
                  </a:schemeClr>
                </a:solidFill>
                <a:latin typeface="+mj-lt"/>
              </a:rPr>
              <a:t>сервисов (</a:t>
            </a:r>
            <a:r>
              <a:rPr lang="en-US" sz="2800" dirty="0" err="1" smtClean="0">
                <a:solidFill>
                  <a:schemeClr val="tx1">
                    <a:lumMod val="50000"/>
                    <a:lumOff val="50000"/>
                  </a:schemeClr>
                </a:solidFill>
                <a:latin typeface="+mj-lt"/>
              </a:rPr>
              <a:t>Lomogram</a:t>
            </a:r>
            <a:r>
              <a:rPr lang="ru-RU" sz="2800" dirty="0" smtClean="0">
                <a:solidFill>
                  <a:schemeClr val="tx1">
                    <a:lumMod val="50000"/>
                    <a:lumOff val="50000"/>
                  </a:schemeClr>
                </a:solidFill>
                <a:latin typeface="+mj-lt"/>
              </a:rPr>
              <a:t>);</a:t>
            </a:r>
            <a:endParaRPr lang="en-US" sz="2800" dirty="0" smtClean="0">
              <a:solidFill>
                <a:schemeClr val="tx1">
                  <a:lumMod val="50000"/>
                  <a:lumOff val="50000"/>
                </a:schemeClr>
              </a:solidFill>
              <a:latin typeface="+mj-lt"/>
            </a:endParaRPr>
          </a:p>
          <a:p>
            <a:pPr marL="457200" indent="-457200">
              <a:buFont typeface="Arial" pitchFamily="34" charset="0"/>
              <a:buChar char="•"/>
            </a:pPr>
            <a:r>
              <a:rPr lang="ru-RU" sz="2800" dirty="0" smtClean="0">
                <a:solidFill>
                  <a:schemeClr val="tx1">
                    <a:lumMod val="50000"/>
                    <a:lumOff val="50000"/>
                  </a:schemeClr>
                </a:solidFill>
                <a:latin typeface="+mj-lt"/>
              </a:rPr>
              <a:t>клиенты к популярным сервисам</a:t>
            </a:r>
            <a:r>
              <a:rPr lang="ru-RU" sz="2800" dirty="0" smtClean="0">
                <a:solidFill>
                  <a:schemeClr val="tx1">
                    <a:lumMod val="50000"/>
                    <a:lumOff val="50000"/>
                  </a:schemeClr>
                </a:solidFill>
                <a:latin typeface="+mj-lt"/>
              </a:rPr>
              <a:t>,</a:t>
            </a:r>
            <a:r>
              <a:rPr lang="en-US" sz="2800" dirty="0" smtClean="0">
                <a:solidFill>
                  <a:schemeClr val="tx1">
                    <a:lumMod val="50000"/>
                    <a:lumOff val="50000"/>
                  </a:schemeClr>
                </a:solidFill>
                <a:latin typeface="+mj-lt"/>
              </a:rPr>
              <a:t> </a:t>
            </a:r>
            <a:r>
              <a:rPr lang="ru-RU" sz="2800" dirty="0" smtClean="0">
                <a:solidFill>
                  <a:schemeClr val="tx1">
                    <a:lumMod val="50000"/>
                    <a:lumOff val="50000"/>
                  </a:schemeClr>
                </a:solidFill>
                <a:latin typeface="+mj-lt"/>
              </a:rPr>
              <a:t>сайтам </a:t>
            </a:r>
            <a:r>
              <a:rPr lang="ru-RU" sz="2800" dirty="0" smtClean="0">
                <a:solidFill>
                  <a:schemeClr val="tx1">
                    <a:lumMod val="50000"/>
                    <a:lumOff val="50000"/>
                  </a:schemeClr>
                </a:solidFill>
                <a:latin typeface="+mj-lt"/>
              </a:rPr>
              <a:t>(Задолбали, </a:t>
            </a:r>
            <a:r>
              <a:rPr lang="en-US" sz="2800" dirty="0" smtClean="0">
                <a:solidFill>
                  <a:schemeClr val="tx1">
                    <a:lumMod val="50000"/>
                    <a:lumOff val="50000"/>
                  </a:schemeClr>
                </a:solidFill>
                <a:latin typeface="+mj-lt"/>
              </a:rPr>
              <a:t>VK Media Player, Twitter </a:t>
            </a:r>
            <a:r>
              <a:rPr lang="ru-RU" sz="2800" dirty="0" smtClean="0">
                <a:solidFill>
                  <a:schemeClr val="tx1">
                    <a:lumMod val="50000"/>
                    <a:lumOff val="50000"/>
                  </a:schemeClr>
                </a:solidFill>
                <a:latin typeface="+mj-lt"/>
              </a:rPr>
              <a:t>клиенты);</a:t>
            </a:r>
            <a:endParaRPr lang="en-US" sz="2800" dirty="0" smtClean="0">
              <a:solidFill>
                <a:schemeClr val="tx1">
                  <a:lumMod val="50000"/>
                  <a:lumOff val="50000"/>
                </a:schemeClr>
              </a:solidFill>
              <a:latin typeface="+mj-lt"/>
            </a:endParaRPr>
          </a:p>
          <a:p>
            <a:pPr marL="457200" indent="-457200">
              <a:buFont typeface="Arial" pitchFamily="34" charset="0"/>
              <a:buChar char="•"/>
            </a:pPr>
            <a:r>
              <a:rPr lang="ru-RU" sz="2800" dirty="0" smtClean="0">
                <a:solidFill>
                  <a:schemeClr val="tx1">
                    <a:lumMod val="50000"/>
                    <a:lumOff val="50000"/>
                  </a:schemeClr>
                </a:solidFill>
                <a:latin typeface="+mj-lt"/>
              </a:rPr>
              <a:t>порты </a:t>
            </a:r>
            <a:r>
              <a:rPr lang="ru-RU" sz="2800" dirty="0" smtClean="0">
                <a:solidFill>
                  <a:schemeClr val="tx1">
                    <a:lumMod val="50000"/>
                    <a:lumOff val="50000"/>
                  </a:schemeClr>
                </a:solidFill>
                <a:latin typeface="+mj-lt"/>
              </a:rPr>
              <a:t>успешных продуктов с </a:t>
            </a:r>
            <a:r>
              <a:rPr lang="ru-RU" sz="2800" dirty="0" smtClean="0">
                <a:solidFill>
                  <a:schemeClr val="tx1">
                    <a:lumMod val="50000"/>
                    <a:lumOff val="50000"/>
                  </a:schemeClr>
                </a:solidFill>
                <a:latin typeface="+mj-lt"/>
              </a:rPr>
              <a:t>других платформ (</a:t>
            </a:r>
            <a:r>
              <a:rPr lang="en-US" sz="2800" dirty="0" err="1" smtClean="0">
                <a:solidFill>
                  <a:schemeClr val="tx1">
                    <a:lumMod val="50000"/>
                    <a:lumOff val="50000"/>
                  </a:schemeClr>
                </a:solidFill>
                <a:latin typeface="+mj-lt"/>
              </a:rPr>
              <a:t>Contre</a:t>
            </a:r>
            <a:r>
              <a:rPr lang="en-US" sz="2800" dirty="0" smtClean="0">
                <a:solidFill>
                  <a:schemeClr val="tx1">
                    <a:lumMod val="50000"/>
                    <a:lumOff val="50000"/>
                  </a:schemeClr>
                </a:solidFill>
                <a:latin typeface="+mj-lt"/>
              </a:rPr>
              <a:t> Jour</a:t>
            </a:r>
            <a:r>
              <a:rPr lang="ru-RU" sz="2800" dirty="0" smtClean="0">
                <a:solidFill>
                  <a:schemeClr val="tx1">
                    <a:lumMod val="50000"/>
                    <a:lumOff val="50000"/>
                  </a:schemeClr>
                </a:solidFill>
                <a:latin typeface="+mj-lt"/>
              </a:rPr>
              <a:t>)</a:t>
            </a:r>
            <a:r>
              <a:rPr lang="en-US" sz="2800" dirty="0">
                <a:solidFill>
                  <a:schemeClr val="tx1">
                    <a:lumMod val="50000"/>
                    <a:lumOff val="50000"/>
                  </a:schemeClr>
                </a:solidFill>
                <a:latin typeface="+mj-lt"/>
              </a:rPr>
              <a:t>;</a:t>
            </a:r>
            <a:endParaRPr lang="ru-RU" sz="2800" dirty="0">
              <a:solidFill>
                <a:schemeClr val="tx1">
                  <a:lumMod val="50000"/>
                  <a:lumOff val="50000"/>
                </a:schemeClr>
              </a:solidFill>
              <a:latin typeface="+mj-lt"/>
            </a:endParaRPr>
          </a:p>
          <a:p>
            <a:pPr marL="457200" indent="-457200">
              <a:buFont typeface="Arial" pitchFamily="34" charset="0"/>
              <a:buChar char="•"/>
            </a:pPr>
            <a:r>
              <a:rPr lang="ru-RU" sz="2800" dirty="0" smtClean="0">
                <a:solidFill>
                  <a:schemeClr val="tx1">
                    <a:lumMod val="50000"/>
                    <a:lumOff val="50000"/>
                  </a:schemeClr>
                </a:solidFill>
                <a:latin typeface="+mj-lt"/>
              </a:rPr>
              <a:t>игры. </a:t>
            </a:r>
          </a:p>
          <a:p>
            <a:pPr marL="457200" indent="-457200">
              <a:buFont typeface="Arial" pitchFamily="34" charset="0"/>
              <a:buChar char="•"/>
            </a:pPr>
            <a:endParaRPr lang="ru-RU" sz="2800" dirty="0">
              <a:solidFill>
                <a:schemeClr val="tx1">
                  <a:lumMod val="50000"/>
                  <a:lumOff val="50000"/>
                </a:schemeClr>
              </a:solidFill>
              <a:latin typeface="+mj-lt"/>
            </a:endParaRPr>
          </a:p>
          <a:p>
            <a:pPr marL="457200" indent="-457200">
              <a:buFont typeface="Arial" pitchFamily="34" charset="0"/>
              <a:buChar char="•"/>
            </a:pPr>
            <a:r>
              <a:rPr lang="en-US" sz="2800" smtClean="0">
                <a:solidFill>
                  <a:schemeClr val="tx1">
                    <a:lumMod val="50000"/>
                    <a:lumOff val="50000"/>
                  </a:schemeClr>
                </a:solidFill>
                <a:latin typeface="+mj-lt"/>
              </a:rPr>
              <a:t>Chaos </a:t>
            </a:r>
            <a:r>
              <a:rPr lang="en-US" sz="2800" dirty="0" smtClean="0">
                <a:solidFill>
                  <a:schemeClr val="tx1">
                    <a:lumMod val="50000"/>
                    <a:lumOff val="50000"/>
                  </a:schemeClr>
                </a:solidFill>
                <a:latin typeface="+mj-lt"/>
              </a:rPr>
              <a:t>Control, </a:t>
            </a:r>
            <a:r>
              <a:rPr lang="en-US" sz="2800" dirty="0" err="1" smtClean="0">
                <a:solidFill>
                  <a:schemeClr val="tx1">
                    <a:lumMod val="50000"/>
                    <a:lumOff val="50000"/>
                  </a:schemeClr>
                </a:solidFill>
                <a:latin typeface="+mj-lt"/>
              </a:rPr>
              <a:t>Tutorle</a:t>
            </a:r>
            <a:r>
              <a:rPr lang="en-US" sz="2800" dirty="0">
                <a:solidFill>
                  <a:schemeClr val="tx1">
                    <a:lumMod val="50000"/>
                    <a:lumOff val="50000"/>
                  </a:schemeClr>
                </a:solidFill>
                <a:latin typeface="+mj-lt"/>
              </a:rPr>
              <a:t> </a:t>
            </a:r>
            <a:r>
              <a:rPr lang="en-US" sz="2800" dirty="0" smtClean="0">
                <a:solidFill>
                  <a:schemeClr val="tx1">
                    <a:lumMod val="50000"/>
                    <a:lumOff val="50000"/>
                  </a:schemeClr>
                </a:solidFill>
                <a:latin typeface="+mj-lt"/>
              </a:rPr>
              <a:t>– </a:t>
            </a:r>
            <a:r>
              <a:rPr lang="ru-RU" sz="2800" dirty="0" smtClean="0">
                <a:solidFill>
                  <a:schemeClr val="tx1">
                    <a:lumMod val="50000"/>
                    <a:lumOff val="50000"/>
                  </a:schemeClr>
                </a:solidFill>
                <a:latin typeface="+mj-lt"/>
              </a:rPr>
              <a:t>примеры приложений, которым нужно выстраивать весь процесс «с нуля».</a:t>
            </a:r>
          </a:p>
        </p:txBody>
      </p:sp>
    </p:spTree>
    <p:extLst>
      <p:ext uri="{BB962C8B-B14F-4D97-AF65-F5344CB8AC3E}">
        <p14:creationId xmlns:p14="http://schemas.microsoft.com/office/powerpoint/2010/main" val="3464707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fade">
                                      <p:cBhvr>
                                        <p:cTn id="7" dur="1000"/>
                                        <p:tgtEl>
                                          <p:spTgt spid="7">
                                            <p:txEl>
                                              <p:pRg st="6" end="6"/>
                                            </p:txEl>
                                          </p:spTgt>
                                        </p:tgtEl>
                                      </p:cBhvr>
                                    </p:animEffect>
                                    <p:anim calcmode="lin" valueType="num">
                                      <p:cBhvr>
                                        <p:cTn id="8"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uk-UA" dirty="0" smtClean="0">
                <a:gradFill>
                  <a:gsLst>
                    <a:gs pos="0">
                      <a:schemeClr val="accent4"/>
                    </a:gs>
                    <a:gs pos="100000">
                      <a:schemeClr val="accent4"/>
                    </a:gs>
                  </a:gsLst>
                  <a:lin ang="5400000" scaled="0"/>
                </a:gradFill>
              </a:rPr>
              <a:t>Лояльность мобильных пользователей</a:t>
            </a:r>
            <a:endParaRPr lang="en-US" dirty="0">
              <a:gradFill>
                <a:gsLst>
                  <a:gs pos="0">
                    <a:schemeClr val="accent4"/>
                  </a:gs>
                  <a:gs pos="100000">
                    <a:schemeClr val="accent4"/>
                  </a:gs>
                </a:gsLst>
                <a:lin ang="5400000" scaled="0"/>
              </a:gra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837" y="1344612"/>
            <a:ext cx="5715000" cy="558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5837" y="1572195"/>
            <a:ext cx="5867401" cy="4439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3448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gradFill>
                  <a:gsLst>
                    <a:gs pos="0">
                      <a:schemeClr val="accent4"/>
                    </a:gs>
                    <a:gs pos="100000">
                      <a:schemeClr val="accent4"/>
                    </a:gs>
                  </a:gsLst>
                  <a:lin ang="5400000" scaled="0"/>
                </a:gradFill>
              </a:rPr>
              <a:t>Методы повышения лояльности</a:t>
            </a:r>
            <a:endParaRPr lang="en-US" dirty="0">
              <a:gradFill>
                <a:gsLst>
                  <a:gs pos="0">
                    <a:schemeClr val="accent4"/>
                  </a:gs>
                  <a:gs pos="100000">
                    <a:schemeClr val="accent4"/>
                  </a:gs>
                </a:gsLst>
                <a:lin ang="5400000" scaled="0"/>
              </a:gradFill>
            </a:endParaRPr>
          </a:p>
        </p:txBody>
      </p:sp>
      <p:sp>
        <p:nvSpPr>
          <p:cNvPr id="6" name="Text Placeholder 1"/>
          <p:cNvSpPr>
            <a:spLocks noGrp="1"/>
          </p:cNvSpPr>
          <p:nvPr>
            <p:ph type="body" sz="quarter" idx="10"/>
          </p:nvPr>
        </p:nvSpPr>
        <p:spPr>
          <a:xfrm>
            <a:off x="350837" y="1516062"/>
            <a:ext cx="11658602" cy="4572000"/>
          </a:xfrm>
        </p:spPr>
        <p:txBody>
          <a:bodyPr/>
          <a:lstStyle/>
          <a:p>
            <a:pPr marL="457200" indent="-457200">
              <a:buFont typeface="Arial" pitchFamily="34" charset="0"/>
              <a:buChar char="•"/>
            </a:pPr>
            <a:r>
              <a:rPr lang="ru-RU" sz="2800" dirty="0" smtClean="0"/>
              <a:t>обновления раз в 2-3 месяца;</a:t>
            </a:r>
          </a:p>
          <a:p>
            <a:pPr marL="457200" indent="-457200">
              <a:buFont typeface="Arial" pitchFamily="34" charset="0"/>
              <a:buChar char="•"/>
            </a:pPr>
            <a:r>
              <a:rPr lang="ru-RU" sz="2800" dirty="0" smtClean="0"/>
              <a:t>служба поддержки пользователей;</a:t>
            </a:r>
          </a:p>
          <a:p>
            <a:pPr marL="457200" indent="-457200">
              <a:buFont typeface="Arial" pitchFamily="34" charset="0"/>
              <a:buChar char="•"/>
            </a:pPr>
            <a:r>
              <a:rPr lang="ru-RU" sz="2800" dirty="0" smtClean="0"/>
              <a:t>промо акции: конкурсы, снижение цены;</a:t>
            </a:r>
          </a:p>
          <a:p>
            <a:pPr marL="457200" indent="-457200">
              <a:buFont typeface="Arial" pitchFamily="34" charset="0"/>
              <a:buChar char="•"/>
            </a:pPr>
            <a:r>
              <a:rPr lang="ru-RU" sz="2800" dirty="0" smtClean="0"/>
              <a:t>обзоры на тематических ресурсах</a:t>
            </a:r>
            <a:r>
              <a:rPr lang="en-US" sz="2800" dirty="0" smtClean="0"/>
              <a:t>;</a:t>
            </a:r>
            <a:endParaRPr lang="ru-RU" sz="2800" dirty="0" smtClean="0"/>
          </a:p>
          <a:p>
            <a:pPr marL="457200" indent="-457200">
              <a:buFont typeface="Arial" pitchFamily="34" charset="0"/>
              <a:buChar char="•"/>
            </a:pPr>
            <a:r>
              <a:rPr lang="ru-RU" sz="2800" dirty="0" smtClean="0"/>
              <a:t>четкое позиционирование продукта;</a:t>
            </a:r>
            <a:endParaRPr lang="en-US" sz="2800" dirty="0" smtClean="0"/>
          </a:p>
          <a:p>
            <a:pPr marL="457200" indent="-457200">
              <a:buFont typeface="Arial" pitchFamily="34" charset="0"/>
              <a:buChar char="•"/>
            </a:pPr>
            <a:endParaRPr lang="en-US" sz="2800" dirty="0"/>
          </a:p>
          <a:p>
            <a:pPr marL="457200" indent="-457200">
              <a:buFont typeface="Arial" pitchFamily="34" charset="0"/>
              <a:buChar char="•"/>
            </a:pPr>
            <a:r>
              <a:rPr lang="ru-RU" sz="2800" dirty="0" smtClean="0"/>
              <a:t>реклама;</a:t>
            </a:r>
          </a:p>
          <a:p>
            <a:pPr marL="457200" indent="-457200">
              <a:buFont typeface="Arial" pitchFamily="34" charset="0"/>
              <a:buChar char="•"/>
            </a:pPr>
            <a:r>
              <a:rPr lang="ru-RU" sz="2800" dirty="0" smtClean="0"/>
              <a:t>боты;</a:t>
            </a:r>
          </a:p>
          <a:p>
            <a:pPr marL="457200" indent="-457200">
              <a:buFont typeface="Arial" pitchFamily="34" charset="0"/>
              <a:buChar char="•"/>
            </a:pPr>
            <a:r>
              <a:rPr lang="ru-RU" sz="2800" dirty="0" smtClean="0"/>
              <a:t>партнерство и </a:t>
            </a:r>
            <a:r>
              <a:rPr lang="ru-RU" sz="2800" dirty="0" err="1" smtClean="0"/>
              <a:t>кросспромоушнг</a:t>
            </a:r>
            <a:r>
              <a:rPr lang="ru-RU" sz="2800" dirty="0" smtClean="0"/>
              <a:t>.</a:t>
            </a:r>
            <a:endParaRPr lang="en-US" sz="2800" dirty="0" smtClean="0"/>
          </a:p>
        </p:txBody>
      </p:sp>
    </p:spTree>
    <p:extLst>
      <p:ext uri="{BB962C8B-B14F-4D97-AF65-F5344CB8AC3E}">
        <p14:creationId xmlns:p14="http://schemas.microsoft.com/office/powerpoint/2010/main" val="2020664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animEffect transition="in" filter="fade">
                                      <p:cBhvr>
                                        <p:cTn id="7" dur="1000"/>
                                        <p:tgtEl>
                                          <p:spTgt spid="6">
                                            <p:txEl>
                                              <p:pRg st="6" end="6"/>
                                            </p:txEl>
                                          </p:spTgt>
                                        </p:tgtEl>
                                      </p:cBhvr>
                                    </p:animEffect>
                                    <p:anim calcmode="lin" valueType="num">
                                      <p:cBhvr>
                                        <p:cTn id="8"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7" end="7"/>
                                            </p:txEl>
                                          </p:spTgt>
                                        </p:tgtEl>
                                        <p:attrNameLst>
                                          <p:attrName>style.visibility</p:attrName>
                                        </p:attrNameLst>
                                      </p:cBhvr>
                                      <p:to>
                                        <p:strVal val="visible"/>
                                      </p:to>
                                    </p:set>
                                    <p:animEffect transition="in" filter="fade">
                                      <p:cBhvr>
                                        <p:cTn id="12" dur="1000"/>
                                        <p:tgtEl>
                                          <p:spTgt spid="6">
                                            <p:txEl>
                                              <p:pRg st="7" end="7"/>
                                            </p:txEl>
                                          </p:spTgt>
                                        </p:tgtEl>
                                      </p:cBhvr>
                                    </p:animEffect>
                                    <p:anim calcmode="lin" valueType="num">
                                      <p:cBhvr>
                                        <p:cTn id="13"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7" end="7"/>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animEffect transition="in" filter="fade">
                                      <p:cBhvr>
                                        <p:cTn id="17" dur="1000"/>
                                        <p:tgtEl>
                                          <p:spTgt spid="6">
                                            <p:txEl>
                                              <p:pRg st="8" end="8"/>
                                            </p:txEl>
                                          </p:spTgt>
                                        </p:tgtEl>
                                      </p:cBhvr>
                                    </p:animEffect>
                                    <p:anim calcmode="lin" valueType="num">
                                      <p:cBhvr>
                                        <p:cTn id="18"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uk-UA" dirty="0" err="1" smtClean="0">
                <a:gradFill>
                  <a:gsLst>
                    <a:gs pos="0">
                      <a:schemeClr val="accent4"/>
                    </a:gs>
                    <a:gs pos="100000">
                      <a:schemeClr val="accent4"/>
                    </a:gs>
                  </a:gsLst>
                  <a:lin ang="5400000" scaled="0"/>
                </a:gradFill>
              </a:rPr>
              <a:t>Задолбали</a:t>
            </a:r>
            <a:endParaRPr lang="en-US" dirty="0">
              <a:gradFill>
                <a:gsLst>
                  <a:gs pos="0">
                    <a:schemeClr val="accent4"/>
                  </a:gs>
                  <a:gs pos="100000">
                    <a:schemeClr val="accent4"/>
                  </a:gs>
                </a:gsLst>
                <a:lin ang="5400000" scaled="0"/>
              </a:gradFill>
            </a:endParaRPr>
          </a:p>
        </p:txBody>
      </p:sp>
      <p:pic>
        <p:nvPicPr>
          <p:cNvPr id="2" name="Picture 1"/>
          <p:cNvPicPr>
            <a:picLocks noChangeAspect="1"/>
          </p:cNvPicPr>
          <p:nvPr/>
        </p:nvPicPr>
        <p:blipFill>
          <a:blip r:embed="rId2"/>
          <a:stretch>
            <a:fillRect/>
          </a:stretch>
        </p:blipFill>
        <p:spPr>
          <a:xfrm>
            <a:off x="4618037" y="1199586"/>
            <a:ext cx="7315200" cy="5250426"/>
          </a:xfrm>
          <a:prstGeom prst="rect">
            <a:avLst/>
          </a:prstGeom>
        </p:spPr>
      </p:pic>
    </p:spTree>
    <p:extLst>
      <p:ext uri="{BB962C8B-B14F-4D97-AF65-F5344CB8AC3E}">
        <p14:creationId xmlns:p14="http://schemas.microsoft.com/office/powerpoint/2010/main" val="528426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uk-UA" dirty="0" err="1" smtClean="0">
                <a:gradFill>
                  <a:gsLst>
                    <a:gs pos="0">
                      <a:schemeClr val="accent4"/>
                    </a:gs>
                    <a:gs pos="100000">
                      <a:schemeClr val="accent4"/>
                    </a:gs>
                  </a:gsLst>
                  <a:lin ang="5400000" scaled="0"/>
                </a:gradFill>
              </a:rPr>
              <a:t>Основные</a:t>
            </a:r>
            <a:r>
              <a:rPr lang="uk-UA" dirty="0" smtClean="0">
                <a:gradFill>
                  <a:gsLst>
                    <a:gs pos="0">
                      <a:schemeClr val="accent4"/>
                    </a:gs>
                    <a:gs pos="100000">
                      <a:schemeClr val="accent4"/>
                    </a:gs>
                  </a:gsLst>
                  <a:lin ang="5400000" scaled="0"/>
                </a:gradFill>
              </a:rPr>
              <a:t> </a:t>
            </a:r>
            <a:r>
              <a:rPr lang="uk-UA" dirty="0" err="1" smtClean="0">
                <a:gradFill>
                  <a:gsLst>
                    <a:gs pos="0">
                      <a:schemeClr val="accent4"/>
                    </a:gs>
                    <a:gs pos="100000">
                      <a:schemeClr val="accent4"/>
                    </a:gs>
                  </a:gsLst>
                  <a:lin ang="5400000" scaled="0"/>
                </a:gradFill>
              </a:rPr>
              <a:t>заблуждения</a:t>
            </a:r>
            <a:endParaRPr lang="en-US" dirty="0">
              <a:gradFill>
                <a:gsLst>
                  <a:gs pos="0">
                    <a:schemeClr val="accent4"/>
                  </a:gs>
                  <a:gs pos="100000">
                    <a:schemeClr val="accent4"/>
                  </a:gs>
                </a:gsLst>
                <a:lin ang="5400000" scaled="0"/>
              </a:gradFill>
            </a:endParaRPr>
          </a:p>
        </p:txBody>
      </p:sp>
      <p:sp>
        <p:nvSpPr>
          <p:cNvPr id="6" name="Text Placeholder 1"/>
          <p:cNvSpPr>
            <a:spLocks noGrp="1"/>
          </p:cNvSpPr>
          <p:nvPr>
            <p:ph type="body" sz="quarter" idx="10"/>
          </p:nvPr>
        </p:nvSpPr>
        <p:spPr>
          <a:xfrm>
            <a:off x="350837" y="2125662"/>
            <a:ext cx="11658602" cy="3962400"/>
          </a:xfrm>
        </p:spPr>
        <p:txBody>
          <a:bodyPr/>
          <a:lstStyle/>
          <a:p>
            <a:pPr marL="457200" indent="-457200">
              <a:buFont typeface="Arial" pitchFamily="34" charset="0"/>
              <a:buChar char="•"/>
            </a:pPr>
            <a:r>
              <a:rPr lang="ru-RU" sz="2800" dirty="0" smtClean="0"/>
              <a:t>Заработать можно только имея уникальный и качественный продукт.</a:t>
            </a:r>
          </a:p>
          <a:p>
            <a:pPr marL="457200" indent="-457200">
              <a:buFont typeface="Arial" pitchFamily="34" charset="0"/>
              <a:buChar char="•"/>
            </a:pPr>
            <a:r>
              <a:rPr lang="ru-RU" sz="2800" dirty="0" smtClean="0"/>
              <a:t>Как только приложение / игра попадет в магазин приложений, деньги потекут рекой.</a:t>
            </a:r>
          </a:p>
          <a:p>
            <a:pPr marL="457200" indent="-457200">
              <a:buFont typeface="Arial" pitchFamily="34" charset="0"/>
              <a:buChar char="•"/>
            </a:pPr>
            <a:r>
              <a:rPr lang="ru-RU" sz="2800" dirty="0" smtClean="0"/>
              <a:t>Без нормального дизайна популярности / денег не заработать. Наличие отличного дизайна не гарантирует популярность.</a:t>
            </a:r>
          </a:p>
          <a:p>
            <a:pPr marL="457200" indent="-457200">
              <a:buFont typeface="Arial" pitchFamily="34" charset="0"/>
              <a:buChar char="•"/>
            </a:pPr>
            <a:r>
              <a:rPr lang="ru-RU" sz="2800" dirty="0" smtClean="0"/>
              <a:t>Обязательно быть крутым айти специалистом, чтобы сделать хитовое приложение.</a:t>
            </a:r>
          </a:p>
          <a:p>
            <a:pPr marL="457200" indent="-457200">
              <a:buFont typeface="Arial" pitchFamily="34" charset="0"/>
              <a:buChar char="•"/>
            </a:pPr>
            <a:r>
              <a:rPr lang="ru-RU" sz="2800" dirty="0" smtClean="0"/>
              <a:t>Я уже создал успешное приложение, второе будет еще лучше.</a:t>
            </a:r>
          </a:p>
          <a:p>
            <a:pPr marL="457200" indent="-457200">
              <a:buFont typeface="Arial" pitchFamily="34" charset="0"/>
              <a:buChar char="•"/>
            </a:pPr>
            <a:endParaRPr lang="ru-RU" sz="2800" dirty="0" smtClean="0"/>
          </a:p>
          <a:p>
            <a:pPr marL="457200" indent="-457200">
              <a:buFont typeface="Arial" pitchFamily="34" charset="0"/>
              <a:buChar char="•"/>
            </a:pPr>
            <a:endParaRPr lang="ru-RU" sz="2800" dirty="0" smtClean="0"/>
          </a:p>
          <a:p>
            <a:pPr marL="457200" indent="-457200">
              <a:buFont typeface="Arial" pitchFamily="34" charset="0"/>
              <a:buChar char="•"/>
            </a:pPr>
            <a:endParaRPr lang="en-US" sz="2800" dirty="0"/>
          </a:p>
        </p:txBody>
      </p:sp>
    </p:spTree>
    <p:extLst>
      <p:ext uri="{BB962C8B-B14F-4D97-AF65-F5344CB8AC3E}">
        <p14:creationId xmlns:p14="http://schemas.microsoft.com/office/powerpoint/2010/main" val="2402405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5-30405_Build_Template_16x9_DarkBlue_Color_Background">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2.xml><?xml version="1.0" encoding="utf-8"?>
<a:theme xmlns:a="http://schemas.openxmlformats.org/drawingml/2006/main" name="4_5-30405_Build_Template_16x9_White_Background">
  <a:themeElements>
    <a:clrScheme name="Build">
      <a:dk1>
        <a:srgbClr val="000000"/>
      </a:dk1>
      <a:lt1>
        <a:srgbClr val="FFFFFF"/>
      </a:lt1>
      <a:dk2>
        <a:srgbClr val="00BCF2"/>
      </a:dk2>
      <a:lt2>
        <a:srgbClr val="FFFFFF"/>
      </a:lt2>
      <a:accent1>
        <a:srgbClr val="00BCF2"/>
      </a:accent1>
      <a:accent2>
        <a:srgbClr val="9B4F96"/>
      </a:accent2>
      <a:accent3>
        <a:srgbClr val="E81123"/>
      </a:accent3>
      <a:accent4>
        <a:srgbClr val="00188F"/>
      </a:accent4>
      <a:accent5>
        <a:srgbClr val="7FBA00"/>
      </a:accent5>
      <a:accent6>
        <a:srgbClr val="FF8C00"/>
      </a:accent6>
      <a:hlink>
        <a:srgbClr val="000000"/>
      </a:hlink>
      <a:folHlink>
        <a:srgbClr val="0C0C0C"/>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3.xml><?xml version="1.0" encoding="utf-8"?>
<a:theme xmlns:a="http://schemas.openxmlformats.org/drawingml/2006/main" name="3_5-30405_Build_Template_16x9_Red_Color_Background">
  <a:themeElements>
    <a:clrScheme name="Build-Red">
      <a:dk1>
        <a:srgbClr val="000000"/>
      </a:dk1>
      <a:lt1>
        <a:srgbClr val="FFFFFF"/>
      </a:lt1>
      <a:dk2>
        <a:srgbClr val="E34A28"/>
      </a:dk2>
      <a:lt2>
        <a:srgbClr val="FFFFFF"/>
      </a:lt2>
      <a:accent1>
        <a:srgbClr val="00BCF2"/>
      </a:accent1>
      <a:accent2>
        <a:srgbClr val="9B4F96"/>
      </a:accent2>
      <a:accent3>
        <a:srgbClr val="00D8CC"/>
      </a:accent3>
      <a:accent4>
        <a:srgbClr val="00188F"/>
      </a:accent4>
      <a:accent5>
        <a:srgbClr val="7FBA00"/>
      </a:accent5>
      <a:accent6>
        <a:srgbClr val="FF8C00"/>
      </a:accent6>
      <a:hlink>
        <a:srgbClr val="FFFFFF"/>
      </a:hlink>
      <a:folHlink>
        <a:srgbClr val="FFFFFF"/>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4.xml><?xml version="1.0" encoding="utf-8"?>
<a:theme xmlns:a="http://schemas.openxmlformats.org/drawingml/2006/main" name="2_5-30405_Build_Template_16x9_LightBlue_Color_Background">
  <a:themeElements>
    <a:clrScheme name="Build - Light Blue">
      <a:dk1>
        <a:srgbClr val="000000"/>
      </a:dk1>
      <a:lt1>
        <a:srgbClr val="FFFFFF"/>
      </a:lt1>
      <a:dk2>
        <a:srgbClr val="00BCF2"/>
      </a:dk2>
      <a:lt2>
        <a:srgbClr val="FFFFFF"/>
      </a:lt2>
      <a:accent1>
        <a:srgbClr val="00188F"/>
      </a:accent1>
      <a:accent2>
        <a:srgbClr val="9B4F96"/>
      </a:accent2>
      <a:accent3>
        <a:srgbClr val="E34A28"/>
      </a:accent3>
      <a:accent4>
        <a:srgbClr val="00D8CC"/>
      </a:accent4>
      <a:accent5>
        <a:srgbClr val="7FBA00"/>
      </a:accent5>
      <a:accent6>
        <a:srgbClr val="FF8C00"/>
      </a:accent6>
      <a:hlink>
        <a:srgbClr val="00188F"/>
      </a:hlink>
      <a:folHlink>
        <a:srgbClr val="00188F"/>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5.xml><?xml version="1.0" encoding="utf-8"?>
<a:theme xmlns:a="http://schemas.openxmlformats.org/drawingml/2006/main" name="Build_Template_16x9 (2)">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e0a86041a56020ff4ea211664d8cb510">
  <xsd:schema xmlns:xsd="http://www.w3.org/2001/XMLSchema" xmlns:xs="http://www.w3.org/2001/XMLSchema" xmlns:p="http://schemas.microsoft.com/office/2006/metadata/properties" xmlns:ns2="2295e2e7-0eeb-498e-8716-217bb2ee6ee3" xmlns:ns3="230e9df3-be65-4c73-a93b-d1236ebd677e" xmlns:ns4="8b529f77-48ab-4581-b468-93f09345b8aa" targetNamespace="http://schemas.microsoft.com/office/2006/metadata/properties" ma:root="true" ma:fieldsID="5e835464bd230cacb7fe8686bec35256" ns2:_="" ns3:_="" ns4:_="">
    <xsd:import namespace="2295e2e7-0eeb-498e-8716-217bb2ee6ee3"/>
    <xsd:import namespace="230e9df3-be65-4c73-a93b-d1236ebd677e"/>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3:TaxCatchAll" minOccurs="0"/>
                <xsd:element ref="ns2:ProductTaxHTField0" minOccurs="0"/>
                <xsd:element ref="ns3:TaxCatchAllLabel" minOccurs="0"/>
                <xsd:element ref="ns2:CampaignTaxHTField0" minOccurs="0"/>
                <xsd:element ref="ns2:TrackTaxHTField0" minOccurs="0"/>
                <xsd:element ref="ns2:Event_x0020_VenueTaxHTField0" minOccurs="0"/>
                <xsd:element ref="ns4: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e385fb40-52d4-4fae-9c5b-3e8ff8a5878e" ma:termSetId="3005e9c6-5dbe-483c-971d-51ba052e9268" ma:anchorId="00000000-0000-0000-0000-000000000000" ma:open="false" ma:isKeyword="false">
      <xsd:complexType>
        <xsd:sequence>
          <xsd:element ref="pc:Terms" minOccurs="0" maxOccurs="1"/>
        </xsd:sequence>
      </xsd:complexType>
    </xsd:element>
    <xsd:element name="CampaignTaxHTField0" ma:index="22" nillable="true" ma:taxonomy="true" ma:internalName="CampaignTaxHTField0" ma:taxonomyFieldName="Campaign" ma:displayName="Campaign" ma:default="" ma:fieldId="{bcb0c99d-b00c-42c6-a16b-e1e19731231d}" ma:sspId="e385fb40-52d4-4fae-9c5b-3e8ff8a5878e" ma:termSetId="769410c5-f612-414c-bc8d-14eb300b4117"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e385fb40-52d4-4fae-9c5b-3e8ff8a5878e" ma:termSetId="0e8a185d-72dd-4c1d-8327-06082ee7fbb4"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e385fb40-52d4-4fae-9c5b-3e8ff8a5878e" ma:termSetId="8280d8e6-c94b-487a-bd8b-a7d74984b60f"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e385fb40-52d4-4fae-9c5b-3e8ff8a5878e" ma:termSetId="9f38d074-2cf4-4ed1-a6e5-5a4bce426041" ma:anchorId="00000000-0000-0000-0000-000000000000" ma:open="false" ma:isKeyword="false">
      <xsd:complexType>
        <xsd:sequence>
          <xsd:element ref="pc:Terms" minOccurs="0" maxOccurs="1"/>
        </xsd:sequence>
      </xsd:complexType>
    </xsd:element>
    <xsd:element name="Event1TaxHTField0" ma:index="30" nillable="true" ma:taxonomy="true" ma:internalName="Event1TaxHTField0" ma:taxonomyFieldName="Event1" ma:displayName="Event Name" ma:readOnly="false" ma:default="" ma:fieldId="{173efa96-a0c5-4b7e-a5c5-ebf0027a79b9}" ma:sspId="e385fb40-52d4-4fae-9c5b-3e8ff8a5878e" ma:termSetId="a93ddb37-2243-4aad-9cf2-0d00c5bfa8e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e385fb40-52d4-4fae-9c5b-3e8ff8a5878e" ma:termSetId="147febbf-7221-47e1-ac97-bfa1a8e909cb"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2012-11-02T07:00:00+00:00</Event_x0020_End_x0020_Date>
    <Event_x0020_Start_x0020_Date xmlns="2295e2e7-0eeb-498e-8716-217bb2ee6ee3">2012-10-29T07:00:00+00:00</Event_x0020_Start_x0020_Date>
    <MS_x0020_Speaker xmlns="2295e2e7-0eeb-498e-8716-217bb2ee6ee3">
      <UserInfo>
        <DisplayName/>
        <AccountId xsi:nil="true"/>
        <AccountType/>
      </UserInfo>
    </MS_x0020_Speaker>
    <External_x0020_Speaker xmlns="2295e2e7-0eeb-498e-8716-217bb2ee6ee3"> Stefan Wick</External_x0020_Speaker>
    <Session_x0020_Code xmlns="2295e2e7-0eeb-498e-8716-217bb2ee6ee3">3-045</Session_x0020_Code>
    <ProductTaxHTField0 xmlns="2295e2e7-0eeb-498e-8716-217bb2ee6ee3">
      <Terms xmlns="http://schemas.microsoft.com/office/infopath/2007/PartnerControls"/>
    </ProductTaxHTField0>
    <Presentation_x0020_Date xmlns="2295e2e7-0eeb-498e-8716-217bb2ee6ee3">2012-10-31T00:00:00-07:00</Presentation_x0020_Dat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Redmond</TermName>
          <TermId xmlns="http://schemas.microsoft.com/office/infopath/2007/PartnerControls">c18f3657-b811-49ee-9b08-ce77b3e7702b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Event1TaxHTField0>
    <MS_x0020_Content_x0020_Owner xmlns="2295e2e7-0eeb-498e-8716-217bb2ee6ee3">
      <UserInfo>
        <DisplayName/>
        <AccountId xsi:nil="true"/>
        <AccountType/>
      </UserInfo>
    </MS_x0020_Content_x0020_Owner>
    <Event_x0020_VenueTaxHTField0 xmlns="2295e2e7-0eeb-498e-8716-217bb2ee6ee3">
      <Terms xmlns="http://schemas.microsoft.com/office/infopath/2007/PartnerControls">
        <TermInfo xmlns="http://schemas.microsoft.com/office/infopath/2007/PartnerControls">
          <TermName xmlns="http://schemas.microsoft.com/office/infopath/2007/PartnerControls">Microsoft Conference Center</TermName>
          <TermId xmlns="http://schemas.microsoft.com/office/infopath/2007/PartnerControls">9ee5e79d-18a6-44c6-bfde-7021198eb4fc</TermId>
        </TermInfo>
      </Terms>
    </Event_x0020_VenueTaxHTField0>
    <TaxCatchAll xmlns="230e9df3-be65-4c73-a93b-d1236ebd677e">
      <Value>309</Value>
      <Value>308</Value>
      <Value>605</Value>
    </TaxCatchAll>
    <AudienceTaxHTField0 xmlns="8b529f77-48ab-4581-b468-93f09345b8aa">
      <Terms xmlns="http://schemas.microsoft.com/office/infopath/2007/PartnerControls"/>
    </AudienceTaxHTField0>
  </documentManagement>
</p:properties>
</file>

<file path=customXml/itemProps1.xml><?xml version="1.0" encoding="utf-8"?>
<ds:datastoreItem xmlns:ds="http://schemas.openxmlformats.org/officeDocument/2006/customXml" ds:itemID="{77F4C29F-EB88-4408-9B4D-7E65470C02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230e9df3-be65-4c73-a93b-d1236ebd677e"/>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schemas.microsoft.com/office/infopath/2007/PartnerControls"/>
    <ds:schemaRef ds:uri="http://www.w3.org/XML/1998/namespace"/>
    <ds:schemaRef ds:uri="230e9df3-be65-4c73-a93b-d1236ebd677e"/>
    <ds:schemaRef ds:uri="http://purl.org/dc/terms/"/>
    <ds:schemaRef ds:uri="http://schemas.microsoft.com/office/2006/documentManagement/types"/>
    <ds:schemaRef ds:uri="http://purl.org/dc/dcmitype/"/>
    <ds:schemaRef ds:uri="2295e2e7-0eeb-498e-8716-217bb2ee6ee3"/>
    <ds:schemaRef ds:uri="http://schemas.openxmlformats.org/package/2006/metadata/core-properties"/>
    <ds:schemaRef ds:uri="8b529f77-48ab-4581-b468-93f09345b8aa"/>
  </ds:schemaRefs>
</ds:datastoreItem>
</file>

<file path=docProps/app.xml><?xml version="1.0" encoding="utf-8"?>
<Properties xmlns="http://schemas.openxmlformats.org/officeDocument/2006/extended-properties" xmlns:vt="http://schemas.openxmlformats.org/officeDocument/2006/docPropsVTypes">
  <Template>Build_Template_16x9</Template>
  <TotalTime>1259</TotalTime>
  <Words>361</Words>
  <Application>Microsoft Office PowerPoint</Application>
  <PresentationFormat>Custom</PresentationFormat>
  <Paragraphs>69</Paragraphs>
  <Slides>10</Slides>
  <Notes>1</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10</vt:i4>
      </vt:variant>
    </vt:vector>
  </HeadingPairs>
  <TitlesOfParts>
    <vt:vector size="22" baseType="lpstr">
      <vt:lpstr>ＭＳ Ｐゴシック</vt:lpstr>
      <vt:lpstr>Arial</vt:lpstr>
      <vt:lpstr>Avenir LT Pro 45 Book</vt:lpstr>
      <vt:lpstr>Calibri</vt:lpstr>
      <vt:lpstr>Consolas</vt:lpstr>
      <vt:lpstr>Segoe UI</vt:lpstr>
      <vt:lpstr>Segoe UI Light</vt:lpstr>
      <vt:lpstr>1_5-30405_Build_Template_16x9_DarkBlue_Color_Background</vt:lpstr>
      <vt:lpstr>4_5-30405_Build_Template_16x9_White_Background</vt:lpstr>
      <vt:lpstr>3_5-30405_Build_Template_16x9_Red_Color_Background</vt:lpstr>
      <vt:lpstr>2_5-30405_Build_Template_16x9_LightBlue_Color_Background</vt:lpstr>
      <vt:lpstr>Build_Template_16x9 (2)</vt:lpstr>
      <vt:lpstr>Как получить  2 миллиона загрузок  в Windows Phone Store</vt:lpstr>
      <vt:lpstr>Приложения-миллионники </vt:lpstr>
      <vt:lpstr>Статистика</vt:lpstr>
      <vt:lpstr>Статистика</vt:lpstr>
      <vt:lpstr>Как и почему?</vt:lpstr>
      <vt:lpstr>Лояльность мобильных пользователей</vt:lpstr>
      <vt:lpstr>Методы повышения лояльности</vt:lpstr>
      <vt:lpstr>Задолбали</vt:lpstr>
      <vt:lpstr>Основные заблуждения</vt:lpstr>
      <vt:lpstr>Q&amp;A</vt:lpstr>
    </vt:vector>
  </TitlesOfParts>
  <Manager>Ron Sasaki</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WP8 Critical Developer Practices for Delivering Outstanding Apps</dc:title>
  <dc:subject>Build 2012</dc:subject>
  <dc:creator>Shows</dc:creator>
  <cp:keywords>Build 2012</cp:keywords>
  <dc:description>Template: Mitchell Derrey, Silver Fox Productions
Formatting: 
Date: October 29th - November 2nd, 2012
Location: MSCC, Redmond, WA
Audience Type: Internal</dc:description>
  <cp:lastModifiedBy>Mykhail Galushko</cp:lastModifiedBy>
  <cp:revision>169</cp:revision>
  <dcterms:created xsi:type="dcterms:W3CDTF">2012-10-31T19:28:25Z</dcterms:created>
  <dcterms:modified xsi:type="dcterms:W3CDTF">2013-04-04T13:55:01Z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605;#BUILD|58542b36-5bf5-46a6-a53f-a41fb7a73785</vt:lpwstr>
  </property>
  <property fmtid="{D5CDD505-2E9C-101B-9397-08002B2CF9AE}" pid="5" name="Audience">
    <vt:lpwstr/>
  </property>
  <property fmtid="{D5CDD505-2E9C-101B-9397-08002B2CF9AE}" pid="6" name="Event Location">
    <vt:lpwstr>308;#Redmond|c18f3657-b811-49ee-9b08-ce77b3e7702b</vt:lpwstr>
  </property>
  <property fmtid="{D5CDD505-2E9C-101B-9397-08002B2CF9AE}" pid="7" name="Campaign">
    <vt:lpwstr/>
  </property>
  <property fmtid="{D5CDD505-2E9C-101B-9397-08002B2CF9AE}" pid="8" name="Event Venue">
    <vt:lpwstr>309;#Microsoft Conference Center|9ee5e79d-18a6-44c6-bfde-7021198eb4fc</vt:lpwstr>
  </property>
  <property fmtid="{D5CDD505-2E9C-101B-9397-08002B2CF9AE}" pid="9" name="Track">
    <vt:lpwstr/>
  </property>
</Properties>
</file>