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2" r:id="rId2"/>
    <p:sldId id="264" r:id="rId3"/>
    <p:sldId id="270" r:id="rId4"/>
    <p:sldId id="269" r:id="rId5"/>
    <p:sldId id="266" r:id="rId6"/>
    <p:sldId id="257" r:id="rId7"/>
    <p:sldId id="258" r:id="rId8"/>
    <p:sldId id="271" r:id="rId9"/>
    <p:sldId id="273" r:id="rId10"/>
    <p:sldId id="263" r:id="rId11"/>
    <p:sldId id="25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Дмитрий" initials="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73" d="100"/>
          <a:sy n="73" d="100"/>
        </p:scale>
        <p:origin x="109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6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219075" y="6002338"/>
            <a:ext cx="40608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GB" sz="9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30238" indent="-231775">
              <a:defRPr/>
            </a:lvl2pPr>
            <a:lvl3pPr marL="974725" indent="-257175">
              <a:defRPr sz="1800"/>
            </a:lvl3pPr>
            <a:lvl5pPr marL="1703388" indent="-21113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19599" y="5925590"/>
            <a:ext cx="4060825" cy="492125"/>
          </a:xfrm>
        </p:spPr>
        <p:txBody>
          <a:bodyPr anchor="b"/>
          <a:lstStyle>
            <a:lvl1pPr marL="0" indent="0">
              <a:buNone/>
              <a:defRPr sz="900"/>
            </a:lvl1pPr>
          </a:lstStyle>
          <a:p>
            <a:pPr lvl="0"/>
            <a:endParaRPr lang="en-GB" dirty="0"/>
          </a:p>
          <a:p>
            <a:pPr lvl="0"/>
            <a:r>
              <a:rPr lang="en-GB" dirty="0"/>
              <a:t>Notes 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2"/>
          </p:nvPr>
        </p:nvSpPr>
        <p:spPr>
          <a:xfrm>
            <a:off x="5083175" y="5917653"/>
            <a:ext cx="4060825" cy="492125"/>
          </a:xfrm>
        </p:spPr>
        <p:txBody>
          <a:bodyPr anchor="b"/>
          <a:lstStyle>
            <a:lvl1pPr marL="0" indent="0" algn="r">
              <a:buNone/>
              <a:defRPr sz="900"/>
            </a:lvl1pPr>
          </a:lstStyle>
          <a:p>
            <a:pPr lvl="0"/>
            <a:endParaRPr lang="en-GB" dirty="0"/>
          </a:p>
          <a:p>
            <a:pPr lvl="0"/>
            <a:r>
              <a:rPr lang="en-GB" dirty="0"/>
              <a:t>Refs.</a:t>
            </a:r>
          </a:p>
        </p:txBody>
      </p:sp>
    </p:spTree>
    <p:extLst>
      <p:ext uri="{BB962C8B-B14F-4D97-AF65-F5344CB8AC3E}">
        <p14:creationId xmlns:p14="http://schemas.microsoft.com/office/powerpoint/2010/main" val="56735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0" t="33602" r="36025" b="34535"/>
          <a:stretch/>
        </p:blipFill>
        <p:spPr>
          <a:xfrm>
            <a:off x="8583322" y="6237312"/>
            <a:ext cx="425999" cy="4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8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3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7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6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0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3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30.01.2017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2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7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700808"/>
            <a:ext cx="8358246" cy="1944216"/>
          </a:xfrm>
        </p:spPr>
        <p:txBody>
          <a:bodyPr>
            <a:noAutofit/>
          </a:bodyPr>
          <a:lstStyle/>
          <a:p>
            <a:r>
              <a:rPr lang="ru-RU" sz="3600" dirty="0"/>
              <a:t>Удаленная ЭКГ-диагностика:</a:t>
            </a:r>
            <a:br>
              <a:rPr lang="en-US" sz="3600" dirty="0"/>
            </a:br>
            <a:r>
              <a:rPr lang="ru-RU" sz="3600" dirty="0"/>
              <a:t>преимущества, сложности внедрения в клиническую практику и пути решения</a:t>
            </a:r>
            <a:endParaRPr lang="uk-UA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286256"/>
            <a:ext cx="8206700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400">
                <a:solidFill>
                  <a:srgbClr val="9452A1"/>
                </a:solidFill>
              </a:rPr>
              <a:t>Дмитрий </a:t>
            </a:r>
            <a:r>
              <a:rPr lang="ru-RU" sz="2400" dirty="0">
                <a:solidFill>
                  <a:srgbClr val="9452A1"/>
                </a:solidFill>
              </a:rPr>
              <a:t>Федьков</a:t>
            </a:r>
          </a:p>
          <a:p>
            <a:pPr algn="l"/>
            <a:r>
              <a:rPr lang="ru-RU" sz="2400" dirty="0">
                <a:solidFill>
                  <a:srgbClr val="9452A1"/>
                </a:solidFill>
              </a:rPr>
              <a:t>Национальный медицинский университет</a:t>
            </a:r>
            <a:endParaRPr lang="en-US" sz="2400" dirty="0">
              <a:solidFill>
                <a:srgbClr val="9452A1"/>
              </a:solidFill>
            </a:endParaRPr>
          </a:p>
          <a:p>
            <a:pPr algn="l"/>
            <a:r>
              <a:rPr lang="ru-RU" sz="2400" dirty="0">
                <a:solidFill>
                  <a:srgbClr val="9452A1"/>
                </a:solidFill>
              </a:rPr>
              <a:t>имени А.А. Богомольца</a:t>
            </a:r>
            <a:r>
              <a:rPr lang="en-US" sz="2400" dirty="0">
                <a:solidFill>
                  <a:srgbClr val="9452A1"/>
                </a:solidFill>
              </a:rPr>
              <a:t>,</a:t>
            </a:r>
            <a:endParaRPr lang="ru-RU" sz="2400" dirty="0">
              <a:solidFill>
                <a:srgbClr val="9452A1"/>
              </a:solidFill>
            </a:endParaRPr>
          </a:p>
          <a:p>
            <a:pPr algn="l"/>
            <a:r>
              <a:rPr lang="en-US" sz="2400" dirty="0" err="1">
                <a:solidFill>
                  <a:srgbClr val="9452A1"/>
                </a:solidFill>
              </a:rPr>
              <a:t>HeartIn</a:t>
            </a:r>
            <a:r>
              <a:rPr lang="en-US" sz="2400" dirty="0">
                <a:solidFill>
                  <a:srgbClr val="9452A1"/>
                </a:solidFill>
              </a:rPr>
              <a:t> Inc.</a:t>
            </a:r>
            <a:endParaRPr lang="ru-RU" sz="2400" dirty="0">
              <a:solidFill>
                <a:srgbClr val="9452A1"/>
              </a:solidFill>
            </a:endParaRPr>
          </a:p>
          <a:p>
            <a:pPr algn="l"/>
            <a:endParaRPr lang="uk-UA" sz="2000" dirty="0">
              <a:solidFill>
                <a:srgbClr val="9452A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616366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Киев, </a:t>
            </a:r>
            <a:r>
              <a:rPr lang="en-US" b="1">
                <a:solidFill>
                  <a:srgbClr val="7030A0"/>
                </a:solidFill>
              </a:rPr>
              <a:t>19</a:t>
            </a:r>
            <a:r>
              <a:rPr lang="ru-RU" b="1">
                <a:solidFill>
                  <a:srgbClr val="7030A0"/>
                </a:solidFill>
              </a:rPr>
              <a:t>.10.2016</a:t>
            </a:r>
            <a:endParaRPr lang="uk-UA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5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2000"/>
              <a:lum/>
            </a:blip>
            <a:srcRect/>
            <a:stretch>
              <a:fillRect r="-23688"/>
            </a:stretch>
          </a:blipFill>
        </p:spPr>
        <p:txBody>
          <a:bodyPr wrap="square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9452A1"/>
                </a:solidFill>
                <a:ea typeface="+mj-ea"/>
                <a:cs typeface="+mj-cs"/>
              </a:rPr>
              <a:t>   </a:t>
            </a:r>
            <a:endParaRPr lang="uk-UA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928670"/>
            <a:ext cx="35004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200" dirty="0"/>
              <a:t>Увеличение доступности квалифицированной инструментальной диагностики</a:t>
            </a:r>
          </a:p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200" dirty="0"/>
              <a:t>Оптимизация взаимоотношений в системе врач-пациент</a:t>
            </a:r>
          </a:p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200" dirty="0"/>
              <a:t>Своевременная диагностика угрожающих жизни состояний</a:t>
            </a:r>
          </a:p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200" dirty="0"/>
              <a:t>Повышение уровня контроля за терапией</a:t>
            </a:r>
          </a:p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200" dirty="0"/>
              <a:t>Выход отечественных врачей на мировой рынок медицинских услуг</a:t>
            </a:r>
            <a:endParaRPr lang="uk-UA" sz="2200" dirty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447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rgbClr val="9452A1"/>
                </a:solidFill>
              </a:rPr>
              <a:t>Цели проекта </a:t>
            </a:r>
            <a:r>
              <a:rPr lang="en-US" sz="3600" b="1" dirty="0" err="1">
                <a:solidFill>
                  <a:srgbClr val="9452A1"/>
                </a:solidFill>
              </a:rPr>
              <a:t>HeartIn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76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39752" y="5737058"/>
            <a:ext cx="4581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3600" dirty="0">
                <a:solidFill>
                  <a:schemeClr val="bg1">
                    <a:lumMod val="50000"/>
                  </a:schemeClr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Спасибо за внимание!</a:t>
            </a:r>
            <a:endParaRPr lang="ru-RU" sz="3600" dirty="0">
              <a:solidFill>
                <a:schemeClr val="bg1">
                  <a:lumMod val="50000"/>
                </a:schemeClr>
              </a:solidFill>
              <a:effectLst/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14179" y="18864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>
                <a:solidFill>
                  <a:srgbClr val="7030A0"/>
                </a:solidFill>
              </a:rPr>
              <a:t>HeartIn</a:t>
            </a:r>
            <a:r>
              <a:rPr lang="ru-RU" sz="3200" b="1" dirty="0">
                <a:solidFill>
                  <a:srgbClr val="7030A0"/>
                </a:solidFill>
              </a:rPr>
              <a:t> - проверь свое сердце удаленно</a:t>
            </a:r>
            <a:endParaRPr lang="uk-UA" sz="3200" dirty="0">
              <a:solidFill>
                <a:srgbClr val="7030A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12776"/>
            <a:ext cx="4269046" cy="42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" y="764704"/>
            <a:ext cx="9144000" cy="27927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solidFill>
                  <a:srgbClr val="9452A1"/>
                </a:solidFill>
              </a:rPr>
              <a:t>Актуальность</a:t>
            </a:r>
            <a:endParaRPr lang="uk-UA" sz="3200" b="1" dirty="0">
              <a:solidFill>
                <a:srgbClr val="9452A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077072"/>
            <a:ext cx="9036496" cy="4525963"/>
          </a:xfrm>
        </p:spPr>
        <p:txBody>
          <a:bodyPr>
            <a:normAutofit/>
          </a:bodyPr>
          <a:lstStyle/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spc="10" dirty="0">
                <a:cs typeface="PF Din Text Cond Pro Thin"/>
              </a:rPr>
              <a:t>Прев</a:t>
            </a:r>
            <a:r>
              <a:rPr lang="ru-RU" sz="2400" spc="-20" dirty="0">
                <a:cs typeface="PF Din Text Cond Pro Thin"/>
              </a:rPr>
              <a:t>е</a:t>
            </a:r>
            <a:r>
              <a:rPr lang="ru-RU" sz="2400" spc="10" dirty="0">
                <a:cs typeface="PF Din Text Cond Pro Thin"/>
              </a:rPr>
              <a:t>нтивная</a:t>
            </a:r>
            <a:r>
              <a:rPr lang="ru-RU" sz="2400" spc="5" dirty="0">
                <a:cs typeface="PF Din Text Cond Pro Thin"/>
              </a:rPr>
              <a:t> </a:t>
            </a:r>
            <a:r>
              <a:rPr lang="ru-RU" sz="2400" spc="10" dirty="0">
                <a:cs typeface="PF Din Text Cond Pro Thin"/>
              </a:rPr>
              <a:t>медицина и своеврем</a:t>
            </a:r>
            <a:r>
              <a:rPr lang="ru-RU" sz="2400" spc="-20" dirty="0">
                <a:cs typeface="PF Din Text Cond Pro Thin"/>
              </a:rPr>
              <a:t>е</a:t>
            </a:r>
            <a:r>
              <a:rPr lang="ru-RU" sz="2400" spc="10" dirty="0">
                <a:cs typeface="PF Din Text Cond Pro Thin"/>
              </a:rPr>
              <a:t>нная дис</a:t>
            </a:r>
            <a:r>
              <a:rPr lang="ru-RU" sz="2400" spc="-75" dirty="0">
                <a:cs typeface="PF Din Text Cond Pro Thin"/>
              </a:rPr>
              <a:t>т</a:t>
            </a:r>
            <a:r>
              <a:rPr lang="ru-RU" sz="2400" spc="10" dirty="0">
                <a:cs typeface="PF Din Text Cond Pro Thin"/>
              </a:rPr>
              <a:t>анционная диагностика</a:t>
            </a:r>
            <a:r>
              <a:rPr lang="ru-RU" sz="2400" spc="5" dirty="0">
                <a:cs typeface="PF Din Text Cond Pro Thin"/>
              </a:rPr>
              <a:t> </a:t>
            </a:r>
            <a:r>
              <a:rPr lang="ru-RU" sz="2400" spc="25" dirty="0">
                <a:cs typeface="PF Din Text Cond Pro Thin"/>
              </a:rPr>
              <a:t>-</a:t>
            </a:r>
            <a:r>
              <a:rPr lang="ru-RU" sz="2400" spc="10" dirty="0">
                <a:cs typeface="PF Din Text Cond Pro Thin"/>
              </a:rPr>
              <a:t> важные</a:t>
            </a:r>
            <a:r>
              <a:rPr lang="ru-RU" sz="2400" spc="5" dirty="0">
                <a:cs typeface="PF Din Text Cond Pro Thin"/>
              </a:rPr>
              <a:t> фак</a:t>
            </a:r>
            <a:r>
              <a:rPr lang="ru-RU" sz="2400" spc="-105" dirty="0">
                <a:cs typeface="PF Din Text Cond Pro Thin"/>
              </a:rPr>
              <a:t>т</a:t>
            </a:r>
            <a:r>
              <a:rPr lang="ru-RU" sz="2400" spc="10" dirty="0">
                <a:cs typeface="PF Din Text Cond Pro Thin"/>
              </a:rPr>
              <a:t>оры</a:t>
            </a:r>
            <a:r>
              <a:rPr lang="ru-RU" sz="2400" spc="-45" dirty="0">
                <a:cs typeface="PF Din Text Cond Pro Thin"/>
              </a:rPr>
              <a:t> </a:t>
            </a:r>
            <a:r>
              <a:rPr lang="ru-RU" sz="2400" spc="10" dirty="0">
                <a:cs typeface="PF Din Text Cond Pro Thin"/>
              </a:rPr>
              <a:t>для</a:t>
            </a:r>
            <a:r>
              <a:rPr lang="ru-RU" sz="2400" spc="-45" dirty="0">
                <a:cs typeface="PF Din Text Cond Pro Thin"/>
              </a:rPr>
              <a:t> </a:t>
            </a:r>
            <a:r>
              <a:rPr lang="ru-RU" sz="2400" spc="10" dirty="0">
                <a:cs typeface="PF Din Text Cond Pro Thin"/>
              </a:rPr>
              <a:t>улучш</a:t>
            </a:r>
            <a:r>
              <a:rPr lang="ru-RU" sz="2400" spc="-20" dirty="0">
                <a:cs typeface="PF Din Text Cond Pro Thin"/>
              </a:rPr>
              <a:t>е</a:t>
            </a:r>
            <a:r>
              <a:rPr lang="ru-RU" sz="2400" spc="10" dirty="0">
                <a:cs typeface="PF Din Text Cond Pro Thin"/>
              </a:rPr>
              <a:t>ния</a:t>
            </a:r>
            <a:r>
              <a:rPr lang="ru-RU" sz="2400" spc="-45" dirty="0">
                <a:cs typeface="PF Din Text Cond Pro Thin"/>
              </a:rPr>
              <a:t> </a:t>
            </a:r>
            <a:r>
              <a:rPr lang="ru-RU" sz="2400" spc="10" dirty="0">
                <a:cs typeface="PF Din Text Cond Pro Thin"/>
              </a:rPr>
              <a:t>обще</a:t>
            </a:r>
            <a:r>
              <a:rPr lang="ru-RU" sz="2400" spc="-105" dirty="0">
                <a:cs typeface="PF Din Text Cond Pro Thin"/>
              </a:rPr>
              <a:t>г</a:t>
            </a:r>
            <a:r>
              <a:rPr lang="ru-RU" sz="2400" spc="10" dirty="0">
                <a:cs typeface="PF Din Text Cond Pro Thin"/>
              </a:rPr>
              <a:t>о</a:t>
            </a:r>
            <a:r>
              <a:rPr lang="ru-RU" sz="2400" spc="-45" dirty="0">
                <a:cs typeface="PF Din Text Cond Pro Thin"/>
              </a:rPr>
              <a:t> </a:t>
            </a:r>
            <a:r>
              <a:rPr lang="ru-RU" sz="2400" spc="10" dirty="0">
                <a:cs typeface="PF Din Text Cond Pro Thin"/>
              </a:rPr>
              <a:t>сос</a:t>
            </a:r>
            <a:r>
              <a:rPr lang="ru-RU" sz="2400" spc="-105" dirty="0">
                <a:cs typeface="PF Din Text Cond Pro Thin"/>
              </a:rPr>
              <a:t>т</a:t>
            </a:r>
            <a:r>
              <a:rPr lang="ru-RU" sz="2400" spc="10" dirty="0">
                <a:cs typeface="PF Din Text Cond Pro Thin"/>
              </a:rPr>
              <a:t>ояния</a:t>
            </a:r>
            <a:r>
              <a:rPr lang="ru-RU" sz="2400" spc="-45" dirty="0">
                <a:cs typeface="PF Din Text Cond Pro Thin"/>
              </a:rPr>
              <a:t> </a:t>
            </a:r>
            <a:r>
              <a:rPr lang="ru-RU" sz="2400" spc="10" dirty="0">
                <a:cs typeface="PF Din Text Cond Pro Thin"/>
              </a:rPr>
              <a:t>здоровья</a:t>
            </a:r>
            <a:r>
              <a:rPr lang="ru-RU" sz="2400" spc="-45" dirty="0">
                <a:cs typeface="PF Din Text Cond Pro Thin"/>
              </a:rPr>
              <a:t> </a:t>
            </a:r>
            <a:r>
              <a:rPr lang="ru-RU" sz="2400" spc="10" dirty="0">
                <a:cs typeface="PF Din Text Cond Pro Thin"/>
              </a:rPr>
              <a:t>нации</a:t>
            </a:r>
            <a:r>
              <a:rPr lang="ru-RU" sz="2400" spc="-45" dirty="0">
                <a:cs typeface="PF Din Text Cond Pro Thin"/>
              </a:rPr>
              <a:t> </a:t>
            </a:r>
            <a:r>
              <a:rPr lang="ru-RU" sz="2400" spc="10" dirty="0">
                <a:cs typeface="PF Din Text Cond Pro Thin"/>
              </a:rPr>
              <a:t>и</a:t>
            </a:r>
            <a:r>
              <a:rPr lang="ru-RU" sz="2400" spc="-45" dirty="0">
                <a:cs typeface="PF Din Text Cond Pro Thin"/>
              </a:rPr>
              <a:t> </a:t>
            </a:r>
            <a:r>
              <a:rPr lang="ru-RU" sz="2400" spc="10" dirty="0">
                <a:cs typeface="PF Din Text Cond Pro Thin"/>
              </a:rPr>
              <a:t>увелич</a:t>
            </a:r>
            <a:r>
              <a:rPr lang="ru-RU" sz="2400" spc="-20" dirty="0">
                <a:cs typeface="PF Din Text Cond Pro Thin"/>
              </a:rPr>
              <a:t>е</a:t>
            </a:r>
            <a:r>
              <a:rPr lang="ru-RU" sz="2400" spc="10" dirty="0">
                <a:cs typeface="PF Din Text Cond Pro Thin"/>
              </a:rPr>
              <a:t>ния</a:t>
            </a:r>
            <a:r>
              <a:rPr lang="ru-RU" sz="2400" spc="-45" dirty="0">
                <a:cs typeface="PF Din Text Cond Pro Thin"/>
              </a:rPr>
              <a:t> п</a:t>
            </a:r>
            <a:r>
              <a:rPr lang="ru-RU" sz="2400" spc="10" dirty="0">
                <a:cs typeface="PF Din Text Cond Pro Thin"/>
              </a:rPr>
              <a:t>родолжительности</a:t>
            </a:r>
            <a:r>
              <a:rPr lang="ru-RU" sz="2400" spc="114" dirty="0">
                <a:cs typeface="PF Din Text Cond Pro Thin"/>
              </a:rPr>
              <a:t> </a:t>
            </a:r>
            <a:r>
              <a:rPr lang="ru-RU" sz="2400" spc="10" dirty="0">
                <a:cs typeface="PF Din Text Cond Pro Thin"/>
              </a:rPr>
              <a:t>жизни.</a:t>
            </a:r>
          </a:p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В Украине пилотный вариант дистанционной диагностики работает на базе Института дерматологии и косметологии. С её помощью выявляются злокачественные опухоли кожи.</a:t>
            </a:r>
            <a:endParaRPr lang="uk-UA" sz="2400" dirty="0"/>
          </a:p>
        </p:txBody>
      </p:sp>
      <p:sp>
        <p:nvSpPr>
          <p:cNvPr id="6" name="Овал 5"/>
          <p:cNvSpPr/>
          <p:nvPr/>
        </p:nvSpPr>
        <p:spPr>
          <a:xfrm>
            <a:off x="7164288" y="764704"/>
            <a:ext cx="1979712" cy="1728192"/>
          </a:xfrm>
          <a:prstGeom prst="ellipse">
            <a:avLst/>
          </a:prstGeom>
          <a:solidFill>
            <a:srgbClr val="7030A0">
              <a:alpha val="0"/>
            </a:srgb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39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rgbClr val="9452A1"/>
                </a:solidFill>
              </a:rPr>
              <a:t>Кто может использовать</a:t>
            </a:r>
            <a:endParaRPr lang="uk-UA" sz="3600" b="1" dirty="0">
              <a:solidFill>
                <a:srgbClr val="9452A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032" y="1071546"/>
            <a:ext cx="8712968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Пациенты с кардиологическими заболеваниями</a:t>
            </a:r>
            <a:endParaRPr lang="en-US" sz="2400" dirty="0"/>
          </a:p>
          <a:p>
            <a:pPr marL="0" indent="0">
              <a:spcBef>
                <a:spcPts val="0"/>
              </a:spcBef>
              <a:buClr>
                <a:srgbClr val="9452A1"/>
              </a:buClr>
              <a:buFont typeface="Wingdings" pitchFamily="2" charset="2"/>
              <a:buChar char="§"/>
            </a:pPr>
            <a:endParaRPr lang="ru-RU" sz="2400" dirty="0"/>
          </a:p>
          <a:p>
            <a:pPr marL="0" indent="0">
              <a:spcBef>
                <a:spcPts val="0"/>
              </a:spcBef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Ведение пациентов с искусственным водителем ритма</a:t>
            </a:r>
            <a:endParaRPr lang="en-US" sz="2400" dirty="0"/>
          </a:p>
          <a:p>
            <a:pPr marL="0" indent="0">
              <a:spcBef>
                <a:spcPts val="0"/>
              </a:spcBef>
              <a:buClr>
                <a:srgbClr val="9452A1"/>
              </a:buClr>
              <a:buFont typeface="Wingdings" pitchFamily="2" charset="2"/>
              <a:buChar char="§"/>
            </a:pPr>
            <a:endParaRPr lang="ru-RU" sz="2400" dirty="0"/>
          </a:p>
          <a:p>
            <a:pPr marL="0" indent="0">
              <a:spcBef>
                <a:spcPts val="0"/>
              </a:spcBef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Мониторинг эффектов/побочных эффектов препаратов</a:t>
            </a:r>
          </a:p>
          <a:p>
            <a:pPr marL="0" indent="0">
              <a:spcBef>
                <a:spcPts val="0"/>
              </a:spcBef>
              <a:buClr>
                <a:srgbClr val="9452A1"/>
              </a:buClr>
              <a:buFont typeface="Wingdings" pitchFamily="2" charset="2"/>
              <a:buChar char="§"/>
            </a:pPr>
            <a:endParaRPr lang="ru-RU" sz="2400" dirty="0"/>
          </a:p>
          <a:p>
            <a:pPr marL="0" indent="0">
              <a:spcBef>
                <a:spcPts val="0"/>
              </a:spcBef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Здоровые люди как процедура скрининга, особенно для людей,</a:t>
            </a:r>
          </a:p>
          <a:p>
            <a:pPr marL="0" indent="0">
              <a:spcBef>
                <a:spcPts val="0"/>
              </a:spcBef>
              <a:buClr>
                <a:srgbClr val="9452A1"/>
              </a:buClr>
              <a:buNone/>
            </a:pPr>
            <a:r>
              <a:rPr lang="ru-RU" sz="2400" dirty="0"/>
              <a:t>активно занимающихся спортом</a:t>
            </a:r>
          </a:p>
          <a:p>
            <a:pPr marL="0" indent="0">
              <a:spcBef>
                <a:spcPts val="0"/>
              </a:spcBef>
              <a:buClr>
                <a:srgbClr val="9452A1"/>
              </a:buClr>
              <a:buFont typeface="Wingdings" pitchFamily="2" charset="2"/>
              <a:buChar char="§"/>
            </a:pPr>
            <a:endParaRPr lang="ru-RU" sz="2400" dirty="0"/>
          </a:p>
          <a:p>
            <a:pPr marL="0" indent="0">
              <a:spcBef>
                <a:spcPts val="0"/>
              </a:spcBef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Пациенты с СД </a:t>
            </a:r>
            <a:r>
              <a:rPr lang="en-US" sz="2400" dirty="0"/>
              <a:t>(</a:t>
            </a:r>
            <a:r>
              <a:rPr lang="ru-RU" sz="2400" dirty="0"/>
              <a:t>изменения </a:t>
            </a:r>
            <a:r>
              <a:rPr lang="en-US" sz="2400" dirty="0"/>
              <a:t>QT</a:t>
            </a:r>
            <a:r>
              <a:rPr lang="ru-RU" sz="2400" dirty="0"/>
              <a:t> как предиктор </a:t>
            </a:r>
            <a:r>
              <a:rPr lang="ru-RU" sz="2400" dirty="0" err="1"/>
              <a:t>сердечно-сосудистой</a:t>
            </a:r>
            <a:r>
              <a:rPr lang="ru-RU" sz="2400" dirty="0"/>
              <a:t> смертности)</a:t>
            </a:r>
          </a:p>
        </p:txBody>
      </p:sp>
    </p:spTree>
    <p:extLst>
      <p:ext uri="{BB962C8B-B14F-4D97-AF65-F5344CB8AC3E}">
        <p14:creationId xmlns:p14="http://schemas.microsoft.com/office/powerpoint/2010/main" val="166348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rgbClr val="9452A1"/>
                </a:solidFill>
              </a:rPr>
              <a:t>Цели удаленной ЭКГ</a:t>
            </a:r>
            <a:endParaRPr lang="uk-UA" sz="3600" b="1" dirty="0">
              <a:solidFill>
                <a:srgbClr val="9452A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038746"/>
            <a:ext cx="8712968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обеспечить населению возможность квалифицированной диагностики вне зависимости от места проживания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создать условия для предоставления качественной и своевременной медицинской помощи пациентам на дому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создать эффективную систему поддержки государственной системе здравоохранения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снизить уровень СС смертности благодаря своевременной диагностике и лечению сердечно-сосудистых заболеваний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сделать частные медицинские услуги более доступными благодаря внедрению </a:t>
            </a:r>
            <a:r>
              <a:rPr lang="ru-RU" sz="2400" b="1" dirty="0"/>
              <a:t>системы</a:t>
            </a:r>
            <a:r>
              <a:rPr lang="ru-RU" sz="2400" dirty="0"/>
              <a:t> медицинского сервиса</a:t>
            </a:r>
            <a:endParaRPr lang="uk-UA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182762"/>
            <a:ext cx="144016" cy="144016"/>
          </a:xfrm>
          <a:prstGeom prst="rect">
            <a:avLst/>
          </a:prstGeom>
          <a:solidFill>
            <a:srgbClr val="945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334890"/>
            <a:ext cx="144016" cy="144016"/>
          </a:xfrm>
          <a:prstGeom prst="rect">
            <a:avLst/>
          </a:prstGeom>
          <a:solidFill>
            <a:srgbClr val="945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3415010"/>
            <a:ext cx="144016" cy="144016"/>
          </a:xfrm>
          <a:prstGeom prst="rect">
            <a:avLst/>
          </a:prstGeom>
          <a:solidFill>
            <a:srgbClr val="945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4495130"/>
            <a:ext cx="144016" cy="144016"/>
          </a:xfrm>
          <a:prstGeom prst="rect">
            <a:avLst/>
          </a:prstGeom>
          <a:solidFill>
            <a:srgbClr val="945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5602361"/>
            <a:ext cx="144016" cy="144016"/>
          </a:xfrm>
          <a:prstGeom prst="rect">
            <a:avLst/>
          </a:prstGeom>
          <a:solidFill>
            <a:srgbClr val="945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48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rgbClr val="9452A1"/>
                </a:solidFill>
              </a:rPr>
              <a:t>Как это работает</a:t>
            </a:r>
            <a:endParaRPr lang="uk-UA" sz="3600" b="1" dirty="0">
              <a:solidFill>
                <a:srgbClr val="9452A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543" y="2690703"/>
            <a:ext cx="172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Портативный</a:t>
            </a:r>
          </a:p>
          <a:p>
            <a:pPr algn="ctr"/>
            <a:r>
              <a:rPr lang="ru-RU" b="1" dirty="0"/>
              <a:t>кардиограф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3" y="1407816"/>
            <a:ext cx="1489807" cy="139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19" y="1431599"/>
            <a:ext cx="22193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63" y="1413669"/>
            <a:ext cx="15906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63480" y="2701849"/>
            <a:ext cx="20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ПК, мобильные</a:t>
            </a:r>
          </a:p>
          <a:p>
            <a:pPr algn="ctr"/>
            <a:r>
              <a:rPr lang="ru-RU" b="1" dirty="0"/>
              <a:t>устройства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9724" y="2704309"/>
            <a:ext cx="203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онлайн</a:t>
            </a:r>
          </a:p>
          <a:p>
            <a:pPr algn="ctr"/>
            <a:r>
              <a:rPr lang="ru-RU" b="1" dirty="0"/>
              <a:t>консультация </a:t>
            </a:r>
          </a:p>
        </p:txBody>
      </p:sp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710" y="1908969"/>
            <a:ext cx="8096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48" y="1908969"/>
            <a:ext cx="8096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58940" y="3621910"/>
            <a:ext cx="5577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возможность провести </a:t>
            </a:r>
            <a:r>
              <a:rPr lang="en-US" sz="2400" dirty="0"/>
              <a:t>ЭКГ</a:t>
            </a:r>
            <a:r>
              <a:rPr lang="ru-RU" sz="2400" dirty="0"/>
              <a:t>, когда это действительно необходимо</a:t>
            </a:r>
          </a:p>
          <a:p>
            <a:pPr marL="342900" indent="-342900"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экономия времени на посещение клиники</a:t>
            </a:r>
          </a:p>
          <a:p>
            <a:pPr marL="342900" indent="-342900"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портативность и простота в использовании</a:t>
            </a:r>
          </a:p>
          <a:p>
            <a:pPr marL="342900" indent="-342900"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возможность оценить ЭКГ у врача, которому пациент доверяет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7425" y="5765528"/>
            <a:ext cx="190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для пациента</a:t>
            </a:r>
            <a:endParaRPr lang="uk-UA" sz="2000" b="1" dirty="0"/>
          </a:p>
        </p:txBody>
      </p:sp>
      <p:pic>
        <p:nvPicPr>
          <p:cNvPr id="2050" name="Picture 2" descr="C:\Users\SONY\Desktop\HEART IN\Фото\Кавер для видео Индигого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8" y="3966821"/>
            <a:ext cx="3182612" cy="17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3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119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rgbClr val="9452A1"/>
                </a:solidFill>
              </a:rPr>
              <a:t>Для докторов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Оптимизация работы с пациентами на амбулаторно-поликлиническом уровне.</a:t>
            </a:r>
            <a:endParaRPr lang="en-US" sz="2400" dirty="0"/>
          </a:p>
          <a:p>
            <a:pPr marL="342900" indent="-342900" algn="just">
              <a:buClr>
                <a:srgbClr val="9452A1"/>
              </a:buClr>
              <a:buFont typeface="Wingdings" pitchFamily="2" charset="2"/>
              <a:buChar char="§"/>
            </a:pPr>
            <a:endParaRPr lang="ru-RU" sz="2400" dirty="0"/>
          </a:p>
          <a:p>
            <a:pPr marL="342900" indent="-342900" algn="just"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Возможность консультироваться с ведущими клиниками, не покидая рабочее место.</a:t>
            </a:r>
            <a:endParaRPr lang="en-US" sz="2400" dirty="0"/>
          </a:p>
          <a:p>
            <a:pPr marL="342900" indent="-342900" algn="just">
              <a:buClr>
                <a:srgbClr val="9452A1"/>
              </a:buClr>
              <a:buFont typeface="Wingdings" pitchFamily="2" charset="2"/>
              <a:buChar char="§"/>
            </a:pPr>
            <a:endParaRPr lang="ru-RU" sz="2400" dirty="0"/>
          </a:p>
          <a:p>
            <a:pPr marL="342900" indent="-342900" algn="just"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Возможность помочь пациенту тогда, когда ему это необходимо</a:t>
            </a:r>
            <a:endParaRPr lang="en-US" sz="2400" dirty="0"/>
          </a:p>
          <a:p>
            <a:pPr marL="342900" indent="-342900" algn="just">
              <a:buClr>
                <a:srgbClr val="9452A1"/>
              </a:buClr>
              <a:buFont typeface="Wingdings" pitchFamily="2" charset="2"/>
              <a:buChar char="§"/>
            </a:pPr>
            <a:endParaRPr lang="ru-RU" sz="2400" dirty="0"/>
          </a:p>
          <a:p>
            <a:pPr marL="342900" indent="-342900" algn="just"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Возможность профессионального роста, полноценной коммуникации в профессиональной среде и легальный дополнительный доход в сочетании с максимальной гибкостью графика</a:t>
            </a:r>
          </a:p>
        </p:txBody>
      </p:sp>
      <p:pic>
        <p:nvPicPr>
          <p:cNvPr id="1026" name="Picture 2" descr="C:\Users\SONY\Desktop\HEART IN\Фото\доктор СШ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191394" cy="11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06489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rgbClr val="9452A1"/>
                </a:solidFill>
              </a:rPr>
              <a:t>Для клиник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024" y="1202437"/>
            <a:ext cx="8784976" cy="4525963"/>
          </a:xfrm>
        </p:spPr>
        <p:txBody>
          <a:bodyPr>
            <a:noAutofit/>
          </a:bodyPr>
          <a:lstStyle/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Доступ к полноценному 12-ти канальному кардиографу при минимальных затратах</a:t>
            </a:r>
            <a:endParaRPr lang="en-US" sz="2400" dirty="0"/>
          </a:p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 err="1"/>
              <a:t>On-line</a:t>
            </a:r>
            <a:r>
              <a:rPr lang="ru-RU" sz="2400" dirty="0"/>
              <a:t> результаты и рекомендации квалифицированного кардиолога помогут своевременно оценить ситуацию и получить квалифицированную помощь в кратчайшие сроки</a:t>
            </a:r>
            <a:endParaRPr lang="en-US" sz="2400" dirty="0"/>
          </a:p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Качество передачи цифрового сигнала ЭКГ и возможности программного расчета основных интервалов такие же, как и у стационарных кардиографов</a:t>
            </a:r>
            <a:endParaRPr lang="en-US" sz="2400" dirty="0"/>
          </a:p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Круглосуточный доступ к неотложной ЭКГ диагностике</a:t>
            </a:r>
            <a:endParaRPr lang="en-US" sz="2400" dirty="0"/>
          </a:p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Кардиолог сможет оценить результаты пациентов ЭКГ вовремя, находясь в любом месте</a:t>
            </a:r>
            <a:endParaRPr lang="en-US" sz="2400" dirty="0"/>
          </a:p>
          <a:p>
            <a:pPr>
              <a:buClr>
                <a:srgbClr val="9452A1"/>
              </a:buClr>
              <a:buFont typeface="Wingdings" pitchFamily="2" charset="2"/>
              <a:buChar char="§"/>
            </a:pPr>
            <a:r>
              <a:rPr lang="ru-RU" sz="2400" dirty="0"/>
              <a:t>Возможность видео-наблюдения во время физических нагрузок и контроля ЭКГ на дому в период реабилитации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16632"/>
            <a:ext cx="1080120" cy="10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2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uk-UA" sz="3600" b="1" dirty="0" err="1">
                <a:solidFill>
                  <a:srgbClr val="9452A1"/>
                </a:solidFill>
              </a:rPr>
              <a:t>Сложности</a:t>
            </a:r>
            <a:r>
              <a:rPr lang="uk-UA" sz="3600" b="1" dirty="0">
                <a:solidFill>
                  <a:srgbClr val="9452A1"/>
                </a:solidFill>
              </a:rPr>
              <a:t> и </a:t>
            </a:r>
            <a:r>
              <a:rPr lang="uk-UA" sz="3600" b="1" dirty="0" err="1">
                <a:solidFill>
                  <a:srgbClr val="9452A1"/>
                </a:solidFill>
              </a:rPr>
              <a:t>пути</a:t>
            </a:r>
            <a:r>
              <a:rPr lang="uk-UA" sz="3600" b="1" dirty="0">
                <a:solidFill>
                  <a:srgbClr val="9452A1"/>
                </a:solidFill>
              </a:rPr>
              <a:t> </a:t>
            </a:r>
            <a:r>
              <a:rPr lang="uk-UA" sz="3600" b="1" dirty="0" err="1">
                <a:solidFill>
                  <a:srgbClr val="9452A1"/>
                </a:solidFill>
              </a:rPr>
              <a:t>их</a:t>
            </a:r>
            <a:r>
              <a:rPr lang="uk-UA" sz="3600" b="1" dirty="0">
                <a:solidFill>
                  <a:srgbClr val="9452A1"/>
                </a:solidFill>
              </a:rPr>
              <a:t> </a:t>
            </a:r>
            <a:r>
              <a:rPr lang="uk-UA" sz="3600" b="1" dirty="0" err="1">
                <a:solidFill>
                  <a:srgbClr val="9452A1"/>
                </a:solidFill>
              </a:rPr>
              <a:t>преодоления</a:t>
            </a:r>
            <a:endParaRPr lang="uk-UA" sz="3600" b="1" dirty="0">
              <a:solidFill>
                <a:srgbClr val="9452A1"/>
              </a:solidFill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88874"/>
              </p:ext>
            </p:extLst>
          </p:nvPr>
        </p:nvGraphicFramePr>
        <p:xfrm>
          <a:off x="142844" y="1071545"/>
          <a:ext cx="8501122" cy="509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686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Недостаточная информативность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канальной ЭКГ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Расширение линейки  аппаратов с использованием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12-канальных ЭКГ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86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Сложность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наложения электродов при использовании 12-канальной ЭКГ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Использование поясов, маек с встроенными электродами (в т.ч. индивидуальный пошив по метрикам)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4625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Необходимость сертификации во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многих странах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Поиск возможностей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оплаты сертификации локальными дистрибьюторами при наличии основных сертификаций (С</a:t>
                      </a:r>
                      <a:r>
                        <a:rPr lang="en-US" b="1" baseline="0" dirty="0">
                          <a:solidFill>
                            <a:srgbClr val="002060"/>
                          </a:solidFill>
                        </a:rPr>
                        <a:t>E, FDA)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686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Низкая готовность врачей к использованию удаленных сервисов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М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ассовое вовлечение врачей в процесс разработки, клинической апробации, обсуждения на доклиническом этапе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686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Частые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артефакты при использовании анализа предварительно записанных ЭКГ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Использование формата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on-line </a:t>
                      </a:r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консультаций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48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58905" y="3303850"/>
            <a:ext cx="2163939" cy="38470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3391"/>
            <a:ext cx="1945122" cy="345799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" y="0"/>
            <a:ext cx="9144000" cy="4145381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72" y="4157367"/>
            <a:ext cx="3236539" cy="2151953"/>
          </a:xfr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4011" y="4145381"/>
            <a:ext cx="91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-27588" y="6309321"/>
            <a:ext cx="91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2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MS PGothic</vt:lpstr>
      <vt:lpstr>Arial</vt:lpstr>
      <vt:lpstr>Calibri</vt:lpstr>
      <vt:lpstr>MS Mincho</vt:lpstr>
      <vt:lpstr>PF Din Text Cond Pro Thin</vt:lpstr>
      <vt:lpstr>Times New Roman</vt:lpstr>
      <vt:lpstr>Wingdings</vt:lpstr>
      <vt:lpstr>Тема Office</vt:lpstr>
      <vt:lpstr>Удаленная ЭКГ-диагностика: преимущества, сложности внедрения в клиническую практику и пути решения</vt:lpstr>
      <vt:lpstr>Актуальность</vt:lpstr>
      <vt:lpstr>Кто может использовать</vt:lpstr>
      <vt:lpstr>Цели удаленной ЭКГ</vt:lpstr>
      <vt:lpstr>Как это работает</vt:lpstr>
      <vt:lpstr>Для докторов</vt:lpstr>
      <vt:lpstr>Для клиник</vt:lpstr>
      <vt:lpstr>Сложности и пути их преодоления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паша</dc:creator>
  <cp:lastModifiedBy>Oleksandr Krakovetskyi</cp:lastModifiedBy>
  <cp:revision>54</cp:revision>
  <dcterms:created xsi:type="dcterms:W3CDTF">2015-05-08T07:26:17Z</dcterms:created>
  <dcterms:modified xsi:type="dcterms:W3CDTF">2017-01-30T21:12:59Z</dcterms:modified>
</cp:coreProperties>
</file>