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notesMasterIdLst>
    <p:notesMasterId r:id="rId30"/>
  </p:notesMasterIdLst>
  <p:handoutMasterIdLst>
    <p:handoutMasterId r:id="rId31"/>
  </p:handoutMasterIdLst>
  <p:sldIdLst>
    <p:sldId id="256" r:id="rId4"/>
    <p:sldId id="374" r:id="rId5"/>
    <p:sldId id="375" r:id="rId6"/>
    <p:sldId id="301" r:id="rId7"/>
    <p:sldId id="379" r:id="rId8"/>
    <p:sldId id="377" r:id="rId9"/>
    <p:sldId id="300" r:id="rId10"/>
    <p:sldId id="378" r:id="rId11"/>
    <p:sldId id="376" r:id="rId12"/>
    <p:sldId id="380" r:id="rId13"/>
    <p:sldId id="381" r:id="rId14"/>
    <p:sldId id="383" r:id="rId15"/>
    <p:sldId id="382" r:id="rId16"/>
    <p:sldId id="384" r:id="rId17"/>
    <p:sldId id="385" r:id="rId18"/>
    <p:sldId id="386" r:id="rId19"/>
    <p:sldId id="388" r:id="rId20"/>
    <p:sldId id="390" r:id="rId21"/>
    <p:sldId id="389" r:id="rId22"/>
    <p:sldId id="391" r:id="rId23"/>
    <p:sldId id="392" r:id="rId24"/>
    <p:sldId id="393" r:id="rId25"/>
    <p:sldId id="394" r:id="rId26"/>
    <p:sldId id="396" r:id="rId27"/>
    <p:sldId id="395" r:id="rId28"/>
    <p:sldId id="353" r:id="rId29"/>
  </p:sldIdLst>
  <p:sldSz cx="9144000" cy="5143500" type="screen16x9"/>
  <p:notesSz cx="6858000" cy="9144000"/>
  <p:embeddedFontLst>
    <p:embeddedFont>
      <p:font typeface="Consolas" pitchFamily="49" charset="0"/>
      <p:regular r:id="rId32"/>
      <p:bold r:id="rId33"/>
      <p:italic r:id="rId34"/>
      <p:boldItalic r:id="rId35"/>
    </p:embeddedFont>
    <p:embeddedFont>
      <p:font typeface="Calibri" pitchFamily="34" charset="0"/>
      <p:regular r:id="rId36"/>
      <p:bold r:id="rId37"/>
      <p:italic r:id="rId38"/>
      <p:boldItalic r:id="rId39"/>
    </p:embeddedFont>
    <p:embeddedFont>
      <p:font typeface="Segoe UI Semibold" pitchFamily="34" charset="0"/>
      <p:bold r:id="rId40"/>
    </p:embeddedFont>
    <p:embeddedFont>
      <p:font typeface="Segoe UI" pitchFamily="34" charset="0"/>
      <p:regular r:id="rId41"/>
      <p:bold r:id="rId42"/>
      <p:italic r:id="rId43"/>
      <p:boldItalic r:id="rId44"/>
    </p:embeddedFont>
    <p:embeddedFont>
      <p:font typeface="Segoe UI Symbol" pitchFamily="34" charset="0"/>
      <p:regular r:id="rId45"/>
    </p:embeddedFont>
    <p:embeddedFont>
      <p:font typeface="Segoe UI Light" pitchFamily="34" charset="0"/>
      <p:regular r:id="rId46"/>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ushko"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B2B2B2"/>
    <a:srgbClr val="000000"/>
    <a:srgbClr val="00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94629" autoAdjust="0"/>
  </p:normalViewPr>
  <p:slideViewPr>
    <p:cSldViewPr>
      <p:cViewPr varScale="1">
        <p:scale>
          <a:sx n="64" d="100"/>
          <a:sy n="64" d="100"/>
        </p:scale>
        <p:origin x="-306" y="-9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56"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4"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26.05.2012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6590-35E4-4381-99CB-EE6C9FBE70F8}" type="datetimeFigureOut">
              <a:rPr lang="uk-UA" smtClean="0"/>
              <a:t>26.05.2012</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D6C75-178A-49F2-A628-CD1B7232B458}" type="slidenum">
              <a:rPr lang="uk-UA" smtClean="0"/>
              <a:t>‹#›</a:t>
            </a:fld>
            <a:endParaRPr lang="uk-UA"/>
          </a:p>
        </p:txBody>
      </p:sp>
    </p:spTree>
    <p:extLst>
      <p:ext uri="{BB962C8B-B14F-4D97-AF65-F5344CB8AC3E}">
        <p14:creationId xmlns:p14="http://schemas.microsoft.com/office/powerpoint/2010/main" val="8317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41436" y="1221570"/>
            <a:ext cx="6660888" cy="170992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userDrawn="1"/>
        </p:nvSpPr>
        <p:spPr>
          <a:xfrm>
            <a:off x="431448" y="1221570"/>
            <a:ext cx="6570876"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userDrawn="1"/>
        </p:nvSpPr>
        <p:spPr>
          <a:xfrm>
            <a:off x="7092336" y="2121390"/>
            <a:ext cx="1710258" cy="8101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5850780"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4" name="Text Placeholder 23"/>
          <p:cNvSpPr>
            <a:spLocks noGrp="1"/>
          </p:cNvSpPr>
          <p:nvPr userDrawn="1">
            <p:ph type="body" sz="quarter" idx="10" hasCustomPrompt="1"/>
          </p:nvPr>
        </p:nvSpPr>
        <p:spPr>
          <a:xfrm>
            <a:off x="791496" y="4371990"/>
            <a:ext cx="5850780"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tx1">
                    <a:lumMod val="65000"/>
                    <a:lumOff val="35000"/>
                  </a:schemeClr>
                </a:solidFill>
              </a:defRPr>
            </a:lvl1pPr>
          </a:lstStyle>
          <a:p>
            <a:pPr lvl="0"/>
            <a:r>
              <a:rPr lang="en-US" dirty="0" smtClean="0"/>
              <a:t>@twitter | mail@example.com | blog.example.com</a:t>
            </a:r>
            <a:endParaRPr lang="ru-RU" dirty="0" smtClean="0"/>
          </a:p>
          <a:p>
            <a:pPr lvl="0"/>
            <a:endParaRPr lang="ru-RU" dirty="0"/>
          </a:p>
        </p:txBody>
      </p:sp>
      <p:sp>
        <p:nvSpPr>
          <p:cNvPr id="34" name="Rectangle 33"/>
          <p:cNvSpPr/>
          <p:nvPr userDrawn="1"/>
        </p:nvSpPr>
        <p:spPr>
          <a:xfrm>
            <a:off x="7092336" y="1221570"/>
            <a:ext cx="810108" cy="810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userDrawn="1"/>
        </p:nvSpPr>
        <p:spPr>
          <a:xfrm>
            <a:off x="7992486" y="1221570"/>
            <a:ext cx="810108" cy="810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822050"/>
            <a:ext cx="1260168" cy="321450"/>
            <a:chOff x="7542396" y="4822050"/>
            <a:chExt cx="1260168" cy="321450"/>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822050"/>
            <a:ext cx="1260168" cy="321450"/>
            <a:chOff x="7542396" y="4822050"/>
            <a:chExt cx="1260168" cy="321450"/>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 </a:t>
              </a:r>
              <a:r>
                <a:rPr lang="en-US" sz="1200" kern="1200" dirty="0" err="1" smtClean="0">
                  <a:solidFill>
                    <a:schemeClr val="bg1"/>
                  </a:solidFill>
                  <a:latin typeface="Segoe UI Semibold" pitchFamily="34" charset="0"/>
                  <a:ea typeface="Segoe UI" pitchFamily="34" charset="0"/>
                  <a:cs typeface="Segoe UI Semibold" pitchFamily="34" charset="0"/>
                </a:rPr>
                <a:t>itweekend</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hyperlink" Target="http://encosia.com/" TargetMode="External"/><Relationship Id="rId3" Type="http://schemas.openxmlformats.org/officeDocument/2006/relationships/hyperlink" Target="http://weblogs.asp.net/scottgu" TargetMode="External"/><Relationship Id="rId7" Type="http://schemas.openxmlformats.org/officeDocument/2006/relationships/hyperlink" Target="http://blog.nerdbank.net/" TargetMode="External"/><Relationship Id="rId2" Type="http://schemas.openxmlformats.org/officeDocument/2006/relationships/hyperlink" Target="http://www.hanselman.com/" TargetMode="External"/><Relationship Id="rId1" Type="http://schemas.openxmlformats.org/officeDocument/2006/relationships/slideLayout" Target="../slideLayouts/slideLayout10.xml"/><Relationship Id="rId6" Type="http://schemas.openxmlformats.org/officeDocument/2006/relationships/hyperlink" Target="http://www.johnvpetersen.com/" TargetMode="External"/><Relationship Id="rId5" Type="http://schemas.openxmlformats.org/officeDocument/2006/relationships/hyperlink" Target="http://mourfield.com/" TargetMode="External"/><Relationship Id="rId10" Type="http://schemas.openxmlformats.org/officeDocument/2006/relationships/image" Target="../media/image11.png"/><Relationship Id="rId4" Type="http://schemas.openxmlformats.org/officeDocument/2006/relationships/hyperlink" Target="http://weblogs.asp.net/jgalloway" TargetMode="External"/><Relationship Id="rId9" Type="http://schemas.openxmlformats.org/officeDocument/2006/relationships/hyperlink" Target="http://www.haacked.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sz="3200" dirty="0" smtClean="0"/>
              <a:t>От идеи до результата</a:t>
            </a:r>
            <a:endParaRPr lang="ru-RU" sz="3200" dirty="0"/>
          </a:p>
        </p:txBody>
      </p:sp>
      <p:sp>
        <p:nvSpPr>
          <p:cNvPr id="5" name="Subtitle 4"/>
          <p:cNvSpPr>
            <a:spLocks noGrp="1"/>
          </p:cNvSpPr>
          <p:nvPr>
            <p:ph type="subTitle" idx="1"/>
          </p:nvPr>
        </p:nvSpPr>
        <p:spPr>
          <a:xfrm>
            <a:off x="791496" y="3021510"/>
            <a:ext cx="4140552" cy="450360"/>
          </a:xfrm>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a:xfrm>
            <a:off x="791496" y="4371990"/>
            <a:ext cx="7921056" cy="360048"/>
          </a:xfrm>
        </p:spPr>
        <p:txBody>
          <a:bodyPr/>
          <a:lstStyle/>
          <a:p>
            <a:r>
              <a:rPr lang="en-US" dirty="0" smtClean="0"/>
              <a:t>@</a:t>
            </a:r>
            <a:r>
              <a:rPr lang="en-US" dirty="0" err="1" smtClean="0"/>
              <a:t>msugvnua</a:t>
            </a:r>
            <a:r>
              <a:rPr lang="en-US" dirty="0" smtClean="0"/>
              <a:t> | @</a:t>
            </a:r>
            <a:r>
              <a:rPr lang="en-US" dirty="0" err="1" smtClean="0"/>
              <a:t>devlanfear</a:t>
            </a:r>
            <a:r>
              <a:rPr lang="en-US" dirty="0" smtClean="0"/>
              <a:t> </a:t>
            </a:r>
            <a:r>
              <a:rPr lang="en-US" dirty="0"/>
              <a:t>| wp7rocks.com | </a:t>
            </a:r>
            <a:r>
              <a:rPr lang="en-US" dirty="0" smtClean="0"/>
              <a:t>msug.vn.ua</a:t>
            </a:r>
            <a:r>
              <a:rPr lang="en-US" dirty="0"/>
              <a:t> | </a:t>
            </a:r>
            <a:r>
              <a:rPr lang="en-US" dirty="0" smtClean="0"/>
              <a:t>devrain.com</a:t>
            </a:r>
            <a:endParaRPr lang="ru-RU" dirty="0"/>
          </a:p>
        </p:txBody>
      </p:sp>
      <p:sp>
        <p:nvSpPr>
          <p:cNvPr id="2" name="Content Placeholder 1"/>
          <p:cNvSpPr>
            <a:spLocks noGrp="1"/>
          </p:cNvSpPr>
          <p:nvPr>
            <p:ph sz="quarter" idx="11"/>
          </p:nvPr>
        </p:nvSpPr>
        <p:spPr>
          <a:xfrm>
            <a:off x="792163" y="3471863"/>
            <a:ext cx="4049873" cy="809625"/>
          </a:xfrm>
        </p:spPr>
        <p:txBody>
          <a:bodyPr/>
          <a:lstStyle/>
          <a:p>
            <a:r>
              <a:rPr lang="en-US" dirty="0" err="1" smtClean="0"/>
              <a:t>DevRain</a:t>
            </a:r>
            <a:r>
              <a:rPr lang="en-US" dirty="0" smtClean="0"/>
              <a:t> Solutions</a:t>
            </a:r>
          </a:p>
          <a:p>
            <a:r>
              <a:rPr lang="en-US" dirty="0" smtClean="0"/>
              <a:t>Microsoft MVP</a:t>
            </a:r>
            <a:r>
              <a:rPr lang="ru-RU" dirty="0" smtClean="0"/>
              <a:t> / </a:t>
            </a:r>
            <a:r>
              <a:rPr lang="en-US" dirty="0" smtClean="0"/>
              <a:t>RD, PhD.</a:t>
            </a:r>
            <a:endParaRPr lang="ru-RU" dirty="0"/>
          </a:p>
        </p:txBody>
      </p:sp>
      <p:grpSp>
        <p:nvGrpSpPr>
          <p:cNvPr id="17" name="Group 113"/>
          <p:cNvGrpSpPr/>
          <p:nvPr/>
        </p:nvGrpSpPr>
        <p:grpSpPr>
          <a:xfrm>
            <a:off x="8227440" y="1282495"/>
            <a:ext cx="331271" cy="688257"/>
            <a:chOff x="2479701" y="4078213"/>
            <a:chExt cx="274320" cy="527041"/>
          </a:xfrm>
        </p:grpSpPr>
        <p:pic>
          <p:nvPicPr>
            <p:cNvPr id="18" name="Picture 1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2479701" y="4078213"/>
              <a:ext cx="274320" cy="527041"/>
            </a:xfrm>
            <a:prstGeom prst="rect">
              <a:avLst/>
            </a:prstGeom>
          </p:spPr>
        </p:pic>
        <p:pic>
          <p:nvPicPr>
            <p:cNvPr id="19" name="Picture 115"/>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a:off x="2539866" y="4235061"/>
              <a:ext cx="153491" cy="138785"/>
            </a:xfrm>
            <a:prstGeom prst="rect">
              <a:avLst/>
            </a:prstGeom>
            <a:noFill/>
            <a:ln>
              <a:noFill/>
            </a:ln>
          </p:spPr>
        </p:pic>
      </p:grpSp>
      <p:sp>
        <p:nvSpPr>
          <p:cNvPr id="20" name="Freeform 81"/>
          <p:cNvSpPr>
            <a:spLocks/>
          </p:cNvSpPr>
          <p:nvPr/>
        </p:nvSpPr>
        <p:spPr bwMode="black">
          <a:xfrm>
            <a:off x="7272360" y="1337768"/>
            <a:ext cx="424280" cy="57771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Subtitle 4"/>
          <p:cNvSpPr txBox="1">
            <a:spLocks/>
          </p:cNvSpPr>
          <p:nvPr/>
        </p:nvSpPr>
        <p:spPr>
          <a:xfrm>
            <a:off x="5324212" y="3022000"/>
            <a:ext cx="4320576" cy="450360"/>
          </a:xfrm>
          <a:prstGeom prst="rect">
            <a:avLst/>
          </a:prstGeom>
        </p:spPr>
        <p:txBody>
          <a:bodyPr lIns="0" tIns="90000" bIns="90000"/>
          <a:lstStyle>
            <a:lvl1pPr marL="0" indent="0" algn="l" defTabSz="914400" rtl="0" eaLnBrk="1" latinLnBrk="0" hangingPunct="1">
              <a:lnSpc>
                <a:spcPct val="80000"/>
              </a:lnSpc>
              <a:spcBef>
                <a:spcPct val="20000"/>
              </a:spcBef>
              <a:buFont typeface="Arial" pitchFamily="34" charset="0"/>
              <a:buNone/>
              <a:defRPr sz="2400" kern="1200">
                <a:solidFill>
                  <a:schemeClr val="tx1"/>
                </a:solidFill>
                <a:latin typeface="Segoe UI Semibold" pitchFamily="34" charset="0"/>
                <a:ea typeface="+mn-ea"/>
                <a:cs typeface="Segoe UI Semibold"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ru-RU" dirty="0" smtClean="0"/>
              <a:t>МИХАИЛ ГАЛУШКО</a:t>
            </a:r>
            <a:endParaRPr lang="en-US" dirty="0"/>
          </a:p>
        </p:txBody>
      </p:sp>
      <p:sp>
        <p:nvSpPr>
          <p:cNvPr id="11" name="Content Placeholder 1"/>
          <p:cNvSpPr txBox="1">
            <a:spLocks/>
          </p:cNvSpPr>
          <p:nvPr/>
        </p:nvSpPr>
        <p:spPr>
          <a:xfrm>
            <a:off x="5324879" y="3472353"/>
            <a:ext cx="3657709" cy="809625"/>
          </a:xfrm>
          <a:prstGeom prst="rect">
            <a:avLst/>
          </a:prstGeom>
        </p:spPr>
        <p:txBody>
          <a:bodyPr lIns="0"/>
          <a:lstStyle>
            <a:lvl1pPr marL="0" indent="0" algn="l" defTabSz="914400" rtl="0" eaLnBrk="1" latinLnBrk="0" hangingPunct="1">
              <a:spcBef>
                <a:spcPct val="20000"/>
              </a:spcBef>
              <a:buFont typeface="Arial" pitchFamily="34" charset="0"/>
              <a:buNone/>
              <a:defRPr lang="ru-RU" sz="2000" kern="1200" dirty="0">
                <a:solidFill>
                  <a:schemeClr val="tx1"/>
                </a:solidFill>
                <a:latin typeface="+mj-lt"/>
                <a:ea typeface="+mn-ea"/>
                <a:cs typeface="Segoe UI Semibold"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smtClean="0"/>
              <a:t>DevRain</a:t>
            </a:r>
            <a:r>
              <a:rPr lang="en-US" dirty="0" smtClean="0"/>
              <a:t> Solutions</a:t>
            </a:r>
            <a:endParaRPr lang="ru-RU" dirty="0" smtClean="0"/>
          </a:p>
          <a:p>
            <a:r>
              <a:rPr lang="en-US" dirty="0" smtClean="0"/>
              <a:t>Microsoft Certified Developer</a:t>
            </a:r>
          </a:p>
        </p:txBody>
      </p:sp>
      <p:sp>
        <p:nvSpPr>
          <p:cNvPr id="4" name="TextBox 3"/>
          <p:cNvSpPr txBox="1"/>
          <p:nvPr/>
        </p:nvSpPr>
        <p:spPr>
          <a:xfrm>
            <a:off x="7140988" y="2314114"/>
            <a:ext cx="1648832" cy="400110"/>
          </a:xfrm>
          <a:prstGeom prst="rect">
            <a:avLst/>
          </a:prstGeom>
          <a:noFill/>
        </p:spPr>
        <p:txBody>
          <a:bodyPr wrap="square" rtlCol="0">
            <a:spAutoFit/>
          </a:bodyPr>
          <a:lstStyle/>
          <a:p>
            <a:r>
              <a:rPr lang="en-US" sz="2000" dirty="0" smtClean="0">
                <a:solidFill>
                  <a:schemeClr val="bg1"/>
                </a:solidFill>
                <a:latin typeface="+mj-lt"/>
                <a:ea typeface="+mj-ea"/>
                <a:cs typeface="+mj-cs"/>
              </a:rPr>
              <a:t>IT </a:t>
            </a:r>
            <a:r>
              <a:rPr lang="en-US" sz="2000" dirty="0">
                <a:solidFill>
                  <a:schemeClr val="bg1"/>
                </a:solidFill>
                <a:latin typeface="+mj-lt"/>
                <a:ea typeface="+mj-ea"/>
                <a:cs typeface="+mj-cs"/>
              </a:rPr>
              <a:t>WEEKEND</a:t>
            </a:r>
            <a:endParaRPr lang="ru-RU" sz="2000" dirty="0">
              <a:solidFill>
                <a:schemeClr val="bg1"/>
              </a:solidFill>
              <a:latin typeface="+mj-lt"/>
              <a:ea typeface="+mj-ea"/>
              <a:cs typeface="+mj-cs"/>
            </a:endParaRPr>
          </a:p>
        </p:txBody>
      </p:sp>
    </p:spTree>
    <p:extLst>
      <p:ext uri="{BB962C8B-B14F-4D97-AF65-F5344CB8AC3E}">
        <p14:creationId xmlns:p14="http://schemas.microsoft.com/office/powerpoint/2010/main" val="21388799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Microsoft User Group Community</a:t>
            </a:r>
            <a:endParaRPr lang="uk-UA" dirty="0"/>
          </a:p>
        </p:txBody>
      </p:sp>
      <p:sp>
        <p:nvSpPr>
          <p:cNvPr id="3" name="Объект 2"/>
          <p:cNvSpPr>
            <a:spLocks noGrp="1"/>
          </p:cNvSpPr>
          <p:nvPr>
            <p:ph idx="1"/>
          </p:nvPr>
        </p:nvSpPr>
        <p:spPr/>
        <p:txBody>
          <a:bodyPr>
            <a:noAutofit/>
          </a:bodyPr>
          <a:lstStyle/>
          <a:p>
            <a:r>
              <a:rPr lang="uk-UA" sz="1800" dirty="0" err="1"/>
              <a:t>Новая</a:t>
            </a:r>
            <a:r>
              <a:rPr lang="uk-UA" sz="1800" dirty="0"/>
              <a:t> </a:t>
            </a:r>
            <a:r>
              <a:rPr lang="ru-RU" sz="1800" dirty="0"/>
              <a:t>цель:</a:t>
            </a:r>
          </a:p>
          <a:p>
            <a:r>
              <a:rPr lang="ru-RU" sz="1800" dirty="0" smtClean="0">
                <a:solidFill>
                  <a:schemeClr val="accent6"/>
                </a:solidFill>
              </a:rPr>
              <a:t>Создание </a:t>
            </a:r>
            <a:r>
              <a:rPr lang="ru-RU" sz="1800" dirty="0">
                <a:solidFill>
                  <a:schemeClr val="accent6"/>
                </a:solidFill>
              </a:rPr>
              <a:t>сайта для поддержки технологических сообществ </a:t>
            </a:r>
            <a:r>
              <a:rPr lang="en-US" sz="1800" dirty="0">
                <a:solidFill>
                  <a:schemeClr val="accent6"/>
                </a:solidFill>
              </a:rPr>
              <a:t>User </a:t>
            </a:r>
            <a:r>
              <a:rPr lang="en-US" sz="1800" dirty="0" smtClean="0">
                <a:solidFill>
                  <a:schemeClr val="accent6"/>
                </a:solidFill>
              </a:rPr>
              <a:t>Groups</a:t>
            </a:r>
            <a:endParaRPr lang="ru-RU" sz="1800" dirty="0" smtClean="0">
              <a:solidFill>
                <a:schemeClr val="accent6"/>
              </a:solidFill>
            </a:endParaRPr>
          </a:p>
          <a:p>
            <a:endParaRPr lang="ru-RU" sz="1800" dirty="0">
              <a:solidFill>
                <a:schemeClr val="accent6"/>
              </a:solidFill>
            </a:endParaRPr>
          </a:p>
          <a:p>
            <a:r>
              <a:rPr lang="ru-RU" sz="1800" dirty="0"/>
              <a:t>Требования:</a:t>
            </a:r>
          </a:p>
          <a:p>
            <a:pPr marL="285750" indent="-285750">
              <a:buFont typeface="Wingdings" pitchFamily="2" charset="2"/>
              <a:buChar char="q"/>
            </a:pPr>
            <a:r>
              <a:rPr lang="ru-RU" sz="1800" dirty="0"/>
              <a:t>Технические: блоги, форумы, календарь мероприятий, удобное управления </a:t>
            </a:r>
            <a:r>
              <a:rPr lang="ru-RU" sz="1800" dirty="0" smtClean="0"/>
              <a:t>контентом;</a:t>
            </a:r>
            <a:endParaRPr lang="ru-RU" sz="1800" dirty="0"/>
          </a:p>
          <a:p>
            <a:pPr marL="285750" indent="-285750">
              <a:buFont typeface="Wingdings" pitchFamily="2" charset="2"/>
              <a:buChar char="q"/>
            </a:pPr>
            <a:r>
              <a:rPr lang="ru-RU" sz="1800" dirty="0"/>
              <a:t>Географические: ориентация на </a:t>
            </a:r>
            <a:r>
              <a:rPr lang="ru-RU" sz="1800" dirty="0" smtClean="0">
                <a:solidFill>
                  <a:schemeClr val="accent6"/>
                </a:solidFill>
              </a:rPr>
              <a:t>СНГ</a:t>
            </a:r>
            <a:r>
              <a:rPr lang="ru-RU" sz="1800" dirty="0" smtClean="0"/>
              <a:t>;</a:t>
            </a:r>
            <a:endParaRPr lang="ru-RU" sz="1800" dirty="0"/>
          </a:p>
          <a:p>
            <a:pPr marL="285750" indent="-285750">
              <a:buFont typeface="Wingdings" pitchFamily="2" charset="2"/>
              <a:buChar char="q"/>
            </a:pPr>
            <a:r>
              <a:rPr lang="ru-RU" sz="1800" dirty="0"/>
              <a:t>Временные: </a:t>
            </a:r>
            <a:r>
              <a:rPr lang="ru-RU" sz="1800" dirty="0" smtClean="0">
                <a:solidFill>
                  <a:schemeClr val="accent6"/>
                </a:solidFill>
              </a:rPr>
              <a:t>не обязательно быстро</a:t>
            </a:r>
            <a:r>
              <a:rPr lang="ru-RU" sz="1800" dirty="0" smtClean="0"/>
              <a:t>;</a:t>
            </a:r>
            <a:endParaRPr lang="ru-RU" sz="1800" dirty="0"/>
          </a:p>
          <a:p>
            <a:pPr marL="285750" indent="-285750">
              <a:buFont typeface="Wingdings" pitchFamily="2" charset="2"/>
              <a:buChar char="q"/>
            </a:pPr>
            <a:r>
              <a:rPr lang="ru-RU" sz="1800" dirty="0"/>
              <a:t>Денежные </a:t>
            </a:r>
            <a:r>
              <a:rPr lang="ru-RU" sz="1800" dirty="0" smtClean="0"/>
              <a:t>: </a:t>
            </a:r>
            <a:r>
              <a:rPr lang="ru-RU" sz="1800" dirty="0" smtClean="0">
                <a:solidFill>
                  <a:schemeClr val="accent6"/>
                </a:solidFill>
              </a:rPr>
              <a:t>небольшой бюджет</a:t>
            </a:r>
            <a:r>
              <a:rPr lang="ru-RU" sz="1800" dirty="0" smtClean="0"/>
              <a:t>.</a:t>
            </a:r>
            <a:endParaRPr lang="ru-RU" sz="1800" dirty="0"/>
          </a:p>
          <a:p>
            <a:endParaRPr lang="en-US" sz="1800" dirty="0">
              <a:solidFill>
                <a:schemeClr val="accent6"/>
              </a:solidFill>
            </a:endParaRPr>
          </a:p>
          <a:p>
            <a:endParaRPr lang="en-US" sz="1800" b="1" dirty="0"/>
          </a:p>
          <a:p>
            <a:endParaRPr lang="en-US" sz="1800" dirty="0"/>
          </a:p>
        </p:txBody>
      </p:sp>
    </p:spTree>
    <p:extLst>
      <p:ext uri="{BB962C8B-B14F-4D97-AF65-F5344CB8AC3E}">
        <p14:creationId xmlns:p14="http://schemas.microsoft.com/office/powerpoint/2010/main" val="142613389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smtClean="0"/>
              <a:t>NerdDinner</a:t>
            </a:r>
            <a:r>
              <a:rPr lang="en-US" dirty="0" smtClean="0"/>
              <a:t> | http://nerddinner.com</a:t>
            </a:r>
            <a:endParaRPr lang="uk-UA" dirty="0"/>
          </a:p>
        </p:txBody>
      </p:sp>
      <p:sp>
        <p:nvSpPr>
          <p:cNvPr id="3" name="Объект 2"/>
          <p:cNvSpPr>
            <a:spLocks noGrp="1"/>
          </p:cNvSpPr>
          <p:nvPr>
            <p:ph idx="1"/>
          </p:nvPr>
        </p:nvSpPr>
        <p:spPr/>
        <p:txBody>
          <a:bodyPr>
            <a:noAutofit/>
          </a:bodyPr>
          <a:lstStyle/>
          <a:p>
            <a:r>
              <a:rPr lang="en-US" sz="1800" dirty="0"/>
              <a:t>Code by </a:t>
            </a:r>
            <a:r>
              <a:rPr lang="en-US" sz="1800" dirty="0">
                <a:hlinkClick r:id="rId2"/>
              </a:rPr>
              <a:t>Hanselman</a:t>
            </a:r>
            <a:r>
              <a:rPr lang="en-US" sz="1800" dirty="0"/>
              <a:t>, </a:t>
            </a:r>
            <a:r>
              <a:rPr lang="en-US" sz="1800" dirty="0">
                <a:hlinkClick r:id="rId3"/>
              </a:rPr>
              <a:t>Guthrie</a:t>
            </a:r>
            <a:r>
              <a:rPr lang="en-US" sz="1800" dirty="0"/>
              <a:t>, </a:t>
            </a:r>
            <a:r>
              <a:rPr lang="en-US" sz="1800" dirty="0">
                <a:hlinkClick r:id="rId4"/>
              </a:rPr>
              <a:t>Galloway</a:t>
            </a:r>
            <a:r>
              <a:rPr lang="en-US" sz="1800" dirty="0"/>
              <a:t>, </a:t>
            </a:r>
            <a:r>
              <a:rPr lang="en-US" sz="1800" dirty="0" err="1">
                <a:hlinkClick r:id="rId5"/>
              </a:rPr>
              <a:t>Mourfield</a:t>
            </a:r>
            <a:r>
              <a:rPr lang="en-US" sz="1800" dirty="0"/>
              <a:t>,</a:t>
            </a:r>
            <a:r>
              <a:rPr lang="en-US" sz="1800" dirty="0">
                <a:hlinkClick r:id="rId6"/>
              </a:rPr>
              <a:t> Petersen</a:t>
            </a:r>
            <a:r>
              <a:rPr lang="en-US" sz="1800" dirty="0"/>
              <a:t> and </a:t>
            </a:r>
            <a:r>
              <a:rPr lang="en-US" sz="1800" dirty="0" err="1">
                <a:hlinkClick r:id="rId7"/>
              </a:rPr>
              <a:t>Arnott</a:t>
            </a:r>
            <a:r>
              <a:rPr lang="en-US" sz="1800" dirty="0"/>
              <a:t>. JavaScript by </a:t>
            </a:r>
            <a:r>
              <a:rPr lang="en-US" sz="1800" dirty="0">
                <a:hlinkClick r:id="rId8"/>
              </a:rPr>
              <a:t>Dave Ward</a:t>
            </a:r>
            <a:r>
              <a:rPr lang="en-US" sz="1800" dirty="0"/>
              <a:t>. ASP.NET MVC by </a:t>
            </a:r>
            <a:r>
              <a:rPr lang="en-US" sz="1800" dirty="0" err="1">
                <a:hlinkClick r:id="rId9"/>
              </a:rPr>
              <a:t>Haack</a:t>
            </a:r>
            <a:r>
              <a:rPr lang="en-US" sz="1800" dirty="0"/>
              <a:t> and friends. </a:t>
            </a:r>
            <a:endParaRPr lang="en-US" sz="1800" dirty="0" smtClean="0"/>
          </a:p>
          <a:p>
            <a:endParaRPr lang="en-US" sz="1800" dirty="0" smtClean="0"/>
          </a:p>
          <a:p>
            <a:r>
              <a:rPr lang="en-US" sz="1800" dirty="0" err="1">
                <a:solidFill>
                  <a:schemeClr val="accent6"/>
                </a:solidFill>
              </a:rPr>
              <a:t>Mvc</a:t>
            </a:r>
            <a:r>
              <a:rPr lang="en-US" sz="1800" dirty="0">
                <a:solidFill>
                  <a:schemeClr val="accent6"/>
                </a:solidFill>
              </a:rPr>
              <a:t> 3 + </a:t>
            </a:r>
            <a:r>
              <a:rPr lang="en-US" sz="1800" dirty="0" smtClean="0">
                <a:solidFill>
                  <a:schemeClr val="accent6"/>
                </a:solidFill>
              </a:rPr>
              <a:t>Razor</a:t>
            </a:r>
            <a:r>
              <a:rPr lang="uk-UA" sz="1800" dirty="0" smtClean="0">
                <a:solidFill>
                  <a:schemeClr val="accent6"/>
                </a:solidFill>
              </a:rPr>
              <a:t>, </a:t>
            </a:r>
            <a:r>
              <a:rPr lang="en-US" sz="1800" dirty="0" smtClean="0">
                <a:solidFill>
                  <a:schemeClr val="accent6"/>
                </a:solidFill>
              </a:rPr>
              <a:t>EF </a:t>
            </a:r>
            <a:r>
              <a:rPr lang="en-US" sz="1800" dirty="0">
                <a:solidFill>
                  <a:schemeClr val="accent6"/>
                </a:solidFill>
              </a:rPr>
              <a:t>Code </a:t>
            </a:r>
            <a:r>
              <a:rPr lang="en-US" sz="1800" dirty="0" smtClean="0">
                <a:solidFill>
                  <a:schemeClr val="accent6"/>
                </a:solidFill>
              </a:rPr>
              <a:t>First</a:t>
            </a:r>
            <a:r>
              <a:rPr lang="uk-UA" sz="1800" dirty="0" smtClean="0">
                <a:solidFill>
                  <a:schemeClr val="accent6"/>
                </a:solidFill>
              </a:rPr>
              <a:t>, </a:t>
            </a:r>
            <a:r>
              <a:rPr lang="en-US" sz="1800" dirty="0" smtClean="0">
                <a:solidFill>
                  <a:schemeClr val="accent6"/>
                </a:solidFill>
              </a:rPr>
              <a:t>All libraries via </a:t>
            </a:r>
            <a:r>
              <a:rPr lang="en-US" sz="1800" dirty="0" err="1" smtClean="0">
                <a:solidFill>
                  <a:schemeClr val="accent6"/>
                </a:solidFill>
              </a:rPr>
              <a:t>NuGet</a:t>
            </a:r>
            <a:r>
              <a:rPr lang="uk-UA" sz="1800" dirty="0" smtClean="0">
                <a:solidFill>
                  <a:schemeClr val="accent6"/>
                </a:solidFill>
              </a:rPr>
              <a:t>, </a:t>
            </a:r>
            <a:r>
              <a:rPr lang="en-US" sz="1800" dirty="0" err="1" smtClean="0">
                <a:solidFill>
                  <a:schemeClr val="accent6"/>
                </a:solidFill>
              </a:rPr>
              <a:t>YepNope</a:t>
            </a:r>
            <a:r>
              <a:rPr lang="en-US" sz="1800" dirty="0" smtClean="0">
                <a:solidFill>
                  <a:schemeClr val="accent6"/>
                </a:solidFill>
              </a:rPr>
              <a:t> </a:t>
            </a:r>
            <a:r>
              <a:rPr lang="en-US" sz="1800" dirty="0">
                <a:solidFill>
                  <a:schemeClr val="accent6"/>
                </a:solidFill>
              </a:rPr>
              <a:t>with </a:t>
            </a:r>
            <a:r>
              <a:rPr lang="en-US" sz="1800" dirty="0" err="1" smtClean="0">
                <a:solidFill>
                  <a:schemeClr val="accent6"/>
                </a:solidFill>
              </a:rPr>
              <a:t>Modernizr</a:t>
            </a:r>
            <a:r>
              <a:rPr lang="uk-UA" sz="1800" dirty="0" smtClean="0">
                <a:solidFill>
                  <a:schemeClr val="accent6"/>
                </a:solidFill>
              </a:rPr>
              <a:t>, </a:t>
            </a:r>
            <a:r>
              <a:rPr lang="en-US" sz="1800" dirty="0" err="1" smtClean="0">
                <a:solidFill>
                  <a:schemeClr val="accent6"/>
                </a:solidFill>
              </a:rPr>
              <a:t>JQuery</a:t>
            </a:r>
            <a:r>
              <a:rPr lang="en-US" sz="1800" dirty="0" smtClean="0">
                <a:solidFill>
                  <a:schemeClr val="accent6"/>
                </a:solidFill>
              </a:rPr>
              <a:t> </a:t>
            </a:r>
            <a:r>
              <a:rPr lang="en-US" sz="1800" dirty="0">
                <a:solidFill>
                  <a:schemeClr val="accent6"/>
                </a:solidFill>
              </a:rPr>
              <a:t>Mobile beta </a:t>
            </a:r>
            <a:r>
              <a:rPr lang="en-US" sz="1800" dirty="0" smtClean="0">
                <a:solidFill>
                  <a:schemeClr val="accent6"/>
                </a:solidFill>
              </a:rPr>
              <a:t>2</a:t>
            </a:r>
            <a:r>
              <a:rPr lang="uk-UA" sz="1800" dirty="0" smtClean="0">
                <a:solidFill>
                  <a:schemeClr val="accent6"/>
                </a:solidFill>
              </a:rPr>
              <a:t>, </a:t>
            </a:r>
            <a:r>
              <a:rPr lang="en-US" sz="1800" dirty="0" err="1" smtClean="0">
                <a:solidFill>
                  <a:schemeClr val="accent6"/>
                </a:solidFill>
              </a:rPr>
              <a:t>MobileCapableRazorViewEngine</a:t>
            </a:r>
            <a:r>
              <a:rPr lang="uk-UA" sz="1800" dirty="0" smtClean="0">
                <a:solidFill>
                  <a:schemeClr val="accent6"/>
                </a:solidFill>
              </a:rPr>
              <a:t>, </a:t>
            </a:r>
            <a:r>
              <a:rPr lang="en-US" sz="1800" dirty="0" err="1" smtClean="0">
                <a:solidFill>
                  <a:schemeClr val="accent6"/>
                </a:solidFill>
              </a:rPr>
              <a:t>Geolocation</a:t>
            </a:r>
            <a:r>
              <a:rPr lang="uk-UA" sz="1800" dirty="0" smtClean="0">
                <a:solidFill>
                  <a:schemeClr val="accent6"/>
                </a:solidFill>
              </a:rPr>
              <a:t>, </a:t>
            </a:r>
            <a:r>
              <a:rPr lang="en-US" sz="1800" dirty="0" smtClean="0">
                <a:solidFill>
                  <a:schemeClr val="accent6"/>
                </a:solidFill>
              </a:rPr>
              <a:t>MvcHtml5Templates </a:t>
            </a:r>
            <a:r>
              <a:rPr lang="en-US" sz="1800" dirty="0">
                <a:solidFill>
                  <a:schemeClr val="accent6"/>
                </a:solidFill>
              </a:rPr>
              <a:t>by Scott </a:t>
            </a:r>
            <a:r>
              <a:rPr lang="en-US" sz="1800" dirty="0" smtClean="0">
                <a:solidFill>
                  <a:schemeClr val="accent6"/>
                </a:solidFill>
              </a:rPr>
              <a:t>Kirkland</a:t>
            </a:r>
            <a:r>
              <a:rPr lang="uk-UA" sz="1800" dirty="0" smtClean="0">
                <a:solidFill>
                  <a:schemeClr val="accent6"/>
                </a:solidFill>
              </a:rPr>
              <a:t>, </a:t>
            </a:r>
            <a:r>
              <a:rPr lang="en-US" sz="1800" dirty="0" smtClean="0">
                <a:solidFill>
                  <a:schemeClr val="accent6"/>
                </a:solidFill>
              </a:rPr>
              <a:t>ELMAH </a:t>
            </a:r>
            <a:r>
              <a:rPr lang="en-US" sz="1800" dirty="0">
                <a:solidFill>
                  <a:schemeClr val="accent6"/>
                </a:solidFill>
              </a:rPr>
              <a:t>(and </a:t>
            </a:r>
            <a:r>
              <a:rPr lang="en-US" sz="1800" dirty="0" err="1">
                <a:solidFill>
                  <a:schemeClr val="accent6"/>
                </a:solidFill>
              </a:rPr>
              <a:t>MiniProfiler</a:t>
            </a:r>
            <a:r>
              <a:rPr lang="en-US" sz="1800" dirty="0">
                <a:solidFill>
                  <a:schemeClr val="accent6"/>
                </a:solidFill>
              </a:rPr>
              <a:t> to come soon</a:t>
            </a:r>
            <a:r>
              <a:rPr lang="en-US" sz="1800" dirty="0" smtClean="0">
                <a:solidFill>
                  <a:schemeClr val="accent6"/>
                </a:solidFill>
              </a:rPr>
              <a:t>)</a:t>
            </a:r>
            <a:r>
              <a:rPr lang="uk-UA" sz="1800" dirty="0" smtClean="0">
                <a:solidFill>
                  <a:schemeClr val="accent6"/>
                </a:solidFill>
              </a:rPr>
              <a:t>, </a:t>
            </a:r>
            <a:r>
              <a:rPr lang="en-US" sz="1800" dirty="0" smtClean="0">
                <a:solidFill>
                  <a:schemeClr val="accent6"/>
                </a:solidFill>
              </a:rPr>
              <a:t>51Degrees </a:t>
            </a:r>
            <a:r>
              <a:rPr lang="en-US" sz="1800" dirty="0">
                <a:solidFill>
                  <a:schemeClr val="accent6"/>
                </a:solidFill>
              </a:rPr>
              <a:t>Mobile capabilities </a:t>
            </a:r>
            <a:r>
              <a:rPr lang="en-US" sz="1800" dirty="0" smtClean="0">
                <a:solidFill>
                  <a:schemeClr val="accent6"/>
                </a:solidFill>
              </a:rPr>
              <a:t>module</a:t>
            </a:r>
            <a:r>
              <a:rPr lang="uk-UA" sz="1800" dirty="0" smtClean="0">
                <a:solidFill>
                  <a:schemeClr val="accent6"/>
                </a:solidFill>
              </a:rPr>
              <a:t>, </a:t>
            </a:r>
            <a:r>
              <a:rPr lang="en-US" sz="1800" dirty="0" err="1" smtClean="0">
                <a:solidFill>
                  <a:schemeClr val="accent6"/>
                </a:solidFill>
              </a:rPr>
              <a:t>DotNetOpenAuth</a:t>
            </a:r>
            <a:r>
              <a:rPr lang="en-US" sz="1800" dirty="0" smtClean="0">
                <a:solidFill>
                  <a:schemeClr val="accent6"/>
                </a:solidFill>
              </a:rPr>
              <a:t> </a:t>
            </a:r>
            <a:r>
              <a:rPr lang="en-US" sz="1800" dirty="0">
                <a:solidFill>
                  <a:schemeClr val="accent6"/>
                </a:solidFill>
              </a:rPr>
              <a:t>by Andrew </a:t>
            </a:r>
            <a:r>
              <a:rPr lang="en-US" sz="1800" dirty="0" err="1" smtClean="0">
                <a:solidFill>
                  <a:schemeClr val="accent6"/>
                </a:solidFill>
              </a:rPr>
              <a:t>Arnott</a:t>
            </a:r>
            <a:r>
              <a:rPr lang="uk-UA" sz="1800" dirty="0" smtClean="0">
                <a:solidFill>
                  <a:schemeClr val="accent6"/>
                </a:solidFill>
              </a:rPr>
              <a:t>, </a:t>
            </a:r>
            <a:r>
              <a:rPr lang="en-US" sz="1800" dirty="0" smtClean="0">
                <a:solidFill>
                  <a:schemeClr val="accent6"/>
                </a:solidFill>
              </a:rPr>
              <a:t>proper </a:t>
            </a:r>
            <a:r>
              <a:rPr lang="en-US" sz="1800" dirty="0">
                <a:solidFill>
                  <a:schemeClr val="accent6"/>
                </a:solidFill>
              </a:rPr>
              <a:t>Web Deploy </a:t>
            </a:r>
            <a:r>
              <a:rPr lang="en-US" sz="1800" dirty="0" smtClean="0">
                <a:solidFill>
                  <a:schemeClr val="accent6"/>
                </a:solidFill>
              </a:rPr>
              <a:t>Transforms</a:t>
            </a:r>
            <a:r>
              <a:rPr lang="uk-UA" sz="1800" dirty="0" smtClean="0">
                <a:solidFill>
                  <a:schemeClr val="accent6"/>
                </a:solidFill>
              </a:rPr>
              <a:t>, </a:t>
            </a:r>
            <a:r>
              <a:rPr lang="en-US" sz="1800" dirty="0" err="1" smtClean="0">
                <a:solidFill>
                  <a:schemeClr val="accent6"/>
                </a:solidFill>
              </a:rPr>
              <a:t>OpenID</a:t>
            </a:r>
            <a:r>
              <a:rPr lang="uk-UA" sz="1800" dirty="0" smtClean="0">
                <a:solidFill>
                  <a:schemeClr val="accent6"/>
                </a:solidFill>
              </a:rPr>
              <a:t>, </a:t>
            </a:r>
            <a:r>
              <a:rPr lang="en-US" sz="1800" dirty="0" smtClean="0">
                <a:solidFill>
                  <a:schemeClr val="accent6"/>
                </a:solidFill>
              </a:rPr>
              <a:t>Exploit </a:t>
            </a:r>
            <a:r>
              <a:rPr lang="en-US" sz="1800" dirty="0">
                <a:solidFill>
                  <a:schemeClr val="accent6"/>
                </a:solidFill>
              </a:rPr>
              <a:t>Virtual Earth's APIs </a:t>
            </a:r>
            <a:r>
              <a:rPr lang="en-US" sz="1800" dirty="0" smtClean="0">
                <a:solidFill>
                  <a:schemeClr val="accent6"/>
                </a:solidFill>
              </a:rPr>
              <a:t>more</a:t>
            </a:r>
            <a:r>
              <a:rPr lang="uk-UA" sz="1800" dirty="0" smtClean="0">
                <a:solidFill>
                  <a:schemeClr val="accent6"/>
                </a:solidFill>
              </a:rPr>
              <a:t>, </a:t>
            </a:r>
            <a:r>
              <a:rPr lang="en-US" sz="1800" dirty="0" smtClean="0">
                <a:solidFill>
                  <a:schemeClr val="accent6"/>
                </a:solidFill>
              </a:rPr>
              <a:t>RSS Feeds</a:t>
            </a:r>
            <a:r>
              <a:rPr lang="uk-UA" sz="1800" dirty="0" smtClean="0">
                <a:solidFill>
                  <a:schemeClr val="accent6"/>
                </a:solidFill>
              </a:rPr>
              <a:t>, </a:t>
            </a:r>
            <a:r>
              <a:rPr lang="en-US" sz="1800" dirty="0" smtClean="0">
                <a:solidFill>
                  <a:schemeClr val="accent6"/>
                </a:solidFill>
              </a:rPr>
              <a:t>iCal </a:t>
            </a:r>
            <a:r>
              <a:rPr lang="en-US" sz="1800" dirty="0">
                <a:solidFill>
                  <a:schemeClr val="accent6"/>
                </a:solidFill>
              </a:rPr>
              <a:t>downloads for all </a:t>
            </a:r>
            <a:r>
              <a:rPr lang="en-US" sz="1800" dirty="0" smtClean="0">
                <a:solidFill>
                  <a:schemeClr val="accent6"/>
                </a:solidFill>
              </a:rPr>
              <a:t>events</a:t>
            </a:r>
            <a:r>
              <a:rPr lang="uk-UA" sz="1800" dirty="0" smtClean="0">
                <a:solidFill>
                  <a:schemeClr val="accent6"/>
                </a:solidFill>
              </a:rPr>
              <a:t>, </a:t>
            </a:r>
            <a:r>
              <a:rPr lang="en-US" sz="1800" dirty="0" smtClean="0">
                <a:solidFill>
                  <a:schemeClr val="accent6"/>
                </a:solidFill>
              </a:rPr>
              <a:t>Mobile </a:t>
            </a:r>
            <a:r>
              <a:rPr lang="en-US" sz="1800" dirty="0">
                <a:solidFill>
                  <a:schemeClr val="accent6"/>
                </a:solidFill>
              </a:rPr>
              <a:t>version of the </a:t>
            </a:r>
            <a:r>
              <a:rPr lang="en-US" sz="1800" dirty="0" smtClean="0">
                <a:solidFill>
                  <a:schemeClr val="accent6"/>
                </a:solidFill>
              </a:rPr>
              <a:t>site</a:t>
            </a:r>
            <a:r>
              <a:rPr lang="uk-UA" sz="1800" dirty="0" smtClean="0">
                <a:solidFill>
                  <a:schemeClr val="accent6"/>
                </a:solidFill>
              </a:rPr>
              <a:t>, </a:t>
            </a:r>
            <a:r>
              <a:rPr lang="en-US" sz="1800" dirty="0" smtClean="0">
                <a:solidFill>
                  <a:schemeClr val="accent6"/>
                </a:solidFill>
              </a:rPr>
              <a:t>Twitter integration</a:t>
            </a:r>
            <a:r>
              <a:rPr lang="uk-UA" sz="1800" dirty="0" smtClean="0">
                <a:solidFill>
                  <a:schemeClr val="accent6"/>
                </a:solidFill>
              </a:rPr>
              <a:t>, </a:t>
            </a:r>
            <a:r>
              <a:rPr lang="en-US" sz="1800" dirty="0" smtClean="0">
                <a:solidFill>
                  <a:schemeClr val="accent6"/>
                </a:solidFill>
              </a:rPr>
              <a:t> </a:t>
            </a:r>
            <a:r>
              <a:rPr lang="en-US" sz="1800" dirty="0">
                <a:solidFill>
                  <a:schemeClr val="accent6"/>
                </a:solidFill>
              </a:rPr>
              <a:t>Facebook </a:t>
            </a:r>
            <a:r>
              <a:rPr lang="en-US" sz="1800" dirty="0" smtClean="0">
                <a:solidFill>
                  <a:schemeClr val="accent6"/>
                </a:solidFill>
              </a:rPr>
              <a:t>integration, sharing</a:t>
            </a:r>
            <a:r>
              <a:rPr lang="uk-UA" sz="1800" dirty="0" smtClean="0">
                <a:solidFill>
                  <a:schemeClr val="accent6"/>
                </a:solidFill>
              </a:rPr>
              <a:t>, </a:t>
            </a:r>
            <a:r>
              <a:rPr lang="en-US" sz="1800" dirty="0" smtClean="0">
                <a:solidFill>
                  <a:schemeClr val="accent6"/>
                </a:solidFill>
              </a:rPr>
              <a:t>Blog </a:t>
            </a:r>
            <a:r>
              <a:rPr lang="en-US" sz="1800" dirty="0">
                <a:solidFill>
                  <a:schemeClr val="accent6"/>
                </a:solidFill>
              </a:rPr>
              <a:t>Badges showing nearby dinners with automatic </a:t>
            </a:r>
            <a:r>
              <a:rPr lang="en-US" sz="1800" dirty="0" smtClean="0">
                <a:solidFill>
                  <a:schemeClr val="accent6"/>
                </a:solidFill>
              </a:rPr>
              <a:t>geo-location</a:t>
            </a:r>
            <a:r>
              <a:rPr lang="uk-UA" sz="1800" dirty="0" smtClean="0">
                <a:solidFill>
                  <a:schemeClr val="accent6"/>
                </a:solidFill>
              </a:rPr>
              <a:t>, </a:t>
            </a:r>
            <a:r>
              <a:rPr lang="en-US" sz="1800" dirty="0" smtClean="0">
                <a:solidFill>
                  <a:schemeClr val="accent6"/>
                </a:solidFill>
              </a:rPr>
              <a:t>Tests</a:t>
            </a:r>
            <a:endParaRPr lang="en-US" sz="2800" dirty="0">
              <a:solidFill>
                <a:schemeClr val="accent6"/>
              </a:solidFill>
            </a:endParaRPr>
          </a:p>
        </p:txBody>
      </p:sp>
      <p:pic>
        <p:nvPicPr>
          <p:cNvPr id="1026" name="Picture 2" descr="http://www.nerddinner.com/Content/Img/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2276" y="4281978"/>
            <a:ext cx="2324100"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33572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MSUG.vn.ua</a:t>
            </a:r>
            <a:endParaRPr lang="uk-UA" dirty="0"/>
          </a:p>
        </p:txBody>
      </p:sp>
      <p:sp>
        <p:nvSpPr>
          <p:cNvPr id="3" name="Объект 2"/>
          <p:cNvSpPr>
            <a:spLocks noGrp="1"/>
          </p:cNvSpPr>
          <p:nvPr>
            <p:ph idx="1"/>
          </p:nvPr>
        </p:nvSpPr>
        <p:spPr/>
        <p:txBody>
          <a:bodyPr numCol="2">
            <a:noAutofit/>
          </a:bodyPr>
          <a:lstStyle/>
          <a:p>
            <a:r>
              <a:rPr lang="en-US" sz="2000" dirty="0" err="1" smtClean="0">
                <a:solidFill>
                  <a:schemeClr val="accent6"/>
                </a:solidFill>
              </a:rPr>
              <a:t>Elmah</a:t>
            </a:r>
            <a:endParaRPr lang="en-US" sz="2000" dirty="0" smtClean="0">
              <a:solidFill>
                <a:schemeClr val="accent6"/>
              </a:solidFill>
            </a:endParaRPr>
          </a:p>
          <a:p>
            <a:r>
              <a:rPr lang="en-US" sz="2000" dirty="0" smtClean="0">
                <a:solidFill>
                  <a:schemeClr val="accent6"/>
                </a:solidFill>
              </a:rPr>
              <a:t>ASP.NET MVC </a:t>
            </a:r>
            <a:r>
              <a:rPr lang="en-US" sz="2000" dirty="0" err="1" smtClean="0">
                <a:solidFill>
                  <a:schemeClr val="accent6"/>
                </a:solidFill>
              </a:rPr>
              <a:t>MiniProfiler</a:t>
            </a:r>
            <a:endParaRPr lang="en-US" sz="2000" dirty="0" smtClean="0">
              <a:solidFill>
                <a:schemeClr val="accent6"/>
              </a:solidFill>
            </a:endParaRPr>
          </a:p>
          <a:p>
            <a:r>
              <a:rPr lang="en-US" sz="2000" dirty="0" err="1" smtClean="0">
                <a:solidFill>
                  <a:schemeClr val="accent6"/>
                </a:solidFill>
              </a:rPr>
              <a:t>MvcContrib</a:t>
            </a:r>
            <a:endParaRPr lang="en-US" sz="2000" dirty="0" smtClean="0">
              <a:solidFill>
                <a:schemeClr val="accent6"/>
              </a:solidFill>
            </a:endParaRPr>
          </a:p>
          <a:p>
            <a:r>
              <a:rPr lang="en-US" sz="2000" dirty="0" err="1" smtClean="0">
                <a:solidFill>
                  <a:schemeClr val="accent6"/>
                </a:solidFill>
              </a:rPr>
              <a:t>MvcMailer</a:t>
            </a:r>
            <a:endParaRPr lang="en-US" sz="2000" dirty="0" smtClean="0">
              <a:solidFill>
                <a:schemeClr val="accent6"/>
              </a:solidFill>
            </a:endParaRPr>
          </a:p>
          <a:p>
            <a:r>
              <a:rPr lang="en-US" sz="2000" dirty="0" err="1" smtClean="0">
                <a:solidFill>
                  <a:schemeClr val="accent6"/>
                </a:solidFill>
              </a:rPr>
              <a:t>NUnit</a:t>
            </a:r>
            <a:endParaRPr lang="en-US" sz="2000" dirty="0" smtClean="0">
              <a:solidFill>
                <a:schemeClr val="accent6"/>
              </a:solidFill>
            </a:endParaRPr>
          </a:p>
          <a:p>
            <a:r>
              <a:rPr lang="en-US" sz="2000" dirty="0" err="1" smtClean="0">
                <a:solidFill>
                  <a:schemeClr val="accent6"/>
                </a:solidFill>
              </a:rPr>
              <a:t>Ninject</a:t>
            </a:r>
            <a:endParaRPr lang="en-US" sz="2000" dirty="0" smtClean="0">
              <a:solidFill>
                <a:schemeClr val="accent6"/>
              </a:solidFill>
            </a:endParaRPr>
          </a:p>
          <a:p>
            <a:r>
              <a:rPr lang="en-US" sz="2000" dirty="0" err="1" smtClean="0">
                <a:solidFill>
                  <a:schemeClr val="accent6"/>
                </a:solidFill>
              </a:rPr>
              <a:t>QuickGraph</a:t>
            </a:r>
            <a:endParaRPr lang="en-US" sz="2000" dirty="0" smtClean="0">
              <a:solidFill>
                <a:schemeClr val="accent6"/>
              </a:solidFill>
            </a:endParaRPr>
          </a:p>
          <a:p>
            <a:r>
              <a:rPr lang="en-US" sz="2000" dirty="0" err="1" smtClean="0">
                <a:solidFill>
                  <a:schemeClr val="accent6"/>
                </a:solidFill>
              </a:rPr>
              <a:t>MvcScaffolding</a:t>
            </a:r>
            <a:endParaRPr lang="en-US" sz="2000" dirty="0" smtClean="0">
              <a:solidFill>
                <a:schemeClr val="accent6"/>
              </a:solidFill>
            </a:endParaRPr>
          </a:p>
          <a:p>
            <a:r>
              <a:rPr lang="en-US" sz="2000" dirty="0" err="1" smtClean="0">
                <a:solidFill>
                  <a:schemeClr val="accent6"/>
                </a:solidFill>
              </a:rPr>
              <a:t>WebActivator</a:t>
            </a:r>
            <a:endParaRPr lang="en-US" sz="2000" dirty="0" smtClean="0">
              <a:solidFill>
                <a:schemeClr val="accent6"/>
              </a:solidFill>
            </a:endParaRPr>
          </a:p>
          <a:p>
            <a:endParaRPr lang="en-US" sz="2000" dirty="0" smtClean="0">
              <a:solidFill>
                <a:schemeClr val="accent6"/>
              </a:solidFill>
            </a:endParaRPr>
          </a:p>
          <a:p>
            <a:r>
              <a:rPr lang="en-US" sz="2000" dirty="0" err="1" smtClean="0">
                <a:solidFill>
                  <a:schemeClr val="accent3"/>
                </a:solidFill>
              </a:rPr>
              <a:t>jQuery</a:t>
            </a:r>
            <a:endParaRPr lang="en-US" sz="2000" dirty="0" smtClean="0">
              <a:solidFill>
                <a:schemeClr val="accent3"/>
              </a:solidFill>
            </a:endParaRPr>
          </a:p>
          <a:p>
            <a:r>
              <a:rPr lang="en-US" sz="2000" dirty="0" err="1" smtClean="0">
                <a:solidFill>
                  <a:schemeClr val="accent3"/>
                </a:solidFill>
              </a:rPr>
              <a:t>FancyBox</a:t>
            </a:r>
            <a:endParaRPr lang="en-US" sz="2000" dirty="0" smtClean="0">
              <a:solidFill>
                <a:schemeClr val="accent3"/>
              </a:solidFill>
            </a:endParaRPr>
          </a:p>
          <a:p>
            <a:r>
              <a:rPr lang="en-US" sz="2000" dirty="0" smtClean="0">
                <a:solidFill>
                  <a:schemeClr val="accent3"/>
                </a:solidFill>
              </a:rPr>
              <a:t>LESS</a:t>
            </a:r>
          </a:p>
          <a:p>
            <a:r>
              <a:rPr lang="en-US" sz="2000" dirty="0" smtClean="0">
                <a:solidFill>
                  <a:schemeClr val="accent3"/>
                </a:solidFill>
              </a:rPr>
              <a:t>WMD | Markdown Editor</a:t>
            </a:r>
          </a:p>
          <a:p>
            <a:r>
              <a:rPr lang="en-US" sz="2000" dirty="0" smtClean="0">
                <a:solidFill>
                  <a:schemeClr val="accent3"/>
                </a:solidFill>
              </a:rPr>
              <a:t>Syntax Highlighter</a:t>
            </a:r>
          </a:p>
          <a:p>
            <a:endParaRPr lang="en-US" sz="2000" dirty="0">
              <a:solidFill>
                <a:schemeClr val="accent3"/>
              </a:solidFill>
            </a:endParaRPr>
          </a:p>
          <a:p>
            <a:r>
              <a:rPr lang="en-US" sz="2000" dirty="0" smtClean="0">
                <a:solidFill>
                  <a:schemeClr val="accent3"/>
                </a:solidFill>
              </a:rPr>
              <a:t>Google Search</a:t>
            </a:r>
          </a:p>
          <a:p>
            <a:r>
              <a:rPr lang="en-US" sz="2000" dirty="0" err="1" smtClean="0">
                <a:solidFill>
                  <a:schemeClr val="accent3"/>
                </a:solidFill>
              </a:rPr>
              <a:t>Disqus</a:t>
            </a:r>
            <a:endParaRPr lang="en-US" sz="2000" dirty="0" smtClean="0">
              <a:solidFill>
                <a:schemeClr val="accent3"/>
              </a:solidFill>
            </a:endParaRPr>
          </a:p>
          <a:p>
            <a:r>
              <a:rPr lang="en-US" sz="2000" dirty="0" err="1" smtClean="0">
                <a:solidFill>
                  <a:schemeClr val="accent3"/>
                </a:solidFill>
              </a:rPr>
              <a:t>Nuget</a:t>
            </a:r>
            <a:endParaRPr lang="en-US" sz="2000" dirty="0" smtClean="0">
              <a:solidFill>
                <a:schemeClr val="accent3"/>
              </a:solidFill>
            </a:endParaRPr>
          </a:p>
          <a:p>
            <a:endParaRPr lang="en-US" sz="2000" dirty="0">
              <a:solidFill>
                <a:schemeClr val="accent6"/>
              </a:solidFill>
            </a:endParaRPr>
          </a:p>
        </p:txBody>
      </p:sp>
      <p:pic>
        <p:nvPicPr>
          <p:cNvPr id="5" name="Picture 2" descr="    Microsoft User Group Communit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336" y="321450"/>
            <a:ext cx="1647825"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0209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MSUG.vn.ua 2.0</a:t>
            </a:r>
            <a:endParaRPr lang="uk-UA" dirty="0"/>
          </a:p>
        </p:txBody>
      </p:sp>
      <p:graphicFrame>
        <p:nvGraphicFramePr>
          <p:cNvPr id="5" name="Объект 4"/>
          <p:cNvGraphicFramePr>
            <a:graphicFrameLocks noGrp="1"/>
          </p:cNvGraphicFramePr>
          <p:nvPr>
            <p:ph idx="1"/>
            <p:extLst>
              <p:ext uri="{D42A27DB-BD31-4B8C-83A1-F6EECF244321}">
                <p14:modId xmlns:p14="http://schemas.microsoft.com/office/powerpoint/2010/main" val="609900748"/>
              </p:ext>
            </p:extLst>
          </p:nvPr>
        </p:nvGraphicFramePr>
        <p:xfrm>
          <a:off x="792163" y="1220788"/>
          <a:ext cx="8010525" cy="2865120"/>
        </p:xfrm>
        <a:graphic>
          <a:graphicData uri="http://schemas.openxmlformats.org/drawingml/2006/table">
            <a:tbl>
              <a:tblPr firstRow="1" bandRow="1">
                <a:tableStyleId>{5C22544A-7EE6-4342-B048-85BDC9FD1C3A}</a:tableStyleId>
              </a:tblPr>
              <a:tblGrid>
                <a:gridCol w="2670175"/>
                <a:gridCol w="2670175"/>
                <a:gridCol w="2670175"/>
              </a:tblGrid>
              <a:tr h="370840">
                <a:tc>
                  <a:txBody>
                    <a:bodyPr/>
                    <a:lstStyle/>
                    <a:p>
                      <a:endParaRPr lang="uk-UA" dirty="0"/>
                    </a:p>
                  </a:txBody>
                  <a:tcPr/>
                </a:tc>
                <a:tc>
                  <a:txBody>
                    <a:bodyPr/>
                    <a:lstStyle/>
                    <a:p>
                      <a:r>
                        <a:rPr lang="ru-RU" dirty="0" smtClean="0"/>
                        <a:t>Раньше</a:t>
                      </a:r>
                      <a:endParaRPr lang="uk-UA" dirty="0"/>
                    </a:p>
                  </a:txBody>
                  <a:tcPr/>
                </a:tc>
                <a:tc>
                  <a:txBody>
                    <a:bodyPr/>
                    <a:lstStyle/>
                    <a:p>
                      <a:r>
                        <a:rPr lang="ru-RU" dirty="0" smtClean="0"/>
                        <a:t>Сейчас</a:t>
                      </a:r>
                      <a:endParaRPr lang="uk-UA" dirty="0"/>
                    </a:p>
                  </a:txBody>
                  <a:tcPr/>
                </a:tc>
              </a:tr>
              <a:tr h="370840">
                <a:tc>
                  <a:txBody>
                    <a:bodyPr/>
                    <a:lstStyle/>
                    <a:p>
                      <a:r>
                        <a:rPr lang="ru-RU" dirty="0" smtClean="0"/>
                        <a:t>Стили</a:t>
                      </a:r>
                      <a:endParaRPr lang="uk-UA" dirty="0"/>
                    </a:p>
                  </a:txBody>
                  <a:tcPr/>
                </a:tc>
                <a:tc>
                  <a:txBody>
                    <a:bodyPr/>
                    <a:lstStyle/>
                    <a:p>
                      <a:r>
                        <a:rPr lang="en-US" dirty="0" smtClean="0"/>
                        <a:t>CSS</a:t>
                      </a:r>
                      <a:endParaRPr lang="uk-UA" dirty="0"/>
                    </a:p>
                  </a:txBody>
                  <a:tcPr/>
                </a:tc>
                <a:tc>
                  <a:txBody>
                    <a:bodyPr/>
                    <a:lstStyle/>
                    <a:p>
                      <a:r>
                        <a:rPr lang="en-US" dirty="0" smtClean="0"/>
                        <a:t>LESS</a:t>
                      </a:r>
                      <a:endParaRPr lang="uk-UA" dirty="0"/>
                    </a:p>
                  </a:txBody>
                  <a:tcPr/>
                </a:tc>
              </a:tr>
              <a:tr h="370840">
                <a:tc>
                  <a:txBody>
                    <a:bodyPr/>
                    <a:lstStyle/>
                    <a:p>
                      <a:r>
                        <a:rPr lang="ru-RU" dirty="0" smtClean="0"/>
                        <a:t>Рендеринг</a:t>
                      </a:r>
                      <a:r>
                        <a:rPr lang="ru-RU" baseline="0" dirty="0" smtClean="0"/>
                        <a:t> </a:t>
                      </a:r>
                      <a:r>
                        <a:rPr lang="en-US" baseline="0" dirty="0" smtClean="0"/>
                        <a:t>HTML</a:t>
                      </a:r>
                      <a:endParaRPr lang="uk-UA" dirty="0"/>
                    </a:p>
                  </a:txBody>
                  <a:tcPr/>
                </a:tc>
                <a:tc>
                  <a:txBody>
                    <a:bodyPr/>
                    <a:lstStyle/>
                    <a:p>
                      <a:r>
                        <a:rPr lang="en-US" dirty="0" err="1" smtClean="0"/>
                        <a:t>WebForms</a:t>
                      </a:r>
                      <a:endParaRPr lang="uk-UA" dirty="0"/>
                    </a:p>
                  </a:txBody>
                  <a:tcPr/>
                </a:tc>
                <a:tc>
                  <a:txBody>
                    <a:bodyPr/>
                    <a:lstStyle/>
                    <a:p>
                      <a:r>
                        <a:rPr lang="en-US" dirty="0" smtClean="0"/>
                        <a:t>Razor</a:t>
                      </a:r>
                      <a:endParaRPr lang="uk-UA" dirty="0"/>
                    </a:p>
                  </a:txBody>
                  <a:tcPr/>
                </a:tc>
              </a:tr>
              <a:tr h="370840">
                <a:tc>
                  <a:txBody>
                    <a:bodyPr/>
                    <a:lstStyle/>
                    <a:p>
                      <a:r>
                        <a:rPr lang="en-US" dirty="0" smtClean="0"/>
                        <a:t>ORM</a:t>
                      </a:r>
                      <a:endParaRPr lang="uk-UA" dirty="0"/>
                    </a:p>
                  </a:txBody>
                  <a:tcPr/>
                </a:tc>
                <a:tc>
                  <a:txBody>
                    <a:bodyPr/>
                    <a:lstStyle/>
                    <a:p>
                      <a:r>
                        <a:rPr lang="en-US" dirty="0" smtClean="0"/>
                        <a:t>EF</a:t>
                      </a:r>
                      <a:r>
                        <a:rPr lang="ru-RU" dirty="0" smtClean="0"/>
                        <a:t> </a:t>
                      </a:r>
                      <a:r>
                        <a:rPr lang="en-US" dirty="0" smtClean="0"/>
                        <a:t>4.0</a:t>
                      </a:r>
                      <a:endParaRPr lang="uk-UA" dirty="0"/>
                    </a:p>
                  </a:txBody>
                  <a:tcPr/>
                </a:tc>
                <a:tc>
                  <a:txBody>
                    <a:bodyPr/>
                    <a:lstStyle/>
                    <a:p>
                      <a:r>
                        <a:rPr lang="en-US" dirty="0" smtClean="0"/>
                        <a:t>EF 4.0 + </a:t>
                      </a:r>
                      <a:r>
                        <a:rPr lang="en-US" dirty="0" err="1" smtClean="0"/>
                        <a:t>MvcScaffolding</a:t>
                      </a:r>
                      <a:endParaRPr lang="uk-UA" dirty="0"/>
                    </a:p>
                  </a:txBody>
                  <a:tcPr/>
                </a:tc>
              </a:tr>
              <a:tr h="370840">
                <a:tc>
                  <a:txBody>
                    <a:bodyPr/>
                    <a:lstStyle/>
                    <a:p>
                      <a:r>
                        <a:rPr lang="en-US" dirty="0" err="1" smtClean="0"/>
                        <a:t>IoC</a:t>
                      </a:r>
                      <a:endParaRPr lang="uk-UA" dirty="0"/>
                    </a:p>
                  </a:txBody>
                  <a:tcPr/>
                </a:tc>
                <a:tc>
                  <a:txBody>
                    <a:bodyPr/>
                    <a:lstStyle/>
                    <a:p>
                      <a:r>
                        <a:rPr lang="en-US" dirty="0" smtClean="0"/>
                        <a:t>n/a</a:t>
                      </a:r>
                      <a:endParaRPr lang="uk-UA" dirty="0"/>
                    </a:p>
                  </a:txBody>
                  <a:tcPr/>
                </a:tc>
                <a:tc>
                  <a:txBody>
                    <a:bodyPr/>
                    <a:lstStyle/>
                    <a:p>
                      <a:r>
                        <a:rPr lang="en-US" dirty="0" err="1" smtClean="0"/>
                        <a:t>Ninject</a:t>
                      </a:r>
                      <a:endParaRPr lang="uk-UA" dirty="0"/>
                    </a:p>
                  </a:txBody>
                  <a:tcPr/>
                </a:tc>
              </a:tr>
              <a:tr h="370840">
                <a:tc>
                  <a:txBody>
                    <a:bodyPr/>
                    <a:lstStyle/>
                    <a:p>
                      <a:r>
                        <a:rPr lang="en-US" dirty="0" smtClean="0"/>
                        <a:t>HTML</a:t>
                      </a:r>
                      <a:endParaRPr lang="uk-UA" dirty="0"/>
                    </a:p>
                  </a:txBody>
                  <a:tcPr/>
                </a:tc>
                <a:tc>
                  <a:txBody>
                    <a:bodyPr/>
                    <a:lstStyle/>
                    <a:p>
                      <a:r>
                        <a:rPr lang="en-US" dirty="0" smtClean="0"/>
                        <a:t>div, html4</a:t>
                      </a:r>
                      <a:endParaRPr lang="uk-UA" dirty="0"/>
                    </a:p>
                  </a:txBody>
                  <a:tcPr/>
                </a:tc>
                <a:tc>
                  <a:txBody>
                    <a:bodyPr/>
                    <a:lstStyle/>
                    <a:p>
                      <a:r>
                        <a:rPr lang="en-US" baseline="0" dirty="0" smtClean="0"/>
                        <a:t>html5 + Semantic GRID</a:t>
                      </a:r>
                      <a:endParaRPr lang="uk-UA" dirty="0"/>
                    </a:p>
                  </a:txBody>
                  <a:tcPr/>
                </a:tc>
              </a:tr>
              <a:tr h="370840">
                <a:tc>
                  <a:txBody>
                    <a:bodyPr/>
                    <a:lstStyle/>
                    <a:p>
                      <a:r>
                        <a:rPr lang="en-US" dirty="0" smtClean="0"/>
                        <a:t>Profiler</a:t>
                      </a:r>
                      <a:endParaRPr lang="uk-UA" dirty="0"/>
                    </a:p>
                  </a:txBody>
                  <a:tcPr/>
                </a:tc>
                <a:tc>
                  <a:txBody>
                    <a:bodyPr/>
                    <a:lstStyle/>
                    <a:p>
                      <a:r>
                        <a:rPr lang="en-US" dirty="0" smtClean="0"/>
                        <a:t>n/a</a:t>
                      </a:r>
                      <a:endParaRPr lang="uk-UA" dirty="0"/>
                    </a:p>
                  </a:txBody>
                  <a:tcPr/>
                </a:tc>
                <a:tc>
                  <a:txBody>
                    <a:bodyPr/>
                    <a:lstStyle/>
                    <a:p>
                      <a:r>
                        <a:rPr lang="en-US" dirty="0" smtClean="0"/>
                        <a:t>ASP.NET MVC </a:t>
                      </a:r>
                      <a:r>
                        <a:rPr lang="en-US" dirty="0" err="1" smtClean="0"/>
                        <a:t>MiniProfiler</a:t>
                      </a:r>
                      <a:endParaRPr lang="uk-UA" dirty="0"/>
                    </a:p>
                  </a:txBody>
                  <a:tcPr/>
                </a:tc>
              </a:tr>
            </a:tbl>
          </a:graphicData>
        </a:graphic>
      </p:graphicFrame>
      <p:pic>
        <p:nvPicPr>
          <p:cNvPr id="2050" name="Picture 2" descr="    Microsoft User Group Communit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336" y="321450"/>
            <a:ext cx="1647825"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9729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err="1" smtClean="0"/>
              <a:t>Nu</a:t>
            </a:r>
            <a:r>
              <a:rPr lang="en-US" dirty="0" err="1"/>
              <a:t>G</a:t>
            </a:r>
            <a:r>
              <a:rPr lang="en-US" dirty="0" err="1" smtClean="0"/>
              <a:t>et</a:t>
            </a:r>
            <a:r>
              <a:rPr lang="en-US" dirty="0" smtClean="0"/>
              <a:t>, ASP.NET </a:t>
            </a:r>
            <a:r>
              <a:rPr lang="en-US" dirty="0" err="1" smtClean="0"/>
              <a:t>MiniProfiler</a:t>
            </a:r>
            <a:r>
              <a:rPr lang="en-US" dirty="0" smtClean="0"/>
              <a:t>, LESS</a:t>
            </a:r>
            <a:endParaRPr lang="ru-RU" dirty="0" smtClean="0"/>
          </a:p>
          <a:p>
            <a:endParaRPr lang="ru-RU" dirty="0" smtClean="0"/>
          </a:p>
        </p:txBody>
      </p:sp>
      <p:sp>
        <p:nvSpPr>
          <p:cNvPr id="5" name="Content Placeholder 4"/>
          <p:cNvSpPr>
            <a:spLocks noGrp="1"/>
          </p:cNvSpPr>
          <p:nvPr>
            <p:ph sz="quarter" idx="10"/>
          </p:nvPr>
        </p:nvSpPr>
        <p:spPr/>
        <p:txBody>
          <a:bodyPr/>
          <a:lstStyle/>
          <a:p>
            <a:r>
              <a:rPr lang="ru-RU" dirty="0" smtClean="0"/>
              <a:t>Демонстрация</a:t>
            </a:r>
            <a:endParaRPr lang="ru-RU" dirty="0"/>
          </a:p>
        </p:txBody>
      </p:sp>
      <p:sp>
        <p:nvSpPr>
          <p:cNvPr id="2" name="Text Placeholder 1"/>
          <p:cNvSpPr>
            <a:spLocks noGrp="1"/>
          </p:cNvSpPr>
          <p:nvPr>
            <p:ph type="body" sz="quarter" idx="12"/>
          </p:nvPr>
        </p:nvSpPr>
        <p:spPr/>
        <p:txBody>
          <a:bodyPr/>
          <a:lstStyle/>
          <a:p>
            <a:r>
              <a:rPr lang="ru-RU" dirty="0" smtClean="0"/>
              <a:t>Демонстрация</a:t>
            </a:r>
            <a:endParaRPr lang="ru-RU" dirty="0"/>
          </a:p>
        </p:txBody>
      </p:sp>
    </p:spTree>
    <p:extLst>
      <p:ext uri="{BB962C8B-B14F-4D97-AF65-F5344CB8AC3E}">
        <p14:creationId xmlns:p14="http://schemas.microsoft.com/office/powerpoint/2010/main" val="353493618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en-US" sz="2000" dirty="0" smtClean="0">
                <a:latin typeface="Segoe UI Light" pitchFamily="34" charset="0"/>
                <a:cs typeface="Segoe UI Light" pitchFamily="34" charset="0"/>
              </a:rPr>
              <a:t>Blogger, </a:t>
            </a:r>
            <a:r>
              <a:rPr lang="en-US" sz="2000" dirty="0" err="1" smtClean="0">
                <a:latin typeface="Segoe UI Light" pitchFamily="34" charset="0"/>
                <a:cs typeface="Segoe UI Light" pitchFamily="34" charset="0"/>
              </a:rPr>
              <a:t>Wordpress</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en-US" dirty="0" smtClean="0"/>
              <a:t>wp7rocks.com, devrain.com</a:t>
            </a:r>
            <a:endParaRPr lang="ru-RU" dirty="0" smtClean="0"/>
          </a:p>
          <a:p>
            <a:r>
              <a:rPr lang="en-US" dirty="0" smtClean="0"/>
              <a:t>Windows Phone 7 Rocks!</a:t>
            </a:r>
          </a:p>
          <a:p>
            <a:r>
              <a:rPr lang="en-US" dirty="0" err="1" smtClean="0"/>
              <a:t>DevRain</a:t>
            </a:r>
            <a:r>
              <a:rPr lang="en-US" dirty="0" smtClean="0"/>
              <a:t> Solutions</a:t>
            </a:r>
            <a:endParaRPr lang="ru-RU" dirty="0"/>
          </a:p>
        </p:txBody>
      </p:sp>
    </p:spTree>
    <p:extLst>
      <p:ext uri="{BB962C8B-B14F-4D97-AF65-F5344CB8AC3E}">
        <p14:creationId xmlns:p14="http://schemas.microsoft.com/office/powerpoint/2010/main" val="14610133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Windows Phone 7 Rocks!</a:t>
            </a:r>
            <a:endParaRPr lang="uk-UA" dirty="0"/>
          </a:p>
        </p:txBody>
      </p:sp>
      <p:sp>
        <p:nvSpPr>
          <p:cNvPr id="3" name="Объект 2"/>
          <p:cNvSpPr>
            <a:spLocks noGrp="1"/>
          </p:cNvSpPr>
          <p:nvPr>
            <p:ph idx="1"/>
          </p:nvPr>
        </p:nvSpPr>
        <p:spPr/>
        <p:txBody>
          <a:bodyPr>
            <a:noAutofit/>
          </a:bodyPr>
          <a:lstStyle/>
          <a:p>
            <a:r>
              <a:rPr lang="ru-RU" sz="1800" dirty="0" smtClean="0"/>
              <a:t>Цель:</a:t>
            </a:r>
          </a:p>
          <a:p>
            <a:r>
              <a:rPr lang="ru-RU" sz="1800" dirty="0" smtClean="0">
                <a:solidFill>
                  <a:schemeClr val="accent6"/>
                </a:solidFill>
              </a:rPr>
              <a:t>Создание сайта сообщества </a:t>
            </a:r>
            <a:r>
              <a:rPr lang="en-US" sz="1800" dirty="0" smtClean="0">
                <a:solidFill>
                  <a:schemeClr val="accent6"/>
                </a:solidFill>
              </a:rPr>
              <a:t>Windows Phone 7</a:t>
            </a:r>
            <a:r>
              <a:rPr lang="ru-RU" sz="1800" dirty="0" smtClean="0">
                <a:solidFill>
                  <a:schemeClr val="accent6"/>
                </a:solidFill>
              </a:rPr>
              <a:t> разработчиков и пользователей</a:t>
            </a:r>
          </a:p>
          <a:p>
            <a:endParaRPr lang="ru-RU" sz="1800" dirty="0" smtClean="0"/>
          </a:p>
          <a:p>
            <a:r>
              <a:rPr lang="ru-RU" sz="1800" dirty="0" smtClean="0"/>
              <a:t>Требования:</a:t>
            </a:r>
          </a:p>
          <a:p>
            <a:pPr marL="285750" indent="-285750">
              <a:buFont typeface="Wingdings" pitchFamily="2" charset="2"/>
              <a:buChar char="q"/>
            </a:pPr>
            <a:r>
              <a:rPr lang="ru-RU" sz="1800" dirty="0" smtClean="0"/>
              <a:t>Технические: блоги, управление контентом, управление пользователями;</a:t>
            </a:r>
          </a:p>
          <a:p>
            <a:pPr marL="285750" indent="-285750">
              <a:buFont typeface="Wingdings" pitchFamily="2" charset="2"/>
              <a:buChar char="q"/>
            </a:pPr>
            <a:r>
              <a:rPr lang="ru-RU" sz="1800" dirty="0" smtClean="0"/>
              <a:t>Временные: очень быстро, в условиях отсутствия бюджета </a:t>
            </a:r>
            <a:r>
              <a:rPr lang="ru-RU" sz="1800" dirty="0" smtClean="0">
                <a:solidFill>
                  <a:schemeClr val="accent6"/>
                </a:solidFill>
              </a:rPr>
              <a:t>и нет желания создавать еще один велосипед</a:t>
            </a:r>
            <a:r>
              <a:rPr lang="ru-RU" sz="1800" dirty="0" smtClean="0"/>
              <a:t>.</a:t>
            </a:r>
          </a:p>
        </p:txBody>
      </p:sp>
    </p:spTree>
    <p:extLst>
      <p:ext uri="{BB962C8B-B14F-4D97-AF65-F5344CB8AC3E}">
        <p14:creationId xmlns:p14="http://schemas.microsoft.com/office/powerpoint/2010/main" val="1959402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Blogger, </a:t>
            </a:r>
            <a:r>
              <a:rPr lang="en-US" dirty="0" err="1" smtClean="0"/>
              <a:t>Wordpress</a:t>
            </a:r>
            <a:endParaRPr lang="uk-UA" dirty="0"/>
          </a:p>
        </p:txBody>
      </p:sp>
      <p:sp>
        <p:nvSpPr>
          <p:cNvPr id="3" name="Объект 2"/>
          <p:cNvSpPr>
            <a:spLocks noGrp="1"/>
          </p:cNvSpPr>
          <p:nvPr>
            <p:ph idx="1"/>
          </p:nvPr>
        </p:nvSpPr>
        <p:spPr/>
        <p:txBody>
          <a:bodyPr>
            <a:noAutofit/>
          </a:bodyPr>
          <a:lstStyle/>
          <a:p>
            <a:r>
              <a:rPr lang="ru-RU" sz="1800" dirty="0" smtClean="0"/>
              <a:t>Плюсы:</a:t>
            </a:r>
          </a:p>
          <a:p>
            <a:pPr marL="285750" indent="-285750">
              <a:buFont typeface="Wingdings" pitchFamily="2" charset="2"/>
              <a:buChar char="q"/>
            </a:pPr>
            <a:r>
              <a:rPr lang="ru-RU" sz="1800" dirty="0" smtClean="0">
                <a:solidFill>
                  <a:schemeClr val="accent3"/>
                </a:solidFill>
              </a:rPr>
              <a:t>Очень быстрый старт!</a:t>
            </a:r>
          </a:p>
          <a:p>
            <a:pPr marL="285750" indent="-285750">
              <a:buFont typeface="Wingdings" pitchFamily="2" charset="2"/>
              <a:buChar char="q"/>
            </a:pPr>
            <a:r>
              <a:rPr lang="ru-RU" sz="1800" dirty="0" smtClean="0">
                <a:solidFill>
                  <a:schemeClr val="accent3"/>
                </a:solidFill>
              </a:rPr>
              <a:t>Не нужен хостинг.</a:t>
            </a:r>
          </a:p>
          <a:p>
            <a:pPr marL="285750" indent="-285750">
              <a:buFont typeface="Wingdings" pitchFamily="2" charset="2"/>
              <a:buChar char="q"/>
            </a:pPr>
            <a:endParaRPr lang="ru-RU" sz="1800" dirty="0">
              <a:solidFill>
                <a:schemeClr val="tx1"/>
              </a:solidFill>
            </a:endParaRPr>
          </a:p>
          <a:p>
            <a:r>
              <a:rPr lang="ru-RU" sz="1800" dirty="0" smtClean="0"/>
              <a:t>Минусы:</a:t>
            </a:r>
          </a:p>
          <a:p>
            <a:pPr marL="285750" indent="-285750">
              <a:buFont typeface="Wingdings" pitchFamily="2" charset="2"/>
              <a:buChar char="q"/>
            </a:pPr>
            <a:r>
              <a:rPr lang="ru-RU" sz="1800" dirty="0" smtClean="0">
                <a:solidFill>
                  <a:schemeClr val="accent6"/>
                </a:solidFill>
              </a:rPr>
              <a:t>Проблема роста;</a:t>
            </a:r>
          </a:p>
          <a:p>
            <a:pPr marL="285750" indent="-285750">
              <a:buFont typeface="Wingdings" pitchFamily="2" charset="2"/>
              <a:buChar char="q"/>
            </a:pPr>
            <a:r>
              <a:rPr lang="ru-RU" sz="1800" dirty="0" smtClean="0">
                <a:solidFill>
                  <a:schemeClr val="accent6"/>
                </a:solidFill>
              </a:rPr>
              <a:t>Сложность изменения дизайна (нужно использовать темы</a:t>
            </a:r>
            <a:r>
              <a:rPr lang="en-US" sz="1800" dirty="0" smtClean="0">
                <a:solidFill>
                  <a:schemeClr val="accent6"/>
                </a:solidFill>
              </a:rPr>
              <a:t>);</a:t>
            </a:r>
            <a:endParaRPr lang="ru-RU" sz="1800" dirty="0" smtClean="0">
              <a:solidFill>
                <a:schemeClr val="accent6"/>
              </a:solidFill>
            </a:endParaRPr>
          </a:p>
          <a:p>
            <a:pPr marL="285750" indent="-285750">
              <a:buFont typeface="Wingdings" pitchFamily="2" charset="2"/>
              <a:buChar char="q"/>
            </a:pPr>
            <a:r>
              <a:rPr lang="ru-RU" sz="1800" dirty="0" smtClean="0">
                <a:solidFill>
                  <a:schemeClr val="accent6"/>
                </a:solidFill>
              </a:rPr>
              <a:t>Расширение функционала только за счет готовых </a:t>
            </a:r>
            <a:r>
              <a:rPr lang="ru-RU" sz="1800" dirty="0" err="1" smtClean="0">
                <a:solidFill>
                  <a:schemeClr val="accent6"/>
                </a:solidFill>
              </a:rPr>
              <a:t>виджетов</a:t>
            </a:r>
            <a:r>
              <a:rPr lang="ru-RU" sz="1800" dirty="0" smtClean="0">
                <a:solidFill>
                  <a:schemeClr val="accent6"/>
                </a:solidFill>
              </a:rPr>
              <a:t> и плагинов;</a:t>
            </a:r>
          </a:p>
          <a:p>
            <a:pPr marL="285750" indent="-285750">
              <a:buFont typeface="Wingdings" pitchFamily="2" charset="2"/>
              <a:buChar char="q"/>
            </a:pPr>
            <a:r>
              <a:rPr lang="ru-RU" sz="1800" dirty="0" smtClean="0">
                <a:solidFill>
                  <a:schemeClr val="accent6"/>
                </a:solidFill>
              </a:rPr>
              <a:t>Сложный и замусоренный </a:t>
            </a:r>
            <a:r>
              <a:rPr lang="en-US" sz="1800" dirty="0" smtClean="0">
                <a:solidFill>
                  <a:schemeClr val="accent6"/>
                </a:solidFill>
              </a:rPr>
              <a:t>HTML </a:t>
            </a:r>
            <a:r>
              <a:rPr lang="ru-RU" sz="1800" dirty="0" smtClean="0">
                <a:solidFill>
                  <a:schemeClr val="accent6"/>
                </a:solidFill>
              </a:rPr>
              <a:t>код на выходе</a:t>
            </a:r>
            <a:r>
              <a:rPr lang="en-US" sz="1800" dirty="0" smtClean="0">
                <a:solidFill>
                  <a:schemeClr val="accent6"/>
                </a:solidFill>
              </a:rPr>
              <a:t>;</a:t>
            </a:r>
          </a:p>
          <a:p>
            <a:pPr marL="285750" indent="-285750">
              <a:buFont typeface="Wingdings" pitchFamily="2" charset="2"/>
              <a:buChar char="q"/>
            </a:pPr>
            <a:r>
              <a:rPr lang="en-US" sz="1800" dirty="0" smtClean="0">
                <a:solidFill>
                  <a:schemeClr val="accent6"/>
                </a:solidFill>
              </a:rPr>
              <a:t>+</a:t>
            </a:r>
            <a:r>
              <a:rPr lang="en-US" sz="1800" dirty="0" err="1" smtClean="0">
                <a:solidFill>
                  <a:schemeClr val="accent6"/>
                </a:solidFill>
              </a:rPr>
              <a:t>Wordpress</a:t>
            </a:r>
            <a:r>
              <a:rPr lang="en-US" sz="1800" dirty="0" smtClean="0">
                <a:solidFill>
                  <a:schemeClr val="accent6"/>
                </a:solidFill>
              </a:rPr>
              <a:t>: </a:t>
            </a:r>
            <a:r>
              <a:rPr lang="uk-UA" sz="1800" dirty="0" smtClean="0">
                <a:solidFill>
                  <a:schemeClr val="accent6"/>
                </a:solidFill>
              </a:rPr>
              <a:t>н</a:t>
            </a:r>
            <a:r>
              <a:rPr lang="ru-RU" sz="1800" dirty="0" err="1" smtClean="0">
                <a:solidFill>
                  <a:schemeClr val="accent6"/>
                </a:solidFill>
              </a:rPr>
              <a:t>улевая</a:t>
            </a:r>
            <a:r>
              <a:rPr lang="ru-RU" sz="1800" dirty="0" smtClean="0">
                <a:solidFill>
                  <a:schemeClr val="accent6"/>
                </a:solidFill>
              </a:rPr>
              <a:t> защищенность </a:t>
            </a:r>
            <a:r>
              <a:rPr lang="uk-UA" sz="1800" dirty="0" smtClean="0">
                <a:solidFill>
                  <a:schemeClr val="accent6"/>
                </a:solidFill>
              </a:rPr>
              <a:t>и </a:t>
            </a:r>
            <a:r>
              <a:rPr lang="uk-UA" sz="1800" dirty="0" err="1" smtClean="0">
                <a:solidFill>
                  <a:schemeClr val="accent6"/>
                </a:solidFill>
              </a:rPr>
              <a:t>главный</a:t>
            </a:r>
            <a:r>
              <a:rPr lang="uk-UA" sz="1800" dirty="0" smtClean="0">
                <a:solidFill>
                  <a:schemeClr val="accent6"/>
                </a:solidFill>
              </a:rPr>
              <a:t> компонент – </a:t>
            </a:r>
            <a:r>
              <a:rPr lang="uk-UA" sz="1800" dirty="0" err="1" smtClean="0">
                <a:solidFill>
                  <a:schemeClr val="accent6"/>
                </a:solidFill>
              </a:rPr>
              <a:t>кэширование</a:t>
            </a:r>
            <a:r>
              <a:rPr lang="uk-UA" sz="1800" dirty="0">
                <a:solidFill>
                  <a:schemeClr val="accent6"/>
                </a:solidFill>
              </a:rPr>
              <a:t>!</a:t>
            </a:r>
            <a:endParaRPr lang="ru-RU" sz="1800" dirty="0" smtClean="0">
              <a:solidFill>
                <a:schemeClr val="accent6"/>
              </a:solidFill>
            </a:endParaRPr>
          </a:p>
        </p:txBody>
      </p:sp>
    </p:spTree>
    <p:extLst>
      <p:ext uri="{BB962C8B-B14F-4D97-AF65-F5344CB8AC3E}">
        <p14:creationId xmlns:p14="http://schemas.microsoft.com/office/powerpoint/2010/main" val="284818232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uk-UA" dirty="0"/>
          </a:p>
        </p:txBody>
      </p:sp>
      <p:sp>
        <p:nvSpPr>
          <p:cNvPr id="3" name="Объект 2"/>
          <p:cNvSpPr>
            <a:spLocks noGrp="1"/>
          </p:cNvSpPr>
          <p:nvPr>
            <p:ph idx="1"/>
          </p:nvPr>
        </p:nvSpPr>
        <p:spPr/>
        <p:txBody>
          <a:bodyPr>
            <a:noAutofit/>
          </a:bodyPr>
          <a:lstStyle/>
          <a:p>
            <a:pPr algn="r"/>
            <a:r>
              <a:rPr lang="ru-RU" sz="2800" dirty="0" smtClean="0"/>
              <a:t>И снова здравствуйте!</a:t>
            </a:r>
          </a:p>
          <a:p>
            <a:pPr algn="r"/>
            <a:r>
              <a:rPr lang="ru-RU" sz="2000" i="1" dirty="0" smtClean="0"/>
              <a:t>Велосипед</a:t>
            </a:r>
          </a:p>
        </p:txBody>
      </p:sp>
    </p:spTree>
    <p:extLst>
      <p:ext uri="{BB962C8B-B14F-4D97-AF65-F5344CB8AC3E}">
        <p14:creationId xmlns:p14="http://schemas.microsoft.com/office/powerpoint/2010/main" val="6660457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Велосипед</a:t>
            </a:r>
            <a:r>
              <a:rPr lang="uk-UA" dirty="0" err="1" smtClean="0"/>
              <a:t>им</a:t>
            </a:r>
            <a:r>
              <a:rPr lang="ru-RU" dirty="0" smtClean="0"/>
              <a:t>!</a:t>
            </a:r>
            <a:endParaRPr lang="uk-UA" dirty="0"/>
          </a:p>
        </p:txBody>
      </p:sp>
      <p:sp>
        <p:nvSpPr>
          <p:cNvPr id="3" name="Объект 2"/>
          <p:cNvSpPr>
            <a:spLocks noGrp="1"/>
          </p:cNvSpPr>
          <p:nvPr>
            <p:ph idx="1"/>
          </p:nvPr>
        </p:nvSpPr>
        <p:spPr/>
        <p:txBody>
          <a:bodyPr>
            <a:noAutofit/>
          </a:bodyPr>
          <a:lstStyle/>
          <a:p>
            <a:r>
              <a:rPr lang="ru-RU" sz="1800" dirty="0" smtClean="0"/>
              <a:t>Что используем:</a:t>
            </a:r>
          </a:p>
          <a:p>
            <a:pPr marL="285750" indent="-285750">
              <a:buFont typeface="Wingdings" pitchFamily="2" charset="2"/>
              <a:buChar char="q"/>
            </a:pPr>
            <a:r>
              <a:rPr lang="en-US" sz="1800" dirty="0" smtClean="0">
                <a:solidFill>
                  <a:schemeClr val="accent6"/>
                </a:solidFill>
              </a:rPr>
              <a:t>ASP.NET MVC 3.0</a:t>
            </a:r>
            <a:endParaRPr lang="ru-RU" sz="1800" dirty="0" smtClean="0">
              <a:solidFill>
                <a:schemeClr val="accent6"/>
              </a:solidFill>
            </a:endParaRPr>
          </a:p>
          <a:p>
            <a:pPr marL="285750" indent="-285750">
              <a:buFont typeface="Wingdings" pitchFamily="2" charset="2"/>
              <a:buChar char="q"/>
            </a:pPr>
            <a:r>
              <a:rPr lang="en-US" sz="1800" dirty="0" err="1" smtClean="0">
                <a:solidFill>
                  <a:schemeClr val="accent6"/>
                </a:solidFill>
              </a:rPr>
              <a:t>Autofac</a:t>
            </a:r>
            <a:endParaRPr lang="en-US" sz="1800" dirty="0" smtClean="0">
              <a:solidFill>
                <a:schemeClr val="accent6"/>
              </a:solidFill>
            </a:endParaRPr>
          </a:p>
          <a:p>
            <a:pPr marL="285750" indent="-285750">
              <a:buFont typeface="Wingdings" pitchFamily="2" charset="2"/>
              <a:buChar char="q"/>
            </a:pPr>
            <a:r>
              <a:rPr lang="en-US" sz="1800" dirty="0">
                <a:solidFill>
                  <a:schemeClr val="accent6"/>
                </a:solidFill>
              </a:rPr>
              <a:t>12 column grid</a:t>
            </a:r>
          </a:p>
          <a:p>
            <a:pPr marL="285750" indent="-285750">
              <a:buFont typeface="Wingdings" pitchFamily="2" charset="2"/>
              <a:buChar char="q"/>
            </a:pPr>
            <a:r>
              <a:rPr lang="en-US" sz="1800" dirty="0" err="1" smtClean="0">
                <a:solidFill>
                  <a:schemeClr val="accent6"/>
                </a:solidFill>
              </a:rPr>
              <a:t>MvcScaffolding</a:t>
            </a:r>
            <a:endParaRPr lang="en-US" sz="1800" dirty="0" smtClean="0">
              <a:solidFill>
                <a:schemeClr val="accent6"/>
              </a:solidFill>
            </a:endParaRPr>
          </a:p>
          <a:p>
            <a:pPr marL="285750" indent="-285750">
              <a:buFont typeface="Wingdings" pitchFamily="2" charset="2"/>
              <a:buChar char="q"/>
            </a:pPr>
            <a:r>
              <a:rPr lang="en-US" sz="1800" dirty="0" err="1" smtClean="0">
                <a:solidFill>
                  <a:schemeClr val="accent6"/>
                </a:solidFill>
              </a:rPr>
              <a:t>Elmah</a:t>
            </a:r>
            <a:endParaRPr lang="en-US" sz="1800" dirty="0">
              <a:solidFill>
                <a:schemeClr val="accent6"/>
              </a:solidFill>
            </a:endParaRPr>
          </a:p>
          <a:p>
            <a:pPr marL="285750" indent="-285750">
              <a:buFont typeface="Wingdings" pitchFamily="2" charset="2"/>
              <a:buChar char="q"/>
            </a:pPr>
            <a:r>
              <a:rPr lang="en-US" sz="1800" dirty="0">
                <a:solidFill>
                  <a:schemeClr val="accent6"/>
                </a:solidFill>
              </a:rPr>
              <a:t>ASP.NET MVC </a:t>
            </a:r>
            <a:r>
              <a:rPr lang="en-US" sz="1800" dirty="0" err="1" smtClean="0">
                <a:solidFill>
                  <a:schemeClr val="accent6"/>
                </a:solidFill>
              </a:rPr>
              <a:t>MiniProfiler</a:t>
            </a:r>
            <a:endParaRPr lang="en-US" sz="1800" dirty="0">
              <a:solidFill>
                <a:schemeClr val="accent6"/>
              </a:solidFill>
            </a:endParaRPr>
          </a:p>
          <a:p>
            <a:pPr marL="285750" indent="-285750">
              <a:buFont typeface="Wingdings" pitchFamily="2" charset="2"/>
              <a:buChar char="q"/>
            </a:pPr>
            <a:r>
              <a:rPr lang="en-US" sz="1800" dirty="0" smtClean="0">
                <a:solidFill>
                  <a:schemeClr val="accent6"/>
                </a:solidFill>
              </a:rPr>
              <a:t>EF Entity Framework 4.1 </a:t>
            </a:r>
            <a:r>
              <a:rPr lang="ru-RU" sz="1800" dirty="0" smtClean="0">
                <a:solidFill>
                  <a:schemeClr val="accent6"/>
                </a:solidFill>
              </a:rPr>
              <a:t>(</a:t>
            </a:r>
            <a:r>
              <a:rPr lang="en-US" sz="1800" dirty="0" smtClean="0">
                <a:solidFill>
                  <a:schemeClr val="accent6"/>
                </a:solidFill>
              </a:rPr>
              <a:t>Code First</a:t>
            </a:r>
            <a:r>
              <a:rPr lang="ru-RU" sz="1800" dirty="0" smtClean="0">
                <a:solidFill>
                  <a:schemeClr val="accent6"/>
                </a:solidFill>
              </a:rPr>
              <a:t>) и 4.3 </a:t>
            </a:r>
            <a:r>
              <a:rPr lang="en-US" sz="1800" dirty="0" smtClean="0">
                <a:solidFill>
                  <a:schemeClr val="accent6"/>
                </a:solidFill>
              </a:rPr>
              <a:t>(Data Migrations)</a:t>
            </a:r>
          </a:p>
          <a:p>
            <a:pPr marL="285750" indent="-285750">
              <a:buFont typeface="Wingdings" pitchFamily="2" charset="2"/>
              <a:buChar char="q"/>
            </a:pPr>
            <a:r>
              <a:rPr lang="en-US" sz="1800" dirty="0" smtClean="0">
                <a:solidFill>
                  <a:schemeClr val="accent6"/>
                </a:solidFill>
              </a:rPr>
              <a:t>Windows Azure</a:t>
            </a:r>
          </a:p>
          <a:p>
            <a:pPr marL="285750" indent="-285750">
              <a:buFont typeface="Wingdings" pitchFamily="2" charset="2"/>
              <a:buChar char="q"/>
            </a:pPr>
            <a:r>
              <a:rPr lang="en-US" sz="1800" smtClean="0">
                <a:solidFill>
                  <a:schemeClr val="accent6"/>
                </a:solidFill>
              </a:rPr>
              <a:t>WebActivator</a:t>
            </a:r>
            <a:endParaRPr lang="en-US" sz="1800" dirty="0" smtClean="0">
              <a:solidFill>
                <a:schemeClr val="accent6"/>
              </a:solidFill>
            </a:endParaRPr>
          </a:p>
          <a:p>
            <a:pPr marL="285750" indent="-285750">
              <a:buFont typeface="Wingdings" pitchFamily="2" charset="2"/>
              <a:buChar char="q"/>
            </a:pPr>
            <a:endParaRPr lang="ru-RU" sz="1800" dirty="0" smtClean="0">
              <a:solidFill>
                <a:schemeClr val="accent6"/>
              </a:solidFill>
            </a:endParaRPr>
          </a:p>
        </p:txBody>
      </p:sp>
    </p:spTree>
    <p:extLst>
      <p:ext uri="{BB962C8B-B14F-4D97-AF65-F5344CB8AC3E}">
        <p14:creationId xmlns:p14="http://schemas.microsoft.com/office/powerpoint/2010/main" val="147133422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prstGeom prst="rect">
            <a:avLst/>
          </a:prstGeom>
        </p:spPr>
        <p:txBody>
          <a:bodyPr/>
          <a:lstStyle/>
          <a:p>
            <a:r>
              <a:rPr lang="ru-RU" dirty="0" smtClean="0"/>
              <a:t>Контакты</a:t>
            </a:r>
            <a:endParaRPr lang="ru-RU" dirty="0"/>
          </a:p>
        </p:txBody>
      </p:sp>
      <p:sp>
        <p:nvSpPr>
          <p:cNvPr id="3" name="Subtitle 2"/>
          <p:cNvSpPr>
            <a:spLocks noGrp="1"/>
          </p:cNvSpPr>
          <p:nvPr>
            <p:ph type="subTitle" idx="1"/>
          </p:nvPr>
        </p:nvSpPr>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a:prstGeom prst="rect">
            <a:avLst/>
          </a:prstGeom>
        </p:spPr>
        <p:txBody>
          <a:bodyPr/>
          <a:lstStyle/>
          <a:p>
            <a:r>
              <a:rPr lang="en-US" dirty="0"/>
              <a:t>@</a:t>
            </a:r>
            <a:r>
              <a:rPr lang="en-US" dirty="0" err="1"/>
              <a:t>msugvnua</a:t>
            </a:r>
            <a:r>
              <a:rPr lang="en-US" dirty="0"/>
              <a:t> | wp7rocks.com | msug.vn.ua | devrain.com</a:t>
            </a:r>
            <a:endParaRPr lang="ru-RU" dirty="0"/>
          </a:p>
        </p:txBody>
      </p:sp>
      <p:sp>
        <p:nvSpPr>
          <p:cNvPr id="4" name="Content Placeholder 3"/>
          <p:cNvSpPr>
            <a:spLocks noGrp="1"/>
          </p:cNvSpPr>
          <p:nvPr>
            <p:ph sz="quarter" idx="11"/>
          </p:nvPr>
        </p:nvSpPr>
        <p:spPr>
          <a:prstGeom prst="rect">
            <a:avLst/>
          </a:prstGeom>
        </p:spPr>
        <p:txBody>
          <a:bodyPr/>
          <a:lstStyle/>
          <a:p>
            <a:r>
              <a:rPr lang="en-US" dirty="0" err="1" smtClean="0"/>
              <a:t>DevRain</a:t>
            </a:r>
            <a:r>
              <a:rPr lang="en-US" dirty="0" smtClean="0"/>
              <a:t> </a:t>
            </a:r>
            <a:r>
              <a:rPr lang="en-US" dirty="0"/>
              <a:t>Solutions</a:t>
            </a:r>
          </a:p>
          <a:p>
            <a:r>
              <a:rPr lang="en-US" dirty="0"/>
              <a:t>Microsoft MVP, Regional Director, PhD.</a:t>
            </a:r>
            <a:endParaRPr lang="ru-RU" dirty="0"/>
          </a:p>
        </p:txBody>
      </p:sp>
      <p:pic>
        <p:nvPicPr>
          <p:cNvPr id="5" name="Рисунок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043" b="2043"/>
          <a:stretch>
            <a:fillRect/>
          </a:stretch>
        </p:blipFill>
        <p:spPr/>
      </p:pic>
    </p:spTree>
    <p:extLst>
      <p:ext uri="{BB962C8B-B14F-4D97-AF65-F5344CB8AC3E}">
        <p14:creationId xmlns:p14="http://schemas.microsoft.com/office/powerpoint/2010/main" val="252012133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91496" y="3021510"/>
            <a:ext cx="5670756" cy="810108"/>
          </a:xfrm>
        </p:spPr>
        <p:txBody>
          <a:bodyPr/>
          <a:lstStyle/>
          <a:p>
            <a:r>
              <a:rPr lang="en-US" dirty="0" smtClean="0"/>
              <a:t>Scaffolding, Code First, Data Migrations, Azure</a:t>
            </a:r>
            <a:endParaRPr lang="ru-RU" dirty="0" smtClean="0"/>
          </a:p>
          <a:p>
            <a:endParaRPr lang="ru-RU" dirty="0" smtClean="0"/>
          </a:p>
        </p:txBody>
      </p:sp>
      <p:sp>
        <p:nvSpPr>
          <p:cNvPr id="5" name="Content Placeholder 4"/>
          <p:cNvSpPr>
            <a:spLocks noGrp="1"/>
          </p:cNvSpPr>
          <p:nvPr>
            <p:ph sz="quarter" idx="10"/>
          </p:nvPr>
        </p:nvSpPr>
        <p:spPr/>
        <p:txBody>
          <a:bodyPr/>
          <a:lstStyle/>
          <a:p>
            <a:r>
              <a:rPr lang="ru-RU" dirty="0" smtClean="0"/>
              <a:t>Демонстрация</a:t>
            </a:r>
            <a:endParaRPr lang="ru-RU" dirty="0"/>
          </a:p>
        </p:txBody>
      </p:sp>
      <p:sp>
        <p:nvSpPr>
          <p:cNvPr id="2" name="Text Placeholder 1"/>
          <p:cNvSpPr>
            <a:spLocks noGrp="1"/>
          </p:cNvSpPr>
          <p:nvPr>
            <p:ph type="body" sz="quarter" idx="12"/>
          </p:nvPr>
        </p:nvSpPr>
        <p:spPr/>
        <p:txBody>
          <a:bodyPr/>
          <a:lstStyle/>
          <a:p>
            <a:r>
              <a:rPr lang="ru-RU" dirty="0" smtClean="0"/>
              <a:t>Демонстрация</a:t>
            </a:r>
            <a:endParaRPr lang="ru-RU" dirty="0"/>
          </a:p>
        </p:txBody>
      </p:sp>
    </p:spTree>
    <p:extLst>
      <p:ext uri="{BB962C8B-B14F-4D97-AF65-F5344CB8AC3E}">
        <p14:creationId xmlns:p14="http://schemas.microsoft.com/office/powerpoint/2010/main" val="37553556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Autofit/>
          </a:bodyPr>
          <a:lstStyle/>
          <a:p>
            <a:endParaRPr lang="en-US" sz="1800" dirty="0" smtClean="0"/>
          </a:p>
          <a:p>
            <a:pPr marL="285750" indent="-285750">
              <a:buFont typeface="Wingdings" pitchFamily="2" charset="2"/>
              <a:buChar char="q"/>
            </a:pPr>
            <a:endParaRPr lang="en-US" sz="1800" dirty="0"/>
          </a:p>
          <a:p>
            <a:endParaRPr lang="en-US" sz="1800" dirty="0" smtClean="0"/>
          </a:p>
          <a:p>
            <a:endParaRPr lang="en-US" sz="1800" dirty="0">
              <a:solidFill>
                <a:schemeClr val="accent6"/>
              </a:solidFill>
            </a:endParaRPr>
          </a:p>
          <a:p>
            <a:endParaRPr lang="ru-RU" sz="1800" dirty="0" smtClean="0">
              <a:solidFill>
                <a:schemeClr val="accent6"/>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460" y="208697"/>
            <a:ext cx="3600480" cy="765575"/>
          </a:xfrm>
          <a:prstGeom prst="rect">
            <a:avLst/>
          </a:prstGeom>
        </p:spPr>
      </p:pic>
      <p:sp>
        <p:nvSpPr>
          <p:cNvPr id="5" name="TextBox 4"/>
          <p:cNvSpPr txBox="1"/>
          <p:nvPr/>
        </p:nvSpPr>
        <p:spPr>
          <a:xfrm>
            <a:off x="427385" y="1131557"/>
            <a:ext cx="7831044" cy="2585323"/>
          </a:xfrm>
          <a:prstGeom prst="rect">
            <a:avLst/>
          </a:prstGeom>
          <a:noFill/>
        </p:spPr>
        <p:txBody>
          <a:bodyPr wrap="square" rtlCol="0">
            <a:spAutoFit/>
          </a:bodyPr>
          <a:lstStyle/>
          <a:p>
            <a:endParaRPr lang="ru-RU" dirty="0" smtClean="0">
              <a:solidFill>
                <a:schemeClr val="accent6"/>
              </a:solidFill>
              <a:latin typeface="Segoe UI Light" pitchFamily="34" charset="0"/>
              <a:cs typeface="Segoe UI Light" pitchFamily="34" charset="0"/>
            </a:endParaRPr>
          </a:p>
          <a:p>
            <a:r>
              <a:rPr lang="ru-RU" dirty="0">
                <a:solidFill>
                  <a:schemeClr val="accent1"/>
                </a:solidFill>
                <a:latin typeface="Segoe UI Light" pitchFamily="34" charset="0"/>
                <a:cs typeface="Segoe UI Light" pitchFamily="34" charset="0"/>
              </a:rPr>
              <a:t>Фреймворк для создания контентных </a:t>
            </a:r>
            <a:r>
              <a:rPr lang="en-US" dirty="0">
                <a:solidFill>
                  <a:schemeClr val="accent1"/>
                </a:solidFill>
                <a:latin typeface="Segoe UI Light" pitchFamily="34" charset="0"/>
                <a:cs typeface="Segoe UI Light" pitchFamily="34" charset="0"/>
              </a:rPr>
              <a:t>Windows Phone </a:t>
            </a:r>
            <a:r>
              <a:rPr lang="ru-RU" dirty="0">
                <a:solidFill>
                  <a:schemeClr val="accent1"/>
                </a:solidFill>
                <a:latin typeface="Segoe UI Light" pitchFamily="34" charset="0"/>
                <a:cs typeface="Segoe UI Light" pitchFamily="34" charset="0"/>
              </a:rPr>
              <a:t>приложений</a:t>
            </a:r>
            <a:endParaRPr lang="en-US" dirty="0">
              <a:solidFill>
                <a:schemeClr val="accent1"/>
              </a:solidFill>
              <a:latin typeface="Segoe UI Light" pitchFamily="34" charset="0"/>
              <a:cs typeface="Segoe UI Light" pitchFamily="34" charset="0"/>
            </a:endParaRPr>
          </a:p>
          <a:p>
            <a:endParaRPr lang="en-US" dirty="0">
              <a:solidFill>
                <a:schemeClr val="accent6"/>
              </a:solidFill>
              <a:latin typeface="Segoe UI Light" pitchFamily="34" charset="0"/>
              <a:cs typeface="Segoe UI Light" pitchFamily="34" charset="0"/>
            </a:endParaRPr>
          </a:p>
          <a:p>
            <a:r>
              <a:rPr lang="ru-RU" dirty="0">
                <a:solidFill>
                  <a:schemeClr val="accent6"/>
                </a:solidFill>
                <a:latin typeface="Segoe UI Light" pitchFamily="34" charset="0"/>
                <a:cs typeface="Segoe UI Light" pitchFamily="34" charset="0"/>
              </a:rPr>
              <a:t>Интеграция:</a:t>
            </a:r>
            <a:endParaRPr lang="en-US" dirty="0">
              <a:solidFill>
                <a:schemeClr val="accent6"/>
              </a:solidFill>
              <a:latin typeface="Segoe UI Light" pitchFamily="34" charset="0"/>
              <a:cs typeface="Segoe UI Light" pitchFamily="34" charset="0"/>
            </a:endParaRPr>
          </a:p>
          <a:p>
            <a:pPr marL="285750" indent="-285750">
              <a:buFont typeface="Wingdings" pitchFamily="2" charset="2"/>
              <a:buChar char="q"/>
            </a:pPr>
            <a:r>
              <a:rPr lang="en-US" dirty="0" smtClean="0">
                <a:solidFill>
                  <a:schemeClr val="accent6"/>
                </a:solidFill>
                <a:latin typeface="Segoe UI Light" pitchFamily="34" charset="0"/>
                <a:cs typeface="Segoe UI Light" pitchFamily="34" charset="0"/>
              </a:rPr>
              <a:t>Silverlight </a:t>
            </a:r>
            <a:r>
              <a:rPr lang="en-US" dirty="0">
                <a:solidFill>
                  <a:schemeClr val="accent6"/>
                </a:solidFill>
                <a:latin typeface="Segoe UI Light" pitchFamily="34" charset="0"/>
                <a:cs typeface="Segoe UI Light" pitchFamily="34" charset="0"/>
              </a:rPr>
              <a:t>for WP Toolkit</a:t>
            </a:r>
          </a:p>
          <a:p>
            <a:pPr marL="285750" indent="-285750">
              <a:buFont typeface="Wingdings" pitchFamily="2" charset="2"/>
              <a:buChar char="q"/>
            </a:pPr>
            <a:r>
              <a:rPr lang="en-US" dirty="0" err="1">
                <a:solidFill>
                  <a:schemeClr val="accent6"/>
                </a:solidFill>
                <a:latin typeface="Segoe UI Light" pitchFamily="34" charset="0"/>
                <a:cs typeface="Segoe UI Light" pitchFamily="34" charset="0"/>
              </a:rPr>
              <a:t>RadControls</a:t>
            </a:r>
            <a:r>
              <a:rPr lang="en-US" dirty="0">
                <a:solidFill>
                  <a:schemeClr val="accent6"/>
                </a:solidFill>
                <a:latin typeface="Segoe UI Light" pitchFamily="34" charset="0"/>
                <a:cs typeface="Segoe UI Light" pitchFamily="34" charset="0"/>
              </a:rPr>
              <a:t> for WP</a:t>
            </a:r>
          </a:p>
          <a:p>
            <a:pPr marL="285750" indent="-285750">
              <a:buFont typeface="Wingdings" pitchFamily="2" charset="2"/>
              <a:buChar char="q"/>
            </a:pPr>
            <a:r>
              <a:rPr lang="en-US" dirty="0">
                <a:solidFill>
                  <a:schemeClr val="accent6"/>
                </a:solidFill>
                <a:latin typeface="Segoe UI Light" pitchFamily="34" charset="0"/>
                <a:cs typeface="Segoe UI Light" pitchFamily="34" charset="0"/>
              </a:rPr>
              <a:t>Flurry (</a:t>
            </a:r>
            <a:r>
              <a:rPr lang="ru-RU" dirty="0">
                <a:solidFill>
                  <a:schemeClr val="accent6"/>
                </a:solidFill>
                <a:latin typeface="Segoe UI Light" pitchFamily="34" charset="0"/>
                <a:cs typeface="Segoe UI Light" pitchFamily="34" charset="0"/>
              </a:rPr>
              <a:t>аналитика)</a:t>
            </a:r>
          </a:p>
          <a:p>
            <a:pPr marL="285750" indent="-285750">
              <a:buFont typeface="Wingdings" pitchFamily="2" charset="2"/>
              <a:buChar char="q"/>
            </a:pPr>
            <a:r>
              <a:rPr lang="en-US" dirty="0" err="1">
                <a:solidFill>
                  <a:schemeClr val="accent6"/>
                </a:solidFill>
                <a:latin typeface="Segoe UI Light" pitchFamily="34" charset="0"/>
                <a:cs typeface="Segoe UI Light" pitchFamily="34" charset="0"/>
              </a:rPr>
              <a:t>BugSense</a:t>
            </a:r>
            <a:r>
              <a:rPr lang="en-US" dirty="0">
                <a:solidFill>
                  <a:schemeClr val="accent6"/>
                </a:solidFill>
                <a:latin typeface="Segoe UI Light" pitchFamily="34" charset="0"/>
                <a:cs typeface="Segoe UI Light" pitchFamily="34" charset="0"/>
              </a:rPr>
              <a:t> </a:t>
            </a:r>
            <a:r>
              <a:rPr lang="en-US" dirty="0" smtClean="0">
                <a:solidFill>
                  <a:schemeClr val="accent6"/>
                </a:solidFill>
                <a:latin typeface="Segoe UI Light" pitchFamily="34" charset="0"/>
                <a:cs typeface="Segoe UI Light" pitchFamily="34" charset="0"/>
              </a:rPr>
              <a:t>(</a:t>
            </a:r>
            <a:r>
              <a:rPr lang="ru-RU" dirty="0" smtClean="0">
                <a:solidFill>
                  <a:schemeClr val="accent6"/>
                </a:solidFill>
                <a:latin typeface="Segoe UI Light" pitchFamily="34" charset="0"/>
                <a:cs typeface="Segoe UI Light" pitchFamily="34" charset="0"/>
              </a:rPr>
              <a:t>журнал ошибок</a:t>
            </a:r>
            <a:r>
              <a:rPr lang="ru-RU" dirty="0">
                <a:solidFill>
                  <a:schemeClr val="accent6"/>
                </a:solidFill>
                <a:latin typeface="Segoe UI Light" pitchFamily="34" charset="0"/>
                <a:cs typeface="Segoe UI Light" pitchFamily="34" charset="0"/>
              </a:rPr>
              <a:t>)</a:t>
            </a:r>
          </a:p>
          <a:p>
            <a:pPr marL="285750" indent="-285750">
              <a:buFont typeface="Wingdings" pitchFamily="2" charset="2"/>
              <a:buChar char="q"/>
            </a:pPr>
            <a:r>
              <a:rPr lang="en-US" dirty="0" err="1">
                <a:solidFill>
                  <a:schemeClr val="accent6"/>
                </a:solidFill>
                <a:latin typeface="Segoe UI Light" pitchFamily="34" charset="0"/>
                <a:cs typeface="Segoe UI Light" pitchFamily="34" charset="0"/>
              </a:rPr>
              <a:t>AdDuplex</a:t>
            </a:r>
            <a:r>
              <a:rPr lang="ru-RU" dirty="0">
                <a:solidFill>
                  <a:schemeClr val="accent6"/>
                </a:solidFill>
                <a:latin typeface="Segoe UI Light" pitchFamily="34" charset="0"/>
                <a:cs typeface="Segoe UI Light" pitchFamily="34" charset="0"/>
              </a:rPr>
              <a:t>, </a:t>
            </a:r>
            <a:r>
              <a:rPr lang="en-US" dirty="0" err="1">
                <a:solidFill>
                  <a:schemeClr val="accent6"/>
                </a:solidFill>
                <a:latin typeface="Segoe UI Light" pitchFamily="34" charset="0"/>
                <a:cs typeface="Segoe UI Light" pitchFamily="34" charset="0"/>
              </a:rPr>
              <a:t>pubCenter</a:t>
            </a:r>
            <a:r>
              <a:rPr lang="en-US" dirty="0">
                <a:solidFill>
                  <a:schemeClr val="accent6"/>
                </a:solidFill>
                <a:latin typeface="Segoe UI Light" pitchFamily="34" charset="0"/>
                <a:cs typeface="Segoe UI Light" pitchFamily="34" charset="0"/>
              </a:rPr>
              <a:t> </a:t>
            </a:r>
            <a:r>
              <a:rPr lang="ru-RU" dirty="0">
                <a:solidFill>
                  <a:schemeClr val="accent6"/>
                </a:solidFill>
                <a:latin typeface="Segoe UI Light" pitchFamily="34" charset="0"/>
                <a:cs typeface="Segoe UI Light" pitchFamily="34" charset="0"/>
              </a:rPr>
              <a:t>и другие рекламные системы</a:t>
            </a:r>
            <a:endParaRPr lang="en-US" dirty="0">
              <a:solidFill>
                <a:schemeClr val="accent6"/>
              </a:solidFill>
              <a:latin typeface="Segoe UI Light" pitchFamily="34" charset="0"/>
              <a:cs typeface="Segoe UI Light" pitchFamily="34" charset="0"/>
            </a:endParaRPr>
          </a:p>
        </p:txBody>
      </p:sp>
    </p:spTree>
    <p:extLst>
      <p:ext uri="{BB962C8B-B14F-4D97-AF65-F5344CB8AC3E}">
        <p14:creationId xmlns:p14="http://schemas.microsoft.com/office/powerpoint/2010/main" val="205502296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791496" y="3021510"/>
            <a:ext cx="5670756" cy="810108"/>
          </a:xfrm>
        </p:spPr>
        <p:txBody>
          <a:bodyPr/>
          <a:lstStyle/>
          <a:p>
            <a:r>
              <a:rPr lang="en-US" dirty="0" smtClean="0"/>
              <a:t>WP7Publish</a:t>
            </a:r>
            <a:endParaRPr lang="ru-RU" dirty="0" smtClean="0"/>
          </a:p>
          <a:p>
            <a:endParaRPr lang="ru-RU" dirty="0" smtClean="0"/>
          </a:p>
        </p:txBody>
      </p:sp>
      <p:sp>
        <p:nvSpPr>
          <p:cNvPr id="5" name="Content Placeholder 4"/>
          <p:cNvSpPr>
            <a:spLocks noGrp="1"/>
          </p:cNvSpPr>
          <p:nvPr>
            <p:ph sz="quarter" idx="10"/>
          </p:nvPr>
        </p:nvSpPr>
        <p:spPr/>
        <p:txBody>
          <a:bodyPr/>
          <a:lstStyle/>
          <a:p>
            <a:r>
              <a:rPr lang="ru-RU" dirty="0" smtClean="0"/>
              <a:t>Демонстрация</a:t>
            </a:r>
            <a:endParaRPr lang="ru-RU" dirty="0"/>
          </a:p>
        </p:txBody>
      </p:sp>
      <p:sp>
        <p:nvSpPr>
          <p:cNvPr id="2" name="Text Placeholder 1"/>
          <p:cNvSpPr>
            <a:spLocks noGrp="1"/>
          </p:cNvSpPr>
          <p:nvPr>
            <p:ph type="body" sz="quarter" idx="12"/>
          </p:nvPr>
        </p:nvSpPr>
        <p:spPr/>
        <p:txBody>
          <a:bodyPr/>
          <a:lstStyle/>
          <a:p>
            <a:r>
              <a:rPr lang="ru-RU" dirty="0" smtClean="0"/>
              <a:t>Демонстрация</a:t>
            </a:r>
            <a:endParaRPr lang="ru-RU" dirty="0"/>
          </a:p>
        </p:txBody>
      </p:sp>
    </p:spTree>
    <p:extLst>
      <p:ext uri="{BB962C8B-B14F-4D97-AF65-F5344CB8AC3E}">
        <p14:creationId xmlns:p14="http://schemas.microsoft.com/office/powerpoint/2010/main" val="30460416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ASP.NET Web API</a:t>
            </a:r>
            <a:endParaRPr lang="uk-UA" dirty="0"/>
          </a:p>
        </p:txBody>
      </p:sp>
      <p:sp>
        <p:nvSpPr>
          <p:cNvPr id="3" name="Объект 2"/>
          <p:cNvSpPr>
            <a:spLocks noGrp="1"/>
          </p:cNvSpPr>
          <p:nvPr>
            <p:ph idx="1"/>
          </p:nvPr>
        </p:nvSpPr>
        <p:spPr/>
        <p:txBody>
          <a:bodyPr>
            <a:noAutofit/>
          </a:bodyPr>
          <a:lstStyle/>
          <a:p>
            <a:r>
              <a:rPr lang="ru-RU" sz="1800" dirty="0"/>
              <a:t>Платформа для построения </a:t>
            </a:r>
            <a:r>
              <a:rPr lang="en-US" sz="1800" dirty="0"/>
              <a:t>REST </a:t>
            </a:r>
            <a:r>
              <a:rPr lang="ru-RU" sz="1800" dirty="0"/>
              <a:t>сервисов</a:t>
            </a:r>
            <a:endParaRPr lang="en-US" sz="1800" dirty="0"/>
          </a:p>
          <a:p>
            <a:endParaRPr lang="ru-RU" sz="1800" dirty="0" smtClean="0">
              <a:solidFill>
                <a:schemeClr val="accent6"/>
              </a:solidFill>
            </a:endParaRPr>
          </a:p>
          <a:p>
            <a:pPr marL="285750" indent="-285750">
              <a:buFont typeface="Wingdings" pitchFamily="2" charset="2"/>
              <a:buChar char="q"/>
            </a:pPr>
            <a:r>
              <a:rPr lang="ru-RU" sz="1800" dirty="0" smtClean="0">
                <a:solidFill>
                  <a:schemeClr val="accent6"/>
                </a:solidFill>
              </a:rPr>
              <a:t>Современная модель </a:t>
            </a:r>
            <a:r>
              <a:rPr lang="en-US" sz="1800" dirty="0" smtClean="0">
                <a:solidFill>
                  <a:schemeClr val="accent6"/>
                </a:solidFill>
              </a:rPr>
              <a:t>HTTP</a:t>
            </a:r>
          </a:p>
          <a:p>
            <a:pPr marL="285750" indent="-285750">
              <a:buFont typeface="Wingdings" pitchFamily="2" charset="2"/>
              <a:buChar char="q"/>
            </a:pPr>
            <a:r>
              <a:rPr lang="ru-RU" sz="1800" dirty="0" smtClean="0">
                <a:solidFill>
                  <a:schemeClr val="accent6"/>
                </a:solidFill>
              </a:rPr>
              <a:t>Поддержка маршрутов</a:t>
            </a:r>
          </a:p>
          <a:p>
            <a:pPr marL="285750" indent="-285750">
              <a:buFont typeface="Wingdings" pitchFamily="2" charset="2"/>
              <a:buChar char="q"/>
            </a:pPr>
            <a:r>
              <a:rPr lang="ru-RU" sz="1800" dirty="0" smtClean="0">
                <a:solidFill>
                  <a:schemeClr val="accent6"/>
                </a:solidFill>
              </a:rPr>
              <a:t>Независимость от формата</a:t>
            </a:r>
          </a:p>
          <a:p>
            <a:pPr marL="285750" indent="-285750">
              <a:buFont typeface="Wingdings" pitchFamily="2" charset="2"/>
              <a:buChar char="q"/>
            </a:pPr>
            <a:r>
              <a:rPr lang="ru-RU" sz="1800" dirty="0" smtClean="0">
                <a:solidFill>
                  <a:schemeClr val="accent6"/>
                </a:solidFill>
              </a:rPr>
              <a:t>Поддержка фильтров</a:t>
            </a:r>
          </a:p>
          <a:p>
            <a:pPr marL="285750" indent="-285750">
              <a:buFont typeface="Wingdings" pitchFamily="2" charset="2"/>
              <a:buChar char="q"/>
            </a:pPr>
            <a:r>
              <a:rPr lang="ru-RU" sz="1800" dirty="0" smtClean="0">
                <a:solidFill>
                  <a:schemeClr val="accent6"/>
                </a:solidFill>
              </a:rPr>
              <a:t>И многое другое от </a:t>
            </a:r>
            <a:r>
              <a:rPr lang="en-US" sz="1800" dirty="0" smtClean="0">
                <a:solidFill>
                  <a:schemeClr val="accent6"/>
                </a:solidFill>
              </a:rPr>
              <a:t>ASP.NET</a:t>
            </a:r>
            <a:endParaRPr lang="en-US" sz="1800" dirty="0" smtClean="0">
              <a:solidFill>
                <a:schemeClr val="accent6"/>
              </a:solidFill>
            </a:endParaRPr>
          </a:p>
        </p:txBody>
      </p:sp>
    </p:spTree>
    <p:extLst>
      <p:ext uri="{BB962C8B-B14F-4D97-AF65-F5344CB8AC3E}">
        <p14:creationId xmlns:p14="http://schemas.microsoft.com/office/powerpoint/2010/main" val="370305691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ASP.NET Web API</a:t>
            </a:r>
            <a:endParaRPr lang="uk-UA" dirty="0"/>
          </a:p>
        </p:txBody>
      </p:sp>
      <p:sp>
        <p:nvSpPr>
          <p:cNvPr id="3" name="Объект 2"/>
          <p:cNvSpPr>
            <a:spLocks noGrp="1"/>
          </p:cNvSpPr>
          <p:nvPr>
            <p:ph idx="1"/>
          </p:nvPr>
        </p:nvSpPr>
        <p:spPr/>
        <p:txBody>
          <a:bodyPr>
            <a:noAutofit/>
          </a:bodyPr>
          <a:lstStyle/>
          <a:p>
            <a:r>
              <a:rPr lang="en-US" sz="1800" dirty="0" err="1" smtClean="0">
                <a:solidFill>
                  <a:schemeClr val="accent6"/>
                </a:solidFill>
              </a:rPr>
              <a:t>CustomerController:ApiController</a:t>
            </a:r>
            <a:endParaRPr lang="en-US" sz="1800" dirty="0">
              <a:solidFill>
                <a:schemeClr val="accent6"/>
              </a:solidFill>
            </a:endParaRPr>
          </a:p>
          <a:p>
            <a:r>
              <a:rPr lang="en-US" sz="1800" dirty="0" smtClean="0">
                <a:solidFill>
                  <a:schemeClr val="accent6"/>
                </a:solidFill>
              </a:rPr>
              <a:t>{</a:t>
            </a:r>
          </a:p>
          <a:p>
            <a:r>
              <a:rPr lang="en-US" sz="1800" dirty="0" err="1" smtClean="0">
                <a:solidFill>
                  <a:schemeClr val="accent6"/>
                </a:solidFill>
              </a:rPr>
              <a:t>IEnumerable</a:t>
            </a:r>
            <a:r>
              <a:rPr lang="en-US" sz="1800" dirty="0" smtClean="0">
                <a:solidFill>
                  <a:schemeClr val="accent6"/>
                </a:solidFill>
              </a:rPr>
              <a:t>&lt;Customer&gt; </a:t>
            </a:r>
            <a:r>
              <a:rPr lang="en-US" sz="1800" dirty="0" err="1" smtClean="0">
                <a:solidFill>
                  <a:schemeClr val="accent6"/>
                </a:solidFill>
              </a:rPr>
              <a:t>GetAllCustomers</a:t>
            </a:r>
            <a:r>
              <a:rPr lang="en-US" sz="1800" dirty="0" smtClean="0">
                <a:solidFill>
                  <a:schemeClr val="accent6"/>
                </a:solidFill>
              </a:rPr>
              <a:t>()</a:t>
            </a:r>
          </a:p>
          <a:p>
            <a:r>
              <a:rPr lang="en-US" sz="1800" dirty="0" smtClean="0">
                <a:solidFill>
                  <a:schemeClr val="accent6"/>
                </a:solidFill>
              </a:rPr>
              <a:t>Customer </a:t>
            </a:r>
            <a:r>
              <a:rPr lang="en-US" sz="1800" dirty="0" err="1" smtClean="0">
                <a:solidFill>
                  <a:schemeClr val="accent6"/>
                </a:solidFill>
              </a:rPr>
              <a:t>GetCustomer</a:t>
            </a:r>
            <a:r>
              <a:rPr lang="en-US" sz="1800" dirty="0" smtClean="0">
                <a:solidFill>
                  <a:schemeClr val="accent6"/>
                </a:solidFill>
              </a:rPr>
              <a:t>(</a:t>
            </a:r>
            <a:r>
              <a:rPr lang="en-US" sz="1800" dirty="0" err="1" smtClean="0">
                <a:solidFill>
                  <a:schemeClr val="accent6"/>
                </a:solidFill>
              </a:rPr>
              <a:t>int</a:t>
            </a:r>
            <a:r>
              <a:rPr lang="en-US" sz="1800" dirty="0" smtClean="0">
                <a:solidFill>
                  <a:schemeClr val="accent6"/>
                </a:solidFill>
              </a:rPr>
              <a:t> id)</a:t>
            </a:r>
          </a:p>
          <a:p>
            <a:r>
              <a:rPr lang="en-US" sz="1800" dirty="0" err="1" smtClean="0">
                <a:solidFill>
                  <a:schemeClr val="accent6"/>
                </a:solidFill>
              </a:rPr>
              <a:t>HttpResponseMessage</a:t>
            </a:r>
            <a:r>
              <a:rPr lang="en-US" sz="1800" dirty="0" smtClean="0">
                <a:solidFill>
                  <a:schemeClr val="accent6"/>
                </a:solidFill>
              </a:rPr>
              <a:t>&lt;Customer&gt; </a:t>
            </a:r>
            <a:r>
              <a:rPr lang="en-US" sz="1800" dirty="0" err="1" smtClean="0">
                <a:solidFill>
                  <a:schemeClr val="accent6"/>
                </a:solidFill>
              </a:rPr>
              <a:t>PostCustomer</a:t>
            </a:r>
            <a:r>
              <a:rPr lang="en-US" sz="1800" dirty="0" smtClean="0">
                <a:solidFill>
                  <a:schemeClr val="accent6"/>
                </a:solidFill>
              </a:rPr>
              <a:t>(Customer customer)</a:t>
            </a:r>
          </a:p>
          <a:p>
            <a:r>
              <a:rPr lang="en-US" sz="1800" dirty="0" smtClean="0">
                <a:solidFill>
                  <a:schemeClr val="accent6"/>
                </a:solidFill>
              </a:rPr>
              <a:t>void </a:t>
            </a:r>
            <a:r>
              <a:rPr lang="en-US" sz="1800" dirty="0" err="1" smtClean="0">
                <a:solidFill>
                  <a:schemeClr val="accent6"/>
                </a:solidFill>
              </a:rPr>
              <a:t>PutCustomer</a:t>
            </a:r>
            <a:r>
              <a:rPr lang="en-US" sz="1800" dirty="0" smtClean="0">
                <a:solidFill>
                  <a:schemeClr val="accent6"/>
                </a:solidFill>
              </a:rPr>
              <a:t>(</a:t>
            </a:r>
            <a:r>
              <a:rPr lang="en-US" sz="1800" dirty="0" err="1" smtClean="0">
                <a:solidFill>
                  <a:schemeClr val="accent6"/>
                </a:solidFill>
              </a:rPr>
              <a:t>int</a:t>
            </a:r>
            <a:r>
              <a:rPr lang="en-US" sz="1800" dirty="0" smtClean="0">
                <a:solidFill>
                  <a:schemeClr val="accent6"/>
                </a:solidFill>
              </a:rPr>
              <a:t> id, Customer customer)</a:t>
            </a:r>
          </a:p>
          <a:p>
            <a:r>
              <a:rPr lang="en-US" sz="1800" dirty="0" err="1" smtClean="0">
                <a:solidFill>
                  <a:schemeClr val="accent6"/>
                </a:solidFill>
              </a:rPr>
              <a:t>HttpResponseMessage</a:t>
            </a:r>
            <a:r>
              <a:rPr lang="en-US" sz="1800" dirty="0" smtClean="0">
                <a:solidFill>
                  <a:schemeClr val="accent6"/>
                </a:solidFill>
              </a:rPr>
              <a:t> </a:t>
            </a:r>
            <a:r>
              <a:rPr lang="en-US" sz="1800" dirty="0" err="1" smtClean="0">
                <a:solidFill>
                  <a:schemeClr val="accent6"/>
                </a:solidFill>
              </a:rPr>
              <a:t>DeleteCustomer</a:t>
            </a:r>
            <a:r>
              <a:rPr lang="en-US" sz="1800" dirty="0" smtClean="0">
                <a:solidFill>
                  <a:schemeClr val="accent6"/>
                </a:solidFill>
              </a:rPr>
              <a:t>(</a:t>
            </a:r>
            <a:r>
              <a:rPr lang="en-US" sz="1800" dirty="0" err="1" smtClean="0">
                <a:solidFill>
                  <a:schemeClr val="accent6"/>
                </a:solidFill>
              </a:rPr>
              <a:t>int</a:t>
            </a:r>
            <a:r>
              <a:rPr lang="en-US" sz="1800" dirty="0" smtClean="0">
                <a:solidFill>
                  <a:schemeClr val="accent6"/>
                </a:solidFill>
              </a:rPr>
              <a:t> id)</a:t>
            </a:r>
          </a:p>
          <a:p>
            <a:r>
              <a:rPr lang="en-US" sz="1800" dirty="0">
                <a:solidFill>
                  <a:schemeClr val="accent6"/>
                </a:solidFill>
              </a:rPr>
              <a:t>}</a:t>
            </a:r>
            <a:endParaRPr lang="en-US" sz="1800" dirty="0" smtClean="0">
              <a:solidFill>
                <a:schemeClr val="accent6"/>
              </a:solidFill>
            </a:endParaRPr>
          </a:p>
          <a:p>
            <a:endParaRPr lang="en-US" sz="1800" dirty="0" smtClean="0">
              <a:solidFill>
                <a:schemeClr val="accent6"/>
              </a:solidFill>
            </a:endParaRPr>
          </a:p>
          <a:p>
            <a:endParaRPr lang="en-US" sz="1800" dirty="0" smtClean="0">
              <a:solidFill>
                <a:schemeClr val="accent6"/>
              </a:solidFill>
            </a:endParaRPr>
          </a:p>
        </p:txBody>
      </p:sp>
    </p:spTree>
    <p:extLst>
      <p:ext uri="{BB962C8B-B14F-4D97-AF65-F5344CB8AC3E}">
        <p14:creationId xmlns:p14="http://schemas.microsoft.com/office/powerpoint/2010/main" val="154655803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Оптимизация</a:t>
            </a:r>
            <a:endParaRPr lang="uk-UA" dirty="0"/>
          </a:p>
        </p:txBody>
      </p:sp>
      <p:sp>
        <p:nvSpPr>
          <p:cNvPr id="3" name="Объект 2"/>
          <p:cNvSpPr>
            <a:spLocks noGrp="1"/>
          </p:cNvSpPr>
          <p:nvPr>
            <p:ph idx="1"/>
          </p:nvPr>
        </p:nvSpPr>
        <p:spPr/>
        <p:txBody>
          <a:bodyPr>
            <a:noAutofit/>
          </a:bodyPr>
          <a:lstStyle/>
          <a:p>
            <a:r>
              <a:rPr lang="en-US" sz="2400" dirty="0" smtClean="0">
                <a:solidFill>
                  <a:schemeClr val="accent6"/>
                </a:solidFill>
              </a:rPr>
              <a:t>CDN </a:t>
            </a:r>
            <a:r>
              <a:rPr lang="ru-RU" sz="2400" dirty="0" smtClean="0">
                <a:solidFill>
                  <a:schemeClr val="accent6"/>
                </a:solidFill>
              </a:rPr>
              <a:t>для </a:t>
            </a:r>
            <a:r>
              <a:rPr lang="en-US" sz="2400" dirty="0" smtClean="0">
                <a:solidFill>
                  <a:schemeClr val="accent6"/>
                </a:solidFill>
              </a:rPr>
              <a:t>CSS &amp; JavaScript</a:t>
            </a:r>
          </a:p>
          <a:p>
            <a:r>
              <a:rPr lang="en-US" sz="2400" dirty="0" err="1" smtClean="0">
                <a:solidFill>
                  <a:schemeClr val="accent6"/>
                </a:solidFill>
              </a:rPr>
              <a:t>Gzip</a:t>
            </a:r>
            <a:r>
              <a:rPr lang="en-US" sz="2400" dirty="0" smtClean="0">
                <a:solidFill>
                  <a:schemeClr val="accent6"/>
                </a:solidFill>
              </a:rPr>
              <a:t> </a:t>
            </a:r>
            <a:r>
              <a:rPr lang="ru-RU" sz="2400" dirty="0" smtClean="0">
                <a:solidFill>
                  <a:schemeClr val="accent6"/>
                </a:solidFill>
              </a:rPr>
              <a:t>фильтры </a:t>
            </a:r>
            <a:r>
              <a:rPr lang="en-US" sz="2400" dirty="0" smtClean="0">
                <a:solidFill>
                  <a:schemeClr val="accent6"/>
                </a:solidFill>
              </a:rPr>
              <a:t>(ASP.NET MVC)</a:t>
            </a:r>
          </a:p>
          <a:p>
            <a:r>
              <a:rPr lang="ru-RU" sz="2400" dirty="0" smtClean="0">
                <a:solidFill>
                  <a:schemeClr val="accent6"/>
                </a:solidFill>
              </a:rPr>
              <a:t>Кэширование</a:t>
            </a:r>
          </a:p>
          <a:p>
            <a:r>
              <a:rPr lang="ru-RU" sz="2400" dirty="0" smtClean="0">
                <a:solidFill>
                  <a:schemeClr val="accent6"/>
                </a:solidFill>
              </a:rPr>
              <a:t>Минимальный дизайн </a:t>
            </a:r>
            <a:r>
              <a:rPr lang="en-US" sz="2400" dirty="0" smtClean="0">
                <a:solidFill>
                  <a:schemeClr val="accent6"/>
                </a:solidFill>
              </a:rPr>
              <a:t>(Metro)</a:t>
            </a:r>
          </a:p>
          <a:p>
            <a:r>
              <a:rPr lang="en-US" sz="2400" dirty="0" smtClean="0">
                <a:solidFill>
                  <a:schemeClr val="accent6"/>
                </a:solidFill>
              </a:rPr>
              <a:t>Firebug &amp; developer tools</a:t>
            </a:r>
          </a:p>
          <a:p>
            <a:r>
              <a:rPr lang="en-US" sz="2400" dirty="0" err="1" smtClean="0">
                <a:solidFill>
                  <a:schemeClr val="accent6"/>
                </a:solidFill>
              </a:rPr>
              <a:t>MiniProfiler</a:t>
            </a:r>
            <a:r>
              <a:rPr lang="en-US" sz="2400" dirty="0" smtClean="0">
                <a:solidFill>
                  <a:schemeClr val="accent6"/>
                </a:solidFill>
              </a:rPr>
              <a:t> </a:t>
            </a:r>
            <a:r>
              <a:rPr lang="ru-RU" sz="2400" dirty="0" smtClean="0">
                <a:solidFill>
                  <a:schemeClr val="accent6"/>
                </a:solidFill>
              </a:rPr>
              <a:t>и оптимизация запросов</a:t>
            </a:r>
          </a:p>
          <a:p>
            <a:r>
              <a:rPr lang="ru-RU" sz="2400" dirty="0" smtClean="0">
                <a:solidFill>
                  <a:schemeClr val="accent6"/>
                </a:solidFill>
              </a:rPr>
              <a:t>Использование шаблонов и препроцессоров</a:t>
            </a:r>
            <a:endParaRPr lang="en-US" sz="2400" dirty="0" smtClean="0">
              <a:solidFill>
                <a:schemeClr val="accent6"/>
              </a:solidFill>
            </a:endParaRPr>
          </a:p>
          <a:p>
            <a:endParaRPr lang="ru-RU" sz="2400" dirty="0" smtClean="0">
              <a:solidFill>
                <a:schemeClr val="accent6"/>
              </a:solidFill>
            </a:endParaRPr>
          </a:p>
        </p:txBody>
      </p:sp>
    </p:spTree>
    <p:extLst>
      <p:ext uri="{BB962C8B-B14F-4D97-AF65-F5344CB8AC3E}">
        <p14:creationId xmlns:p14="http://schemas.microsoft.com/office/powerpoint/2010/main" val="11038520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uk-UA" dirty="0"/>
              <a:t>М</a:t>
            </a:r>
            <a:r>
              <a:rPr lang="ru-RU" dirty="0" err="1" smtClean="0"/>
              <a:t>атериалы</a:t>
            </a:r>
            <a:endParaRPr lang="ru-RU" dirty="0"/>
          </a:p>
        </p:txBody>
      </p:sp>
      <p:sp>
        <p:nvSpPr>
          <p:cNvPr id="5" name="Content Placeholder 4"/>
          <p:cNvSpPr>
            <a:spLocks noGrp="1"/>
          </p:cNvSpPr>
          <p:nvPr>
            <p:ph idx="1"/>
          </p:nvPr>
        </p:nvSpPr>
        <p:spPr>
          <a:xfrm>
            <a:off x="791496" y="1221570"/>
            <a:ext cx="8011068" cy="3060407"/>
          </a:xfrm>
        </p:spPr>
        <p:txBody>
          <a:bodyPr/>
          <a:lstStyle/>
          <a:p>
            <a:r>
              <a:rPr lang="en-US" dirty="0" smtClean="0"/>
              <a:t>http://wp7rocks.com</a:t>
            </a:r>
          </a:p>
          <a:p>
            <a:r>
              <a:rPr lang="en-US" dirty="0" smtClean="0"/>
              <a:t>http://msug.vn.ua</a:t>
            </a:r>
            <a:endParaRPr lang="uk-UA" dirty="0" smtClean="0"/>
          </a:p>
          <a:p>
            <a:r>
              <a:rPr lang="en-US" dirty="0" smtClean="0"/>
              <a:t>http://devrain.com</a:t>
            </a:r>
          </a:p>
          <a:p>
            <a:r>
              <a:rPr lang="en-US" dirty="0" smtClean="0"/>
              <a:t>http://nerddinner.com</a:t>
            </a:r>
            <a:endParaRPr lang="en-US" dirty="0"/>
          </a:p>
        </p:txBody>
      </p:sp>
    </p:spTree>
    <p:extLst>
      <p:ext uri="{BB962C8B-B14F-4D97-AF65-F5344CB8AC3E}">
        <p14:creationId xmlns:p14="http://schemas.microsoft.com/office/powerpoint/2010/main" val="5454192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prstGeom prst="rect">
            <a:avLst/>
          </a:prstGeom>
        </p:spPr>
        <p:txBody>
          <a:bodyPr/>
          <a:lstStyle/>
          <a:p>
            <a:r>
              <a:rPr lang="ru-RU" dirty="0" smtClean="0"/>
              <a:t>Контакты</a:t>
            </a:r>
            <a:endParaRPr lang="ru-RU" dirty="0"/>
          </a:p>
        </p:txBody>
      </p:sp>
      <p:sp>
        <p:nvSpPr>
          <p:cNvPr id="3" name="Subtitle 2"/>
          <p:cNvSpPr>
            <a:spLocks noGrp="1"/>
          </p:cNvSpPr>
          <p:nvPr>
            <p:ph type="subTitle" idx="1"/>
          </p:nvPr>
        </p:nvSpPr>
        <p:spPr/>
        <p:txBody>
          <a:bodyPr/>
          <a:lstStyle/>
          <a:p>
            <a:r>
              <a:rPr lang="ru-RU" dirty="0" smtClean="0"/>
              <a:t>МИХАИЛ ГАЛУШКО</a:t>
            </a:r>
            <a:endParaRPr lang="en-US" dirty="0"/>
          </a:p>
        </p:txBody>
      </p:sp>
      <p:sp>
        <p:nvSpPr>
          <p:cNvPr id="6" name="Text Placeholder 5"/>
          <p:cNvSpPr>
            <a:spLocks noGrp="1"/>
          </p:cNvSpPr>
          <p:nvPr>
            <p:ph type="body" sz="quarter" idx="10"/>
          </p:nvPr>
        </p:nvSpPr>
        <p:spPr>
          <a:prstGeom prst="rect">
            <a:avLst/>
          </a:prstGeom>
        </p:spPr>
        <p:txBody>
          <a:bodyPr/>
          <a:lstStyle/>
          <a:p>
            <a:r>
              <a:rPr lang="en-US" dirty="0" smtClean="0"/>
              <a:t>@</a:t>
            </a:r>
            <a:r>
              <a:rPr lang="en-US" dirty="0" err="1" smtClean="0"/>
              <a:t>devlanfear</a:t>
            </a:r>
            <a:r>
              <a:rPr lang="en-US" dirty="0" smtClean="0"/>
              <a:t> | </a:t>
            </a:r>
            <a:r>
              <a:rPr lang="en-US" dirty="0"/>
              <a:t>wp7rocks.com | msug.vn.ua | devrain.com</a:t>
            </a:r>
            <a:endParaRPr lang="ru-RU" dirty="0"/>
          </a:p>
        </p:txBody>
      </p:sp>
      <p:sp>
        <p:nvSpPr>
          <p:cNvPr id="4" name="Content Placeholder 3"/>
          <p:cNvSpPr>
            <a:spLocks noGrp="1"/>
          </p:cNvSpPr>
          <p:nvPr>
            <p:ph sz="quarter" idx="11"/>
          </p:nvPr>
        </p:nvSpPr>
        <p:spPr>
          <a:prstGeom prst="rect">
            <a:avLst/>
          </a:prstGeom>
        </p:spPr>
        <p:txBody>
          <a:bodyPr/>
          <a:lstStyle/>
          <a:p>
            <a:r>
              <a:rPr lang="en-US" dirty="0" err="1" smtClean="0"/>
              <a:t>DevRain</a:t>
            </a:r>
            <a:r>
              <a:rPr lang="en-US" dirty="0" smtClean="0"/>
              <a:t> </a:t>
            </a:r>
            <a:r>
              <a:rPr lang="en-US" dirty="0"/>
              <a:t>Solutions</a:t>
            </a:r>
          </a:p>
          <a:p>
            <a:r>
              <a:rPr lang="en-US" dirty="0" smtClean="0"/>
              <a:t>Microsoft Certified Professional Developer</a:t>
            </a:r>
            <a:endParaRPr lang="ru-RU" dirty="0"/>
          </a:p>
        </p:txBody>
      </p:sp>
      <p:pic>
        <p:nvPicPr>
          <p:cNvPr id="9" name="Рисунок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22" b="122"/>
          <a:stretch>
            <a:fillRect/>
          </a:stretch>
        </p:blipFill>
        <p:spPr/>
      </p:pic>
    </p:spTree>
    <p:extLst>
      <p:ext uri="{BB962C8B-B14F-4D97-AF65-F5344CB8AC3E}">
        <p14:creationId xmlns:p14="http://schemas.microsoft.com/office/powerpoint/2010/main" val="337828483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Содержание доклада</a:t>
            </a:r>
            <a:endParaRPr lang="ru-RU" dirty="0"/>
          </a:p>
        </p:txBody>
      </p:sp>
      <p:sp>
        <p:nvSpPr>
          <p:cNvPr id="5" name="Content Placeholder 4"/>
          <p:cNvSpPr>
            <a:spLocks noGrp="1"/>
          </p:cNvSpPr>
          <p:nvPr>
            <p:ph idx="1"/>
          </p:nvPr>
        </p:nvSpPr>
        <p:spPr>
          <a:xfrm>
            <a:off x="791496" y="1221570"/>
            <a:ext cx="8011068" cy="3060408"/>
          </a:xfrm>
        </p:spPr>
        <p:txBody>
          <a:bodyPr/>
          <a:lstStyle/>
          <a:p>
            <a:r>
              <a:rPr lang="en-US" sz="2800" dirty="0" smtClean="0"/>
              <a:t>Microsoft User Group Community | </a:t>
            </a:r>
            <a:r>
              <a:rPr lang="en-US" sz="2400" dirty="0" smtClean="0">
                <a:solidFill>
                  <a:schemeClr val="accent6"/>
                </a:solidFill>
              </a:rPr>
              <a:t>Telligent Community Server, </a:t>
            </a:r>
            <a:r>
              <a:rPr lang="en-US" sz="2400" dirty="0" err="1" smtClean="0">
                <a:solidFill>
                  <a:schemeClr val="accent6"/>
                </a:solidFill>
              </a:rPr>
              <a:t>NerdDinner</a:t>
            </a:r>
            <a:r>
              <a:rPr lang="en-US" sz="2400" dirty="0" smtClean="0">
                <a:solidFill>
                  <a:schemeClr val="accent6"/>
                </a:solidFill>
              </a:rPr>
              <a:t>, ASP.NET MVC</a:t>
            </a:r>
          </a:p>
          <a:p>
            <a:r>
              <a:rPr lang="en-US" sz="2800" dirty="0" smtClean="0"/>
              <a:t>Windows Phone 7 Rocks! | </a:t>
            </a:r>
            <a:r>
              <a:rPr lang="en-US" sz="2800" dirty="0" smtClean="0">
                <a:solidFill>
                  <a:schemeClr val="accent6"/>
                </a:solidFill>
              </a:rPr>
              <a:t>Blogger, ASP.NET MVC, Code First, Windows Azure</a:t>
            </a:r>
          </a:p>
          <a:p>
            <a:r>
              <a:rPr lang="en-US" sz="2800" dirty="0" err="1" smtClean="0"/>
              <a:t>DevRain</a:t>
            </a:r>
            <a:r>
              <a:rPr lang="en-US" sz="2800" dirty="0" smtClean="0"/>
              <a:t> Solutions | </a:t>
            </a:r>
            <a:r>
              <a:rPr lang="en-US" sz="2800" dirty="0" smtClean="0">
                <a:solidFill>
                  <a:schemeClr val="accent6"/>
                </a:solidFill>
              </a:rPr>
              <a:t>Windows Phone 7, </a:t>
            </a:r>
            <a:r>
              <a:rPr lang="en-US" sz="2800" dirty="0" err="1" smtClean="0">
                <a:solidFill>
                  <a:schemeClr val="accent6"/>
                </a:solidFill>
              </a:rPr>
              <a:t>Wordpress</a:t>
            </a:r>
            <a:r>
              <a:rPr lang="en-US" sz="2800" dirty="0" smtClean="0">
                <a:solidFill>
                  <a:schemeClr val="accent6"/>
                </a:solidFill>
              </a:rPr>
              <a:t>, ASP.NET MVC, Data Migrations, Windows Azure, </a:t>
            </a:r>
            <a:r>
              <a:rPr lang="en-US" sz="2800" dirty="0" err="1" smtClean="0">
                <a:solidFill>
                  <a:schemeClr val="accent6"/>
                </a:solidFill>
              </a:rPr>
              <a:t>MvcScaffolding</a:t>
            </a:r>
            <a:endParaRPr lang="en-US" sz="2800" dirty="0">
              <a:solidFill>
                <a:schemeClr val="accent6"/>
              </a:solidFill>
            </a:endParaRPr>
          </a:p>
        </p:txBody>
      </p:sp>
    </p:spTree>
    <p:extLst>
      <p:ext uri="{BB962C8B-B14F-4D97-AF65-F5344CB8AC3E}">
        <p14:creationId xmlns:p14="http://schemas.microsoft.com/office/powerpoint/2010/main" val="11606144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А поконкретней?</a:t>
            </a:r>
            <a:endParaRPr lang="ru-RU" dirty="0"/>
          </a:p>
        </p:txBody>
      </p:sp>
      <p:sp>
        <p:nvSpPr>
          <p:cNvPr id="5" name="Content Placeholder 4"/>
          <p:cNvSpPr>
            <a:spLocks noGrp="1"/>
          </p:cNvSpPr>
          <p:nvPr>
            <p:ph idx="1"/>
          </p:nvPr>
        </p:nvSpPr>
        <p:spPr>
          <a:xfrm>
            <a:off x="791496" y="1221570"/>
            <a:ext cx="8011068" cy="3060408"/>
          </a:xfrm>
        </p:spPr>
        <p:txBody>
          <a:bodyPr/>
          <a:lstStyle/>
          <a:p>
            <a:r>
              <a:rPr lang="ru-RU" sz="2800" dirty="0" smtClean="0"/>
              <a:t>С какими проблемами вы столкнетесь при разработке своих проектов?</a:t>
            </a:r>
          </a:p>
          <a:p>
            <a:r>
              <a:rPr lang="ru-RU" sz="2800" dirty="0" smtClean="0">
                <a:solidFill>
                  <a:schemeClr val="accent6"/>
                </a:solidFill>
              </a:rPr>
              <a:t>Типовое решение или велосипед?</a:t>
            </a:r>
          </a:p>
          <a:p>
            <a:r>
              <a:rPr lang="ru-RU" sz="2800" dirty="0" smtClean="0"/>
              <a:t>Почему новые технологии – ваши близкие друзья и товарищи?</a:t>
            </a:r>
            <a:endParaRPr lang="ru-RU" sz="2800" dirty="0"/>
          </a:p>
          <a:p>
            <a:r>
              <a:rPr lang="ru-RU" sz="2800" dirty="0" smtClean="0">
                <a:solidFill>
                  <a:schemeClr val="accent6"/>
                </a:solidFill>
              </a:rPr>
              <a:t>С чего начать и с кем закончить?</a:t>
            </a:r>
            <a:endParaRPr lang="ru-RU" sz="2800" dirty="0">
              <a:solidFill>
                <a:schemeClr val="accent6"/>
              </a:solidFill>
            </a:endParaRPr>
          </a:p>
          <a:p>
            <a:endParaRPr lang="en-US" sz="2800" dirty="0">
              <a:solidFill>
                <a:schemeClr val="accent6"/>
              </a:solidFill>
            </a:endParaRPr>
          </a:p>
        </p:txBody>
      </p:sp>
    </p:spTree>
    <p:extLst>
      <p:ext uri="{BB962C8B-B14F-4D97-AF65-F5344CB8AC3E}">
        <p14:creationId xmlns:p14="http://schemas.microsoft.com/office/powerpoint/2010/main" val="38933562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ru-RU" dirty="0"/>
          </a:p>
        </p:txBody>
      </p:sp>
      <p:sp>
        <p:nvSpPr>
          <p:cNvPr id="5" name="Content Placeholder 4"/>
          <p:cNvSpPr>
            <a:spLocks noGrp="1"/>
          </p:cNvSpPr>
          <p:nvPr>
            <p:ph idx="1"/>
          </p:nvPr>
        </p:nvSpPr>
        <p:spPr>
          <a:xfrm>
            <a:off x="791496" y="1221570"/>
            <a:ext cx="8011068" cy="3060408"/>
          </a:xfrm>
        </p:spPr>
        <p:txBody>
          <a:bodyPr/>
          <a:lstStyle/>
          <a:p>
            <a:r>
              <a:rPr lang="ru-RU" dirty="0" smtClean="0"/>
              <a:t>Инструмент зависит от цели….</a:t>
            </a:r>
            <a:endParaRPr lang="en-US" dirty="0">
              <a:solidFill>
                <a:schemeClr val="accent6"/>
              </a:solidFill>
            </a:endParaRPr>
          </a:p>
        </p:txBody>
      </p:sp>
    </p:spTree>
    <p:extLst>
      <p:ext uri="{BB962C8B-B14F-4D97-AF65-F5344CB8AC3E}">
        <p14:creationId xmlns:p14="http://schemas.microsoft.com/office/powerpoint/2010/main" val="4607078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en-US" sz="2000" dirty="0" smtClean="0">
                <a:latin typeface="Segoe UI Light" pitchFamily="34" charset="0"/>
                <a:cs typeface="Segoe UI Light" pitchFamily="34" charset="0"/>
              </a:rPr>
              <a:t>Telligent Community Server, </a:t>
            </a:r>
            <a:r>
              <a:rPr lang="en-US" sz="2000" dirty="0" err="1" smtClean="0">
                <a:latin typeface="Segoe UI Light" pitchFamily="34" charset="0"/>
                <a:cs typeface="Segoe UI Light" pitchFamily="34" charset="0"/>
              </a:rPr>
              <a:t>NerdDinner</a:t>
            </a:r>
            <a:r>
              <a:rPr lang="en-US" sz="2000" dirty="0" smtClean="0">
                <a:latin typeface="Segoe UI Light" pitchFamily="34" charset="0"/>
                <a:cs typeface="Segoe UI Light" pitchFamily="34" charset="0"/>
              </a:rPr>
              <a:t>, </a:t>
            </a:r>
            <a:r>
              <a:rPr lang="en-US" sz="2000" dirty="0">
                <a:latin typeface="Segoe UI Light" pitchFamily="34" charset="0"/>
                <a:cs typeface="Segoe UI Light" pitchFamily="34" charset="0"/>
              </a:rPr>
              <a:t>ASP.NET </a:t>
            </a:r>
            <a:r>
              <a:rPr lang="en-US" sz="2000" dirty="0" smtClean="0">
                <a:latin typeface="Segoe UI Light" pitchFamily="34" charset="0"/>
                <a:cs typeface="Segoe UI Light" pitchFamily="34" charset="0"/>
              </a:rPr>
              <a:t>MVC</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en-US" dirty="0" smtClean="0"/>
              <a:t>msug.vn.ua</a:t>
            </a:r>
            <a:r>
              <a:rPr lang="ru-RU" dirty="0" smtClean="0"/>
              <a:t> </a:t>
            </a:r>
          </a:p>
          <a:p>
            <a:r>
              <a:rPr lang="en-US" dirty="0" smtClean="0"/>
              <a:t>Microsoft User Group Community</a:t>
            </a:r>
            <a:endParaRPr lang="ru-RU" dirty="0"/>
          </a:p>
        </p:txBody>
      </p:sp>
    </p:spTree>
    <p:extLst>
      <p:ext uri="{BB962C8B-B14F-4D97-AF65-F5344CB8AC3E}">
        <p14:creationId xmlns:p14="http://schemas.microsoft.com/office/powerpoint/2010/main" val="298982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Microsoft User Group Community</a:t>
            </a:r>
            <a:endParaRPr lang="uk-UA" dirty="0"/>
          </a:p>
        </p:txBody>
      </p:sp>
      <p:sp>
        <p:nvSpPr>
          <p:cNvPr id="3" name="Объект 2"/>
          <p:cNvSpPr>
            <a:spLocks noGrp="1"/>
          </p:cNvSpPr>
          <p:nvPr>
            <p:ph idx="1"/>
          </p:nvPr>
        </p:nvSpPr>
        <p:spPr/>
        <p:txBody>
          <a:bodyPr>
            <a:noAutofit/>
          </a:bodyPr>
          <a:lstStyle/>
          <a:p>
            <a:r>
              <a:rPr lang="ru-RU" sz="1800" dirty="0" smtClean="0"/>
              <a:t>Цель:</a:t>
            </a:r>
          </a:p>
          <a:p>
            <a:r>
              <a:rPr lang="ru-RU" sz="1800" dirty="0" smtClean="0">
                <a:solidFill>
                  <a:schemeClr val="accent6"/>
                </a:solidFill>
              </a:rPr>
              <a:t>Создание сайта винницкого </a:t>
            </a:r>
            <a:r>
              <a:rPr lang="en-US" sz="1800" dirty="0" smtClean="0">
                <a:solidFill>
                  <a:schemeClr val="accent6"/>
                </a:solidFill>
              </a:rPr>
              <a:t>.NET </a:t>
            </a:r>
            <a:r>
              <a:rPr lang="ru-RU" sz="1800" dirty="0" smtClean="0">
                <a:solidFill>
                  <a:schemeClr val="accent6"/>
                </a:solidFill>
              </a:rPr>
              <a:t>сообщества</a:t>
            </a:r>
          </a:p>
          <a:p>
            <a:endParaRPr lang="ru-RU" sz="1800" dirty="0" smtClean="0"/>
          </a:p>
          <a:p>
            <a:r>
              <a:rPr lang="ru-RU" sz="1800" dirty="0" smtClean="0"/>
              <a:t>Требования:</a:t>
            </a:r>
          </a:p>
          <a:p>
            <a:pPr marL="285750" indent="-285750">
              <a:buFont typeface="Wingdings" pitchFamily="2" charset="2"/>
              <a:buChar char="q"/>
            </a:pPr>
            <a:r>
              <a:rPr lang="ru-RU" sz="1800" dirty="0" smtClean="0"/>
              <a:t>Технические: блоги, форумы, календарь мероприятий, удобное управления контентом;</a:t>
            </a:r>
          </a:p>
          <a:p>
            <a:pPr marL="285750" indent="-285750">
              <a:buFont typeface="Wingdings" pitchFamily="2" charset="2"/>
              <a:buChar char="q"/>
            </a:pPr>
            <a:r>
              <a:rPr lang="ru-RU" sz="1800" dirty="0" smtClean="0"/>
              <a:t>Географические: ориентация на локальных специалистов;</a:t>
            </a:r>
          </a:p>
          <a:p>
            <a:pPr marL="285750" indent="-285750">
              <a:buFont typeface="Wingdings" pitchFamily="2" charset="2"/>
              <a:buChar char="q"/>
            </a:pPr>
            <a:r>
              <a:rPr lang="ru-RU" sz="1800" dirty="0" smtClean="0"/>
              <a:t>Временные: быстро;</a:t>
            </a:r>
          </a:p>
          <a:p>
            <a:pPr marL="285750" indent="-285750">
              <a:buFont typeface="Wingdings" pitchFamily="2" charset="2"/>
              <a:buChar char="q"/>
            </a:pPr>
            <a:r>
              <a:rPr lang="ru-RU" sz="1800" dirty="0" smtClean="0"/>
              <a:t>Денежные: отсутствие бюджета.</a:t>
            </a:r>
          </a:p>
        </p:txBody>
      </p:sp>
    </p:spTree>
    <p:extLst>
      <p:ext uri="{BB962C8B-B14F-4D97-AF65-F5344CB8AC3E}">
        <p14:creationId xmlns:p14="http://schemas.microsoft.com/office/powerpoint/2010/main" val="214270083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Telligent Community Server (CMS)</a:t>
            </a:r>
            <a:endParaRPr lang="uk-UA" dirty="0"/>
          </a:p>
        </p:txBody>
      </p:sp>
      <p:sp>
        <p:nvSpPr>
          <p:cNvPr id="3" name="Объект 2"/>
          <p:cNvSpPr>
            <a:spLocks noGrp="1"/>
          </p:cNvSpPr>
          <p:nvPr>
            <p:ph idx="1"/>
          </p:nvPr>
        </p:nvSpPr>
        <p:spPr/>
        <p:txBody>
          <a:bodyPr>
            <a:noAutofit/>
          </a:bodyPr>
          <a:lstStyle/>
          <a:p>
            <a:r>
              <a:rPr lang="ru-RU" sz="1800" dirty="0" smtClean="0"/>
              <a:t>Плюсы:</a:t>
            </a:r>
          </a:p>
          <a:p>
            <a:pPr marL="285750" indent="-285750">
              <a:buFont typeface="Wingdings" pitchFamily="2" charset="2"/>
              <a:buChar char="q"/>
            </a:pPr>
            <a:r>
              <a:rPr lang="ru-RU" sz="1800" dirty="0" smtClean="0">
                <a:solidFill>
                  <a:schemeClr val="accent3"/>
                </a:solidFill>
              </a:rPr>
              <a:t>Большинство функционала «из коробки»;</a:t>
            </a:r>
          </a:p>
          <a:p>
            <a:pPr marL="285750" indent="-285750">
              <a:buFont typeface="Wingdings" pitchFamily="2" charset="2"/>
              <a:buChar char="q"/>
            </a:pPr>
            <a:r>
              <a:rPr lang="ru-RU" sz="1800" dirty="0" smtClean="0">
                <a:solidFill>
                  <a:schemeClr val="accent3"/>
                </a:solidFill>
              </a:rPr>
              <a:t>Удобная установка и управление контентом;</a:t>
            </a:r>
          </a:p>
          <a:p>
            <a:pPr marL="285750" indent="-285750">
              <a:buFont typeface="Wingdings" pitchFamily="2" charset="2"/>
              <a:buChar char="q"/>
            </a:pPr>
            <a:r>
              <a:rPr lang="ru-RU" sz="1800" dirty="0" smtClean="0">
                <a:solidFill>
                  <a:schemeClr val="accent3"/>
                </a:solidFill>
              </a:rPr>
              <a:t>Быстрый старт!</a:t>
            </a:r>
          </a:p>
          <a:p>
            <a:pPr marL="285750" indent="-285750">
              <a:buFont typeface="Wingdings" pitchFamily="2" charset="2"/>
              <a:buChar char="q"/>
            </a:pPr>
            <a:endParaRPr lang="ru-RU" sz="1800" dirty="0">
              <a:solidFill>
                <a:schemeClr val="tx1"/>
              </a:solidFill>
            </a:endParaRPr>
          </a:p>
          <a:p>
            <a:r>
              <a:rPr lang="ru-RU" sz="1800" dirty="0" smtClean="0"/>
              <a:t>Минусы:</a:t>
            </a:r>
          </a:p>
          <a:p>
            <a:pPr marL="285750" indent="-285750">
              <a:buFont typeface="Wingdings" pitchFamily="2" charset="2"/>
              <a:buChar char="q"/>
            </a:pPr>
            <a:r>
              <a:rPr lang="ru-RU" sz="1800" dirty="0" smtClean="0">
                <a:solidFill>
                  <a:schemeClr val="accent6"/>
                </a:solidFill>
              </a:rPr>
              <a:t>Ограничения в бесплатной версии;</a:t>
            </a:r>
          </a:p>
          <a:p>
            <a:pPr marL="285750" indent="-285750">
              <a:buFont typeface="Wingdings" pitchFamily="2" charset="2"/>
              <a:buChar char="q"/>
            </a:pPr>
            <a:r>
              <a:rPr lang="ru-RU" sz="1800" dirty="0" smtClean="0">
                <a:solidFill>
                  <a:schemeClr val="accent6"/>
                </a:solidFill>
              </a:rPr>
              <a:t>Требовательная к ресурсам;</a:t>
            </a:r>
          </a:p>
          <a:p>
            <a:pPr marL="285750" indent="-285750">
              <a:buFont typeface="Wingdings" pitchFamily="2" charset="2"/>
              <a:buChar char="q"/>
            </a:pPr>
            <a:r>
              <a:rPr lang="ru-RU" sz="1800" dirty="0" smtClean="0">
                <a:solidFill>
                  <a:schemeClr val="accent6"/>
                </a:solidFill>
              </a:rPr>
              <a:t>Сложность в </a:t>
            </a:r>
            <a:r>
              <a:rPr lang="ru-RU" sz="1800" dirty="0" err="1" smtClean="0">
                <a:solidFill>
                  <a:schemeClr val="accent6"/>
                </a:solidFill>
              </a:rPr>
              <a:t>кастомизации</a:t>
            </a:r>
            <a:r>
              <a:rPr lang="ru-RU" sz="1800" dirty="0" smtClean="0">
                <a:solidFill>
                  <a:schemeClr val="accent6"/>
                </a:solidFill>
              </a:rPr>
              <a:t> и добавлении нового функционала;</a:t>
            </a:r>
          </a:p>
          <a:p>
            <a:pPr marL="285750" indent="-285750">
              <a:buFont typeface="Wingdings" pitchFamily="2" charset="2"/>
              <a:buChar char="q"/>
            </a:pPr>
            <a:r>
              <a:rPr lang="ru-RU" sz="1800" dirty="0" smtClean="0">
                <a:solidFill>
                  <a:schemeClr val="accent6"/>
                </a:solidFill>
              </a:rPr>
              <a:t>Плагины не всегда совместимы с конкретной версией движка;</a:t>
            </a:r>
          </a:p>
          <a:p>
            <a:pPr marL="285750" indent="-285750">
              <a:buFont typeface="Wingdings" pitchFamily="2" charset="2"/>
              <a:buChar char="q"/>
            </a:pPr>
            <a:r>
              <a:rPr lang="ru-RU" sz="1800" dirty="0" smtClean="0">
                <a:solidFill>
                  <a:schemeClr val="accent6"/>
                </a:solidFill>
              </a:rPr>
              <a:t>Трудный рост!</a:t>
            </a:r>
            <a:endParaRPr lang="ru-RU" sz="1800" dirty="0">
              <a:solidFill>
                <a:schemeClr val="accent6"/>
              </a:solidFill>
            </a:endParaRPr>
          </a:p>
        </p:txBody>
      </p:sp>
    </p:spTree>
    <p:extLst>
      <p:ext uri="{BB962C8B-B14F-4D97-AF65-F5344CB8AC3E}">
        <p14:creationId xmlns:p14="http://schemas.microsoft.com/office/powerpoint/2010/main" val="312131966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2091</TotalTime>
  <Words>813</Words>
  <Application>Microsoft Office PowerPoint</Application>
  <PresentationFormat>On-screen Show (16:9)</PresentationFormat>
  <Paragraphs>194</Paragraphs>
  <Slides>26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Consolas</vt:lpstr>
      <vt:lpstr>Wingdings</vt:lpstr>
      <vt:lpstr>Calibri</vt:lpstr>
      <vt:lpstr>Segoe UI Semibold</vt:lpstr>
      <vt:lpstr>Segoe UI</vt:lpstr>
      <vt:lpstr>Segoe UI Symbol</vt:lpstr>
      <vt:lpstr>Segoe Light</vt:lpstr>
      <vt:lpstr>Segoe UI Light</vt:lpstr>
      <vt:lpstr>Office Theme</vt:lpstr>
      <vt:lpstr>1_Office Theme</vt:lpstr>
      <vt:lpstr>От идеи до результата</vt:lpstr>
      <vt:lpstr>PowerPoint Presentation</vt:lpstr>
      <vt:lpstr>PowerPoint Presentation</vt:lpstr>
      <vt:lpstr>Содержание доклада</vt:lpstr>
      <vt:lpstr>А поконкретней?</vt:lpstr>
      <vt:lpstr>PowerPoint Presentation</vt:lpstr>
      <vt:lpstr>PowerPoint Presentation</vt:lpstr>
      <vt:lpstr>Microsoft User Group Community</vt:lpstr>
      <vt:lpstr>Telligent Community Server (CMS)</vt:lpstr>
      <vt:lpstr>Microsoft User Group Community</vt:lpstr>
      <vt:lpstr>NerdDinner | http://nerddinner.com</vt:lpstr>
      <vt:lpstr>MSUG.vn.ua</vt:lpstr>
      <vt:lpstr>MSUG.vn.ua 2.0</vt:lpstr>
      <vt:lpstr>PowerPoint Presentation</vt:lpstr>
      <vt:lpstr>PowerPoint Presentation</vt:lpstr>
      <vt:lpstr>Windows Phone 7 Rocks!</vt:lpstr>
      <vt:lpstr>Blogger, Wordpress</vt:lpstr>
      <vt:lpstr>PowerPoint Presentation</vt:lpstr>
      <vt:lpstr>Велосипедим!</vt:lpstr>
      <vt:lpstr>PowerPoint Presentation</vt:lpstr>
      <vt:lpstr>PowerPoint Presentation</vt:lpstr>
      <vt:lpstr>PowerPoint Presentation</vt:lpstr>
      <vt:lpstr>ASP.NET Web API</vt:lpstr>
      <vt:lpstr>ASP.NET Web API</vt:lpstr>
      <vt:lpstr>Оптимизация</vt:lpstr>
      <vt:lpstr>Материалы</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devlanfear</cp:lastModifiedBy>
  <cp:revision>164</cp:revision>
  <dcterms:created xsi:type="dcterms:W3CDTF">2012-03-27T06:37:55Z</dcterms:created>
  <dcterms:modified xsi:type="dcterms:W3CDTF">2012-05-26T07:27:22Z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