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9" r:id="rId3"/>
    <p:sldId id="284" r:id="rId4"/>
    <p:sldId id="257" r:id="rId5"/>
    <p:sldId id="276" r:id="rId6"/>
    <p:sldId id="264" r:id="rId7"/>
    <p:sldId id="269" r:id="rId8"/>
    <p:sldId id="277" r:id="rId9"/>
    <p:sldId id="265" r:id="rId10"/>
    <p:sldId id="259" r:id="rId11"/>
    <p:sldId id="258" r:id="rId12"/>
    <p:sldId id="275" r:id="rId13"/>
    <p:sldId id="286" r:id="rId14"/>
    <p:sldId id="262" r:id="rId15"/>
    <p:sldId id="266" r:id="rId16"/>
    <p:sldId id="272" r:id="rId17"/>
    <p:sldId id="267" r:id="rId18"/>
    <p:sldId id="273" r:id="rId19"/>
    <p:sldId id="287" r:id="rId20"/>
    <p:sldId id="288" r:id="rId21"/>
    <p:sldId id="281" r:id="rId22"/>
    <p:sldId id="282" r:id="rId23"/>
    <p:sldId id="285" r:id="rId24"/>
    <p:sldId id="290" r:id="rId25"/>
    <p:sldId id="279" r:id="rId26"/>
    <p:sldId id="274" r:id="rId27"/>
    <p:sldId id="268" r:id="rId28"/>
    <p:sldId id="271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4ED"/>
    <a:srgbClr val="380000"/>
    <a:srgbClr val="00A9EC"/>
    <a:srgbClr val="00A000"/>
    <a:srgbClr val="5F3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77354" autoAdjust="0"/>
  </p:normalViewPr>
  <p:slideViewPr>
    <p:cSldViewPr snapToGrid="0">
      <p:cViewPr varScale="1">
        <p:scale>
          <a:sx n="57" d="100"/>
          <a:sy n="57" d="100"/>
        </p:scale>
        <p:origin x="19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311C-1384-48DF-A955-7C883AC49994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7211-A5F3-48A9-B67A-52269307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7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apps/hh770544.aspx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am I and why do you care?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47211-A5F3-48A9-B67A-522693070A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9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StorageFile</a:t>
            </a:r>
            <a:r>
              <a:rPr lang="en-US" dirty="0" smtClean="0"/>
              <a:t> has various (asynchronous)</a:t>
            </a:r>
            <a:r>
              <a:rPr lang="en-US" baseline="0" dirty="0" smtClean="0"/>
              <a:t> read/write methods for reading/writing files.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47211-A5F3-48A9-B67A-522693070A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91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Settings Panel guidance:</a:t>
            </a:r>
            <a:r>
              <a:rPr lang="en-US" baseline="0" dirty="0" smtClean="0"/>
              <a:t> </a:t>
            </a:r>
            <a:r>
              <a:rPr lang="en-US" dirty="0" smtClean="0">
                <a:hlinkClick r:id="rId3"/>
              </a:rPr>
              <a:t>http://msdn.microsoft.com/en-us/library/windows/apps/hh770544.aspx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47211-A5F3-48A9-B67A-522693070A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1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use</a:t>
            </a:r>
            <a:r>
              <a:rPr lang="en-US" baseline="0" dirty="0" smtClean="0"/>
              <a:t> a tool like Syncfusion’s Metro Studio to build custom icons</a:t>
            </a:r>
          </a:p>
          <a:p>
            <a:endParaRPr lang="en-US" dirty="0" smtClean="0"/>
          </a:p>
          <a:p>
            <a:r>
              <a:rPr lang="en-US" dirty="0" smtClean="0"/>
              <a:t>Need to add reference to App Bar guidelines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47211-A5F3-48A9-B67A-522693070A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8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47211-A5F3-48A9-B67A-522693070A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48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47211-A5F3-48A9-B67A-522693070A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69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47211-A5F3-48A9-B67A-522693070A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74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twitter-based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47211-A5F3-48A9-B67A-522693070A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7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r>
              <a:rPr lang="en-US" baseline="0" dirty="0" smtClean="0"/>
              <a:t> RT will not be available for general purchase.  It will be available, pre-installed, on ARM devices only.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Don’t confuse “Windows RT” with “WinRT”; They’re not the same thing.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More information regarding SKUs at: http://en.Wikipedia.org/wiki/Windows_8_editions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47211-A5F3-48A9-B67A-522693070A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most cases</a:t>
            </a:r>
            <a:r>
              <a:rPr lang="en-US" baseline="0" dirty="0" smtClean="0"/>
              <a:t> you don’t need to worry about the .NET Framework 4.5 since it is included with both Windows 8 and Visual Studio 2012.  However, you may need to install it on application servers or other machines depending upon the target application type and dependencies.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is currently no Express SKU for building .NET/Desktop apps.  A “Desktop” Express SKU has been announced for the Fall but no official release date has been announced </a:t>
            </a:r>
            <a:r>
              <a:rPr lang="en-US" baseline="0" dirty="0" smtClean="0">
                <a:sym typeface="Wingdings" panose="05000000000000000000" pitchFamily="2" charset="2"/>
              </a:rPr>
              <a:t> http://blogs.msdn.com/b/visualstudio/archive/2012/06/08/visual-studio-express-2012-for-windows-desktop.aspx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47211-A5F3-48A9-B67A-522693070A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5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look at some of the out-of-the-box RT apps that ship with Windows 8… they all focus on content rather than chrome.</a:t>
            </a:r>
          </a:p>
          <a:p>
            <a:endParaRPr lang="en-US" dirty="0" smtClean="0"/>
          </a:p>
          <a:p>
            <a:r>
              <a:rPr lang="en-US" dirty="0" smtClean="0"/>
              <a:t>They provide a “fully immersive” (full screen) experience.</a:t>
            </a:r>
          </a:p>
          <a:p>
            <a:endParaRPr lang="en-US" dirty="0" smtClean="0"/>
          </a:p>
          <a:p>
            <a:r>
              <a:rPr lang="en-US" dirty="0" smtClean="0"/>
              <a:t>When</a:t>
            </a:r>
            <a:r>
              <a:rPr lang="en-US" baseline="0" dirty="0" smtClean="0"/>
              <a:t> designing “Metro” apps, design the user interface to allow for a great “touch first” experience.  This includes gestures as well as just “touch”.  Use the VS 2012 simulator to simulate touch experiences on a non-touch enabled </a:t>
            </a:r>
            <a:r>
              <a:rPr lang="en-US" baseline="0" smtClean="0"/>
              <a:t>screen.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Use of contracts allow for a consistent usage pattern across applications on Windows 8.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Utilizing the cloud allows your settings to follow you from device to device.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Create your applications to utilize the features of the device; do not simulate “real world” interfaces (e.g. spiral bound notebooks).  In other words, be authentically digital.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47211-A5F3-48A9-B67A-522693070A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Standard</a:t>
            </a:r>
            <a:r>
              <a:rPr lang="en-US" baseline="0" dirty="0" smtClean="0"/>
              <a:t> .NET applications are supported in Windows 8 in “desktop” mode only – not using the new “Metro” style.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All WinRT assemblies are referenced automatically when you create a new Windows Store Application.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Don’t confuse “Windows RT” with “WinRT”; They’re not the same thing.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47211-A5F3-48A9-B67A-522693070A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47211-A5F3-48A9-B67A-522693070A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23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exceed quota, the settings will be saved locally but will not sync to the cloud.</a:t>
            </a:r>
          </a:p>
          <a:p>
            <a:endParaRPr lang="en-US" dirty="0" smtClean="0"/>
          </a:p>
          <a:p>
            <a:r>
              <a:rPr lang="en-US" dirty="0" smtClean="0"/>
              <a:t>High</a:t>
            </a:r>
            <a:r>
              <a:rPr lang="en-US" baseline="0" dirty="0" smtClean="0"/>
              <a:t> p</a:t>
            </a:r>
            <a:r>
              <a:rPr lang="en-US" dirty="0" smtClean="0"/>
              <a:t>riority items must be under 8KB to roam as “high priority”.  If the</a:t>
            </a:r>
            <a:r>
              <a:rPr lang="en-US" baseline="0" dirty="0" smtClean="0"/>
              <a:t> High priority item exceeds 8KB, it will be roamed as a “normal” setting (i.e. it could take a few minutes before it syncs).</a:t>
            </a:r>
          </a:p>
          <a:p>
            <a:endParaRPr lang="en-US" dirty="0" smtClean="0"/>
          </a:p>
          <a:p>
            <a:r>
              <a:rPr lang="en-US" dirty="0" smtClean="0"/>
              <a:t>Applications can be ran/debugged: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Locally (against development hardware)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Locally in Simulator</a:t>
            </a:r>
            <a:r>
              <a:rPr lang="en-US" baseline="0" dirty="0" smtClean="0"/>
              <a:t> (</a:t>
            </a:r>
            <a:r>
              <a:rPr lang="en-US" dirty="0" smtClean="0"/>
              <a:t>Great for testing data roaming)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Remotely (e.g. on a Windows 8 tablet)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47211-A5F3-48A9-B67A-522693070A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72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r>
              <a:rPr lang="en-US" baseline="0" dirty="0" smtClean="0"/>
              <a:t> difference between Contracts &amp; Extensions is that contracts are between two apps whereas extensions allow you to extend Windows capabilities.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47211-A5F3-48A9-B67A-522693070A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FC62765-4A85-4145-846B-22A5C35CEF45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A268EA-1F4F-45D4-BD4E-07A98ECD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FC62765-4A85-4145-846B-22A5C35CEF45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A268EA-1F4F-45D4-BD4E-07A98ECD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FC62765-4A85-4145-846B-22A5C35CEF45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A268EA-1F4F-45D4-BD4E-07A98ECD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7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6">
            <a:lumMod val="60000"/>
            <a:lumOff val="4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2765-4A85-4145-846B-22A5C35CEF45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68EA-1F4F-45D4-BD4E-07A98ECD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29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2765-4A85-4145-846B-22A5C35CEF45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68EA-1F4F-45D4-BD4E-07A98ECD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0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6">
            <a:lumMod val="60000"/>
            <a:lumOff val="4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FC62765-4A85-4145-846B-22A5C35CEF45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A268EA-1F4F-45D4-BD4E-07A98ECD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18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FC62765-4A85-4145-846B-22A5C35CEF45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A268EA-1F4F-45D4-BD4E-07A98ECD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8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FC62765-4A85-4145-846B-22A5C35CEF45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A268EA-1F4F-45D4-BD4E-07A98ECD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13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FC62765-4A85-4145-846B-22A5C35CEF45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A268EA-1F4F-45D4-BD4E-07A98ECD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FC62765-4A85-4145-846B-22A5C35CEF45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A268EA-1F4F-45D4-BD4E-07A98ECD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71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FC62765-4A85-4145-846B-22A5C35CEF45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A268EA-1F4F-45D4-BD4E-07A98ECD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0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FC62765-4A85-4145-846B-22A5C35CEF45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A268EA-1F4F-45D4-BD4E-07A98ECD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6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windows/apps/hh852659" TargetMode="External"/><Relationship Id="rId2" Type="http://schemas.openxmlformats.org/officeDocument/2006/relationships/hyperlink" Target="http://msdn.microsoft.com/en-us/windows/apps/br229516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win8RCdevcamp" TargetMode="External"/><Relationship Id="rId5" Type="http://schemas.openxmlformats.org/officeDocument/2006/relationships/hyperlink" Target="http://www.syncfusion.com/metrostudio" TargetMode="External"/><Relationship Id="rId4" Type="http://schemas.openxmlformats.org/officeDocument/2006/relationships/hyperlink" Target="http://templarian.com/project_windows_phone_icons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dev.windows.com/" TargetMode="External"/><Relationship Id="rId2" Type="http://schemas.openxmlformats.org/officeDocument/2006/relationships/hyperlink" Target="http://www.generationapp.com/W8appsin30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win8SO" TargetMode="External"/><Relationship Id="rId4" Type="http://schemas.openxmlformats.org/officeDocument/2006/relationships/hyperlink" Target="http://code.msdn.microsoft.com/windowsapps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artlanddc.com/?page_id=459" TargetMode="External"/><Relationship Id="rId2" Type="http://schemas.openxmlformats.org/officeDocument/2006/relationships/hyperlink" Target="http://www.heartlanddc.com/?page_id=47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artlanddc.com/session-309-effecting-deep-change-in-your-architecture-wjeff-certain/" TargetMode="External"/><Relationship Id="rId5" Type="http://schemas.openxmlformats.org/officeDocument/2006/relationships/hyperlink" Target="http://www.heartlanddc.com/?page_id=468" TargetMode="External"/><Relationship Id="rId4" Type="http://schemas.openxmlformats.org/officeDocument/2006/relationships/hyperlink" Target="http://www.heartlanddc.com/?page_id=472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2543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 to Windows 8 Development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36600"/>
            <a:ext cx="9144000" cy="1669783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Let’s Go Metro</a:t>
            </a:r>
            <a:r>
              <a:rPr lang="en-US" sz="13800" dirty="0" smtClean="0">
                <a:solidFill>
                  <a:schemeClr val="accent4"/>
                </a:solidFill>
                <a:latin typeface="Rage Italic" panose="03070502040507070304" pitchFamily="66" charset="0"/>
              </a:rPr>
              <a:t>w</a:t>
            </a:r>
            <a:endParaRPr lang="en-US" sz="7200" dirty="0">
              <a:solidFill>
                <a:schemeClr val="accent4"/>
              </a:solidFill>
              <a:latin typeface="Rage Italic" panose="03070502040507070304" pitchFamily="6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1885" y="4735289"/>
            <a:ext cx="4481672" cy="1477328"/>
            <a:chOff x="391885" y="4604657"/>
            <a:chExt cx="4376057" cy="1477328"/>
          </a:xfrm>
          <a:solidFill>
            <a:schemeClr val="accent1">
              <a:lumMod val="7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391885" y="4604657"/>
              <a:ext cx="4376057" cy="1477328"/>
            </a:xfrm>
            <a:prstGeom prst="rect">
              <a:avLst/>
            </a:prstGeom>
            <a:solidFill>
              <a:srgbClr val="5F3BBA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	Jeff Bramwell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	</a:t>
              </a:r>
              <a:r>
                <a:rPr lang="en-US" dirty="0" smtClean="0">
                  <a:solidFill>
                    <a:schemeClr val="bg1"/>
                  </a:solidFill>
                </a:rPr>
                <a:t>Director </a:t>
              </a:r>
              <a:r>
                <a:rPr lang="en-US" dirty="0">
                  <a:solidFill>
                    <a:schemeClr val="bg1"/>
                  </a:solidFill>
                </a:rPr>
                <a:t>-</a:t>
              </a:r>
              <a:r>
                <a:rPr lang="en-US" dirty="0" smtClean="0">
                  <a:solidFill>
                    <a:schemeClr val="bg1"/>
                  </a:solidFill>
                </a:rPr>
                <a:t> Enterprise Architecture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	</a:t>
              </a:r>
              <a:r>
                <a:rPr lang="en-US" dirty="0" smtClean="0">
                  <a:solidFill>
                    <a:schemeClr val="bg1"/>
                  </a:solidFill>
                </a:rPr>
                <a:t>Farm Credit Services of America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	</a:t>
              </a:r>
              <a:r>
                <a:rPr lang="en-US" dirty="0" smtClean="0">
                  <a:solidFill>
                    <a:schemeClr val="bg1"/>
                  </a:solidFill>
                </a:rPr>
                <a:t>jbramwell@gmail.com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en-US" dirty="0" smtClean="0">
                  <a:solidFill>
                    <a:schemeClr val="bg1"/>
                  </a:solidFill>
                </a:rPr>
                <a:t>@jbramwell</a:t>
              </a:r>
              <a:r>
                <a:rPr lang="en-US" dirty="0">
                  <a:solidFill>
                    <a:schemeClr val="bg1"/>
                  </a:solidFill>
                </a:rPr>
                <a:t>	</a:t>
              </a:r>
              <a:r>
                <a:rPr lang="en-US" dirty="0" smtClean="0">
                  <a:solidFill>
                    <a:schemeClr val="bg1"/>
                  </a:solidFill>
                </a:rPr>
                <a:t>devmatter.blogspot.com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435" y="4696053"/>
              <a:ext cx="815068" cy="1278538"/>
            </a:xfrm>
            <a:prstGeom prst="rect">
              <a:avLst/>
            </a:prstGeom>
            <a:grpFill/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09435"/>
            <a:ext cx="502043" cy="31377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328339" y="4735289"/>
            <a:ext cx="4447959" cy="1477328"/>
            <a:chOff x="5165270" y="4735289"/>
            <a:chExt cx="4376057" cy="1477328"/>
          </a:xfrm>
        </p:grpSpPr>
        <p:sp>
          <p:nvSpPr>
            <p:cNvPr id="13" name="TextBox 12"/>
            <p:cNvSpPr txBox="1"/>
            <p:nvPr/>
          </p:nvSpPr>
          <p:spPr>
            <a:xfrm>
              <a:off x="5165270" y="4735289"/>
              <a:ext cx="4376057" cy="1477328"/>
            </a:xfrm>
            <a:prstGeom prst="rect">
              <a:avLst/>
            </a:prstGeom>
            <a:solidFill>
              <a:srgbClr val="00A9E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Heartland Developers Conference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Thursday, September 6</a:t>
              </a:r>
              <a:r>
                <a:rPr lang="en-US" baseline="30000" dirty="0" smtClean="0">
                  <a:solidFill>
                    <a:schemeClr val="bg1"/>
                  </a:solidFill>
                </a:rPr>
                <a:t>th</a:t>
              </a:r>
              <a:r>
                <a:rPr lang="en-US" dirty="0" smtClean="0">
                  <a:solidFill>
                    <a:schemeClr val="bg1"/>
                  </a:solidFill>
                </a:rPr>
                <a:t>, 2012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10:15 AM   Room 200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 smtClean="0">
                <a:solidFill>
                  <a:schemeClr val="bg1"/>
                </a:solidFill>
              </a:endParaRPr>
            </a:p>
            <a:p>
              <a:endParaRPr lang="en-US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028" name="Picture 4" descr="http://icons.iconarchive.com/icons/dakirby309/windows-8-metro/256/Apps-Calendar-Metro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0987" y="5696278"/>
              <a:ext cx="465027" cy="465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5533" y="4712156"/>
            <a:ext cx="1514475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2101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Runtime (WinRT)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programming model for Windows 8</a:t>
            </a:r>
          </a:p>
          <a:p>
            <a:r>
              <a:rPr lang="en-US" dirty="0" smtClean="0"/>
              <a:t>Supports C#, VB.NET, C++, and JavaScript</a:t>
            </a:r>
          </a:p>
          <a:p>
            <a:r>
              <a:rPr lang="en-US" dirty="0" smtClean="0"/>
              <a:t>Supported on x86 and ARM architectures</a:t>
            </a:r>
          </a:p>
          <a:p>
            <a:r>
              <a:rPr lang="en-US" dirty="0" smtClean="0"/>
              <a:t>Windows metadata provides cross-language support</a:t>
            </a:r>
          </a:p>
          <a:p>
            <a:pPr lvl="1"/>
            <a:r>
              <a:rPr lang="en-US" dirty="0" smtClean="0"/>
              <a:t>Complete description of Windows Runtime</a:t>
            </a:r>
          </a:p>
          <a:p>
            <a:pPr lvl="1"/>
            <a:r>
              <a:rPr lang="en-US" dirty="0" smtClean="0"/>
              <a:t>Allows for multi-language projection</a:t>
            </a:r>
          </a:p>
          <a:p>
            <a:pPr lvl="1"/>
            <a:r>
              <a:rPr lang="en-US" dirty="0" smtClean="0"/>
              <a:t>Full IntelliSense</a:t>
            </a:r>
          </a:p>
          <a:p>
            <a:r>
              <a:rPr lang="en-US" dirty="0" smtClean="0"/>
              <a:t>Asynchronous APIs</a:t>
            </a:r>
          </a:p>
          <a:p>
            <a:r>
              <a:rPr lang="en-US" dirty="0" smtClean="0"/>
              <a:t>Windows.* namespaces include Windows Runtime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0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Runtime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79" y="1616074"/>
            <a:ext cx="9941642" cy="4899025"/>
          </a:xfrm>
        </p:spPr>
      </p:pic>
    </p:spTree>
    <p:extLst>
      <p:ext uri="{BB962C8B-B14F-4D97-AF65-F5344CB8AC3E}">
        <p14:creationId xmlns:p14="http://schemas.microsoft.com/office/powerpoint/2010/main" val="2895402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Features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301" y="25290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Windows 8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2012</a:t>
            </a:r>
          </a:p>
          <a:p>
            <a:r>
              <a:rPr lang="en-US" dirty="0" smtClean="0"/>
              <a:t>Windows Store Templates</a:t>
            </a:r>
          </a:p>
          <a:p>
            <a:r>
              <a:rPr lang="en-US" dirty="0" smtClean="0"/>
              <a:t>Several Project Types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871" y="6372082"/>
            <a:ext cx="294189" cy="294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825625"/>
            <a:ext cx="6423660" cy="342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6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Roaming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1860" cy="4840646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Built-in data roaming capabilities</a:t>
            </a:r>
          </a:p>
          <a:p>
            <a:r>
              <a:rPr lang="en-US" dirty="0" smtClean="0"/>
              <a:t>Uses Microsoft Account</a:t>
            </a:r>
          </a:p>
          <a:p>
            <a:r>
              <a:rPr lang="en-US" dirty="0" smtClean="0"/>
              <a:t>Simple to use:</a:t>
            </a:r>
          </a:p>
          <a:p>
            <a:pPr marL="0" indent="0" algn="ctr">
              <a:buNone/>
            </a:pP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Windows.Storage.ApplicationData.Current.RoamingSettings.Values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StoredValue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 =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StoredValue.Text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500" dirty="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700" dirty="0" smtClean="0"/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RoamingFolder</a:t>
            </a:r>
            <a:r>
              <a:rPr lang="en-US" dirty="0" smtClean="0"/>
              <a:t> for file-based data</a:t>
            </a:r>
          </a:p>
          <a:p>
            <a:r>
              <a:rPr lang="en-US" dirty="0" smtClean="0"/>
              <a:t>Roaming storage quota = 100KB</a:t>
            </a:r>
          </a:p>
          <a:p>
            <a:r>
              <a:rPr lang="en-US" dirty="0" smtClean="0"/>
              <a:t>If you exceed quota, nothing syncs (though it still persists)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HighPriority</a:t>
            </a:r>
            <a:r>
              <a:rPr lang="en-US" dirty="0" smtClean="0"/>
              <a:t> for preserving application context</a:t>
            </a:r>
          </a:p>
          <a:p>
            <a:r>
              <a:rPr lang="en-US" dirty="0" smtClean="0"/>
              <a:t>Use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CompositeSettingValue</a:t>
            </a:r>
            <a:r>
              <a:rPr lang="en-US" dirty="0" smtClean="0"/>
              <a:t> to roam related items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2049" y="3379825"/>
            <a:ext cx="10325101" cy="373025"/>
          </a:xfrm>
          <a:prstGeom prst="rect">
            <a:avLst/>
          </a:prstGeom>
          <a:noFill/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871" y="6372082"/>
            <a:ext cx="294189" cy="2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26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&amp; Extensions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Contracts</a:t>
            </a:r>
          </a:p>
          <a:p>
            <a:r>
              <a:rPr lang="en-US" dirty="0" smtClean="0"/>
              <a:t>App to App Picking</a:t>
            </a:r>
          </a:p>
          <a:p>
            <a:r>
              <a:rPr lang="en-US" dirty="0" smtClean="0"/>
              <a:t>Play To</a:t>
            </a:r>
          </a:p>
          <a:p>
            <a:r>
              <a:rPr lang="en-US" dirty="0" smtClean="0"/>
              <a:t>Print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Settings</a:t>
            </a:r>
          </a:p>
          <a:p>
            <a:r>
              <a:rPr lang="en-US" dirty="0" smtClean="0"/>
              <a:t>Share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Extensions</a:t>
            </a:r>
          </a:p>
          <a:p>
            <a:r>
              <a:rPr lang="en-US" dirty="0" smtClean="0"/>
              <a:t>Account picture provider</a:t>
            </a:r>
          </a:p>
          <a:p>
            <a:r>
              <a:rPr lang="en-US" dirty="0" smtClean="0"/>
              <a:t>AutoPlay</a:t>
            </a:r>
          </a:p>
          <a:p>
            <a:r>
              <a:rPr lang="en-US" dirty="0" smtClean="0"/>
              <a:t>Background tasks</a:t>
            </a:r>
          </a:p>
          <a:p>
            <a:r>
              <a:rPr lang="en-US" dirty="0" smtClean="0"/>
              <a:t>Camera settings</a:t>
            </a:r>
          </a:p>
          <a:p>
            <a:r>
              <a:rPr lang="en-US" dirty="0" smtClean="0"/>
              <a:t>Contact picker</a:t>
            </a:r>
          </a:p>
          <a:p>
            <a:r>
              <a:rPr lang="en-US" dirty="0" smtClean="0"/>
              <a:t>File activation</a:t>
            </a:r>
          </a:p>
          <a:p>
            <a:r>
              <a:rPr lang="en-US" dirty="0" smtClean="0"/>
              <a:t>Game Explorer</a:t>
            </a:r>
          </a:p>
          <a:p>
            <a:r>
              <a:rPr lang="en-US" dirty="0" smtClean="0"/>
              <a:t>Print task settings</a:t>
            </a:r>
          </a:p>
          <a:p>
            <a:r>
              <a:rPr lang="en-US" dirty="0" smtClean="0"/>
              <a:t>Protocol activation</a:t>
            </a:r>
          </a:p>
          <a:p>
            <a:r>
              <a:rPr lang="en-US" dirty="0" smtClean="0"/>
              <a:t>SSL/certificates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45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FileOpenPicker</a:t>
            </a:r>
          </a:p>
          <a:p>
            <a:pPr lvl="1"/>
            <a:r>
              <a:rPr lang="en-US" dirty="0" smtClean="0"/>
              <a:t>Presents a list of files (as a list or thumbnails) for selection</a:t>
            </a:r>
          </a:p>
          <a:p>
            <a:pPr lvl="1"/>
            <a:r>
              <a:rPr lang="en-US" dirty="0" smtClean="0"/>
              <a:t>SkyDrive support built in</a:t>
            </a:r>
          </a:p>
          <a:p>
            <a:pPr lvl="1"/>
            <a:r>
              <a:rPr lang="en-US" dirty="0" smtClean="0"/>
              <a:t>Returns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Windows.Storage.StorageFile</a:t>
            </a:r>
          </a:p>
          <a:p>
            <a:pPr marL="45720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FileSavePicker</a:t>
            </a:r>
          </a:p>
          <a:p>
            <a:pPr lvl="1"/>
            <a:r>
              <a:rPr lang="en-US" dirty="0" smtClean="0"/>
              <a:t>Allows you to save a file to a selected location</a:t>
            </a:r>
          </a:p>
          <a:p>
            <a:pPr lvl="1"/>
            <a:r>
              <a:rPr lang="en-US" dirty="0"/>
              <a:t>SkyDrive support built in</a:t>
            </a:r>
          </a:p>
          <a:p>
            <a:pPr lvl="1"/>
            <a:r>
              <a:rPr lang="en-US" dirty="0"/>
              <a:t>Returns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Windows.Storage.StorageFile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871" y="6372082"/>
            <a:ext cx="294189" cy="2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83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Contract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via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SettingsCommand</a:t>
            </a:r>
          </a:p>
          <a:p>
            <a:r>
              <a:rPr lang="en-US" dirty="0" smtClean="0"/>
              <a:t>Displayed via User Control hosted in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Popup</a:t>
            </a:r>
          </a:p>
          <a:p>
            <a:r>
              <a:rPr lang="en-US" dirty="0" smtClean="0"/>
              <a:t>Various ways to implement</a:t>
            </a:r>
          </a:p>
          <a:p>
            <a:r>
              <a:rPr lang="en-US" dirty="0" smtClean="0"/>
              <a:t>Widths of 346px or 646px supported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871" y="6372082"/>
            <a:ext cx="294189" cy="2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86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in concept to menu bar in Windows Phone</a:t>
            </a:r>
          </a:p>
          <a:p>
            <a:r>
              <a:rPr lang="en-US" dirty="0" smtClean="0"/>
              <a:t>Use </a:t>
            </a:r>
            <a:r>
              <a:rPr lang="en-US" dirty="0"/>
              <a:t>t</a:t>
            </a:r>
            <a:r>
              <a:rPr lang="en-US" dirty="0" smtClean="0"/>
              <a:t>op App Bar for Navigation</a:t>
            </a:r>
          </a:p>
          <a:p>
            <a:r>
              <a:rPr lang="en-US" dirty="0" smtClean="0"/>
              <a:t>Use bottom App Bar for Commands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&lt;AppBar /&gt;</a:t>
            </a:r>
            <a:r>
              <a:rPr lang="en-US" dirty="0" smtClean="0"/>
              <a:t> XAML control to add an app bar to your app</a:t>
            </a:r>
          </a:p>
          <a:p>
            <a:r>
              <a:rPr lang="en-US" dirty="0" smtClean="0"/>
              <a:t>Can create your own icons – </a:t>
            </a:r>
            <a:r>
              <a:rPr lang="en-US" b="1" dirty="0" smtClean="0"/>
              <a:t>or</a:t>
            </a:r>
            <a:r>
              <a:rPr lang="en-US" dirty="0" smtClean="0"/>
              <a:t> – utilize Segoe UI Symbol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871" y="6372082"/>
            <a:ext cx="294189" cy="2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21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lifecycle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957642" y="1828791"/>
            <a:ext cx="8276716" cy="4118705"/>
            <a:chOff x="2813304" y="2194560"/>
            <a:chExt cx="6592824" cy="3280759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5163312" y="2194560"/>
              <a:ext cx="1865376" cy="11887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Running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13304" y="4280249"/>
              <a:ext cx="1865376" cy="118872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NotRunning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0752" y="4280249"/>
              <a:ext cx="1865376" cy="118872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Suspended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7" idx="0"/>
              <a:endCxn id="4" idx="1"/>
            </p:cNvCxnSpPr>
            <p:nvPr/>
          </p:nvCxnSpPr>
          <p:spPr>
            <a:xfrm rot="5400000" flipH="1" flipV="1">
              <a:off x="3708988" y="2825925"/>
              <a:ext cx="1491329" cy="1417320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5"/>
            <p:cNvCxnSpPr>
              <a:stCxn id="4" idx="3"/>
              <a:endCxn id="8" idx="0"/>
            </p:cNvCxnSpPr>
            <p:nvPr/>
          </p:nvCxnSpPr>
          <p:spPr>
            <a:xfrm>
              <a:off x="7028688" y="2788920"/>
              <a:ext cx="1444752" cy="1491329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5"/>
            <p:cNvCxnSpPr>
              <a:stCxn id="8" idx="2"/>
              <a:endCxn id="7" idx="2"/>
            </p:cNvCxnSpPr>
            <p:nvPr/>
          </p:nvCxnSpPr>
          <p:spPr>
            <a:xfrm rot="5400000">
              <a:off x="6109716" y="3105245"/>
              <a:ext cx="12700" cy="47274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5"/>
            <p:cNvCxnSpPr>
              <a:stCxn id="8" idx="1"/>
              <a:endCxn id="4" idx="2"/>
            </p:cNvCxnSpPr>
            <p:nvPr/>
          </p:nvCxnSpPr>
          <p:spPr>
            <a:xfrm rot="10800000">
              <a:off x="6096000" y="3383281"/>
              <a:ext cx="1444752" cy="1491329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96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10" y="1687251"/>
            <a:ext cx="3913581" cy="267004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Please Be Courteous!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7552" y="4591434"/>
            <a:ext cx="10366248" cy="1585528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Please be courteous to your fellow attendees</a:t>
            </a:r>
          </a:p>
          <a:p>
            <a:pPr marL="0" indent="0" algn="ctr">
              <a:buNone/>
            </a:pPr>
            <a:r>
              <a:rPr lang="en-US" i="1" dirty="0" smtClean="0"/>
              <a:t>and</a:t>
            </a:r>
          </a:p>
          <a:p>
            <a:pPr marL="0" indent="0" algn="ctr">
              <a:buNone/>
            </a:pPr>
            <a:r>
              <a:rPr lang="en-US" i="1" dirty="0" smtClean="0"/>
              <a:t>Set your phones to vibrate or silent mode!</a:t>
            </a:r>
            <a:endParaRPr lang="en-US" i="1" dirty="0"/>
          </a:p>
        </p:txBody>
      </p:sp>
      <p:pic>
        <p:nvPicPr>
          <p:cNvPr id="7" name="Picture 6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67733" y="1932587"/>
            <a:ext cx="3187287" cy="2154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292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lifecycle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871" y="6372082"/>
            <a:ext cx="294189" cy="294189"/>
          </a:xfrm>
          <a:prstGeom prst="rect">
            <a:avLst/>
          </a:prstGeom>
        </p:spPr>
      </p:pic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PreviousExecutionState</a:t>
            </a:r>
            <a:r>
              <a:rPr lang="en-US" dirty="0" smtClean="0"/>
              <a:t> when Launching</a:t>
            </a:r>
          </a:p>
          <a:p>
            <a:pPr lvl="1"/>
            <a:r>
              <a:rPr lang="en-US" dirty="0" smtClean="0"/>
              <a:t>NotRunning</a:t>
            </a:r>
          </a:p>
          <a:p>
            <a:pPr lvl="1"/>
            <a:r>
              <a:rPr lang="en-US" dirty="0" smtClean="0"/>
              <a:t>Running</a:t>
            </a:r>
          </a:p>
          <a:p>
            <a:pPr lvl="1"/>
            <a:r>
              <a:rPr lang="en-US" dirty="0" smtClean="0"/>
              <a:t>Suspended</a:t>
            </a:r>
          </a:p>
          <a:p>
            <a:pPr lvl="1"/>
            <a:r>
              <a:rPr lang="en-US" dirty="0" smtClean="0"/>
              <a:t>Terminated</a:t>
            </a:r>
          </a:p>
          <a:p>
            <a:pPr lvl="1"/>
            <a:r>
              <a:rPr lang="en-US" dirty="0" smtClean="0"/>
              <a:t>ClosedByUser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SuspendingOperation.GetDeferral()</a:t>
            </a:r>
            <a:r>
              <a:rPr lang="en-US" dirty="0" smtClean="0"/>
              <a:t> when Suspending</a:t>
            </a:r>
          </a:p>
          <a:p>
            <a:r>
              <a:rPr lang="en-US" dirty="0" smtClean="0"/>
              <a:t>No special check required when Resuming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07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Store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414" y="465932"/>
            <a:ext cx="438912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542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Integrated into Visual Studio 2012</a:t>
            </a:r>
          </a:p>
          <a:p>
            <a:r>
              <a:rPr lang="en-US" dirty="0" smtClean="0"/>
              <a:t>Open Developer Account</a:t>
            </a:r>
          </a:p>
          <a:p>
            <a:r>
              <a:rPr lang="en-US" dirty="0" smtClean="0"/>
              <a:t>Reserve App Name</a:t>
            </a:r>
          </a:p>
          <a:p>
            <a:pPr lvl="1"/>
            <a:r>
              <a:rPr lang="en-US" dirty="0" smtClean="0"/>
              <a:t>Good for 1 year</a:t>
            </a:r>
          </a:p>
          <a:p>
            <a:r>
              <a:rPr lang="en-US" dirty="0" smtClean="0"/>
              <a:t>Acquire Developer License</a:t>
            </a:r>
          </a:p>
          <a:p>
            <a:pPr lvl="1"/>
            <a:r>
              <a:rPr lang="en-US" dirty="0" smtClean="0"/>
              <a:t>Tied to Microsoft Account</a:t>
            </a:r>
          </a:p>
          <a:p>
            <a:pPr lvl="1"/>
            <a:r>
              <a:rPr lang="en-US" dirty="0" smtClean="0"/>
              <a:t>License per machine</a:t>
            </a:r>
          </a:p>
          <a:p>
            <a:pPr lvl="1"/>
            <a:r>
              <a:rPr lang="en-US" dirty="0" smtClean="0"/>
              <a:t>Free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4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Store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 App Manifest</a:t>
            </a:r>
          </a:p>
          <a:p>
            <a:r>
              <a:rPr lang="en-US" dirty="0" smtClean="0"/>
              <a:t>Associate App with Windows Store</a:t>
            </a:r>
          </a:p>
          <a:p>
            <a:pPr lvl="1"/>
            <a:r>
              <a:rPr lang="en-US" dirty="0" smtClean="0"/>
              <a:t>Based on reserved apps</a:t>
            </a:r>
          </a:p>
          <a:p>
            <a:r>
              <a:rPr lang="en-US" dirty="0" smtClean="0"/>
              <a:t>Capture Screenshots</a:t>
            </a:r>
          </a:p>
          <a:p>
            <a:r>
              <a:rPr lang="en-US" dirty="0" smtClean="0"/>
              <a:t>Create/Upload App Packages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871" y="6372082"/>
            <a:ext cx="294189" cy="2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48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Windows 8</a:t>
            </a:r>
          </a:p>
          <a:p>
            <a:pPr lvl="1"/>
            <a:r>
              <a:rPr lang="en-US" dirty="0" smtClean="0"/>
              <a:t>Visual Studio 2012</a:t>
            </a:r>
          </a:p>
          <a:p>
            <a:pPr lvl="1"/>
            <a:r>
              <a:rPr lang="en-US" dirty="0" smtClean="0"/>
              <a:t>.NET Framework 4.5</a:t>
            </a:r>
          </a:p>
          <a:p>
            <a:r>
              <a:rPr lang="en-US" dirty="0" smtClean="0"/>
              <a:t>Runtime / Architecture</a:t>
            </a:r>
          </a:p>
          <a:p>
            <a:pPr lvl="1"/>
            <a:r>
              <a:rPr lang="en-US" dirty="0" smtClean="0"/>
              <a:t>Windows Runtime</a:t>
            </a:r>
          </a:p>
          <a:p>
            <a:r>
              <a:rPr lang="en-US" dirty="0" smtClean="0"/>
              <a:t>Development Features</a:t>
            </a:r>
          </a:p>
          <a:p>
            <a:pPr lvl="1"/>
            <a:r>
              <a:rPr lang="en-US" dirty="0" smtClean="0"/>
              <a:t>Roaming Data</a:t>
            </a:r>
          </a:p>
          <a:p>
            <a:pPr lvl="1"/>
            <a:r>
              <a:rPr lang="en-US" dirty="0" smtClean="0"/>
              <a:t>Contracts &amp; Extensions</a:t>
            </a:r>
          </a:p>
          <a:p>
            <a:pPr lvl="1"/>
            <a:r>
              <a:rPr lang="en-US" dirty="0" smtClean="0"/>
              <a:t>File Picker</a:t>
            </a:r>
          </a:p>
          <a:p>
            <a:pPr lvl="1"/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App bars</a:t>
            </a:r>
          </a:p>
          <a:p>
            <a:pPr lvl="1"/>
            <a:r>
              <a:rPr lang="en-US" dirty="0" smtClean="0"/>
              <a:t>Application Lifecycle</a:t>
            </a:r>
          </a:p>
          <a:p>
            <a:r>
              <a:rPr lang="en-US" dirty="0" smtClean="0"/>
              <a:t>Windows Store</a:t>
            </a:r>
          </a:p>
          <a:p>
            <a:pPr lvl="1"/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Packaging</a:t>
            </a:r>
          </a:p>
          <a:p>
            <a:pPr lvl="1"/>
            <a:r>
              <a:rPr lang="en-US" dirty="0" smtClean="0"/>
              <a:t>Publishing</a:t>
            </a:r>
          </a:p>
        </p:txBody>
      </p:sp>
    </p:spTree>
    <p:extLst>
      <p:ext uri="{BB962C8B-B14F-4D97-AF65-F5344CB8AC3E}">
        <p14:creationId xmlns:p14="http://schemas.microsoft.com/office/powerpoint/2010/main" val="2207419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&amp; Links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84" y="397669"/>
            <a:ext cx="365527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857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Windows 8 RTM</a:t>
            </a:r>
            <a:endParaRPr lang="en-US" dirty="0" smtClean="0"/>
          </a:p>
          <a:p>
            <a:pPr lvl="1"/>
            <a:r>
              <a:rPr lang="en-US" dirty="0" smtClean="0"/>
              <a:t>MSDN and Evaluation versions</a:t>
            </a:r>
          </a:p>
          <a:p>
            <a:r>
              <a:rPr lang="en-US" dirty="0" smtClean="0">
                <a:hlinkClick r:id="rId3"/>
              </a:rPr>
              <a:t>Visual Studio Express 2012 for Windows 8</a:t>
            </a:r>
            <a:endParaRPr lang="en-US" dirty="0" smtClean="0"/>
          </a:p>
          <a:p>
            <a:pPr lvl="1"/>
            <a:r>
              <a:rPr lang="en-US" dirty="0" smtClean="0"/>
              <a:t>The FREE version</a:t>
            </a:r>
          </a:p>
          <a:p>
            <a:r>
              <a:rPr lang="en-US" dirty="0">
                <a:hlinkClick r:id="rId4"/>
              </a:rPr>
              <a:t>Templarian </a:t>
            </a:r>
            <a:r>
              <a:rPr lang="en-US" dirty="0" smtClean="0">
                <a:hlinkClick r:id="rId4"/>
              </a:rPr>
              <a:t>Icons</a:t>
            </a:r>
            <a:endParaRPr lang="en-US" dirty="0"/>
          </a:p>
          <a:p>
            <a:pPr lvl="1"/>
            <a:r>
              <a:rPr lang="en-US" dirty="0" smtClean="0"/>
              <a:t>Great, free Windows 8/Phone Icons</a:t>
            </a:r>
            <a:endParaRPr lang="en-US" dirty="0"/>
          </a:p>
          <a:p>
            <a:r>
              <a:rPr lang="en-US" dirty="0" smtClean="0">
                <a:hlinkClick r:id="rId5"/>
              </a:rPr>
              <a:t>Syncfusion </a:t>
            </a:r>
            <a:r>
              <a:rPr lang="en-US" dirty="0">
                <a:hlinkClick r:id="rId5"/>
              </a:rPr>
              <a:t>Metro </a:t>
            </a:r>
            <a:r>
              <a:rPr lang="en-US" dirty="0" smtClean="0">
                <a:hlinkClick r:id="rId5"/>
              </a:rPr>
              <a:t>Studio</a:t>
            </a:r>
            <a:endParaRPr lang="en-US" dirty="0"/>
          </a:p>
          <a:p>
            <a:pPr lvl="1"/>
            <a:r>
              <a:rPr lang="en-US" dirty="0" smtClean="0"/>
              <a:t>Easily create great Windows 8/Phone Icons</a:t>
            </a:r>
          </a:p>
          <a:p>
            <a:r>
              <a:rPr lang="en-US" dirty="0">
                <a:hlinkClick r:id="rId6"/>
              </a:rPr>
              <a:t>Windows 8 Dev Camp in a </a:t>
            </a:r>
            <a:r>
              <a:rPr lang="en-US" dirty="0" smtClean="0">
                <a:hlinkClick r:id="rId6"/>
              </a:rPr>
              <a:t>Box</a:t>
            </a:r>
            <a:endParaRPr lang="en-US" dirty="0" smtClean="0"/>
          </a:p>
          <a:p>
            <a:pPr lvl="1"/>
            <a:r>
              <a:rPr lang="en-US" dirty="0" smtClean="0"/>
              <a:t>A wealth of resources and information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7138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How to Develop a Windows 8 App in 30 Days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Windows Metro Style Apps Forums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Windows 8 Code Samples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5"/>
              </a:rPr>
              <a:t>Windows 8 on Stack Overflow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60480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685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Thursday</a:t>
            </a:r>
          </a:p>
          <a:p>
            <a:pPr marL="0" indent="0">
              <a:buNone/>
            </a:pPr>
            <a:r>
              <a:rPr lang="en-US" sz="2000" dirty="0"/>
              <a:t>09:00 – </a:t>
            </a:r>
            <a:r>
              <a:rPr lang="en-US" sz="2000" dirty="0" smtClean="0">
                <a:hlinkClick r:id="rId2"/>
              </a:rPr>
              <a:t>K1 – Keynote Session </a:t>
            </a:r>
            <a:r>
              <a:rPr lang="en-US" sz="2000" dirty="0">
                <a:hlinkClick r:id="rId2"/>
              </a:rPr>
              <a:t>– Windows 8 and the Future of Client Development w/Pete Brown</a:t>
            </a:r>
            <a:endParaRPr lang="en-US" sz="2000" dirty="0" smtClean="0"/>
          </a:p>
          <a:p>
            <a:pPr lvl="1"/>
            <a:r>
              <a:rPr lang="en-US" sz="1600" dirty="0"/>
              <a:t>Already over </a:t>
            </a:r>
            <a:r>
              <a:rPr lang="en-US" sz="16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US" sz="2000" dirty="0" smtClean="0"/>
              <a:t>10:15 – </a:t>
            </a:r>
            <a:r>
              <a:rPr lang="en-US" sz="2000" dirty="0" smtClean="0">
                <a:hlinkClick r:id="rId3"/>
              </a:rPr>
              <a:t>Session 201 – Getting Started with Windows 8 Development – Go Metro!</a:t>
            </a:r>
            <a:endParaRPr lang="en-US" sz="2000" dirty="0" smtClean="0"/>
          </a:p>
          <a:p>
            <a:pPr lvl="1"/>
            <a:r>
              <a:rPr lang="en-US" sz="1600" dirty="0"/>
              <a:t>This session </a:t>
            </a:r>
            <a:r>
              <a:rPr lang="en-US" sz="16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10:15 </a:t>
            </a:r>
            <a:r>
              <a:rPr lang="en-US" sz="2000" dirty="0"/>
              <a:t>–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>
                <a:hlinkClick r:id="rId4"/>
              </a:rPr>
              <a:t>Session 401 – C++/CX and WinRT: Just Enough C++ To Get By On w/Michael </a:t>
            </a:r>
            <a:r>
              <a:rPr lang="en-US" sz="2000" dirty="0" smtClean="0">
                <a:hlinkClick r:id="rId4"/>
              </a:rPr>
              <a:t>Price</a:t>
            </a:r>
            <a:endParaRPr lang="en-US" sz="2000" dirty="0" smtClean="0"/>
          </a:p>
          <a:p>
            <a:pPr lvl="1"/>
            <a:r>
              <a:rPr lang="en-US" sz="1600" dirty="0"/>
              <a:t>Same time as this session </a:t>
            </a:r>
            <a:r>
              <a:rPr lang="en-US" sz="16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Friday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13:15 </a:t>
            </a:r>
            <a:r>
              <a:rPr lang="en-US" sz="2000" dirty="0"/>
              <a:t>–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hlinkClick r:id="rId5"/>
              </a:rPr>
              <a:t>Session 208 – Understanding the </a:t>
            </a:r>
            <a:r>
              <a:rPr lang="en-US" sz="2000" dirty="0">
                <a:hlinkClick r:id="rId5"/>
              </a:rPr>
              <a:t>Metro UX – A Developer Perspective w/Jeff </a:t>
            </a:r>
            <a:r>
              <a:rPr lang="en-US" sz="2000" dirty="0" smtClean="0">
                <a:hlinkClick r:id="rId5"/>
              </a:rPr>
              <a:t>Brand</a:t>
            </a:r>
            <a:endParaRPr lang="en-US" sz="2000" dirty="0" smtClean="0"/>
          </a:p>
          <a:p>
            <a:pPr lvl="1"/>
            <a:r>
              <a:rPr lang="en-US" sz="1600" dirty="0" smtClean="0"/>
              <a:t>You don’t want to miss this one!</a:t>
            </a:r>
          </a:p>
          <a:p>
            <a:pPr marL="0" indent="0">
              <a:buNone/>
            </a:pPr>
            <a:r>
              <a:rPr lang="en-US" sz="2000" dirty="0" smtClean="0"/>
              <a:t>14:15 </a:t>
            </a:r>
            <a:r>
              <a:rPr lang="en-US" sz="2000" dirty="0"/>
              <a:t>–</a:t>
            </a:r>
            <a:r>
              <a:rPr lang="en-US" sz="2000" dirty="0" smtClean="0"/>
              <a:t> </a:t>
            </a:r>
            <a:r>
              <a:rPr lang="en-US" sz="2000" dirty="0">
                <a:hlinkClick r:id="rId6"/>
              </a:rPr>
              <a:t>Session 309 – Cross-Platform, Cross-Device, Connected-Apps Oh My! w/Mike </a:t>
            </a:r>
            <a:r>
              <a:rPr lang="en-US" sz="2000" dirty="0" err="1" smtClean="0">
                <a:hlinkClick r:id="rId6"/>
              </a:rPr>
              <a:t>Benkovich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Building </a:t>
            </a:r>
            <a:r>
              <a:rPr lang="en-US" sz="1600" dirty="0"/>
              <a:t>Connected Windows 8 Applications with Windows Azure</a:t>
            </a:r>
          </a:p>
        </p:txBody>
      </p:sp>
    </p:spTree>
    <p:extLst>
      <p:ext uri="{BB962C8B-B14F-4D97-AF65-F5344CB8AC3E}">
        <p14:creationId xmlns:p14="http://schemas.microsoft.com/office/powerpoint/2010/main" val="177319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7964" y="285750"/>
            <a:ext cx="2483372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40000" dirty="0">
              <a:solidFill>
                <a:schemeClr val="accent4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1765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426" y="137656"/>
            <a:ext cx="8521148" cy="658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256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</a:t>
            </a:r>
          </a:p>
          <a:p>
            <a:r>
              <a:rPr lang="en-US" dirty="0" smtClean="0"/>
              <a:t>Runtime / Architecture</a:t>
            </a:r>
          </a:p>
          <a:p>
            <a:r>
              <a:rPr lang="en-US" dirty="0" smtClean="0"/>
              <a:t>Development Features</a:t>
            </a:r>
          </a:p>
          <a:p>
            <a:r>
              <a:rPr lang="en-US" dirty="0" smtClean="0"/>
              <a:t>Windows Store</a:t>
            </a:r>
          </a:p>
          <a:p>
            <a:r>
              <a:rPr lang="en-US" dirty="0" smtClean="0"/>
              <a:t>Resources &amp; Links</a:t>
            </a:r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50288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51" y="46593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406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SKUs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515600" cy="3338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3120" y="5442144"/>
            <a:ext cx="10515600" cy="845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91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Windows 8</a:t>
            </a:r>
          </a:p>
          <a:p>
            <a:pPr lvl="1"/>
            <a:r>
              <a:rPr lang="en-US" dirty="0" smtClean="0"/>
              <a:t>Targeted toward home users</a:t>
            </a:r>
          </a:p>
          <a:p>
            <a:pPr lvl="1"/>
            <a:r>
              <a:rPr lang="en-US" dirty="0" smtClean="0"/>
              <a:t>Matches closest to Windows 7 “Home” editions</a:t>
            </a:r>
          </a:p>
          <a:p>
            <a:r>
              <a:rPr lang="en-US" b="1" dirty="0" smtClean="0"/>
              <a:t>Windows 8 Pro</a:t>
            </a:r>
          </a:p>
          <a:p>
            <a:pPr lvl="1"/>
            <a:r>
              <a:rPr lang="en-US" dirty="0" smtClean="0"/>
              <a:t>Targeted toward business and enthusiast users</a:t>
            </a:r>
          </a:p>
          <a:p>
            <a:pPr lvl="1"/>
            <a:r>
              <a:rPr lang="en-US" dirty="0" smtClean="0"/>
              <a:t>Matches closest to Windows 7 Professional and Ultimate editions</a:t>
            </a:r>
          </a:p>
          <a:p>
            <a:r>
              <a:rPr lang="en-US" b="1" dirty="0" smtClean="0"/>
              <a:t>Windows 8 Enterprise</a:t>
            </a:r>
          </a:p>
          <a:p>
            <a:pPr lvl="1"/>
            <a:r>
              <a:rPr lang="en-US" dirty="0" smtClean="0"/>
              <a:t>Targeted toward businesses</a:t>
            </a:r>
          </a:p>
          <a:p>
            <a:pPr lvl="1"/>
            <a:r>
              <a:rPr lang="en-US" dirty="0" smtClean="0"/>
              <a:t>Available only through Software Assurance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Windows RT</a:t>
            </a:r>
          </a:p>
          <a:p>
            <a:pPr lvl="1"/>
            <a:r>
              <a:rPr lang="en-US" dirty="0" smtClean="0"/>
              <a:t>Pre-installed on ARM-based devices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50129" y="1354888"/>
            <a:ext cx="1103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X86/64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50128" y="5091816"/>
            <a:ext cx="1103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ARM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175094"/>
            <a:ext cx="2033794" cy="11431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2303" y="5565683"/>
            <a:ext cx="647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Don’t confuse this with WinRT or Windows Runtime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64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Visual Studio 2012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Visual Studio Express 2012 for Windows 8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Visual Studio Professional 2012</a:t>
            </a:r>
          </a:p>
          <a:p>
            <a:pPr lvl="1"/>
            <a:r>
              <a:rPr lang="en-US" dirty="0" smtClean="0"/>
              <a:t>Visual Studio Premium 2012</a:t>
            </a:r>
          </a:p>
          <a:p>
            <a:pPr lvl="1"/>
            <a:r>
              <a:rPr lang="en-US" dirty="0" smtClean="0"/>
              <a:t>Visual Studio Ultimate 2012</a:t>
            </a:r>
          </a:p>
          <a:p>
            <a:r>
              <a:rPr lang="en-US" b="1" dirty="0" smtClean="0"/>
              <a:t>Blend for Visual Studio 2012</a:t>
            </a:r>
          </a:p>
          <a:p>
            <a:pPr lvl="1"/>
            <a:r>
              <a:rPr lang="en-US" dirty="0" smtClean="0"/>
              <a:t>UI Design and Development</a:t>
            </a:r>
          </a:p>
          <a:p>
            <a:pPr lvl="1"/>
            <a:r>
              <a:rPr lang="en-US" dirty="0" smtClean="0"/>
              <a:t>Optional</a:t>
            </a:r>
          </a:p>
          <a:p>
            <a:r>
              <a:rPr lang="en-US" b="1" dirty="0" smtClean="0"/>
              <a:t>.NET Framework 4.5</a:t>
            </a:r>
          </a:p>
          <a:p>
            <a:pPr lvl="1"/>
            <a:r>
              <a:rPr lang="en-US" dirty="0" smtClean="0"/>
              <a:t>Included with Windows 8</a:t>
            </a:r>
          </a:p>
          <a:p>
            <a:pPr lvl="1"/>
            <a:r>
              <a:rPr lang="en-US" dirty="0" smtClean="0"/>
              <a:t>Installed with Visual Studio 2012 on non-Windows 8 devices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1813" y="2175820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(FREE)</a:t>
            </a:r>
          </a:p>
        </p:txBody>
      </p:sp>
    </p:spTree>
    <p:extLst>
      <p:ext uri="{BB962C8B-B14F-4D97-AF65-F5344CB8AC3E}">
        <p14:creationId xmlns:p14="http://schemas.microsoft.com/office/powerpoint/2010/main" val="2837016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4" presetClass="emph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 / Runtime /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462" y="397669"/>
            <a:ext cx="476223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435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“</a:t>
            </a:r>
            <a:r>
              <a:rPr lang="en-US" dirty="0" err="1" smtClean="0"/>
              <a:t>Metro</a:t>
            </a:r>
            <a:r>
              <a:rPr lang="en-US" sz="9600" dirty="0" err="1">
                <a:solidFill>
                  <a:schemeClr val="accent2"/>
                </a:solidFill>
                <a:latin typeface="Rage Italic" panose="03070502040507070304" pitchFamily="66" charset="0"/>
              </a:rPr>
              <a:t>w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“code” name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Windows Store application</a:t>
            </a:r>
            <a:endParaRPr lang="en-US" dirty="0" smtClean="0"/>
          </a:p>
          <a:p>
            <a:r>
              <a:rPr lang="en-US" dirty="0" smtClean="0"/>
              <a:t>Content over chrome</a:t>
            </a:r>
          </a:p>
          <a:p>
            <a:r>
              <a:rPr lang="en-US" dirty="0" smtClean="0"/>
              <a:t>Fast and fluid</a:t>
            </a:r>
          </a:p>
          <a:p>
            <a:r>
              <a:rPr lang="en-US" dirty="0" smtClean="0"/>
              <a:t>Touch first</a:t>
            </a:r>
          </a:p>
          <a:p>
            <a:r>
              <a:rPr lang="en-US" dirty="0" smtClean="0"/>
              <a:t>Snap and scale beautifully</a:t>
            </a:r>
          </a:p>
          <a:p>
            <a:r>
              <a:rPr lang="en-US" dirty="0" smtClean="0"/>
              <a:t>Use of contracts</a:t>
            </a:r>
          </a:p>
          <a:p>
            <a:r>
              <a:rPr lang="en-US" dirty="0" smtClean="0"/>
              <a:t>Application tile</a:t>
            </a:r>
          </a:p>
          <a:p>
            <a:r>
              <a:rPr lang="en-US" dirty="0" smtClean="0"/>
              <a:t>Connected; Roam to the cloud</a:t>
            </a:r>
          </a:p>
          <a:p>
            <a:r>
              <a:rPr lang="en-US" dirty="0" smtClean="0"/>
              <a:t>Authentically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04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10001</TotalTime>
  <Words>1321</Words>
  <Application>Microsoft Office PowerPoint</Application>
  <PresentationFormat>Widescreen</PresentationFormat>
  <Paragraphs>269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Rage Italic</vt:lpstr>
      <vt:lpstr>Segoe UI</vt:lpstr>
      <vt:lpstr>Wingdings</vt:lpstr>
      <vt:lpstr>Office Theme</vt:lpstr>
      <vt:lpstr>Introduction to Windows 8 Development</vt:lpstr>
      <vt:lpstr>Please Be Courteous!</vt:lpstr>
      <vt:lpstr>PowerPoint Presentation</vt:lpstr>
      <vt:lpstr>Agenda</vt:lpstr>
      <vt:lpstr>Tools</vt:lpstr>
      <vt:lpstr>Windows 8 SKUs</vt:lpstr>
      <vt:lpstr>Get the Tools</vt:lpstr>
      <vt:lpstr>UX / Runtime / Architecture</vt:lpstr>
      <vt:lpstr>What is “Metrow”</vt:lpstr>
      <vt:lpstr>Windows Runtime (WinRT)</vt:lpstr>
      <vt:lpstr>Windows Runtime Architecture</vt:lpstr>
      <vt:lpstr>Development Features</vt:lpstr>
      <vt:lpstr>Creating a Windows 8 App</vt:lpstr>
      <vt:lpstr>Roaming Data</vt:lpstr>
      <vt:lpstr>Contracts &amp; Extensions</vt:lpstr>
      <vt:lpstr>File Picker</vt:lpstr>
      <vt:lpstr>Settings Contract</vt:lpstr>
      <vt:lpstr>App Bars</vt:lpstr>
      <vt:lpstr>Application lifecycle</vt:lpstr>
      <vt:lpstr>Application lifecycle</vt:lpstr>
      <vt:lpstr>Windows Store</vt:lpstr>
      <vt:lpstr>Windows Store</vt:lpstr>
      <vt:lpstr>Windows Store (cont’d)</vt:lpstr>
      <vt:lpstr>Summary</vt:lpstr>
      <vt:lpstr>Resources &amp; Links</vt:lpstr>
      <vt:lpstr>Download Links</vt:lpstr>
      <vt:lpstr>Resources</vt:lpstr>
      <vt:lpstr>Related Sessions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Windows 8 Development</dc:title>
  <dc:creator>Jeffrey</dc:creator>
  <cp:lastModifiedBy>Jeffrey Bramwell</cp:lastModifiedBy>
  <cp:revision>139</cp:revision>
  <dcterms:created xsi:type="dcterms:W3CDTF">2012-08-03T14:47:39Z</dcterms:created>
  <dcterms:modified xsi:type="dcterms:W3CDTF">2012-09-06T14:58:13Z</dcterms:modified>
</cp:coreProperties>
</file>