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20" r:id="rId2"/>
  </p:sldMasterIdLst>
  <p:sldIdLst>
    <p:sldId id="266" r:id="rId3"/>
    <p:sldId id="302" r:id="rId4"/>
    <p:sldId id="261" r:id="rId5"/>
    <p:sldId id="303" r:id="rId6"/>
    <p:sldId id="268" r:id="rId7"/>
    <p:sldId id="269" r:id="rId8"/>
    <p:sldId id="270" r:id="rId9"/>
    <p:sldId id="271" r:id="rId10"/>
    <p:sldId id="288" r:id="rId11"/>
    <p:sldId id="272" r:id="rId12"/>
    <p:sldId id="273" r:id="rId13"/>
    <p:sldId id="293" r:id="rId14"/>
    <p:sldId id="274" r:id="rId15"/>
    <p:sldId id="294" r:id="rId16"/>
    <p:sldId id="275" r:id="rId17"/>
    <p:sldId id="276" r:id="rId18"/>
    <p:sldId id="277" r:id="rId19"/>
    <p:sldId id="279" r:id="rId20"/>
    <p:sldId id="304" r:id="rId21"/>
    <p:sldId id="280" r:id="rId22"/>
    <p:sldId id="283" r:id="rId23"/>
    <p:sldId id="282" r:id="rId24"/>
    <p:sldId id="284" r:id="rId25"/>
    <p:sldId id="285" r:id="rId26"/>
    <p:sldId id="286" r:id="rId27"/>
    <p:sldId id="287" r:id="rId28"/>
    <p:sldId id="30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52CE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3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0088" y="3093155"/>
            <a:ext cx="8827911" cy="1896533"/>
          </a:xfrm>
        </p:spPr>
        <p:txBody>
          <a:bodyPr anchor="t"/>
          <a:lstStyle>
            <a:lvl1pPr algn="l">
              <a:defRPr sz="6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0087" y="5092172"/>
            <a:ext cx="8827911" cy="9699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84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1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41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67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64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17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2356" y="699911"/>
            <a:ext cx="8940802" cy="990777"/>
          </a:xfrm>
        </p:spPr>
        <p:txBody>
          <a:bodyPr/>
          <a:lstStyle>
            <a:lvl1pPr>
              <a:defRPr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2355" y="1825625"/>
            <a:ext cx="8940802" cy="4812242"/>
          </a:xfrm>
        </p:spPr>
        <p:txBody>
          <a:bodyPr/>
          <a:lstStyle>
            <a:lvl1pPr>
              <a:buClr>
                <a:srgbClr val="00B0F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rgbClr val="00B0F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00B0F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rgbClr val="00B0F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00B0F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25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2355" y="699911"/>
            <a:ext cx="8929513" cy="990777"/>
          </a:xfrm>
        </p:spPr>
        <p:txBody>
          <a:bodyPr/>
          <a:lstStyle>
            <a:lvl1pPr>
              <a:defRPr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2354" y="1825625"/>
            <a:ext cx="8929513" cy="4812242"/>
          </a:xfrm>
        </p:spPr>
        <p:txBody>
          <a:bodyPr/>
          <a:lstStyle>
            <a:lvl1pPr>
              <a:buClr>
                <a:srgbClr val="7030A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rgbClr val="7030A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7030A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rgbClr val="7030A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7030A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99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2356" y="699911"/>
            <a:ext cx="8918224" cy="990777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2355" y="1825625"/>
            <a:ext cx="8918224" cy="4812242"/>
          </a:xfr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150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2355" y="699911"/>
            <a:ext cx="8963379" cy="990777"/>
          </a:xfrm>
        </p:spPr>
        <p:txBody>
          <a:bodyPr/>
          <a:lstStyle>
            <a:lvl1pPr>
              <a:defRPr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2354" y="1825625"/>
            <a:ext cx="8963379" cy="4812242"/>
          </a:xfrm>
        </p:spPr>
        <p:txBody>
          <a:bodyPr/>
          <a:lstStyle>
            <a:lvl1pPr>
              <a:buClr>
                <a:srgbClr val="92D05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rgbClr val="92D05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92D05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rgbClr val="92D05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92D05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26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2356" y="699911"/>
            <a:ext cx="8895646" cy="990777"/>
          </a:xfrm>
        </p:spPr>
        <p:txBody>
          <a:bodyPr/>
          <a:lstStyle>
            <a:lvl1pPr>
              <a:defRPr>
                <a:solidFill>
                  <a:srgbClr val="52CEC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2355" y="1825625"/>
            <a:ext cx="8895646" cy="4812242"/>
          </a:xfrm>
        </p:spPr>
        <p:txBody>
          <a:bodyPr/>
          <a:lstStyle>
            <a:lvl1pPr>
              <a:buClr>
                <a:srgbClr val="52CECB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rgbClr val="52CECB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52CECB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rgbClr val="52CECB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52CECB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0088" y="3093155"/>
            <a:ext cx="8827911" cy="1896533"/>
          </a:xfrm>
        </p:spPr>
        <p:txBody>
          <a:bodyPr anchor="t"/>
          <a:lstStyle>
            <a:lvl1pPr algn="l">
              <a:defRPr sz="6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0087" y="5092172"/>
            <a:ext cx="8827911" cy="9699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288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B0F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rgbClr val="00B0F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00B0F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rgbClr val="00B0F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00B0F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4" name="Picture 4" descr="http://devrain.com/Content/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0" y="6089016"/>
            <a:ext cx="1409698" cy="59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544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7030A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rgbClr val="7030A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7030A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rgbClr val="7030A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7030A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046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120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92D05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rgbClr val="92D05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92D05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rgbClr val="92D05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92D05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3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2CEC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52CECB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rgbClr val="52CECB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52CECB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rgbClr val="52CECB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52CECB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984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932" y="2248930"/>
            <a:ext cx="9552517" cy="2313545"/>
          </a:xfrm>
        </p:spPr>
        <p:txBody>
          <a:bodyPr anchor="b"/>
          <a:lstStyle>
            <a:lvl1pPr>
              <a:defRPr sz="600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4932" y="4589463"/>
            <a:ext cx="955251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63252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932" y="2075935"/>
            <a:ext cx="9552517" cy="2486540"/>
          </a:xfrm>
        </p:spPr>
        <p:txBody>
          <a:bodyPr anchor="b"/>
          <a:lstStyle>
            <a:lvl1pPr>
              <a:defRPr sz="600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4932" y="4589463"/>
            <a:ext cx="955251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27554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932" y="2113005"/>
            <a:ext cx="9552517" cy="2449470"/>
          </a:xfrm>
        </p:spPr>
        <p:txBody>
          <a:bodyPr anchor="b"/>
          <a:lstStyle>
            <a:lvl1pPr>
              <a:defRPr sz="600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4932" y="4589463"/>
            <a:ext cx="955251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79155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932" y="2113005"/>
            <a:ext cx="9552517" cy="2449470"/>
          </a:xfrm>
        </p:spPr>
        <p:txBody>
          <a:bodyPr anchor="b"/>
          <a:lstStyle>
            <a:lvl1pPr>
              <a:defRPr sz="600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4932" y="4589463"/>
            <a:ext cx="955251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29782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9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932" y="2100649"/>
            <a:ext cx="9552517" cy="2461826"/>
          </a:xfrm>
        </p:spPr>
        <p:txBody>
          <a:bodyPr anchor="b"/>
          <a:lstStyle>
            <a:lvl1pPr>
              <a:defRPr sz="6000">
                <a:solidFill>
                  <a:srgbClr val="52CEC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4932" y="4589463"/>
            <a:ext cx="955251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334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0088" y="1122363"/>
            <a:ext cx="8827911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0088" y="3602038"/>
            <a:ext cx="8827911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938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932" y="2248930"/>
            <a:ext cx="9552517" cy="2313545"/>
          </a:xfrm>
        </p:spPr>
        <p:txBody>
          <a:bodyPr anchor="b"/>
          <a:lstStyle>
            <a:lvl1pPr>
              <a:defRPr sz="600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4932" y="4589463"/>
            <a:ext cx="955251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5150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5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932" y="2075935"/>
            <a:ext cx="9552517" cy="2486540"/>
          </a:xfrm>
        </p:spPr>
        <p:txBody>
          <a:bodyPr anchor="b"/>
          <a:lstStyle>
            <a:lvl1pPr>
              <a:defRPr sz="600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4932" y="4589463"/>
            <a:ext cx="955251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57463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6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932" y="2113005"/>
            <a:ext cx="9552517" cy="2449470"/>
          </a:xfrm>
        </p:spPr>
        <p:txBody>
          <a:bodyPr anchor="b"/>
          <a:lstStyle>
            <a:lvl1pPr>
              <a:defRPr sz="600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4932" y="4589463"/>
            <a:ext cx="955251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49113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7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932" y="2113005"/>
            <a:ext cx="9552517" cy="2449470"/>
          </a:xfrm>
        </p:spPr>
        <p:txBody>
          <a:bodyPr anchor="b"/>
          <a:lstStyle>
            <a:lvl1pPr>
              <a:defRPr sz="600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4932" y="4589463"/>
            <a:ext cx="955251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41357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8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932" y="2100649"/>
            <a:ext cx="9552517" cy="2461826"/>
          </a:xfrm>
        </p:spPr>
        <p:txBody>
          <a:bodyPr anchor="b"/>
          <a:lstStyle>
            <a:lvl1pPr>
              <a:defRPr sz="6000">
                <a:solidFill>
                  <a:srgbClr val="52CEC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4932" y="4589463"/>
            <a:ext cx="955251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0054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0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932" y="2248930"/>
            <a:ext cx="9552517" cy="2313545"/>
          </a:xfrm>
        </p:spPr>
        <p:txBody>
          <a:bodyPr anchor="b"/>
          <a:lstStyle>
            <a:lvl1pPr>
              <a:defRPr sz="600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4932" y="4589463"/>
            <a:ext cx="955251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3395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932" y="2075935"/>
            <a:ext cx="9552517" cy="2486540"/>
          </a:xfrm>
        </p:spPr>
        <p:txBody>
          <a:bodyPr anchor="b"/>
          <a:lstStyle>
            <a:lvl1pPr>
              <a:defRPr sz="600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4932" y="4589463"/>
            <a:ext cx="955251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06504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2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932" y="2113005"/>
            <a:ext cx="9552517" cy="2449470"/>
          </a:xfrm>
        </p:spPr>
        <p:txBody>
          <a:bodyPr anchor="b"/>
          <a:lstStyle>
            <a:lvl1pPr>
              <a:defRPr sz="600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4932" y="4589463"/>
            <a:ext cx="955251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61703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3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932" y="2113005"/>
            <a:ext cx="9552517" cy="2449470"/>
          </a:xfrm>
        </p:spPr>
        <p:txBody>
          <a:bodyPr anchor="b"/>
          <a:lstStyle>
            <a:lvl1pPr>
              <a:defRPr sz="600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4932" y="4589463"/>
            <a:ext cx="955251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73464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4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932" y="2100649"/>
            <a:ext cx="9552517" cy="2461826"/>
          </a:xfrm>
        </p:spPr>
        <p:txBody>
          <a:bodyPr anchor="b"/>
          <a:lstStyle>
            <a:lvl1pPr>
              <a:defRPr sz="6000">
                <a:solidFill>
                  <a:srgbClr val="52CEC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4932" y="4589463"/>
            <a:ext cx="955251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2478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0088" y="1122363"/>
            <a:ext cx="8827911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0088" y="3602038"/>
            <a:ext cx="8827911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731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450" y="1594022"/>
            <a:ext cx="10194324" cy="654908"/>
          </a:xfrm>
        </p:spPr>
        <p:txBody>
          <a:bodyPr anchor="b">
            <a:noAutofit/>
          </a:bodyPr>
          <a:lstStyle>
            <a:lvl1pPr>
              <a:defRPr sz="360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3451" y="2360141"/>
            <a:ext cx="10194322" cy="402830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177351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450" y="1594022"/>
            <a:ext cx="10194324" cy="654908"/>
          </a:xfrm>
        </p:spPr>
        <p:txBody>
          <a:bodyPr anchor="b">
            <a:noAutofit/>
          </a:bodyPr>
          <a:lstStyle>
            <a:lvl1pPr>
              <a:defRPr sz="360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3451" y="2360141"/>
            <a:ext cx="10194322" cy="402830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692980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450" y="1594022"/>
            <a:ext cx="10194324" cy="654908"/>
          </a:xfrm>
        </p:spPr>
        <p:txBody>
          <a:bodyPr anchor="b">
            <a:noAutofit/>
          </a:bodyPr>
          <a:lstStyle>
            <a:lvl1pPr>
              <a:defRPr sz="3600">
                <a:solidFill>
                  <a:srgbClr val="FF99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3451" y="2360141"/>
            <a:ext cx="10194322" cy="402830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65170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450" y="1594022"/>
            <a:ext cx="10194324" cy="654908"/>
          </a:xfrm>
        </p:spPr>
        <p:txBody>
          <a:bodyPr anchor="b">
            <a:noAutofit/>
          </a:bodyPr>
          <a:lstStyle>
            <a:lvl1pPr>
              <a:defRPr sz="360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3451" y="2360141"/>
            <a:ext cx="10194322" cy="402830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77220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3467"/>
            <a:ext cx="10515600" cy="1047221"/>
          </a:xfrm>
        </p:spPr>
        <p:txBody>
          <a:bodyPr/>
          <a:lstStyle>
            <a:lvl1pPr>
              <a:defRPr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88064"/>
          </a:xfrm>
        </p:spPr>
        <p:txBody>
          <a:bodyPr/>
          <a:lstStyle>
            <a:lvl1pPr>
              <a:buClr>
                <a:srgbClr val="00B0F0"/>
              </a:buCl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rgbClr val="00B0F0"/>
              </a:buCl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00B0F0"/>
              </a:buCl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rgbClr val="00B0F0"/>
              </a:buCl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00B0F0"/>
              </a:buCl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688064"/>
          </a:xfrm>
        </p:spPr>
        <p:txBody>
          <a:bodyPr/>
          <a:lstStyle>
            <a:lvl1pPr>
              <a:buClr>
                <a:srgbClr val="00B0F0"/>
              </a:buCl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rgbClr val="00B0F0"/>
              </a:buCl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00B0F0"/>
              </a:buCl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rgbClr val="00B0F0"/>
              </a:buCl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00B0F0"/>
              </a:buCl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117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9556"/>
          </a:xfrm>
        </p:spPr>
        <p:txBody>
          <a:bodyPr/>
          <a:lstStyle>
            <a:lvl1pPr>
              <a:defRPr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50230"/>
            <a:ext cx="5157787" cy="4053769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50230"/>
            <a:ext cx="5183188" cy="4053769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816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6129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022" y="365125"/>
            <a:ext cx="10080978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44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022" y="365125"/>
            <a:ext cx="10080978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8588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022" y="365125"/>
            <a:ext cx="10080978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3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0088" y="1122363"/>
            <a:ext cx="8827911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0088" y="3602038"/>
            <a:ext cx="8827911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0152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022" y="365125"/>
            <a:ext cx="10080978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8744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022" y="365125"/>
            <a:ext cx="10080978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1339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5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022" y="365125"/>
            <a:ext cx="10080978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3446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58997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6489"/>
            <a:ext cx="3932237" cy="1416756"/>
          </a:xfrm>
        </p:spPr>
        <p:txBody>
          <a:bodyPr anchor="t"/>
          <a:lstStyle>
            <a:lvl1pPr>
              <a:defRPr sz="320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76490"/>
            <a:ext cx="6172200" cy="5403850"/>
          </a:xfrm>
        </p:spPr>
        <p:txBody>
          <a:bodyPr/>
          <a:lstStyle>
            <a:lvl1pPr marL="0" indent="0">
              <a:buNone/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76689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521835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5_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16756"/>
          </a:xfrm>
        </p:spPr>
        <p:txBody>
          <a:bodyPr anchor="t"/>
          <a:lstStyle>
            <a:lvl1pPr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056927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6_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16756"/>
          </a:xfrm>
        </p:spPr>
        <p:txBody>
          <a:bodyPr anchor="t"/>
          <a:lstStyle>
            <a:lvl1pPr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985089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16756"/>
          </a:xfrm>
        </p:spPr>
        <p:txBody>
          <a:bodyPr anchor="t"/>
          <a:lstStyle>
            <a:lvl1pPr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988671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_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16756"/>
          </a:xfrm>
        </p:spPr>
        <p:txBody>
          <a:bodyPr anchor="t"/>
          <a:lstStyle>
            <a:lvl1pPr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71247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_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16756"/>
          </a:xfrm>
        </p:spPr>
        <p:txBody>
          <a:bodyPr anchor="t"/>
          <a:lstStyle>
            <a:lvl1pPr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532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0088" y="1122363"/>
            <a:ext cx="8827911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0088" y="3602038"/>
            <a:ext cx="8827911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605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_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16756"/>
          </a:xfrm>
        </p:spPr>
        <p:txBody>
          <a:bodyPr anchor="t"/>
          <a:lstStyle>
            <a:lvl1pPr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043382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260559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147556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Color 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69239" y="5670380"/>
            <a:ext cx="11653523" cy="896552"/>
          </a:xfrm>
        </p:spPr>
        <p:txBody>
          <a:bodyPr lIns="182880" tIns="146304" rIns="182880" bIns="146304" anchor="b">
            <a:noAutofit/>
          </a:bodyPr>
          <a:lstStyle>
            <a:lvl1pPr>
              <a:defRPr sz="1961" baseline="0"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3"/>
            <a:ext cx="11653522" cy="894996"/>
          </a:xfrm>
        </p:spPr>
        <p:txBody>
          <a:bodyPr/>
          <a:lstStyle>
            <a:lvl1pPr>
              <a:defRPr sz="5294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38062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87620"/>
            <a:ext cx="11653523" cy="53777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8986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54939" y="2084172"/>
            <a:ext cx="8067824" cy="4482760"/>
          </a:xfrm>
        </p:spPr>
        <p:txBody>
          <a:bodyPr lIns="182880" tIns="146304" rIns="182880" bIns="146304">
            <a:noAutofit/>
          </a:bodyPr>
          <a:lstStyle>
            <a:lvl1pPr>
              <a:defRPr sz="3529"/>
            </a:lvl1pPr>
            <a:lvl2pPr>
              <a:defRPr sz="2745"/>
            </a:lvl2pPr>
            <a:lvl3pPr>
              <a:defRPr sz="2353"/>
            </a:lvl3pPr>
            <a:lvl4pPr>
              <a:defRPr sz="1961"/>
            </a:lvl4pPr>
            <a:lvl5pPr>
              <a:defRPr sz="1765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69239" y="2084172"/>
            <a:ext cx="2689274" cy="4482760"/>
          </a:xfrm>
        </p:spPr>
        <p:txBody>
          <a:bodyPr lIns="182880" tIns="146304" rIns="182880" bIns="146304">
            <a:noAutofit/>
          </a:bodyPr>
          <a:lstStyle>
            <a:lvl1pPr algn="l" defTabSz="896157" rtl="0" eaLnBrk="1" latinLnBrk="0" hangingPunct="1">
              <a:spcBef>
                <a:spcPct val="0"/>
              </a:spcBef>
              <a:buNone/>
              <a:defRPr lang="en-US" sz="2353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1pPr>
            <a:lvl2pPr algn="l" defTabSz="896157" rtl="0" eaLnBrk="1" latinLnBrk="0" hangingPunct="1">
              <a:spcBef>
                <a:spcPct val="0"/>
              </a:spcBef>
              <a:buNone/>
              <a:defRPr lang="en-US" sz="1568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2pPr>
            <a:lvl3pPr marL="224039" indent="0" algn="l" defTabSz="896157" rtl="0" eaLnBrk="1" latinLnBrk="0" hangingPunct="1">
              <a:spcBef>
                <a:spcPct val="0"/>
              </a:spcBef>
              <a:buNone/>
              <a:defRPr lang="en-US" sz="1568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3pPr>
            <a:lvl4pPr marL="448077" indent="0" algn="l" defTabSz="896157" rtl="0" eaLnBrk="1" latinLnBrk="0" hangingPunct="1">
              <a:spcBef>
                <a:spcPct val="0"/>
              </a:spcBef>
              <a:buNone/>
              <a:defRPr lang="en-US" sz="1568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4pPr>
            <a:lvl5pPr marL="725016" indent="0" algn="l" defTabSz="896157" rtl="0" eaLnBrk="1" latinLnBrk="0" hangingPunct="1">
              <a:spcBef>
                <a:spcPct val="0"/>
              </a:spcBef>
              <a:buNone/>
              <a:defRPr lang="en-US" sz="1568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98436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65665" y="2084173"/>
            <a:ext cx="9860673" cy="894996"/>
          </a:xfrm>
        </p:spPr>
        <p:txBody>
          <a:bodyPr/>
          <a:lstStyle>
            <a:lvl1pPr>
              <a:defRPr sz="3529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09670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69239" y="2084173"/>
            <a:ext cx="11653525" cy="894996"/>
          </a:xfrm>
        </p:spPr>
        <p:txBody>
          <a:bodyPr/>
          <a:lstStyle>
            <a:lvl1pPr>
              <a:defRPr sz="5294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62518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2084172"/>
            <a:ext cx="2689274" cy="4481203"/>
          </a:xfrm>
        </p:spPr>
        <p:txBody>
          <a:bodyPr vert="horz" lIns="182880" tIns="146304" rIns="182880" bIns="146304" rtlCol="0">
            <a:noAutofit/>
          </a:bodyPr>
          <a:lstStyle>
            <a:lvl1pPr>
              <a:defRPr lang="en-US" sz="2353" dirty="0" smtClean="0">
                <a:latin typeface="+mn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39871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7620"/>
            <a:ext cx="2689274" cy="5377755"/>
          </a:xfrm>
        </p:spPr>
        <p:txBody>
          <a:bodyPr lIns="182880" tIns="146304" rIns="182880" bIns="146304"/>
          <a:lstStyle>
            <a:lvl1pPr>
              <a:defRPr lang="en-US" sz="2353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215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0088" y="1122363"/>
            <a:ext cx="8827911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0088" y="3602038"/>
            <a:ext cx="8827911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2012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647790" y="2980724"/>
            <a:ext cx="6274975" cy="896552"/>
          </a:xfrm>
        </p:spPr>
        <p:txBody>
          <a:bodyPr wrap="square" lIns="182880" tIns="146304" rIns="182880" bIns="146304" anchor="ctr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defRPr lang="en-US" sz="3529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1194773"/>
            <a:ext cx="4482124" cy="4468460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rgbClr val="969696">
              <a:alpha val="80000"/>
            </a:srgbClr>
          </a:solidFill>
          <a:ln>
            <a:noFill/>
          </a:ln>
          <a:extLst/>
        </p:spPr>
        <p:txBody>
          <a:bodyPr vert="horz" wrap="square" lIns="248654" tIns="0" rIns="248654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313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800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647790" y="2980724"/>
            <a:ext cx="6274975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529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1600"/>
              </a:spcAft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187620"/>
            <a:ext cx="4496468" cy="4482760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rgbClr val="969696">
              <a:alpha val="80000"/>
            </a:srgbClr>
          </a:solidFill>
          <a:ln>
            <a:noFill/>
          </a:ln>
          <a:extLst/>
        </p:spPr>
        <p:txBody>
          <a:bodyPr vert="horz" wrap="square" lIns="248654" tIns="0" rIns="248654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313" kern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2" y="291070"/>
            <a:ext cx="11653522" cy="896552"/>
          </a:xfrm>
        </p:spPr>
        <p:txBody>
          <a:bodyPr vert="horz" lIns="182880" tIns="45720" rIns="182880" bIns="45720" rtlCol="0" anchor="t">
            <a:noAutofit/>
          </a:bodyPr>
          <a:lstStyle>
            <a:lvl1pPr>
              <a:defRPr lang="en-US" sz="4705" dirty="0" smtClean="0"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590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647790" y="2980724"/>
            <a:ext cx="6274975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529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39" y="1187624"/>
            <a:ext cx="4482124" cy="446846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1"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925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Content_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09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393106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69239" y="2262478"/>
            <a:ext cx="1532465" cy="316989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dirty="0" smtClean="0"/>
              <a:t>Drag picture to placeholder or click icon to add</a:t>
            </a:r>
          </a:p>
          <a:p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651737" y="2256322"/>
            <a:ext cx="3169353" cy="31822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095785" y="2257102"/>
            <a:ext cx="3826977" cy="31806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076404" y="2256137"/>
            <a:ext cx="2300636" cy="318257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dirty="0" smtClean="0"/>
              <a:t>Drag picture to placeholder or click icon to add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53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6"/>
            <a:ext cx="11653523" cy="4481204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14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6"/>
            <a:ext cx="11653523" cy="5376199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25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ogo on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 userDrawn="1"/>
        </p:nvSpPr>
        <p:spPr bwMode="blackWhite">
          <a:xfrm>
            <a:off x="267683" y="5960377"/>
            <a:ext cx="11655078" cy="60655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2012 Microsoft Corporation. All rights reserved. Microsoft, Windows, Windows Vista and other product names are or may be registered trademarks and/or trademarks in the U.S. and/or other countries.</a:t>
            </a:r>
          </a:p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The information herein is for informational purposes only and represents the current view of Microsoft Corporation as of the date of this presentation</a:t>
            </a:r>
            <a:r>
              <a:rPr lang="en-US" sz="686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. Because </a:t>
            </a:r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must respond to changing market conditions, it should not be interpreted to be a commitment on the part of Microsoft, and Microsoft cannot guarantee the accuracy of any information provided after the date of this presentation</a:t>
            </a:r>
            <a:r>
              <a:rPr lang="en-US" sz="686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. MICROSOFT </a:t>
            </a:r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MAKES NO WARRANTIES, EXPRESS, IMPLIED OR STATUTORY, AS TO THE INFORMATION IN THIS PRESENTATION.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0202" y="3083653"/>
            <a:ext cx="3223861" cy="69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2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0088" y="1122363"/>
            <a:ext cx="8827911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0088" y="3602038"/>
            <a:ext cx="8827911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6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7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5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78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5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712" r:id="rId2"/>
    <p:sldLayoutId id="2147483649" r:id="rId3"/>
    <p:sldLayoutId id="2147483706" r:id="rId4"/>
    <p:sldLayoutId id="2147483677" r:id="rId5"/>
    <p:sldLayoutId id="2147483678" r:id="rId6"/>
    <p:sldLayoutId id="2147483679" r:id="rId7"/>
    <p:sldLayoutId id="2147483680" r:id="rId8"/>
    <p:sldLayoutId id="2147483650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686" r:id="rId15"/>
    <p:sldLayoutId id="2147483692" r:id="rId16"/>
    <p:sldLayoutId id="2147483693" r:id="rId17"/>
    <p:sldLayoutId id="2147483694" r:id="rId18"/>
    <p:sldLayoutId id="2147483695" r:id="rId19"/>
    <p:sldLayoutId id="2147483691" r:id="rId20"/>
    <p:sldLayoutId id="2147483687" r:id="rId21"/>
    <p:sldLayoutId id="2147483688" r:id="rId22"/>
    <p:sldLayoutId id="2147483689" r:id="rId23"/>
    <p:sldLayoutId id="2147483690" r:id="rId24"/>
    <p:sldLayoutId id="2147483658" r:id="rId25"/>
    <p:sldLayoutId id="2147483666" r:id="rId26"/>
    <p:sldLayoutId id="2147483667" r:id="rId27"/>
    <p:sldLayoutId id="2147483668" r:id="rId28"/>
    <p:sldLayoutId id="2147483670" r:id="rId29"/>
    <p:sldLayoutId id="2147483713" r:id="rId30"/>
    <p:sldLayoutId id="2147483714" r:id="rId31"/>
    <p:sldLayoutId id="2147483715" r:id="rId32"/>
    <p:sldLayoutId id="2147483716" r:id="rId33"/>
    <p:sldLayoutId id="2147483717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651" r:id="rId40"/>
    <p:sldLayoutId id="2147483701" r:id="rId41"/>
    <p:sldLayoutId id="2147483702" r:id="rId42"/>
    <p:sldLayoutId id="2147483703" r:id="rId43"/>
    <p:sldLayoutId id="2147483652" r:id="rId44"/>
    <p:sldLayoutId id="2147483653" r:id="rId45"/>
    <p:sldLayoutId id="2147483654" r:id="rId46"/>
    <p:sldLayoutId id="2147483662" r:id="rId47"/>
    <p:sldLayoutId id="2147483663" r:id="rId48"/>
    <p:sldLayoutId id="2147483704" r:id="rId49"/>
    <p:sldLayoutId id="2147483664" r:id="rId50"/>
    <p:sldLayoutId id="2147483665" r:id="rId51"/>
    <p:sldLayoutId id="2147483671" r:id="rId52"/>
    <p:sldLayoutId id="2147483655" r:id="rId53"/>
    <p:sldLayoutId id="2147483657" r:id="rId54"/>
    <p:sldLayoutId id="2147483676" r:id="rId55"/>
    <p:sldLayoutId id="2147483705" r:id="rId56"/>
    <p:sldLayoutId id="2147483672" r:id="rId57"/>
    <p:sldLayoutId id="2147483673" r:id="rId58"/>
    <p:sldLayoutId id="2147483674" r:id="rId59"/>
    <p:sldLayoutId id="2147483675" r:id="rId60"/>
    <p:sldLayoutId id="2147483718" r:id="rId61"/>
    <p:sldLayoutId id="2147483719" r:id="rId6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69239" y="1187620"/>
            <a:ext cx="11653523" cy="5379314"/>
          </a:xfrm>
          <a:prstGeom prst="rect">
            <a:avLst/>
          </a:prstGeom>
        </p:spPr>
        <p:txBody>
          <a:bodyPr vert="horz" lIns="182880" tIns="146304" rIns="182880" bIns="146304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69239" y="292625"/>
            <a:ext cx="11653522" cy="894996"/>
          </a:xfrm>
          <a:prstGeom prst="rect">
            <a:avLst/>
          </a:prstGeom>
        </p:spPr>
        <p:txBody>
          <a:bodyPr vert="horz" lIns="182880" tIns="45720" rIns="18288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761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896157" rtl="0" eaLnBrk="1" latinLnBrk="0" hangingPunct="1">
        <a:spcBef>
          <a:spcPct val="0"/>
        </a:spcBef>
        <a:buNone/>
        <a:defRPr sz="4705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j-ea"/>
          <a:cs typeface="+mj-cs"/>
        </a:defRPr>
      </a:lvl1pPr>
    </p:titleStyle>
    <p:bodyStyle>
      <a:lvl1pPr marL="0" indent="0" algn="l" defTabSz="896157" rtl="0" eaLnBrk="1" latinLnBrk="0" hangingPunct="1">
        <a:spcBef>
          <a:spcPct val="20000"/>
        </a:spcBef>
        <a:buFont typeface="Arial" pitchFamily="34" charset="0"/>
        <a:buNone/>
        <a:defRPr sz="3529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0" indent="0" algn="l" defTabSz="896157" rtl="0" eaLnBrk="1" latinLnBrk="0" hangingPunct="1">
        <a:spcBef>
          <a:spcPct val="20000"/>
        </a:spcBef>
        <a:buFont typeface="Arial" pitchFamily="34" charset="0"/>
        <a:buNone/>
        <a:defRPr sz="2745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448077" indent="-224039" algn="l" defTabSz="896157" rtl="0" eaLnBrk="1" latinLnBrk="0" hangingPunct="1">
        <a:spcBef>
          <a:spcPct val="20000"/>
        </a:spcBef>
        <a:buFont typeface="Arial" pitchFamily="34" charset="0"/>
        <a:buChar char="•"/>
        <a:defRPr sz="2353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25016" indent="-276938" algn="l" defTabSz="896157" rtl="0" eaLnBrk="1" latinLnBrk="0" hangingPunct="1">
        <a:spcBef>
          <a:spcPct val="20000"/>
        </a:spcBef>
        <a:buFont typeface="Arial" pitchFamily="34" charset="0"/>
        <a:buChar char="–"/>
        <a:defRPr sz="1961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12845" indent="-287828" algn="l" defTabSz="896157" rtl="0" eaLnBrk="1" latinLnBrk="0" hangingPunct="1">
        <a:spcBef>
          <a:spcPct val="20000"/>
        </a:spcBef>
        <a:buFont typeface="Arial" pitchFamily="34" charset="0"/>
        <a:buChar char="»"/>
        <a:defRPr sz="1765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464431" indent="-224039" algn="l" defTabSz="89615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12509" indent="-224039" algn="l" defTabSz="89615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360588" indent="-224039" algn="l" defTabSz="89615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08665" indent="-224039" algn="l" defTabSz="89615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615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48077" algn="l" defTabSz="89615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896157" algn="l" defTabSz="89615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44235" algn="l" defTabSz="89615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792314" algn="l" defTabSz="89615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40392" algn="l" defTabSz="89615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688471" algn="l" defTabSz="89615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36549" algn="l" defTabSz="89615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584627" algn="l" defTabSz="89615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Alex.Krakovetskiy@devrain.com" TargetMode="Externa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1636152"/>
            <a:ext cx="11653525" cy="1343082"/>
          </a:xfrm>
        </p:spPr>
        <p:txBody>
          <a:bodyPr/>
          <a:lstStyle/>
          <a:p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Effective software </a:t>
            </a:r>
            <a:br>
              <a:rPr lang="en-US" sz="6000" dirty="0" smtClean="0"/>
            </a:br>
            <a:r>
              <a:rPr lang="en-US" sz="6000" dirty="0" smtClean="0"/>
              <a:t>development process</a:t>
            </a:r>
            <a:r>
              <a:rPr lang="ru-RU" sz="6470" dirty="0"/>
              <a:t/>
            </a:r>
            <a:br>
              <a:rPr lang="ru-RU" sz="6470" dirty="0"/>
            </a:br>
            <a:r>
              <a:rPr lang="ru-RU" sz="2353" dirty="0"/>
              <a:t/>
            </a:r>
            <a:br>
              <a:rPr lang="ru-RU" sz="2353" dirty="0"/>
            </a:br>
            <a:r>
              <a:rPr lang="en-US" sz="2353" dirty="0"/>
              <a:t>Oleksandr </a:t>
            </a:r>
            <a:r>
              <a:rPr lang="en-US" sz="2353" dirty="0" err="1"/>
              <a:t>Krakovetskyi</a:t>
            </a:r>
            <a:r>
              <a:rPr lang="en-US" sz="2353" dirty="0"/>
              <a:t/>
            </a:r>
            <a:br>
              <a:rPr lang="en-US" sz="2353" dirty="0"/>
            </a:br>
            <a:r>
              <a:rPr lang="en-US" sz="2353" dirty="0"/>
              <a:t>CEO, DevRain Solutions</a:t>
            </a:r>
            <a:br>
              <a:rPr lang="en-US" sz="2353" dirty="0"/>
            </a:br>
            <a:r>
              <a:rPr lang="en-US" sz="2353" dirty="0"/>
              <a:t>@</a:t>
            </a:r>
            <a:r>
              <a:rPr lang="en-US" sz="2353" dirty="0" err="1"/>
              <a:t>msugvnua</a:t>
            </a:r>
            <a:r>
              <a:rPr lang="en-US" sz="2353" dirty="0"/>
              <a:t>, alex.krakovetskiy@devrain.com</a:t>
            </a:r>
            <a:endParaRPr lang="en-US" sz="6470" dirty="0"/>
          </a:p>
        </p:txBody>
      </p:sp>
      <p:pic>
        <p:nvPicPr>
          <p:cNvPr id="1028" name="Picture 4" descr="http://s.developers.org.ua/CACHE/images/img/events/bibliotech_19/f2d343226fc753e28df095167c2246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0848" y="5350159"/>
            <a:ext cx="1647825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14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estimation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9" y="1825625"/>
            <a:ext cx="10372725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sz="40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4000" dirty="0" smtClean="0"/>
              <a:t>Hourly rate * hours * 1.3 = project cost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 smtClean="0"/>
              <a:t>~30% - project risks (employees search, bug fixing, requirements missing, illness, lacks of communication, lazy developers)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/>
          </a:p>
          <a:p>
            <a:pPr marL="0" indent="0">
              <a:lnSpc>
                <a:spcPct val="120000"/>
              </a:lnSpc>
              <a:buNone/>
            </a:pPr>
            <a:endParaRPr lang="en-US" sz="2000" dirty="0" smtClean="0"/>
          </a:p>
          <a:p>
            <a:pPr marL="0" indent="0" algn="r">
              <a:lnSpc>
                <a:spcPct val="120000"/>
              </a:lnSpc>
              <a:buNone/>
            </a:pPr>
            <a:r>
              <a:rPr lang="en-US" sz="2000" i="1" dirty="0" smtClean="0"/>
              <a:t>Payable hour != standard hour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070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estimations (best/worse cases)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9" y="1825625"/>
            <a:ext cx="10372725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4000" dirty="0" smtClean="0"/>
              <a:t>(</a:t>
            </a:r>
            <a:r>
              <a:rPr lang="en-US" sz="4000" dirty="0" err="1" smtClean="0"/>
              <a:t>C</a:t>
            </a:r>
            <a:r>
              <a:rPr lang="en-US" dirty="0" err="1" smtClean="0"/>
              <a:t>bc</a:t>
            </a:r>
            <a:r>
              <a:rPr lang="en-US" sz="4000" dirty="0" smtClean="0"/>
              <a:t> * </a:t>
            </a:r>
            <a:r>
              <a:rPr lang="en-US" sz="4000" dirty="0" err="1" smtClean="0"/>
              <a:t>P</a:t>
            </a:r>
            <a:r>
              <a:rPr lang="en-US" dirty="0" err="1" smtClean="0"/>
              <a:t>bc</a:t>
            </a:r>
            <a:r>
              <a:rPr lang="en-US" sz="4000" dirty="0" smtClean="0"/>
              <a:t>) + (</a:t>
            </a:r>
            <a:r>
              <a:rPr lang="en-US" sz="4000" dirty="0" err="1" smtClean="0"/>
              <a:t>C</a:t>
            </a:r>
            <a:r>
              <a:rPr lang="en-US" dirty="0" err="1" smtClean="0"/>
              <a:t>wc</a:t>
            </a:r>
            <a:r>
              <a:rPr lang="en-US" sz="4000" dirty="0" smtClean="0"/>
              <a:t> * </a:t>
            </a:r>
            <a:r>
              <a:rPr lang="en-US" sz="4000" dirty="0" err="1" smtClean="0"/>
              <a:t>P</a:t>
            </a:r>
            <a:r>
              <a:rPr lang="en-US" dirty="0" err="1" smtClean="0"/>
              <a:t>wc</a:t>
            </a:r>
            <a:r>
              <a:rPr lang="en-US" sz="40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dirty="0" err="1" smtClean="0">
                <a:solidFill>
                  <a:prstClr val="black"/>
                </a:solidFill>
              </a:rPr>
              <a:t>C</a:t>
            </a:r>
            <a:r>
              <a:rPr lang="en-US" sz="1800" dirty="0" err="1" smtClean="0">
                <a:solidFill>
                  <a:prstClr val="black"/>
                </a:solidFill>
              </a:rPr>
              <a:t>bc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sz="2200" dirty="0" smtClean="0">
                <a:solidFill>
                  <a:prstClr val="black"/>
                </a:solidFill>
              </a:rPr>
              <a:t>– cost (best case)</a:t>
            </a:r>
          </a:p>
          <a:p>
            <a:pPr>
              <a:lnSpc>
                <a:spcPct val="120000"/>
              </a:lnSpc>
            </a:pPr>
            <a:r>
              <a:rPr lang="en-US" dirty="0" err="1" smtClean="0">
                <a:solidFill>
                  <a:prstClr val="black"/>
                </a:solidFill>
              </a:rPr>
              <a:t>P</a:t>
            </a:r>
            <a:r>
              <a:rPr lang="en-US" sz="1800" dirty="0" err="1" smtClean="0">
                <a:solidFill>
                  <a:prstClr val="black"/>
                </a:solidFill>
              </a:rPr>
              <a:t>bc</a:t>
            </a:r>
            <a:r>
              <a:rPr lang="en-US" sz="1800" dirty="0" smtClean="0">
                <a:solidFill>
                  <a:prstClr val="black"/>
                </a:solidFill>
              </a:rPr>
              <a:t> </a:t>
            </a:r>
            <a:r>
              <a:rPr lang="en-US" sz="2200" dirty="0" smtClean="0">
                <a:solidFill>
                  <a:prstClr val="black"/>
                </a:solidFill>
              </a:rPr>
              <a:t>– probability (best case)</a:t>
            </a:r>
          </a:p>
          <a:p>
            <a:pPr>
              <a:lnSpc>
                <a:spcPct val="120000"/>
              </a:lnSpc>
            </a:pPr>
            <a:r>
              <a:rPr lang="en-US" dirty="0" err="1" smtClean="0">
                <a:solidFill>
                  <a:prstClr val="black"/>
                </a:solidFill>
              </a:rPr>
              <a:t>C</a:t>
            </a:r>
            <a:r>
              <a:rPr lang="en-US" sz="1800" dirty="0" err="1" smtClean="0">
                <a:solidFill>
                  <a:prstClr val="black"/>
                </a:solidFill>
              </a:rPr>
              <a:t>wc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sz="2200" dirty="0" smtClean="0">
                <a:solidFill>
                  <a:prstClr val="black"/>
                </a:solidFill>
              </a:rPr>
              <a:t>– cost (worse case)</a:t>
            </a:r>
          </a:p>
          <a:p>
            <a:pPr>
              <a:lnSpc>
                <a:spcPct val="120000"/>
              </a:lnSpc>
            </a:pPr>
            <a:r>
              <a:rPr lang="en-US" dirty="0" err="1" smtClean="0">
                <a:solidFill>
                  <a:prstClr val="black"/>
                </a:solidFill>
              </a:rPr>
              <a:t>P</a:t>
            </a:r>
            <a:r>
              <a:rPr lang="en-US" sz="1800" dirty="0" err="1" smtClean="0">
                <a:solidFill>
                  <a:prstClr val="black"/>
                </a:solidFill>
              </a:rPr>
              <a:t>wc</a:t>
            </a:r>
            <a:r>
              <a:rPr lang="en-US" sz="1800" dirty="0" smtClean="0">
                <a:solidFill>
                  <a:prstClr val="black"/>
                </a:solidFill>
              </a:rPr>
              <a:t> </a:t>
            </a:r>
            <a:r>
              <a:rPr lang="en-US" sz="2200" dirty="0" smtClean="0">
                <a:solidFill>
                  <a:prstClr val="black"/>
                </a:solidFill>
              </a:rPr>
              <a:t>– probability (worse case)</a:t>
            </a:r>
            <a:endParaRPr lang="en-US" sz="2200" dirty="0">
              <a:solidFill>
                <a:prstClr val="black"/>
              </a:solidFill>
            </a:endParaRPr>
          </a:p>
          <a:p>
            <a:pPr>
              <a:lnSpc>
                <a:spcPct val="120000"/>
              </a:lnSpc>
            </a:pPr>
            <a:endParaRPr lang="en-US" dirty="0" smtClean="0"/>
          </a:p>
        </p:txBody>
      </p:sp>
      <p:pic>
        <p:nvPicPr>
          <p:cNvPr id="5" name="Picture 10" descr="imag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37" y="4376737"/>
            <a:ext cx="5095875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51563" y="5338733"/>
            <a:ext cx="5162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Real cost will be higher than best/worse average cost.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39690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estimation for mobile apps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9" y="1825625"/>
            <a:ext cx="10734676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err="1" smtClean="0"/>
              <a:t>iOS</a:t>
            </a:r>
            <a:r>
              <a:rPr lang="en-US" dirty="0" smtClean="0"/>
              <a:t> (iPhone + iPad)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Windows Phone + Windows 8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Android + tablets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 smtClean="0"/>
              <a:t>Assume Windows Phone = 1 unit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 smtClean="0"/>
              <a:t>1</a:t>
            </a:r>
            <a:r>
              <a:rPr lang="en-US" dirty="0" smtClean="0"/>
              <a:t> (WP) + </a:t>
            </a:r>
            <a:r>
              <a:rPr lang="en-US" b="1" dirty="0" smtClean="0"/>
              <a:t>0.75</a:t>
            </a:r>
            <a:r>
              <a:rPr lang="en-US" dirty="0" smtClean="0"/>
              <a:t> (Win8) + </a:t>
            </a:r>
            <a:r>
              <a:rPr lang="en-US" b="1" dirty="0" smtClean="0"/>
              <a:t>1.5</a:t>
            </a:r>
            <a:r>
              <a:rPr lang="en-US" dirty="0" smtClean="0"/>
              <a:t> (iPhone) + </a:t>
            </a:r>
            <a:r>
              <a:rPr lang="en-US" b="1" dirty="0" smtClean="0"/>
              <a:t>0.5</a:t>
            </a:r>
            <a:r>
              <a:rPr lang="en-US" dirty="0" smtClean="0"/>
              <a:t> (iPad) + </a:t>
            </a:r>
            <a:r>
              <a:rPr lang="en-US" b="1" dirty="0" smtClean="0"/>
              <a:t>2</a:t>
            </a:r>
            <a:r>
              <a:rPr lang="uk-UA" dirty="0" smtClean="0"/>
              <a:t> </a:t>
            </a:r>
            <a:r>
              <a:rPr lang="en-US" dirty="0" smtClean="0"/>
              <a:t>(Android) = </a:t>
            </a:r>
            <a:r>
              <a:rPr lang="en-US" b="1" dirty="0" smtClean="0"/>
              <a:t>5.75 </a:t>
            </a:r>
            <a:r>
              <a:rPr lang="en-US" dirty="0" smtClean="0"/>
              <a:t>(units)</a:t>
            </a:r>
          </a:p>
          <a:p>
            <a:pPr>
              <a:lnSpc>
                <a:spcPct val="12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342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goals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9" y="1825625"/>
            <a:ext cx="10372725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sz="40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4000" dirty="0" smtClean="0"/>
              <a:t>Customers are worried about business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 smtClean="0"/>
              <a:t>Developers are worried about technologies and ideal code</a:t>
            </a:r>
          </a:p>
          <a:p>
            <a:pPr marL="0" indent="0">
              <a:lnSpc>
                <a:spcPct val="120000"/>
              </a:lnSpc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64362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Funnels </a:t>
            </a:r>
            <a:r>
              <a:rPr lang="en-US" dirty="0" smtClean="0"/>
              <a:t>(measure user conversion rates)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9" y="1825625"/>
            <a:ext cx="4514851" cy="435133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200" dirty="0" smtClean="0"/>
              <a:t>Give your customer such answers:</a:t>
            </a:r>
          </a:p>
          <a:p>
            <a:pPr>
              <a:lnSpc>
                <a:spcPct val="120000"/>
              </a:lnSpc>
            </a:pPr>
            <a:r>
              <a:rPr lang="en-US" sz="2000" dirty="0" smtClean="0"/>
              <a:t>how many users logged in? </a:t>
            </a:r>
          </a:p>
          <a:p>
            <a:pPr>
              <a:lnSpc>
                <a:spcPct val="120000"/>
              </a:lnSpc>
            </a:pPr>
            <a:r>
              <a:rPr lang="en-US" sz="2000" dirty="0" smtClean="0"/>
              <a:t>how number of logins changed after implementing a new design?</a:t>
            </a:r>
          </a:p>
          <a:p>
            <a:pPr>
              <a:lnSpc>
                <a:spcPct val="120000"/>
              </a:lnSpc>
            </a:pPr>
            <a:r>
              <a:rPr lang="en-US" sz="2000" dirty="0" smtClean="0"/>
              <a:t>how many users navigated from page 1 to page 2?</a:t>
            </a:r>
          </a:p>
          <a:p>
            <a:pPr>
              <a:lnSpc>
                <a:spcPct val="120000"/>
              </a:lnSpc>
            </a:pPr>
            <a:r>
              <a:rPr lang="en-US" sz="2000" dirty="0" smtClean="0"/>
              <a:t>how many users clicked such button?</a:t>
            </a:r>
          </a:p>
          <a:p>
            <a:pPr>
              <a:lnSpc>
                <a:spcPct val="120000"/>
              </a:lnSpc>
            </a:pPr>
            <a:r>
              <a:rPr lang="en-US" sz="2000" dirty="0" smtClean="0"/>
              <a:t>etc.</a:t>
            </a:r>
          </a:p>
        </p:txBody>
      </p:sp>
      <p:pic>
        <p:nvPicPr>
          <p:cNvPr id="1026" name="Picture 2" descr="http://www.flurry.com/images/funnel-analysi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0" y="1578227"/>
            <a:ext cx="6019800" cy="443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28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8" y="1825625"/>
            <a:ext cx="5067301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200" dirty="0" smtClean="0"/>
              <a:t>Ask yourself do you know:</a:t>
            </a:r>
          </a:p>
          <a:p>
            <a:pPr>
              <a:lnSpc>
                <a:spcPct val="120000"/>
              </a:lnSpc>
            </a:pPr>
            <a:r>
              <a:rPr lang="en-US" sz="2000" dirty="0" smtClean="0"/>
              <a:t>who </a:t>
            </a:r>
            <a:r>
              <a:rPr lang="en-US" sz="2000" dirty="0"/>
              <a:t>determines the </a:t>
            </a:r>
            <a:r>
              <a:rPr lang="en-US" sz="2000" dirty="0" smtClean="0"/>
              <a:t>business strategy of </a:t>
            </a:r>
            <a:r>
              <a:rPr lang="en-US" sz="2000" dirty="0"/>
              <a:t>the project</a:t>
            </a:r>
            <a:r>
              <a:rPr lang="en-US" sz="20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sz="2000" dirty="0" smtClean="0"/>
              <a:t>who will evaluate the quality of your work and what is “project done” criteria?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how many bosses do you have?</a:t>
            </a:r>
          </a:p>
          <a:p>
            <a:pPr>
              <a:lnSpc>
                <a:spcPct val="120000"/>
              </a:lnSpc>
            </a:pPr>
            <a:r>
              <a:rPr lang="en-US" sz="2000" dirty="0" smtClean="0"/>
              <a:t>who </a:t>
            </a:r>
            <a:r>
              <a:rPr lang="en-US" sz="2000" dirty="0"/>
              <a:t>has the final </a:t>
            </a:r>
            <a:r>
              <a:rPr lang="en-US" sz="2000" dirty="0" smtClean="0"/>
              <a:t>voice in decisions?</a:t>
            </a:r>
          </a:p>
        </p:txBody>
      </p:sp>
      <p:pic>
        <p:nvPicPr>
          <p:cNvPr id="5" name="Picture 2" descr="http://www.pedaily.cn/UploadFiles/XYFL/2011/7/20110701095811493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75" y="566895"/>
            <a:ext cx="5467350" cy="533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4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not titles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8" y="1825625"/>
            <a:ext cx="4838701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sz="32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 smtClean="0"/>
              <a:t>Job title == many roles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/>
              <a:t>Every team member should know his roles.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/>
              <a:t>Avoid too many “bosses” (ideally just one).</a:t>
            </a:r>
          </a:p>
        </p:txBody>
      </p:sp>
      <p:pic>
        <p:nvPicPr>
          <p:cNvPr id="4100" name="Picture 4" descr="http://www.netlore.ru/files/uploads/2007/05/manag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531" y="1462244"/>
            <a:ext cx="4914319" cy="448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40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highlights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8" y="1825625"/>
            <a:ext cx="10515602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200" dirty="0" smtClean="0"/>
              <a:t>With integration to customer’s process</a:t>
            </a:r>
            <a:br>
              <a:rPr lang="en-US" sz="3200" dirty="0" smtClean="0"/>
            </a:br>
            <a:r>
              <a:rPr lang="en-US" sz="2000" dirty="0" smtClean="0"/>
              <a:t>Team should be totally aware with customer’s business process.</a:t>
            </a:r>
          </a:p>
          <a:p>
            <a:pPr marL="514350" lvl="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200" dirty="0" smtClean="0">
                <a:solidFill>
                  <a:prstClr val="black"/>
                </a:solidFill>
              </a:rPr>
              <a:t>Without </a:t>
            </a:r>
            <a:r>
              <a:rPr lang="en-US" sz="3200" dirty="0">
                <a:solidFill>
                  <a:prstClr val="black"/>
                </a:solidFill>
              </a:rPr>
              <a:t>integration to customer’s </a:t>
            </a:r>
            <a:r>
              <a:rPr lang="en-US" sz="3200" dirty="0" smtClean="0">
                <a:solidFill>
                  <a:prstClr val="black"/>
                </a:solidFill>
              </a:rPr>
              <a:t>process</a:t>
            </a:r>
            <a:br>
              <a:rPr lang="en-US" sz="3200" dirty="0" smtClean="0">
                <a:solidFill>
                  <a:prstClr val="black"/>
                </a:solidFill>
              </a:rPr>
            </a:br>
            <a:r>
              <a:rPr lang="en-US" sz="2000" dirty="0" smtClean="0">
                <a:solidFill>
                  <a:prstClr val="black"/>
                </a:solidFill>
              </a:rPr>
              <a:t>Teams use own process internally and use a “public interface” to customer’s business process. Interfaces can be differ with different customers.</a:t>
            </a:r>
          </a:p>
          <a:p>
            <a:pPr marL="514350" lvl="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200" dirty="0" smtClean="0">
                <a:solidFill>
                  <a:prstClr val="black"/>
                </a:solidFill>
              </a:rPr>
              <a:t>Orientation on result, not the process</a:t>
            </a:r>
            <a:br>
              <a:rPr lang="en-US" sz="3200" dirty="0" smtClean="0">
                <a:solidFill>
                  <a:prstClr val="black"/>
                </a:solidFill>
              </a:rPr>
            </a:br>
            <a:r>
              <a:rPr lang="en-US" sz="2000" dirty="0" smtClean="0">
                <a:solidFill>
                  <a:prstClr val="black"/>
                </a:solidFill>
              </a:rPr>
              <a:t>Agile is not good in all 146% cases. </a:t>
            </a:r>
            <a:r>
              <a:rPr lang="en-US" sz="2000" dirty="0">
                <a:solidFill>
                  <a:prstClr val="black"/>
                </a:solidFill>
              </a:rPr>
              <a:t>Sometimes </a:t>
            </a:r>
            <a:r>
              <a:rPr lang="en-US" sz="2000" dirty="0" smtClean="0">
                <a:solidFill>
                  <a:prstClr val="black"/>
                </a:solidFill>
              </a:rPr>
              <a:t>F*</a:t>
            </a:r>
            <a:r>
              <a:rPr lang="en-US" sz="2000" dirty="0" err="1" smtClean="0">
                <a:solidFill>
                  <a:prstClr val="black"/>
                </a:solidFill>
              </a:rPr>
              <a:t>ckup</a:t>
            </a:r>
            <a:r>
              <a:rPr lang="en-US" sz="2000" dirty="0" smtClean="0">
                <a:solidFill>
                  <a:prstClr val="black"/>
                </a:solidFill>
              </a:rPr>
              <a:t> Development works better.</a:t>
            </a:r>
            <a:endParaRPr 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74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highlights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8" y="1825624"/>
            <a:ext cx="10515602" cy="4594225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500" dirty="0" smtClean="0"/>
              <a:t>UX/UI &amp; guidelines &amp; graphic design</a:t>
            </a:r>
            <a:br>
              <a:rPr lang="en-US" sz="3500" dirty="0" smtClean="0"/>
            </a:br>
            <a:r>
              <a:rPr lang="en-US" sz="2100" dirty="0" smtClean="0"/>
              <a:t>Exactly in this order</a:t>
            </a:r>
            <a:endParaRPr lang="en-US" sz="2200" dirty="0" smtClean="0"/>
          </a:p>
          <a:p>
            <a:pPr marL="514350" lvl="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500" dirty="0" smtClean="0">
                <a:solidFill>
                  <a:prstClr val="black"/>
                </a:solidFill>
              </a:rPr>
              <a:t>If development for several platforms</a:t>
            </a:r>
            <a:br>
              <a:rPr lang="en-US" sz="3500" dirty="0" smtClean="0">
                <a:solidFill>
                  <a:prstClr val="black"/>
                </a:solidFill>
              </a:rPr>
            </a:br>
            <a:r>
              <a:rPr lang="en-US" sz="2100" dirty="0" smtClean="0">
                <a:solidFill>
                  <a:prstClr val="black"/>
                </a:solidFill>
              </a:rPr>
              <a:t>Make at least alpha version for the one platform </a:t>
            </a:r>
            <a:r>
              <a:rPr lang="en-US" sz="2100" b="1" dirty="0" smtClean="0">
                <a:solidFill>
                  <a:prstClr val="black"/>
                </a:solidFill>
              </a:rPr>
              <a:t>with real data</a:t>
            </a:r>
            <a:r>
              <a:rPr lang="en-US" sz="2100" dirty="0" smtClean="0">
                <a:solidFill>
                  <a:prstClr val="black"/>
                </a:solidFill>
              </a:rPr>
              <a:t>, than – other platforms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500" dirty="0"/>
              <a:t>Time to first solution (estimate/answer) is </a:t>
            </a:r>
            <a:r>
              <a:rPr lang="en-US" sz="3500" dirty="0" smtClean="0"/>
              <a:t>very critical</a:t>
            </a:r>
            <a:endParaRPr lang="en-US" sz="35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500" dirty="0"/>
              <a:t>Avoid “not invented here” </a:t>
            </a:r>
            <a:r>
              <a:rPr lang="en-US" sz="3500" dirty="0" smtClean="0"/>
              <a:t>philosophy</a:t>
            </a:r>
            <a:r>
              <a:rPr lang="en-US" sz="3500" dirty="0"/>
              <a:t/>
            </a:r>
            <a:br>
              <a:rPr lang="en-US" sz="3500" dirty="0"/>
            </a:br>
            <a:r>
              <a:rPr lang="en-US" sz="2100" dirty="0"/>
              <a:t>Don’t hesitate to use already existing products, research, standards, or knowledge even if they are paid.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500" dirty="0"/>
              <a:t>Use best </a:t>
            </a:r>
            <a:r>
              <a:rPr lang="en-US" sz="3500" dirty="0" smtClean="0"/>
              <a:t>tools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100" dirty="0"/>
              <a:t>Collaboration &amp; communication, storage, documents exchange, source controls, tasks management, Wiki &amp; CRM, feedback etc.</a:t>
            </a:r>
            <a:endParaRPr lang="en-US" sz="21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71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What </a:t>
            </a:r>
            <a:r>
              <a:rPr lang="en-US" dirty="0"/>
              <a:t>tools we use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8" y="1825624"/>
            <a:ext cx="10515602" cy="459422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endParaRPr lang="fr-FR" sz="3500" dirty="0" smtClean="0"/>
          </a:p>
          <a:p>
            <a:pPr marL="0" indent="0">
              <a:lnSpc>
                <a:spcPct val="120000"/>
              </a:lnSpc>
              <a:buNone/>
            </a:pPr>
            <a:endParaRPr lang="fr-FR" sz="3500" dirty="0"/>
          </a:p>
          <a:p>
            <a:pPr marL="0" indent="0">
              <a:lnSpc>
                <a:spcPct val="120000"/>
              </a:lnSpc>
              <a:buNone/>
            </a:pPr>
            <a:endParaRPr lang="fr-FR" sz="35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fr-FR" sz="3500" dirty="0" smtClean="0"/>
              <a:t>UX/UI</a:t>
            </a:r>
            <a:r>
              <a:rPr lang="fr-FR" sz="3500" dirty="0"/>
              <a:t>, collaboration, communication, source control, docs management, </a:t>
            </a:r>
            <a:r>
              <a:rPr lang="en-US" sz="3500" dirty="0" smtClean="0"/>
              <a:t>education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018077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CEO of </a:t>
            </a:r>
            <a:r>
              <a:rPr lang="en-US" dirty="0" err="1" smtClean="0"/>
              <a:t>DevRain</a:t>
            </a:r>
            <a:r>
              <a:rPr lang="en-US" dirty="0" smtClean="0"/>
              <a:t> Solutions – software development (specialization: Windows Phone and Windows 8).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Microsoft Regional Director.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Microsoft Windows Phone Most Valuable Professional.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Telerik</a:t>
            </a:r>
            <a:r>
              <a:rPr lang="en-US" dirty="0"/>
              <a:t> Most Valuable </a:t>
            </a:r>
            <a:r>
              <a:rPr lang="en-US" dirty="0" smtClean="0"/>
              <a:t>Professional.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Best Professional in Software Architecture (Ukrainian IT Award).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Ph.D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Speaker and IT blogger.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3556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UX/UI &amp; Prototyping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8" y="1825625"/>
            <a:ext cx="473392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SketchFlow: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sz="2000" dirty="0" smtClean="0"/>
              <a:t>Windows Phone, XAML apps;</a:t>
            </a:r>
            <a:endParaRPr lang="en-US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/>
              <a:t>MockupBuilder</a:t>
            </a:r>
            <a:r>
              <a:rPr lang="uk-UA" dirty="0" smtClean="0"/>
              <a:t>, </a:t>
            </a:r>
            <a:r>
              <a:rPr lang="en-US" dirty="0" err="1" smtClean="0"/>
              <a:t>Balsamiq</a:t>
            </a:r>
            <a:r>
              <a:rPr lang="en-US" dirty="0" smtClean="0"/>
              <a:t>:</a:t>
            </a:r>
          </a:p>
          <a:p>
            <a:pPr>
              <a:lnSpc>
                <a:spcPct val="120000"/>
              </a:lnSpc>
            </a:pPr>
            <a:r>
              <a:rPr lang="en-US" sz="2000" dirty="0" smtClean="0"/>
              <a:t>sketchy wireframes;</a:t>
            </a: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 smtClean="0"/>
              <a:t>UI components </a:t>
            </a:r>
            <a:r>
              <a:rPr lang="en-US" sz="2000" dirty="0"/>
              <a:t>&amp; </a:t>
            </a:r>
            <a:r>
              <a:rPr lang="en-US" sz="2000" dirty="0" smtClean="0"/>
              <a:t>icons;</a:t>
            </a:r>
          </a:p>
          <a:p>
            <a:pPr>
              <a:lnSpc>
                <a:spcPct val="120000"/>
              </a:lnSpc>
            </a:pPr>
            <a:r>
              <a:rPr lang="en-US" sz="2000" dirty="0" smtClean="0"/>
              <a:t>drag </a:t>
            </a:r>
            <a:r>
              <a:rPr lang="en-US" sz="2000" dirty="0"/>
              <a:t>&amp; </a:t>
            </a:r>
            <a:r>
              <a:rPr lang="en-US" sz="2000" dirty="0" smtClean="0"/>
              <a:t>drop simplicity;</a:t>
            </a:r>
          </a:p>
          <a:p>
            <a:pPr>
              <a:lnSpc>
                <a:spcPct val="120000"/>
              </a:lnSpc>
            </a:pPr>
            <a:r>
              <a:rPr lang="en-US" sz="2000" dirty="0" smtClean="0"/>
              <a:t>click-through prototypes.</a:t>
            </a:r>
          </a:p>
          <a:p>
            <a:pPr>
              <a:lnSpc>
                <a:spcPct val="120000"/>
              </a:lnSpc>
            </a:pPr>
            <a:endParaRPr lang="en-US" sz="2000" dirty="0"/>
          </a:p>
        </p:txBody>
      </p:sp>
      <p:pic>
        <p:nvPicPr>
          <p:cNvPr id="11270" name="Picture 6" descr="http://balsamiqmu.wpengine.netdna-cdn.com/champions/files/2013/06/weather_app_b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1975416"/>
            <a:ext cx="6394450" cy="405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86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8" y="1825625"/>
            <a:ext cx="4733927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300" dirty="0" smtClean="0"/>
              <a:t>Yammer:</a:t>
            </a:r>
          </a:p>
          <a:p>
            <a:pPr>
              <a:lnSpc>
                <a:spcPct val="120000"/>
              </a:lnSpc>
            </a:pPr>
            <a:r>
              <a:rPr lang="en-US" sz="2100" dirty="0" smtClean="0"/>
              <a:t>Freemium </a:t>
            </a:r>
            <a:r>
              <a:rPr lang="en-US" sz="2100" dirty="0"/>
              <a:t>enterprise social network service that was launched in 2008 and sold to Microsoft in 2012</a:t>
            </a:r>
            <a:r>
              <a:rPr lang="en-US" sz="2100" dirty="0" smtClean="0"/>
              <a:t>.</a:t>
            </a:r>
            <a:endParaRPr lang="en-US" sz="2100" dirty="0"/>
          </a:p>
          <a:p>
            <a:pPr>
              <a:lnSpc>
                <a:spcPct val="120000"/>
              </a:lnSpc>
            </a:pPr>
            <a:r>
              <a:rPr lang="en-US" sz="2100" dirty="0"/>
              <a:t>Yammer is used for private communication within organizations and is an example of enterprise social software. </a:t>
            </a:r>
            <a:endParaRPr lang="en-US" sz="2100" dirty="0" smtClean="0"/>
          </a:p>
          <a:p>
            <a:pPr>
              <a:lnSpc>
                <a:spcPct val="120000"/>
              </a:lnSpc>
            </a:pPr>
            <a:r>
              <a:rPr lang="en-US" sz="2100" dirty="0" smtClean="0"/>
              <a:t>Access </a:t>
            </a:r>
            <a:r>
              <a:rPr lang="en-US" sz="2100" dirty="0"/>
              <a:t>to a Yammer network is determined by a user's Internet domain so that only individuals with appropriate email addresses may join their respective networks</a:t>
            </a:r>
            <a:r>
              <a:rPr lang="en-US" sz="2100" dirty="0" smtClean="0"/>
              <a:t>.</a:t>
            </a:r>
            <a:endParaRPr lang="en-US" sz="2000" dirty="0" smtClean="0"/>
          </a:p>
        </p:txBody>
      </p:sp>
      <p:pic>
        <p:nvPicPr>
          <p:cNvPr id="11266" name="Picture 2" descr="http://venturebeat.files.wordpress.com/2012/08/yammer-new-home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49" y="1290637"/>
            <a:ext cx="6238875" cy="463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12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8" y="1825625"/>
            <a:ext cx="4733927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Skype: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for small group conversation;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share screen, group video chat (premium).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Lync: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sz="1800" dirty="0" smtClean="0"/>
              <a:t>for big groups (webinars);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easy recording, powerful interaction features.</a:t>
            </a: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Live Meeting: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sz="1800" dirty="0"/>
              <a:t>for </a:t>
            </a:r>
            <a:r>
              <a:rPr lang="en-US" sz="1800" dirty="0" smtClean="0"/>
              <a:t>webinars.</a:t>
            </a:r>
            <a:endParaRPr lang="en-US" sz="1800" dirty="0"/>
          </a:p>
        </p:txBody>
      </p:sp>
      <p:pic>
        <p:nvPicPr>
          <p:cNvPr id="16394" name="Picture 10" descr="http://www.wpcentral.com/sites/wpcentral.com/files/postimages/4213/lyncm3_0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821" y="2156933"/>
            <a:ext cx="5850845" cy="323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93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control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8" y="1825625"/>
            <a:ext cx="4829177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TFS Online: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cloud solution;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free for small </a:t>
            </a:r>
            <a:r>
              <a:rPr lang="en-US" sz="2000" dirty="0" smtClean="0"/>
              <a:t>groups;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natively integrated with Visual Studio.</a:t>
            </a:r>
            <a:endParaRPr lang="en-US" sz="1800" dirty="0" smtClean="0"/>
          </a:p>
          <a:p>
            <a:pPr marL="0" indent="0">
              <a:lnSpc>
                <a:spcPct val="100000"/>
              </a:lnSpc>
              <a:buNone/>
            </a:pPr>
            <a:endParaRPr lang="uk-UA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Alternatives: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sz="2000" dirty="0" smtClean="0"/>
              <a:t>Codeplex.com;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 smtClean="0"/>
              <a:t>Bitbucket.com;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 smtClean="0"/>
              <a:t>Github.com.</a:t>
            </a:r>
            <a:endParaRPr lang="en-US" dirty="0"/>
          </a:p>
        </p:txBody>
      </p:sp>
      <p:pic>
        <p:nvPicPr>
          <p:cNvPr id="19458" name="Picture 2" descr="http://www.pchenry.com/Portals/0/Blog/Files/2/478/Windows-Live-Writer-Switching-to-TFS-but-tired-of-entering-i_12918-image_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50" y="1730375"/>
            <a:ext cx="5705475" cy="415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1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8" y="1606550"/>
            <a:ext cx="4829177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err="1" smtClean="0"/>
              <a:t>OneDrive</a:t>
            </a:r>
            <a:r>
              <a:rPr lang="en-US" dirty="0" smtClean="0"/>
              <a:t> &amp; Dropbox</a:t>
            </a:r>
            <a:br>
              <a:rPr lang="en-US" dirty="0" smtClean="0"/>
            </a:br>
            <a:r>
              <a:rPr lang="en-US" sz="1800" dirty="0" smtClean="0"/>
              <a:t>For files storage</a:t>
            </a:r>
            <a:br>
              <a:rPr lang="en-US" sz="1800" dirty="0" smtClean="0"/>
            </a:br>
            <a:endParaRPr lang="en-US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Google Docs &amp; Office 365 </a:t>
            </a:r>
            <a:br>
              <a:rPr lang="en-US" dirty="0" smtClean="0"/>
            </a:br>
            <a:r>
              <a:rPr lang="en-US" dirty="0" smtClean="0"/>
              <a:t>&amp; </a:t>
            </a:r>
            <a:r>
              <a:rPr lang="en-US" dirty="0" err="1" smtClean="0"/>
              <a:t>DocuSign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 smtClean="0"/>
              <a:t>For docs management</a:t>
            </a:r>
            <a:br>
              <a:rPr lang="en-US" sz="1800" dirty="0" smtClean="0"/>
            </a:br>
            <a:endParaRPr lang="en-US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Asana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800" dirty="0" smtClean="0"/>
              <a:t>For task management</a:t>
            </a:r>
            <a:br>
              <a:rPr lang="en-US" sz="1800" dirty="0" smtClean="0"/>
            </a:br>
            <a:endParaRPr lang="en-US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 smtClean="0"/>
              <a:t>Bitrix</a:t>
            </a:r>
            <a:r>
              <a:rPr lang="en-US" dirty="0" smtClean="0"/>
              <a:t> 24</a:t>
            </a:r>
            <a:br>
              <a:rPr lang="en-US" dirty="0" smtClean="0"/>
            </a:br>
            <a:r>
              <a:rPr lang="en-US" sz="1800" dirty="0" smtClean="0"/>
              <a:t>CRM</a:t>
            </a:r>
            <a:endParaRPr lang="en-US" sz="2000" dirty="0"/>
          </a:p>
        </p:txBody>
      </p:sp>
      <p:pic>
        <p:nvPicPr>
          <p:cNvPr id="20484" name="Picture 4" descr="http://www.dmcinfo.com/Portals/0/2012%20Web%20Reskin%20Graphics/Office-365-Infograph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768" y="636587"/>
            <a:ext cx="5374432" cy="532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51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tools and services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8" y="1825625"/>
            <a:ext cx="4829177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err="1" smtClean="0"/>
              <a:t>Telerik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Controls &amp; tools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 smtClean="0"/>
              <a:t>Syncfusion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Metro studio for icons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 smtClean="0"/>
              <a:t>Xamarin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For cross platform development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dirty="0" err="1" smtClean="0">
                <a:solidFill>
                  <a:prstClr val="black"/>
                </a:solidFill>
              </a:rPr>
              <a:t>RedGate</a:t>
            </a:r>
            <a:r>
              <a:rPr lang="en-US" sz="2000" dirty="0">
                <a:solidFill>
                  <a:prstClr val="black"/>
                </a:solidFill>
              </a:rPr>
              <a:t/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/>
              <a:t>SQL </a:t>
            </a:r>
            <a:r>
              <a:rPr lang="en-US" sz="2000" dirty="0" smtClean="0"/>
              <a:t>Server</a:t>
            </a:r>
            <a:r>
              <a:rPr lang="en-US" sz="2000" dirty="0"/>
              <a:t>, .NET, </a:t>
            </a:r>
            <a:r>
              <a:rPr lang="en-US" sz="2000" dirty="0" smtClean="0"/>
              <a:t>Oracle tools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dirty="0" err="1" smtClean="0">
                <a:solidFill>
                  <a:prstClr val="black"/>
                </a:solidFill>
              </a:rPr>
              <a:t>Pluralsight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Hardcore Dev and IT Training</a:t>
            </a:r>
            <a:endParaRPr lang="en-US" sz="2000" dirty="0" smtClean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US" sz="2000" dirty="0" smtClean="0"/>
          </a:p>
        </p:txBody>
      </p:sp>
      <p:pic>
        <p:nvPicPr>
          <p:cNvPr id="21506" name="Picture 2" descr="https://xamarin.com/images/studio/screenshot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853" y="1681163"/>
            <a:ext cx="6520571" cy="412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36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start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7" y="1625600"/>
            <a:ext cx="6029327" cy="435133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 smtClean="0"/>
              <a:t>Buy MSDN, Office 365 subscriptions or become a Microsoft partner</a:t>
            </a:r>
            <a:br>
              <a:rPr lang="en-US" sz="2400" dirty="0" smtClean="0"/>
            </a:br>
            <a:r>
              <a:rPr lang="en-US" sz="1800" dirty="0" smtClean="0"/>
              <a:t>For any size of companies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 smtClean="0"/>
              <a:t>Become </a:t>
            </a:r>
            <a:r>
              <a:rPr lang="en-US" sz="2400" dirty="0" err="1" smtClean="0"/>
              <a:t>BizSpark</a:t>
            </a:r>
            <a:r>
              <a:rPr lang="en-US" sz="2400" dirty="0" smtClean="0"/>
              <a:t> member</a:t>
            </a:r>
            <a:br>
              <a:rPr lang="en-US" sz="2400" dirty="0" smtClean="0"/>
            </a:br>
            <a:r>
              <a:rPr lang="en-US" sz="1800" dirty="0" smtClean="0"/>
              <a:t>For startups not older than 3 years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 smtClean="0"/>
              <a:t>Get </a:t>
            </a:r>
            <a:r>
              <a:rPr lang="en-US" sz="2400" dirty="0" err="1" smtClean="0"/>
              <a:t>DreamSpark</a:t>
            </a:r>
            <a:r>
              <a:rPr lang="en-US" sz="2400" dirty="0" smtClean="0"/>
              <a:t> or MSDN AA subscription</a:t>
            </a:r>
            <a:r>
              <a:rPr lang="en-US" sz="1800" dirty="0" smtClean="0"/>
              <a:t> </a:t>
            </a:r>
            <a:br>
              <a:rPr lang="en-US" sz="1800" dirty="0" smtClean="0"/>
            </a:br>
            <a:r>
              <a:rPr lang="en-US" sz="1800" dirty="0" smtClean="0"/>
              <a:t>If you are a scholar, student, PhD or teacher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 smtClean="0"/>
              <a:t>Nokia Developer Program</a:t>
            </a:r>
            <a:br>
              <a:rPr lang="en-US" sz="2400" dirty="0" smtClean="0"/>
            </a:br>
            <a:r>
              <a:rPr lang="en-US" sz="1800" dirty="0" smtClean="0"/>
              <a:t>Windows </a:t>
            </a:r>
            <a:r>
              <a:rPr lang="en-US" sz="1800" dirty="0"/>
              <a:t>Phone Dev Center </a:t>
            </a:r>
            <a:r>
              <a:rPr lang="en-US" sz="1800" dirty="0" smtClean="0"/>
              <a:t>subscription, </a:t>
            </a:r>
            <a:r>
              <a:rPr lang="en-US" sz="1800" dirty="0" err="1" smtClean="0"/>
              <a:t>BugSense</a:t>
            </a:r>
            <a:r>
              <a:rPr lang="en-US" sz="1800" dirty="0" smtClean="0"/>
              <a:t> </a:t>
            </a:r>
            <a:r>
              <a:rPr lang="en-US" sz="1800" dirty="0"/>
              <a:t>Performance Monitoring </a:t>
            </a:r>
            <a:r>
              <a:rPr lang="en-US" sz="1800" dirty="0" smtClean="0"/>
              <a:t>Solution, </a:t>
            </a:r>
            <a:r>
              <a:rPr lang="en-US" sz="1800" dirty="0" err="1" smtClean="0"/>
              <a:t>Telerik</a:t>
            </a:r>
            <a:r>
              <a:rPr lang="en-US" sz="1800" dirty="0" smtClean="0"/>
              <a:t> </a:t>
            </a:r>
            <a:r>
              <a:rPr lang="en-US" sz="1800" dirty="0"/>
              <a:t>Rad </a:t>
            </a:r>
            <a:r>
              <a:rPr lang="en-US" sz="1800" dirty="0" smtClean="0"/>
              <a:t>Controls, remote app testing tools</a:t>
            </a:r>
            <a:endParaRPr lang="en-US" sz="1800" dirty="0"/>
          </a:p>
        </p:txBody>
      </p:sp>
      <p:pic>
        <p:nvPicPr>
          <p:cNvPr id="23554" name="Picture 2" descr="http://gwb.blob.core.windows.net/iupdateable/WindowsLiveWriter/StepbyStepsignupfortheMSDNofferfortheWin_F017/image_thum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775" y="1400969"/>
            <a:ext cx="42672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92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Alex.Krakovetskiy@devrain.com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msugvnua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527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you unique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Deep expertise and rich portfolio.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Avoiding common mistakes.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Good management and development process.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Using best tools.</a:t>
            </a:r>
          </a:p>
        </p:txBody>
      </p:sp>
    </p:spTree>
    <p:extLst>
      <p:ext uri="{BB962C8B-B14F-4D97-AF65-F5344CB8AC3E}">
        <p14:creationId xmlns:p14="http://schemas.microsoft.com/office/powerpoint/2010/main" val="342044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1636152"/>
            <a:ext cx="11653525" cy="1343082"/>
          </a:xfrm>
        </p:spPr>
        <p:txBody>
          <a:bodyPr/>
          <a:lstStyle/>
          <a:p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~80</a:t>
            </a:r>
            <a:r>
              <a:rPr lang="en-US" sz="6000" dirty="0"/>
              <a:t>% </a:t>
            </a:r>
            <a:r>
              <a:rPr lang="en-US" sz="6000" dirty="0" smtClean="0"/>
              <a:t>of projects are not successful</a:t>
            </a:r>
            <a:r>
              <a:rPr lang="ru-RU" sz="6470" dirty="0"/>
              <a:t/>
            </a:r>
            <a:br>
              <a:rPr lang="ru-RU" sz="6470" dirty="0"/>
            </a:br>
            <a:r>
              <a:rPr lang="ru-RU" sz="2353" dirty="0"/>
              <a:t/>
            </a:r>
            <a:br>
              <a:rPr lang="ru-RU" sz="2353" dirty="0"/>
            </a:br>
            <a:r>
              <a:rPr lang="en-US" sz="2353" dirty="0" smtClean="0"/>
              <a:t> * project considered successful if budget and schedule exceed not more than 20%     </a:t>
            </a:r>
            <a:br>
              <a:rPr lang="en-US" sz="2353" dirty="0" smtClean="0"/>
            </a:br>
            <a:r>
              <a:rPr lang="en-US" sz="2353" dirty="0" smtClean="0"/>
              <a:t>   compared from the planned ones</a:t>
            </a:r>
            <a:endParaRPr lang="en-US" sz="6470" dirty="0"/>
          </a:p>
        </p:txBody>
      </p:sp>
    </p:spTree>
    <p:extLst>
      <p:ext uri="{BB962C8B-B14F-4D97-AF65-F5344CB8AC3E}">
        <p14:creationId xmlns:p14="http://schemas.microsoft.com/office/powerpoint/2010/main" val="641470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is non-linear process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9" y="1882775"/>
            <a:ext cx="5229225" cy="435133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/>
              <a:t>Increasing number of team members == increasing of communication complexity.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/>
              <a:t>Development is not about time and resources, it is about people and services.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/>
              <a:t>Productivity of junior/middle developer and “guru” may differ up to 5-10 times.</a:t>
            </a:r>
          </a:p>
        </p:txBody>
      </p:sp>
      <p:pic>
        <p:nvPicPr>
          <p:cNvPr id="1026" name="Picture 2" descr="http://2.bp.blogspot.com/-e-cMVFp5C78/T6N3olQGBiI/AAAAAAAAASY/BQgnG4FD0Gc/s1600/extrapola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499" y="1867706"/>
            <a:ext cx="5267325" cy="337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66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</a:t>
            </a:r>
            <a:r>
              <a:rPr lang="en-US" dirty="0"/>
              <a:t>cost </a:t>
            </a:r>
            <a:r>
              <a:rPr lang="en-US" dirty="0" smtClean="0"/>
              <a:t>(cone </a:t>
            </a:r>
            <a:r>
              <a:rPr lang="en-US" dirty="0"/>
              <a:t>of </a:t>
            </a:r>
            <a:r>
              <a:rPr lang="en-US" dirty="0" smtClean="0"/>
              <a:t>uncertainty)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4800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At </a:t>
            </a:r>
            <a:r>
              <a:rPr lang="en-US" dirty="0"/>
              <a:t>the beginning of any project we don’t know exactly how long a project is going to take</a:t>
            </a:r>
            <a:r>
              <a:rPr lang="en-US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</a:t>
            </a:r>
            <a:r>
              <a:rPr lang="en-US" dirty="0"/>
              <a:t>two ever projects have:</a:t>
            </a:r>
          </a:p>
          <a:p>
            <a:pPr>
              <a:lnSpc>
                <a:spcPct val="120000"/>
              </a:lnSpc>
            </a:pPr>
            <a:r>
              <a:rPr lang="en-US" dirty="0"/>
              <a:t>The same requirements.</a:t>
            </a:r>
          </a:p>
          <a:p>
            <a:pPr>
              <a:lnSpc>
                <a:spcPct val="120000"/>
              </a:lnSpc>
            </a:pPr>
            <a:r>
              <a:rPr lang="en-US" dirty="0"/>
              <a:t>The same people.</a:t>
            </a:r>
          </a:p>
          <a:p>
            <a:pPr>
              <a:lnSpc>
                <a:spcPct val="120000"/>
              </a:lnSpc>
            </a:pPr>
            <a:r>
              <a:rPr lang="en-US" dirty="0"/>
              <a:t>The same business context.</a:t>
            </a:r>
          </a:p>
          <a:p>
            <a:pPr>
              <a:lnSpc>
                <a:spcPct val="120000"/>
              </a:lnSpc>
            </a:pPr>
            <a:r>
              <a:rPr lang="en-US" dirty="0"/>
              <a:t>The same technology.</a:t>
            </a:r>
          </a:p>
          <a:p>
            <a:pPr>
              <a:lnSpc>
                <a:spcPct val="120000"/>
              </a:lnSpc>
            </a:pPr>
            <a:r>
              <a:rPr lang="en-US" dirty="0"/>
              <a:t>The same priorities &amp; constraints.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pic>
        <p:nvPicPr>
          <p:cNvPr id="6" name="Picture 4" descr="http://shmaliy.com/resources/articles/10/654/Estimation_Cone_of_Uncertain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825625"/>
            <a:ext cx="5715000" cy="41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0" y="1661319"/>
            <a:ext cx="634365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95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Parkinson's </a:t>
            </a:r>
            <a:r>
              <a:rPr lang="en-US" dirty="0"/>
              <a:t>Law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2016125"/>
            <a:ext cx="4257675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Parkinson's </a:t>
            </a:r>
            <a:r>
              <a:rPr lang="en-US" dirty="0"/>
              <a:t>Law states that work expands to fill the time available for it.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Result? Extra time gained is wasted.</a:t>
            </a:r>
          </a:p>
        </p:txBody>
      </p:sp>
      <p:pic>
        <p:nvPicPr>
          <p:cNvPr id="7" name="Picture 2" descr="http://skysigal.xact-solutions.com/Portals/SkySigal/images/Blog/WLW/0b1c98b0418f_C839/image15%5B1%5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325" y="2230437"/>
            <a:ext cx="6019223" cy="284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85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Zone </a:t>
            </a:r>
            <a:r>
              <a:rPr lang="en-US" dirty="0"/>
              <a:t>of improbability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9" y="1825625"/>
            <a:ext cx="10372725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sz="40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4000" dirty="0" smtClean="0"/>
              <a:t>9 </a:t>
            </a:r>
            <a:r>
              <a:rPr lang="en-US" sz="4000" dirty="0"/>
              <a:t>women can’t make a baby in a </a:t>
            </a:r>
            <a:r>
              <a:rPr lang="en-US" sz="4000" dirty="0" smtClean="0"/>
              <a:t>month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 smtClean="0"/>
              <a:t>*25% - max volume </a:t>
            </a:r>
            <a:r>
              <a:rPr lang="en-US" sz="2000" dirty="0"/>
              <a:t>of project </a:t>
            </a:r>
            <a:r>
              <a:rPr lang="en-US" sz="2000" dirty="0" smtClean="0"/>
              <a:t>squeezing time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/>
          </a:p>
          <a:p>
            <a:pPr marL="0" indent="0">
              <a:lnSpc>
                <a:spcPct val="120000"/>
              </a:lnSpc>
              <a:buNone/>
            </a:pPr>
            <a:endParaRPr lang="en-US" sz="2000" dirty="0" smtClean="0"/>
          </a:p>
          <a:p>
            <a:pPr marL="0" indent="0">
              <a:lnSpc>
                <a:spcPct val="120000"/>
              </a:lnSpc>
              <a:buNone/>
            </a:pPr>
            <a:endParaRPr lang="en-US" sz="2000" dirty="0"/>
          </a:p>
          <a:p>
            <a:pPr marL="0" indent="0" algn="r">
              <a:lnSpc>
                <a:spcPct val="120000"/>
              </a:lnSpc>
              <a:buNone/>
            </a:pPr>
            <a:r>
              <a:rPr lang="en-US" sz="2000" i="1" dirty="0"/>
              <a:t>Fred Brooks </a:t>
            </a:r>
            <a:r>
              <a:rPr lang="en-US" sz="2000" i="1" dirty="0" smtClean="0"/>
              <a:t>“Mythical </a:t>
            </a:r>
            <a:r>
              <a:rPr lang="en-US" sz="2000" i="1" dirty="0"/>
              <a:t>man </a:t>
            </a:r>
            <a:r>
              <a:rPr lang="en-US" sz="2000" i="1" dirty="0" smtClean="0"/>
              <a:t>month”</a:t>
            </a:r>
            <a:r>
              <a:rPr lang="uk-UA" sz="2000" i="1" dirty="0" smtClean="0"/>
              <a:t>, </a:t>
            </a:r>
            <a:r>
              <a:rPr lang="en-US" sz="2000" i="1" dirty="0" smtClean="0"/>
              <a:t>1975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50225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“Zero” stage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9" y="1825625"/>
            <a:ext cx="10372725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4000" dirty="0" smtClean="0"/>
              <a:t>Estimation, environment installation (staging and production), creating accounts for all team members, understanding roles and management flow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 smtClean="0"/>
              <a:t>*it’s good to have “zero” stage completed as soon as possible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/>
          </a:p>
          <a:p>
            <a:pPr marL="0" indent="0">
              <a:lnSpc>
                <a:spcPct val="120000"/>
              </a:lnSpc>
              <a:buNone/>
            </a:pPr>
            <a:endParaRPr lang="en-US" sz="2000" dirty="0" smtClean="0"/>
          </a:p>
          <a:p>
            <a:pPr marL="0" indent="0">
              <a:lnSpc>
                <a:spcPct val="12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004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5-30405_Build_Template_16x9_LightBlue_Color_Background">
  <a:themeElements>
    <a:clrScheme name="Build - Light Blue">
      <a:dk1>
        <a:srgbClr val="000000"/>
      </a:dk1>
      <a:lt1>
        <a:srgbClr val="FFFFFF"/>
      </a:lt1>
      <a:dk2>
        <a:srgbClr val="00BCF2"/>
      </a:dk2>
      <a:lt2>
        <a:srgbClr val="FFFFFF"/>
      </a:lt2>
      <a:accent1>
        <a:srgbClr val="00188F"/>
      </a:accent1>
      <a:accent2>
        <a:srgbClr val="9B4F96"/>
      </a:accent2>
      <a:accent3>
        <a:srgbClr val="E34A28"/>
      </a:accent3>
      <a:accent4>
        <a:srgbClr val="00D8CC"/>
      </a:accent4>
      <a:accent5>
        <a:srgbClr val="7FBA00"/>
      </a:accent5>
      <a:accent6>
        <a:srgbClr val="FF8C00"/>
      </a:accent6>
      <a:hlink>
        <a:srgbClr val="00188F"/>
      </a:hlink>
      <a:folHlink>
        <a:srgbClr val="00188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34A28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t" anchorCtr="0"/>
      <a:lstStyle>
        <a:defPPr defTabSz="932406">
          <a:defRPr sz="1600" spc="-102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3221</TotalTime>
  <Words>737</Words>
  <Application>Microsoft Office PowerPoint</Application>
  <PresentationFormat>Widescreen</PresentationFormat>
  <Paragraphs>153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ＭＳ Ｐゴシック</vt:lpstr>
      <vt:lpstr>Arial</vt:lpstr>
      <vt:lpstr>Avenir LT Pro 45 Book</vt:lpstr>
      <vt:lpstr>Calibri</vt:lpstr>
      <vt:lpstr>Segoe UI</vt:lpstr>
      <vt:lpstr>Segoe UI Light</vt:lpstr>
      <vt:lpstr>Office Theme</vt:lpstr>
      <vt:lpstr>2_5-30405_Build_Template_16x9_LightBlue_Color_Background</vt:lpstr>
      <vt:lpstr> Effective software  development process  Oleksandr Krakovetskyi CEO, DevRain Solutions @msugvnua, alex.krakovetskiy@devrain.com</vt:lpstr>
      <vt:lpstr>About</vt:lpstr>
      <vt:lpstr>What makes you unique</vt:lpstr>
      <vt:lpstr> ~80% of projects are not successful   * project considered successful if budget and schedule exceed not more than 20%         compared from the planned ones</vt:lpstr>
      <vt:lpstr>Development is non-linear process</vt:lpstr>
      <vt:lpstr>Error cost (cone of uncertainty)</vt:lpstr>
      <vt:lpstr>Parkinson's Law</vt:lpstr>
      <vt:lpstr>Zone of improbability</vt:lpstr>
      <vt:lpstr>“Zero” stage</vt:lpstr>
      <vt:lpstr>Simple estimation model</vt:lpstr>
      <vt:lpstr>Two estimations (best/worse cases)</vt:lpstr>
      <vt:lpstr>Quick estimation for mobile apps</vt:lpstr>
      <vt:lpstr>Different goals</vt:lpstr>
      <vt:lpstr>Funnels (measure user conversion rates)</vt:lpstr>
      <vt:lpstr>Communication</vt:lpstr>
      <vt:lpstr>Roles not titles</vt:lpstr>
      <vt:lpstr>Process highlights</vt:lpstr>
      <vt:lpstr>Process highlights</vt:lpstr>
      <vt:lpstr>       What tools we use</vt:lpstr>
      <vt:lpstr>UX/UI &amp; Prototyping</vt:lpstr>
      <vt:lpstr>Collaboration</vt:lpstr>
      <vt:lpstr>Communication</vt:lpstr>
      <vt:lpstr>Source control</vt:lpstr>
      <vt:lpstr>Other tools</vt:lpstr>
      <vt:lpstr>3rd party tools and services</vt:lpstr>
      <vt:lpstr>How to start</vt:lpstr>
      <vt:lpstr>      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Oleg Katerinyuk (Ancor Personnel)</dc:creator>
  <cp:lastModifiedBy>Oleksandr Krakovetskiy</cp:lastModifiedBy>
  <cp:revision>71</cp:revision>
  <dcterms:created xsi:type="dcterms:W3CDTF">2013-04-04T08:15:00Z</dcterms:created>
  <dcterms:modified xsi:type="dcterms:W3CDTF">2014-06-24T14:39:55Z</dcterms:modified>
</cp:coreProperties>
</file>