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81" r:id="rId4"/>
    <p:sldMasterId id="2147484290" r:id="rId5"/>
    <p:sldMasterId id="2147484268" r:id="rId6"/>
    <p:sldMasterId id="2147484246" r:id="rId7"/>
    <p:sldMasterId id="2147484330" r:id="rId8"/>
  </p:sldMasterIdLst>
  <p:notesMasterIdLst>
    <p:notesMasterId r:id="rId29"/>
  </p:notesMasterIdLst>
  <p:handoutMasterIdLst>
    <p:handoutMasterId r:id="rId30"/>
  </p:handoutMasterIdLst>
  <p:sldIdLst>
    <p:sldId id="256" r:id="rId9"/>
    <p:sldId id="358" r:id="rId10"/>
    <p:sldId id="357" r:id="rId11"/>
    <p:sldId id="364" r:id="rId12"/>
    <p:sldId id="365" r:id="rId13"/>
    <p:sldId id="366" r:id="rId14"/>
    <p:sldId id="367" r:id="rId15"/>
    <p:sldId id="381" r:id="rId16"/>
    <p:sldId id="404" r:id="rId17"/>
    <p:sldId id="400" r:id="rId18"/>
    <p:sldId id="402" r:id="rId19"/>
    <p:sldId id="407" r:id="rId20"/>
    <p:sldId id="408" r:id="rId21"/>
    <p:sldId id="406" r:id="rId22"/>
    <p:sldId id="409" r:id="rId23"/>
    <p:sldId id="405" r:id="rId24"/>
    <p:sldId id="411" r:id="rId25"/>
    <p:sldId id="412" r:id="rId26"/>
    <p:sldId id="410" r:id="rId27"/>
    <p:sldId id="278" r:id="rId28"/>
  </p:sldIdLst>
  <p:sldSz cx="12436475" cy="6994525"/>
  <p:notesSz cx="6858000" cy="9144000"/>
  <p:defaultTex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8">
          <p15:clr>
            <a:srgbClr val="A4A3A4"/>
          </p15:clr>
        </p15:guide>
        <p15:guide id="6" orient="horz" pos="3643">
          <p15:clr>
            <a:srgbClr val="A4A3A4"/>
          </p15:clr>
        </p15:guide>
        <p15:guide id="7" orient="horz" pos="3067">
          <p15:clr>
            <a:srgbClr val="A4A3A4"/>
          </p15:clr>
        </p15:guide>
        <p15:guide id="8" orient="horz" pos="1915">
          <p15:clr>
            <a:srgbClr val="A4A3A4"/>
          </p15:clr>
        </p15:guide>
        <p15:guide id="9" orient="horz" pos="4392">
          <p15:clr>
            <a:srgbClr val="A4A3A4"/>
          </p15:clr>
        </p15:guide>
        <p15:guide id="10" pos="173">
          <p15:clr>
            <a:srgbClr val="A4A3A4"/>
          </p15:clr>
        </p15:guide>
        <p15:guide id="11" pos="1325">
          <p15:clr>
            <a:srgbClr val="A4A3A4"/>
          </p15:clr>
        </p15:guide>
        <p15:guide id="12" pos="7661">
          <p15:clr>
            <a:srgbClr val="A4A3A4"/>
          </p15:clr>
        </p15:guide>
        <p15:guide id="13" pos="749">
          <p15:clr>
            <a:srgbClr val="A4A3A4"/>
          </p15:clr>
        </p15:guide>
        <p15:guide id="14" pos="7085">
          <p15:clr>
            <a:srgbClr val="A4A3A4"/>
          </p15:clr>
        </p15:guide>
        <p15:guide id="15" pos="3629">
          <p15:clr>
            <a:srgbClr val="A4A3A4"/>
          </p15:clr>
        </p15:guide>
        <p15:guide id="16" pos="1901">
          <p15:clr>
            <a:srgbClr val="A4A3A4"/>
          </p15:clr>
        </p15:guide>
        <p15:guide id="17" pos="2477">
          <p15:clr>
            <a:srgbClr val="A4A3A4"/>
          </p15:clr>
        </p15:guide>
        <p15:guide id="18" pos="4205">
          <p15:clr>
            <a:srgbClr val="A4A3A4"/>
          </p15:clr>
        </p15:guide>
        <p15:guide id="19" pos="4781">
          <p15:clr>
            <a:srgbClr val="A4A3A4"/>
          </p15:clr>
        </p15:guide>
        <p15:guide id="20" pos="5357">
          <p15:clr>
            <a:srgbClr val="A4A3A4"/>
          </p15:clr>
        </p15:guide>
        <p15:guide id="21" pos="5933">
          <p15:clr>
            <a:srgbClr val="A4A3A4"/>
          </p15:clr>
        </p15:guide>
        <p15:guide id="22" pos="6509">
          <p15:clr>
            <a:srgbClr val="A4A3A4"/>
          </p15:clr>
        </p15:guide>
        <p15:guide id="23" pos="305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5050"/>
    <a:srgbClr val="000000"/>
    <a:srgbClr val="969696"/>
    <a:srgbClr val="002050"/>
    <a:srgbClr val="442359"/>
    <a:srgbClr val="333333"/>
    <a:srgbClr val="00FFFF"/>
    <a:srgbClr val="CC00CC"/>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0110" autoAdjust="0"/>
  </p:normalViewPr>
  <p:slideViewPr>
    <p:cSldViewPr>
      <p:cViewPr varScale="1">
        <p:scale>
          <a:sx n="101" d="100"/>
          <a:sy n="101" d="100"/>
        </p:scale>
        <p:origin x="150" y="318"/>
      </p:cViewPr>
      <p:guideLst>
        <p:guide orient="horz" pos="188"/>
        <p:guide orient="horz" pos="763"/>
        <p:guide orient="horz" pos="1339"/>
        <p:guide orient="horz" pos="2491"/>
        <p:guide orient="horz" pos="4218"/>
        <p:guide orient="horz" pos="3643"/>
        <p:guide orient="horz" pos="3067"/>
        <p:guide orient="horz" pos="1915"/>
        <p:guide orient="horz" pos="4392"/>
        <p:guide pos="173"/>
        <p:guide pos="1325"/>
        <p:guide pos="7661"/>
        <p:guide pos="749"/>
        <p:guide pos="7085"/>
        <p:guide pos="3629"/>
        <p:guide pos="1901"/>
        <p:guide pos="2477"/>
        <p:guide pos="4205"/>
        <p:guide pos="4781"/>
        <p:guide pos="5357"/>
        <p:guide pos="5933"/>
        <p:guide pos="6509"/>
        <p:guide pos="3053"/>
      </p:guideLst>
    </p:cSldViewPr>
  </p:slid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95" d="100"/>
          <a:sy n="95" d="100"/>
        </p:scale>
        <p:origin x="-358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Master" Target="slideMasters/slideMaster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Build 2012</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11/24/2014</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Because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2012</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11/24/2014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503" rtl="0" eaLnBrk="1" latinLnBrk="0" hangingPunct="1">
      <a:lnSpc>
        <a:spcPct val="90000"/>
      </a:lnSpc>
      <a:spcAft>
        <a:spcPts val="340"/>
      </a:spcAft>
      <a:defRPr sz="1000" kern="1200">
        <a:solidFill>
          <a:schemeClr val="tx1"/>
        </a:solidFill>
        <a:latin typeface="Segoe UI Light" pitchFamily="34" charset="0"/>
        <a:ea typeface="+mn-ea"/>
        <a:cs typeface="+mn-cs"/>
      </a:defRPr>
    </a:lvl1pPr>
    <a:lvl2pPr marL="217206" indent="-107928"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2pPr>
    <a:lvl3pPr marL="334578"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3pPr>
    <a:lvl4pPr marL="492423" indent="-149751"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4pPr>
    <a:lvl5pPr marL="627335"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5pPr>
    <a:lvl6pPr marL="2331259" algn="l" defTabSz="932503" rtl="0" eaLnBrk="1" latinLnBrk="0" hangingPunct="1">
      <a:defRPr sz="1200" kern="1200">
        <a:solidFill>
          <a:schemeClr val="tx1"/>
        </a:solidFill>
        <a:latin typeface="+mn-lt"/>
        <a:ea typeface="+mn-ea"/>
        <a:cs typeface="+mn-cs"/>
      </a:defRPr>
    </a:lvl6pPr>
    <a:lvl7pPr marL="2797510" algn="l" defTabSz="932503" rtl="0" eaLnBrk="1" latinLnBrk="0" hangingPunct="1">
      <a:defRPr sz="1200" kern="1200">
        <a:solidFill>
          <a:schemeClr val="tx1"/>
        </a:solidFill>
        <a:latin typeface="+mn-lt"/>
        <a:ea typeface="+mn-ea"/>
        <a:cs typeface="+mn-cs"/>
      </a:defRPr>
    </a:lvl7pPr>
    <a:lvl8pPr marL="3263762" algn="l" defTabSz="932503" rtl="0" eaLnBrk="1" latinLnBrk="0" hangingPunct="1">
      <a:defRPr sz="1200" kern="1200">
        <a:solidFill>
          <a:schemeClr val="tx1"/>
        </a:solidFill>
        <a:latin typeface="+mn-lt"/>
        <a:ea typeface="+mn-ea"/>
        <a:cs typeface="+mn-cs"/>
      </a:defRPr>
    </a:lvl8pPr>
    <a:lvl9pPr marL="3730014" algn="l" defTabSz="93250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33525" y="914400"/>
            <a:ext cx="8126413" cy="4572000"/>
          </a:xfrm>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4"/>
          </p:nvPr>
        </p:nvSpPr>
        <p:spPr/>
        <p:txBody>
          <a:bodyPr/>
          <a:lstStyle/>
          <a:p>
            <a:fld id="{3CC11E09-DF29-41C6-8284-8E6AA427DAE1}" type="datetime1">
              <a:rPr lang="en-US" smtClean="0">
                <a:solidFill>
                  <a:prstClr val="black"/>
                </a:solidFill>
              </a:rPr>
              <a:pPr/>
              <a:t>11/24/2014</a:t>
            </a:fld>
            <a:endParaRPr lang="en-US" dirty="0">
              <a:solidFill>
                <a:prstClr val="black"/>
              </a:solidFill>
            </a:endParaRPr>
          </a:p>
        </p:txBody>
      </p:sp>
      <p:sp>
        <p:nvSpPr>
          <p:cNvPr id="9" name="Header Placeholder 8"/>
          <p:cNvSpPr>
            <a:spLocks noGrp="1"/>
          </p:cNvSpPr>
          <p:nvPr>
            <p:ph type="hdr" sz="quarter" idx="15"/>
          </p:nvPr>
        </p:nvSpPr>
        <p:spPr/>
        <p:txBody>
          <a:bodyPr/>
          <a:lstStyle/>
          <a:p>
            <a:r>
              <a:rPr lang="en-US" smtClean="0">
                <a:solidFill>
                  <a:prstClr val="black"/>
                </a:solidFill>
              </a:rPr>
              <a:t>Windows Azure</a:t>
            </a:r>
            <a:endParaRPr lang="en-US" dirty="0">
              <a:solidFill>
                <a:prstClr val="black"/>
              </a:solidFill>
            </a:endParaRPr>
          </a:p>
        </p:txBody>
      </p:sp>
      <p:sp>
        <p:nvSpPr>
          <p:cNvPr id="10" name="Slide Number Placeholder 9"/>
          <p:cNvSpPr>
            <a:spLocks noGrp="1"/>
          </p:cNvSpPr>
          <p:nvPr>
            <p:ph type="sldNum" sz="quarter" idx="16"/>
          </p:nvPr>
        </p:nvSpPr>
        <p:spPr/>
        <p:txBody>
          <a:bodyPr/>
          <a:lstStyle/>
          <a:p>
            <a:fld id="{8B263312-38AA-4E1E-B2B5-0F8F122B24FE}" type="slidenum">
              <a:rPr lang="en-US" smtClean="0">
                <a:solidFill>
                  <a:prstClr val="black"/>
                </a:solidFill>
              </a:rPr>
              <a:pPr/>
              <a:t>1</a:t>
            </a:fld>
            <a:endParaRPr lang="en-US" dirty="0">
              <a:solidFill>
                <a:prstClr val="black"/>
              </a:solidFill>
            </a:endParaRPr>
          </a:p>
        </p:txBody>
      </p:sp>
      <p:sp>
        <p:nvSpPr>
          <p:cNvPr id="11" name="Footer Placeholder 10"/>
          <p:cNvSpPr>
            <a:spLocks noGrp="1"/>
          </p:cNvSpPr>
          <p:nvPr>
            <p:ph type="ftr" sz="quarter" idx="17"/>
          </p:nvPr>
        </p:nvSpPr>
        <p:spPr/>
        <p:txBody>
          <a:body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459755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230487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0051745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4312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2685944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53694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938218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a:t>
            </a:r>
            <a:r>
              <a:rPr lang="en-US" sz="700" dirty="0" smtClean="0">
                <a:gradFill>
                  <a:gsLst>
                    <a:gs pos="0">
                      <a:srgbClr val="FFFFFF"/>
                    </a:gs>
                    <a:gs pos="100000">
                      <a:srgbClr val="FFFFFF"/>
                    </a:gs>
                  </a:gsLst>
                  <a:lin ang="5400000" scaled="0"/>
                </a:gradFill>
                <a:cs typeface="Segoe UI" pitchFamily="34" charset="0"/>
              </a:rPr>
              <a:t>. Because </a:t>
            </a:r>
            <a:r>
              <a:rPr lang="en-US" sz="700" dirty="0">
                <a:gradFill>
                  <a:gsLst>
                    <a:gs pos="0">
                      <a:srgbClr val="FFFFFF"/>
                    </a:gs>
                    <a:gs pos="100000">
                      <a:srgbClr val="FFFFFF"/>
                    </a:gs>
                  </a:gsLst>
                  <a:lin ang="5400000" scaled="0"/>
                </a:gradFill>
                <a:cs typeface="Segoe UI" pitchFamily="34"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gradFill>
                  <a:gsLst>
                    <a:gs pos="0">
                      <a:srgbClr val="FFFFFF"/>
                    </a:gs>
                    <a:gs pos="100000">
                      <a:srgbClr val="FFFFFF"/>
                    </a:gs>
                  </a:gsLst>
                  <a:lin ang="5400000" scaled="0"/>
                </a:gradFill>
                <a:cs typeface="Segoe UI" pitchFamily="34" charset="0"/>
              </a:rPr>
              <a:t>. MICROSOFT </a:t>
            </a:r>
            <a:r>
              <a:rPr lang="en-US" sz="700" dirty="0">
                <a:gradFill>
                  <a:gsLst>
                    <a:gs pos="0">
                      <a:srgbClr val="FFFFFF"/>
                    </a:gs>
                    <a:gs pos="100000">
                      <a:srgbClr val="FFFFFF"/>
                    </a:gs>
                  </a:gsLst>
                  <a:lin ang="5400000" scaled="0"/>
                </a:gradFill>
                <a:cs typeface="Segoe UI" pitchFamily="34" charset="0"/>
              </a:rPr>
              <a:t>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037409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28945952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318207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rgbClr val="505050"/>
                    </a:gs>
                    <a:gs pos="100000">
                      <a:srgbClr val="505050"/>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9306665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1881388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245122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21232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rgbClr val="505050"/>
                    </a:gs>
                    <a:gs pos="100000">
                      <a:srgbClr val="505050"/>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5051804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rgbClr val="505050"/>
                    </a:gs>
                    <a:gs pos="100000">
                      <a:srgbClr val="505050"/>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16963382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rgbClr val="505050"/>
                    </a:gs>
                    <a:gs pos="100000">
                      <a:srgbClr val="505050"/>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199497355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rgbClr val="505050"/>
                    </a:gs>
                    <a:gs pos="100000">
                      <a:srgbClr val="505050"/>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71921918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41706733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79820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74592763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163785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151857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16976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274638" y="2125663"/>
            <a:ext cx="11887200" cy="4572000"/>
          </a:xfrm>
        </p:spPr>
        <p:txBody>
          <a:bodyPr>
            <a:normAutofit/>
          </a:bodyPr>
          <a:lstStyle>
            <a:lvl1pPr>
              <a:spcAft>
                <a:spcPts val="816"/>
              </a:spcAft>
              <a:defRPr sz="2400">
                <a:latin typeface="Consolas" pitchFamily="49" charset="0"/>
                <a:cs typeface="Consolas" pitchFamily="49" charset="0"/>
              </a:defRPr>
            </a:lvl1pPr>
            <a:lvl2pPr>
              <a:spcAft>
                <a:spcPts val="816"/>
              </a:spcAft>
              <a:defRPr sz="2400">
                <a:latin typeface="Consolas" pitchFamily="49" charset="0"/>
                <a:cs typeface="Consolas" pitchFamily="49" charset="0"/>
              </a:defRPr>
            </a:lvl2pPr>
            <a:lvl3pPr>
              <a:spcAft>
                <a:spcPts val="816"/>
              </a:spcAft>
              <a:defRPr sz="2400">
                <a:latin typeface="Consolas" pitchFamily="49" charset="0"/>
                <a:cs typeface="Consolas" pitchFamily="49"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45288029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505050"/>
                    </a:gs>
                    <a:gs pos="100000">
                      <a:srgbClr val="505050"/>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505050"/>
                    </a:gs>
                    <a:gs pos="100000">
                      <a:srgbClr val="505050"/>
                    </a:gs>
                  </a:gsLst>
                  <a:lin ang="5400000" scaled="0"/>
                </a:gradFill>
                <a:cs typeface="Segoe UI" pitchFamily="34" charset="0"/>
              </a:rPr>
              <a:t>The information herein is for informational purposes only and represents the current view of Microsoft Corporation as of the date of this presentation</a:t>
            </a:r>
            <a:r>
              <a:rPr lang="en-US" sz="700" dirty="0" smtClean="0">
                <a:gradFill>
                  <a:gsLst>
                    <a:gs pos="0">
                      <a:srgbClr val="505050"/>
                    </a:gs>
                    <a:gs pos="100000">
                      <a:srgbClr val="505050"/>
                    </a:gs>
                  </a:gsLst>
                  <a:lin ang="5400000" scaled="0"/>
                </a:gradFill>
                <a:cs typeface="Segoe UI" pitchFamily="34" charset="0"/>
              </a:rPr>
              <a:t>. Because </a:t>
            </a:r>
            <a:r>
              <a:rPr lang="en-US" sz="700" dirty="0">
                <a:gradFill>
                  <a:gsLst>
                    <a:gs pos="0">
                      <a:srgbClr val="505050"/>
                    </a:gs>
                    <a:gs pos="100000">
                      <a:srgbClr val="505050"/>
                    </a:gs>
                  </a:gsLst>
                  <a:lin ang="5400000" scaled="0"/>
                </a:gradFill>
                <a:cs typeface="Segoe UI" pitchFamily="34"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gradFill>
                  <a:gsLst>
                    <a:gs pos="0">
                      <a:srgbClr val="505050"/>
                    </a:gs>
                    <a:gs pos="100000">
                      <a:srgbClr val="505050"/>
                    </a:gs>
                  </a:gsLst>
                  <a:lin ang="5400000" scaled="0"/>
                </a:gradFill>
                <a:cs typeface="Segoe UI" pitchFamily="34" charset="0"/>
              </a:rPr>
              <a:t>. MICROSOFT </a:t>
            </a:r>
            <a:r>
              <a:rPr lang="en-US" sz="700" dirty="0">
                <a:gradFill>
                  <a:gsLst>
                    <a:gs pos="0">
                      <a:srgbClr val="505050"/>
                    </a:gs>
                    <a:gs pos="100000">
                      <a:srgbClr val="505050"/>
                    </a:gs>
                  </a:gsLst>
                  <a:lin ang="5400000" scaled="0"/>
                </a:gradFill>
                <a:cs typeface="Segoe UI" pitchFamily="34" charset="0"/>
              </a:rPr>
              <a:t>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6270"/>
            <a:ext cx="3288506" cy="701984"/>
          </a:xfrm>
          <a:prstGeom prst="rect">
            <a:avLst/>
          </a:prstGeom>
        </p:spPr>
      </p:pic>
    </p:spTree>
    <p:extLst>
      <p:ext uri="{BB962C8B-B14F-4D97-AF65-F5344CB8AC3E}">
        <p14:creationId xmlns:p14="http://schemas.microsoft.com/office/powerpoint/2010/main" val="8327338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38502685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02631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9948000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26613484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7" name="Freeform 6"/>
          <p:cNvSpPr>
            <a:spLocks noEditPoints="1"/>
          </p:cNvSpPr>
          <p:nvPr userDrawn="1"/>
        </p:nvSpPr>
        <p:spPr bwMode="auto">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234018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638" y="3040063"/>
            <a:ext cx="11887200" cy="914400"/>
          </a:xfrm>
        </p:spPr>
        <p:txBody>
          <a:bodyPr lIns="182880" tIns="146304" rIns="182880" bIns="146304" anchor="ctr">
            <a:noAutofit/>
          </a:bodyPr>
          <a:lstStyle>
            <a:lvl1pPr>
              <a:lnSpc>
                <a:spcPct val="90000"/>
              </a:lnSpc>
              <a:defRPr sz="6600" spc="0" baseline="0">
                <a:gradFill>
                  <a:gsLst>
                    <a:gs pos="0">
                      <a:srgbClr val="FFFFFF"/>
                    </a:gs>
                    <a:gs pos="100000">
                      <a:srgbClr val="FFFFFF"/>
                    </a:gs>
                  </a:gsLst>
                  <a:lin ang="5400000" scaled="0"/>
                </a:gradFill>
                <a:latin typeface="Segoe UI Light" pitchFamily="34" charset="0"/>
                <a:cs typeface="Segoe UI Light"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74640" y="5783263"/>
            <a:ext cx="7315199" cy="914400"/>
          </a:xfrm>
        </p:spPr>
        <p:txBody>
          <a:bodyPr lIns="182880" tIns="146304" rIns="182880" bIns="146304" anchor="b">
            <a:noAutofit/>
          </a:bodyPr>
          <a:lstStyle>
            <a:lvl1pPr marL="0" indent="0" algn="l">
              <a:lnSpc>
                <a:spcPct val="90000"/>
              </a:lnSpc>
              <a:spcBef>
                <a:spcPts val="0"/>
              </a:spcBef>
              <a:buNone/>
              <a:defRPr sz="2800" b="0" spc="-52" baseline="0">
                <a:gradFill>
                  <a:gsLst>
                    <a:gs pos="0">
                      <a:srgbClr val="FFFFFF"/>
                    </a:gs>
                    <a:gs pos="100000">
                      <a:srgbClr val="FFFFFF"/>
                    </a:gs>
                  </a:gsLst>
                  <a:lin ang="5400000" scaled="0"/>
                </a:gradFill>
                <a:latin typeface="+mn-lt"/>
                <a:cs typeface="Segoe UI" pitchFamily="34" charset="0"/>
              </a:defRPr>
            </a:lvl1pPr>
            <a:lvl2pPr marL="466207" indent="0" algn="ctr">
              <a:buNone/>
              <a:defRPr>
                <a:solidFill>
                  <a:schemeClr val="tx1">
                    <a:tint val="75000"/>
                  </a:schemeClr>
                </a:solidFill>
              </a:defRPr>
            </a:lvl2pPr>
            <a:lvl3pPr marL="932411" indent="0" algn="ctr">
              <a:buNone/>
              <a:defRPr>
                <a:solidFill>
                  <a:schemeClr val="tx1">
                    <a:tint val="75000"/>
                  </a:schemeClr>
                </a:solidFill>
              </a:defRPr>
            </a:lvl3pPr>
            <a:lvl4pPr marL="1398619" indent="0" algn="ctr">
              <a:buNone/>
              <a:defRPr>
                <a:solidFill>
                  <a:schemeClr val="tx1">
                    <a:tint val="75000"/>
                  </a:schemeClr>
                </a:solidFill>
              </a:defRPr>
            </a:lvl4pPr>
            <a:lvl5pPr marL="1864824" indent="0" algn="ctr">
              <a:buNone/>
              <a:defRPr>
                <a:solidFill>
                  <a:schemeClr val="tx1">
                    <a:tint val="75000"/>
                  </a:schemeClr>
                </a:solidFill>
              </a:defRPr>
            </a:lvl5pPr>
            <a:lvl6pPr marL="2331032" indent="0" algn="ctr">
              <a:buNone/>
              <a:defRPr>
                <a:solidFill>
                  <a:schemeClr val="tx1">
                    <a:tint val="75000"/>
                  </a:schemeClr>
                </a:solidFill>
              </a:defRPr>
            </a:lvl6pPr>
            <a:lvl7pPr marL="2797234" indent="0" algn="ctr">
              <a:buNone/>
              <a:defRPr>
                <a:solidFill>
                  <a:schemeClr val="tx1">
                    <a:tint val="75000"/>
                  </a:schemeClr>
                </a:solidFill>
              </a:defRPr>
            </a:lvl7pPr>
            <a:lvl8pPr marL="3263441" indent="0" algn="ctr">
              <a:buNone/>
              <a:defRPr>
                <a:solidFill>
                  <a:schemeClr val="tx1">
                    <a:tint val="75000"/>
                  </a:schemeClr>
                </a:solidFill>
              </a:defRPr>
            </a:lvl8pPr>
            <a:lvl9pPr marL="3729649" indent="0" algn="ctr">
              <a:buNone/>
              <a:defRPr>
                <a:solidFill>
                  <a:schemeClr val="tx1">
                    <a:tint val="75000"/>
                  </a:schemeClr>
                </a:solidFill>
              </a:defRPr>
            </a:lvl9pPr>
          </a:lstStyle>
          <a:p>
            <a:r>
              <a:rPr lang="en-US" dirty="0" smtClean="0"/>
              <a:t>Click to edit Master subtitle style</a:t>
            </a:r>
            <a:endParaRPr lang="en-US" dirty="0"/>
          </a:p>
        </p:txBody>
      </p:sp>
      <p:pic>
        <p:nvPicPr>
          <p:cNvPr id="3074" name="Picture 2" descr="D:\Dropbox\DevRainSolutions\Logos\devrain\devrain-white-transparent.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47237" y="5630862"/>
            <a:ext cx="2344159" cy="993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283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184077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2416937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7952129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405055126"/>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422454041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89103254"/>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4571114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7261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595488058"/>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18171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73123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Logo on Background">
    <p:bg>
      <p:bgPr>
        <a:solidFill>
          <a:srgbClr val="FFFFFF"/>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505050"/>
                    </a:gs>
                    <a:gs pos="100000">
                      <a:srgbClr val="505050"/>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505050"/>
                    </a:gs>
                    <a:gs pos="100000">
                      <a:srgbClr val="505050"/>
                    </a:gs>
                  </a:gsLst>
                  <a:lin ang="5400000" scaled="0"/>
                </a:gradFill>
                <a:cs typeface="Segoe UI" pitchFamily="34" charset="0"/>
              </a:rPr>
              <a:t>The information herein is for informational purposes only and represents the current view of Microsoft Corporation as of the date of this presentation</a:t>
            </a:r>
            <a:r>
              <a:rPr lang="en-US" sz="700" dirty="0" smtClean="0">
                <a:gradFill>
                  <a:gsLst>
                    <a:gs pos="0">
                      <a:srgbClr val="505050"/>
                    </a:gs>
                    <a:gs pos="100000">
                      <a:srgbClr val="505050"/>
                    </a:gs>
                  </a:gsLst>
                  <a:lin ang="5400000" scaled="0"/>
                </a:gradFill>
                <a:cs typeface="Segoe UI" pitchFamily="34" charset="0"/>
              </a:rPr>
              <a:t>. Because </a:t>
            </a:r>
            <a:r>
              <a:rPr lang="en-US" sz="700" dirty="0">
                <a:gradFill>
                  <a:gsLst>
                    <a:gs pos="0">
                      <a:srgbClr val="505050"/>
                    </a:gs>
                    <a:gs pos="100000">
                      <a:srgbClr val="505050"/>
                    </a:gs>
                  </a:gsLst>
                  <a:lin ang="5400000" scaled="0"/>
                </a:gradFill>
                <a:cs typeface="Segoe UI" pitchFamily="34"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gradFill>
                  <a:gsLst>
                    <a:gs pos="0">
                      <a:srgbClr val="505050"/>
                    </a:gs>
                    <a:gs pos="100000">
                      <a:srgbClr val="505050"/>
                    </a:gs>
                  </a:gsLst>
                  <a:lin ang="5400000" scaled="0"/>
                </a:gradFill>
                <a:cs typeface="Segoe UI" pitchFamily="34" charset="0"/>
              </a:rPr>
              <a:t>. MICROSOFT </a:t>
            </a:r>
            <a:r>
              <a:rPr lang="en-US" sz="700" dirty="0">
                <a:gradFill>
                  <a:gsLst>
                    <a:gs pos="0">
                      <a:srgbClr val="505050"/>
                    </a:gs>
                    <a:gs pos="100000">
                      <a:srgbClr val="505050"/>
                    </a:gs>
                  </a:gsLst>
                  <a:lin ang="5400000" scaled="0"/>
                </a:gradFill>
                <a:cs typeface="Segoe UI" pitchFamily="34" charset="0"/>
              </a:rPr>
              <a:t>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6270"/>
            <a:ext cx="3288506" cy="701984"/>
          </a:xfrm>
          <a:prstGeom prst="rect">
            <a:avLst/>
          </a:prstGeom>
        </p:spPr>
      </p:pic>
    </p:spTree>
    <p:extLst>
      <p:ext uri="{BB962C8B-B14F-4D97-AF65-F5344CB8AC3E}">
        <p14:creationId xmlns:p14="http://schemas.microsoft.com/office/powerpoint/2010/main" val="33632998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193807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49239750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4175847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7054055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10223946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74638" y="2125663"/>
            <a:ext cx="11887202"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31532411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89485003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420103237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991461981"/>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379780516"/>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68737633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12706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smtClean="0"/>
              <a:t>Click to edit Master text styles</a:t>
            </a:r>
          </a:p>
        </p:txBody>
      </p:sp>
    </p:spTree>
    <p:extLst>
      <p:ext uri="{BB962C8B-B14F-4D97-AF65-F5344CB8AC3E}">
        <p14:creationId xmlns:p14="http://schemas.microsoft.com/office/powerpoint/2010/main" val="104151120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734012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484532262"/>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036950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1223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Logo on Background">
    <p:bg>
      <p:bgPr>
        <a:solidFill>
          <a:schemeClr val="accent1"/>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a:t>
            </a:r>
            <a:r>
              <a:rPr lang="en-US" sz="700" dirty="0" smtClean="0">
                <a:gradFill>
                  <a:gsLst>
                    <a:gs pos="0">
                      <a:srgbClr val="FFFFFF"/>
                    </a:gs>
                    <a:gs pos="100000">
                      <a:srgbClr val="FFFFFF"/>
                    </a:gs>
                  </a:gsLst>
                  <a:lin ang="5400000" scaled="0"/>
                </a:gradFill>
                <a:cs typeface="Segoe UI" pitchFamily="34" charset="0"/>
              </a:rPr>
              <a:t>. Because </a:t>
            </a:r>
            <a:r>
              <a:rPr lang="en-US" sz="700" dirty="0">
                <a:gradFill>
                  <a:gsLst>
                    <a:gs pos="0">
                      <a:srgbClr val="FFFFFF"/>
                    </a:gs>
                    <a:gs pos="100000">
                      <a:srgbClr val="FFFFFF"/>
                    </a:gs>
                  </a:gsLst>
                  <a:lin ang="5400000" scaled="0"/>
                </a:gradFill>
                <a:cs typeface="Segoe UI" pitchFamily="34"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gradFill>
                  <a:gsLst>
                    <a:gs pos="0">
                      <a:srgbClr val="FFFFFF"/>
                    </a:gs>
                    <a:gs pos="100000">
                      <a:srgbClr val="FFFFFF"/>
                    </a:gs>
                  </a:gsLst>
                  <a:lin ang="5400000" scaled="0"/>
                </a:gradFill>
                <a:cs typeface="Segoe UI" pitchFamily="34" charset="0"/>
              </a:rPr>
              <a:t>. MICROSOFT </a:t>
            </a:r>
            <a:r>
              <a:rPr lang="en-US" sz="700" dirty="0">
                <a:gradFill>
                  <a:gsLst>
                    <a:gs pos="0">
                      <a:srgbClr val="FFFFFF"/>
                    </a:gs>
                    <a:gs pos="100000">
                      <a:srgbClr val="FFFFFF"/>
                    </a:gs>
                  </a:gsLst>
                  <a:lin ang="5400000" scaled="0"/>
                </a:gradFill>
                <a:cs typeface="Segoe UI" pitchFamily="34" charset="0"/>
              </a:rPr>
              <a:t>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24558782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224507977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308317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43007746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86859855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942878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514658688"/>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smtClean="0"/>
              <a:t>Click to edit Master text styles</a:t>
            </a:r>
          </a:p>
        </p:txBody>
      </p:sp>
    </p:spTree>
    <p:extLst>
      <p:ext uri="{BB962C8B-B14F-4D97-AF65-F5344CB8AC3E}">
        <p14:creationId xmlns:p14="http://schemas.microsoft.com/office/powerpoint/2010/main" val="88404168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721290481"/>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1815658531"/>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2522090"/>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022854769"/>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984096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461465622"/>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858713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5254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a:t>
            </a:r>
            <a:r>
              <a:rPr lang="en-US" sz="700" dirty="0" smtClean="0">
                <a:gradFill>
                  <a:gsLst>
                    <a:gs pos="0">
                      <a:srgbClr val="FFFFFF"/>
                    </a:gs>
                    <a:gs pos="100000">
                      <a:srgbClr val="FFFFFF"/>
                    </a:gs>
                  </a:gsLst>
                  <a:lin ang="5400000" scaled="0"/>
                </a:gradFill>
                <a:cs typeface="Segoe UI" pitchFamily="34" charset="0"/>
              </a:rPr>
              <a:t>. Because </a:t>
            </a:r>
            <a:r>
              <a:rPr lang="en-US" sz="700" dirty="0">
                <a:gradFill>
                  <a:gsLst>
                    <a:gs pos="0">
                      <a:srgbClr val="FFFFFF"/>
                    </a:gs>
                    <a:gs pos="100000">
                      <a:srgbClr val="FFFFFF"/>
                    </a:gs>
                  </a:gsLst>
                  <a:lin ang="5400000" scaled="0"/>
                </a:gradFill>
                <a:cs typeface="Segoe UI" pitchFamily="34"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gradFill>
                  <a:gsLst>
                    <a:gs pos="0">
                      <a:srgbClr val="FFFFFF"/>
                    </a:gs>
                    <a:gs pos="100000">
                      <a:srgbClr val="FFFFFF"/>
                    </a:gs>
                  </a:gsLst>
                  <a:lin ang="5400000" scaled="0"/>
                </a:gradFill>
                <a:cs typeface="Segoe UI" pitchFamily="34" charset="0"/>
              </a:rPr>
              <a:t>. MICROSOFT </a:t>
            </a:r>
            <a:r>
              <a:rPr lang="en-US" sz="700" dirty="0">
                <a:gradFill>
                  <a:gsLst>
                    <a:gs pos="0">
                      <a:srgbClr val="FFFFFF"/>
                    </a:gs>
                    <a:gs pos="100000">
                      <a:srgbClr val="FFFFFF"/>
                    </a:gs>
                  </a:gsLst>
                  <a:lin ang="5400000" scaled="0"/>
                </a:gradFill>
                <a:cs typeface="Segoe UI" pitchFamily="34" charset="0"/>
              </a:rPr>
              <a:t>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711804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116154468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66760402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theme" Target="../theme/theme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theme" Target="../theme/theme3.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theme" Target="../theme/theme4.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2" Type="http://schemas.openxmlformats.org/officeDocument/2006/relationships/slideLayout" Target="../slideLayouts/slideLayout66.xml"/><Relationship Id="rId16" Type="http://schemas.openxmlformats.org/officeDocument/2006/relationships/theme" Target="../theme/theme5.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val="4264522774"/>
      </p:ext>
    </p:extLst>
  </p:cSld>
  <p:clrMap bg1="dk1" tx1="lt1" bg2="dk2" tx2="lt2" accent1="accent1" accent2="accent2" accent3="accent3" accent4="accent4" accent5="accent5" accent6="accent6" hlink="hlink" folHlink="folHlink"/>
  <p:sldLayoutIdLst>
    <p:sldLayoutId id="2147484182" r:id="rId1"/>
    <p:sldLayoutId id="2147484244" r:id="rId2"/>
    <p:sldLayoutId id="2147484183" r:id="rId3"/>
    <p:sldLayoutId id="2147484184" r:id="rId4"/>
    <p:sldLayoutId id="2147484245" r:id="rId5"/>
    <p:sldLayoutId id="2147484185" r:id="rId6"/>
    <p:sldLayoutId id="2147484186" r:id="rId7"/>
    <p:sldLayoutId id="2147484187" r:id="rId8"/>
    <p:sldLayoutId id="2147484191" r:id="rId9"/>
    <p:sldLayoutId id="2147484188" r:id="rId10"/>
    <p:sldLayoutId id="2147484196" r:id="rId11"/>
    <p:sldLayoutId id="2147484189" r:id="rId12"/>
    <p:sldLayoutId id="2147484217" r:id="rId13"/>
    <p:sldLayoutId id="2147484218" r:id="rId14"/>
    <p:sldLayoutId id="2147484198" r:id="rId15"/>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1061612350"/>
      </p:ext>
    </p:extLst>
  </p:cSld>
  <p:clrMap bg1="lt1" tx1="dk1" bg2="lt2" tx2="dk2" accent1="accent1" accent2="accent2" accent3="accent3" accent4="accent4" accent5="accent5" accent6="accent6" hlink="hlink" folHlink="folHlink"/>
  <p:sldLayoutIdLst>
    <p:sldLayoutId id="2147484291" r:id="rId1"/>
    <p:sldLayoutId id="2147484292" r:id="rId2"/>
    <p:sldLayoutId id="2147484293" r:id="rId3"/>
    <p:sldLayoutId id="2147484294" r:id="rId4"/>
    <p:sldLayoutId id="2147484295" r:id="rId5"/>
    <p:sldLayoutId id="2147484296" r:id="rId6"/>
    <p:sldLayoutId id="2147484297" r:id="rId7"/>
    <p:sldLayoutId id="2147484298" r:id="rId8"/>
    <p:sldLayoutId id="2147484299" r:id="rId9"/>
    <p:sldLayoutId id="2147484300" r:id="rId10"/>
    <p:sldLayoutId id="2147484301" r:id="rId11"/>
    <p:sldLayoutId id="2147484302" r:id="rId12"/>
    <p:sldLayoutId id="2147484309" r:id="rId13"/>
    <p:sldLayoutId id="2147484310" r:id="rId14"/>
    <p:sldLayoutId id="2147484321" r:id="rId15"/>
    <p:sldLayoutId id="2147484311" r:id="rId16"/>
  </p:sldLayoutIdLst>
  <p:txStyles>
    <p:titleStyle>
      <a:lvl1pPr algn="l" defTabSz="914166" rtl="0" eaLnBrk="1" latinLnBrk="0" hangingPunct="1">
        <a:spcBef>
          <a:spcPct val="0"/>
        </a:spcBef>
        <a:buNone/>
        <a:defRPr sz="4800" kern="1200">
          <a:gradFill>
            <a:gsLst>
              <a:gs pos="0">
                <a:srgbClr val="505050"/>
              </a:gs>
              <a:gs pos="100000">
                <a:srgbClr val="505050"/>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764641861"/>
      </p:ext>
    </p:extLst>
  </p:cSld>
  <p:clrMap bg1="dk1" tx1="lt1" bg2="dk2" tx2="lt2" accent1="accent1" accent2="accent2" accent3="accent3" accent4="accent4" accent5="accent5" accent6="accent6" hlink="hlink" folHlink="folHlink"/>
  <p:sldLayoutIdLst>
    <p:sldLayoutId id="2147484269" r:id="rId1"/>
    <p:sldLayoutId id="2147484270" r:id="rId2"/>
    <p:sldLayoutId id="2147484271" r:id="rId3"/>
    <p:sldLayoutId id="2147484272" r:id="rId4"/>
    <p:sldLayoutId id="2147484328" r:id="rId5"/>
    <p:sldLayoutId id="2147484320" r:id="rId6"/>
    <p:sldLayoutId id="2147484273" r:id="rId7"/>
    <p:sldLayoutId id="2147484274" r:id="rId8"/>
    <p:sldLayoutId id="2147484275" r:id="rId9"/>
    <p:sldLayoutId id="2147484276" r:id="rId10"/>
    <p:sldLayoutId id="2147484277" r:id="rId11"/>
    <p:sldLayoutId id="2147484278" r:id="rId12"/>
    <p:sldLayoutId id="2147484279" r:id="rId13"/>
    <p:sldLayoutId id="2147484280" r:id="rId14"/>
    <p:sldLayoutId id="2147484287" r:id="rId15"/>
    <p:sldLayoutId id="2147484288" r:id="rId16"/>
    <p:sldLayoutId id="2147484289" r:id="rId17"/>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96111433"/>
      </p:ext>
    </p:extLst>
  </p:cSld>
  <p:clrMap bg1="dk1" tx1="lt1" bg2="dk2" tx2="lt2" accent1="accent1" accent2="accent2" accent3="accent3" accent4="accent4" accent5="accent5" accent6="accent6" hlink="hlink" folHlink="folHlink"/>
  <p:sldLayoutIdLst>
    <p:sldLayoutId id="2147484247" r:id="rId1"/>
    <p:sldLayoutId id="2147484248" r:id="rId2"/>
    <p:sldLayoutId id="2147484249" r:id="rId3"/>
    <p:sldLayoutId id="2147484250" r:id="rId4"/>
    <p:sldLayoutId id="2147484329" r:id="rId5"/>
    <p:sldLayoutId id="2147484251" r:id="rId6"/>
    <p:sldLayoutId id="2147484252" r:id="rId7"/>
    <p:sldLayoutId id="2147484253" r:id="rId8"/>
    <p:sldLayoutId id="2147484254" r:id="rId9"/>
    <p:sldLayoutId id="2147484255" r:id="rId10"/>
    <p:sldLayoutId id="2147484256" r:id="rId11"/>
    <p:sldLayoutId id="2147484257" r:id="rId12"/>
    <p:sldLayoutId id="2147484258" r:id="rId13"/>
    <p:sldLayoutId id="2147484265" r:id="rId14"/>
    <p:sldLayoutId id="2147484266" r:id="rId15"/>
    <p:sldLayoutId id="2147484267" r:id="rId16"/>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val="1607816293"/>
      </p:ext>
    </p:extLst>
  </p:cSld>
  <p:clrMap bg1="dk1" tx1="lt1" bg2="dk2" tx2="lt2" accent1="accent1" accent2="accent2" accent3="accent3" accent4="accent4" accent5="accent5" accent6="accent6" hlink="hlink" folHlink="folHlink"/>
  <p:sldLayoutIdLst>
    <p:sldLayoutId id="2147484331" r:id="rId1"/>
    <p:sldLayoutId id="2147484332" r:id="rId2"/>
    <p:sldLayoutId id="2147484333" r:id="rId3"/>
    <p:sldLayoutId id="2147484334" r:id="rId4"/>
    <p:sldLayoutId id="2147484335" r:id="rId5"/>
    <p:sldLayoutId id="2147484336" r:id="rId6"/>
    <p:sldLayoutId id="2147484337" r:id="rId7"/>
    <p:sldLayoutId id="2147484338" r:id="rId8"/>
    <p:sldLayoutId id="2147484339" r:id="rId9"/>
    <p:sldLayoutId id="2147484340" r:id="rId10"/>
    <p:sldLayoutId id="2147484341" r:id="rId11"/>
    <p:sldLayoutId id="2147484342" r:id="rId12"/>
    <p:sldLayoutId id="2147484343" r:id="rId13"/>
    <p:sldLayoutId id="2147484344" r:id="rId14"/>
    <p:sldLayoutId id="2147484345" r:id="rId15"/>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devrain.com/" TargetMode="External"/><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hyperlink" Target="http://devrain.com/" TargetMode="External"/><Relationship Id="rId2" Type="http://schemas.openxmlformats.org/officeDocument/2006/relationships/hyperlink" Target="mailto:Alex.Krakovetskiy@devrain.com" TargetMode="External"/><Relationship Id="rId1" Type="http://schemas.openxmlformats.org/officeDocument/2006/relationships/slideLayout" Target="../slideLayouts/slideLayout5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u-RU" sz="5400" dirty="0"/>
              <a:t>Математические и психологические аспекты при разработке программного обеспечения</a:t>
            </a:r>
            <a:r>
              <a:rPr lang="en-US" sz="7200" dirty="0" smtClean="0"/>
              <a:t/>
            </a:r>
            <a:br>
              <a:rPr lang="en-US" sz="7200" dirty="0" smtClean="0"/>
            </a:br>
            <a:endParaRPr lang="ru-RU" sz="7200" dirty="0"/>
          </a:p>
        </p:txBody>
      </p:sp>
      <p:sp>
        <p:nvSpPr>
          <p:cNvPr id="3" name="Subtitle 2"/>
          <p:cNvSpPr>
            <a:spLocks noGrp="1"/>
          </p:cNvSpPr>
          <p:nvPr>
            <p:ph type="subTitle" idx="1"/>
          </p:nvPr>
        </p:nvSpPr>
        <p:spPr>
          <a:xfrm>
            <a:off x="274640" y="5783263"/>
            <a:ext cx="8153397" cy="914400"/>
          </a:xfrm>
        </p:spPr>
        <p:txBody>
          <a:bodyPr/>
          <a:lstStyle/>
          <a:p>
            <a:r>
              <a:rPr lang="en-US" sz="2000" dirty="0" smtClean="0"/>
              <a:t>OLEKSANDR KRAKOVETSKYI</a:t>
            </a:r>
          </a:p>
          <a:p>
            <a:r>
              <a:rPr lang="en-US" sz="2000" dirty="0" smtClean="0"/>
              <a:t>CEO, </a:t>
            </a:r>
            <a:r>
              <a:rPr lang="en-US" sz="2000" dirty="0" err="1" smtClean="0"/>
              <a:t>DevRain</a:t>
            </a:r>
            <a:r>
              <a:rPr lang="en-US" sz="2000" dirty="0" smtClean="0"/>
              <a:t> Solutions</a:t>
            </a:r>
          </a:p>
          <a:p>
            <a:r>
              <a:rPr lang="en-US" sz="2000" dirty="0" smtClean="0"/>
              <a:t>Microsoft RD/MVP, PhD., @</a:t>
            </a:r>
            <a:r>
              <a:rPr lang="en-US" sz="2000" dirty="0" err="1" smtClean="0"/>
              <a:t>msugvnua</a:t>
            </a:r>
            <a:endParaRPr lang="en-US" sz="2000" dirty="0" smtClean="0"/>
          </a:p>
          <a:p>
            <a:r>
              <a:rPr lang="en-US" sz="2000" smtClean="0">
                <a:hlinkClick r:id="rId3"/>
              </a:rPr>
              <a:t>http://devrain.com</a:t>
            </a:r>
            <a:endParaRPr lang="en-US" sz="2000" dirty="0"/>
          </a:p>
        </p:txBody>
      </p:sp>
    </p:spTree>
    <p:extLst>
      <p:ext uri="{BB962C8B-B14F-4D97-AF65-F5344CB8AC3E}">
        <p14:creationId xmlns:p14="http://schemas.microsoft.com/office/powerpoint/2010/main" val="300646363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gradFill>
                  <a:gsLst>
                    <a:gs pos="0">
                      <a:schemeClr val="accent4"/>
                    </a:gs>
                    <a:gs pos="100000">
                      <a:schemeClr val="accent4"/>
                    </a:gs>
                  </a:gsLst>
                  <a:lin ang="5400000" scaled="0"/>
                </a:gradFill>
              </a:rPr>
              <a:t>Моральный </a:t>
            </a:r>
            <a:r>
              <a:rPr lang="ru-RU" dirty="0" smtClean="0">
                <a:gradFill>
                  <a:gsLst>
                    <a:gs pos="0">
                      <a:schemeClr val="accent4"/>
                    </a:gs>
                    <a:gs pos="100000">
                      <a:schemeClr val="accent4"/>
                    </a:gs>
                  </a:gsLst>
                  <a:lin ang="5400000" scaled="0"/>
                </a:gradFill>
              </a:rPr>
              <a:t>риск</a:t>
            </a:r>
            <a:r>
              <a:rPr lang="en-US" dirty="0" smtClean="0">
                <a:gradFill>
                  <a:gsLst>
                    <a:gs pos="0">
                      <a:schemeClr val="accent4"/>
                    </a:gs>
                    <a:gs pos="100000">
                      <a:schemeClr val="accent4"/>
                    </a:gs>
                  </a:gsLst>
                  <a:lin ang="5400000" scaled="0"/>
                </a:gradFill>
              </a:rPr>
              <a:t> </a:t>
            </a:r>
            <a:r>
              <a:rPr lang="ru-RU" dirty="0" smtClean="0">
                <a:gradFill>
                  <a:gsLst>
                    <a:gs pos="0">
                      <a:schemeClr val="accent4"/>
                    </a:gs>
                    <a:gs pos="100000">
                      <a:schemeClr val="accent4"/>
                    </a:gs>
                  </a:gsLst>
                  <a:lin ang="5400000" scaled="0"/>
                </a:gradFill>
              </a:rPr>
              <a:t>в менеджменте</a:t>
            </a:r>
            <a:endParaRPr lang="en-US" dirty="0">
              <a:gradFill>
                <a:gsLst>
                  <a:gs pos="0">
                    <a:schemeClr val="accent4"/>
                  </a:gs>
                  <a:gs pos="100000">
                    <a:schemeClr val="accent4"/>
                  </a:gs>
                </a:gsLst>
                <a:lin ang="5400000" scaled="0"/>
              </a:gradFill>
            </a:endParaRPr>
          </a:p>
        </p:txBody>
      </p:sp>
      <p:sp>
        <p:nvSpPr>
          <p:cNvPr id="6" name="Text Placeholder 1"/>
          <p:cNvSpPr>
            <a:spLocks noGrp="1"/>
          </p:cNvSpPr>
          <p:nvPr>
            <p:ph type="body" sz="quarter" idx="10"/>
          </p:nvPr>
        </p:nvSpPr>
        <p:spPr>
          <a:xfrm>
            <a:off x="350837" y="2201862"/>
            <a:ext cx="11430000" cy="4495800"/>
          </a:xfrm>
        </p:spPr>
        <p:txBody>
          <a:bodyPr/>
          <a:lstStyle/>
          <a:p>
            <a:r>
              <a:rPr lang="ru-RU" sz="3200" dirty="0"/>
              <a:t>Риск, возникающий в результате изменения поведения стороны по контракту.</a:t>
            </a:r>
            <a:endParaRPr lang="en-US" sz="3200" dirty="0" smtClean="0"/>
          </a:p>
          <a:p>
            <a:endParaRPr lang="en-US" sz="3200" dirty="0"/>
          </a:p>
          <a:p>
            <a:r>
              <a:rPr lang="ru-RU" sz="3200" dirty="0" smtClean="0"/>
              <a:t>Проявляется </a:t>
            </a:r>
            <a:r>
              <a:rPr lang="ru-RU" sz="3200" dirty="0"/>
              <a:t>в том, что одна из сторон по контракту меняет своё отношение к предмету контракта (осуществляет действия или бездействие), в результате чего увеличиваются риски для другой стороны</a:t>
            </a:r>
            <a:r>
              <a:rPr lang="ru-RU" sz="3200" dirty="0" smtClean="0"/>
              <a:t>.</a:t>
            </a:r>
          </a:p>
        </p:txBody>
      </p:sp>
    </p:spTree>
    <p:extLst>
      <p:ext uri="{BB962C8B-B14F-4D97-AF65-F5344CB8AC3E}">
        <p14:creationId xmlns:p14="http://schemas.microsoft.com/office/powerpoint/2010/main" val="3454313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gradFill>
                  <a:gsLst>
                    <a:gs pos="0">
                      <a:schemeClr val="accent4"/>
                    </a:gs>
                    <a:gs pos="100000">
                      <a:schemeClr val="accent4"/>
                    </a:gs>
                  </a:gsLst>
                  <a:lin ang="5400000" scaled="0"/>
                </a:gradFill>
              </a:rPr>
              <a:t>Технический долг</a:t>
            </a:r>
            <a:endParaRPr lang="en-US" dirty="0">
              <a:gradFill>
                <a:gsLst>
                  <a:gs pos="0">
                    <a:schemeClr val="accent4"/>
                  </a:gs>
                  <a:gs pos="100000">
                    <a:schemeClr val="accent4"/>
                  </a:gs>
                </a:gsLst>
                <a:lin ang="5400000" scaled="0"/>
              </a:gradFill>
            </a:endParaRPr>
          </a:p>
        </p:txBody>
      </p:sp>
      <p:sp>
        <p:nvSpPr>
          <p:cNvPr id="6" name="Text Placeholder 1"/>
          <p:cNvSpPr>
            <a:spLocks noGrp="1"/>
          </p:cNvSpPr>
          <p:nvPr>
            <p:ph type="body" sz="quarter" idx="10"/>
          </p:nvPr>
        </p:nvSpPr>
        <p:spPr>
          <a:xfrm>
            <a:off x="350837" y="2125662"/>
            <a:ext cx="11430000" cy="4572000"/>
          </a:xfrm>
        </p:spPr>
        <p:txBody>
          <a:bodyPr/>
          <a:lstStyle/>
          <a:p>
            <a:r>
              <a:rPr lang="uk-UA" sz="3200" dirty="0"/>
              <a:t>О</a:t>
            </a:r>
            <a:r>
              <a:rPr lang="ru-RU" sz="3200" dirty="0" smtClean="0"/>
              <a:t>сознанное </a:t>
            </a:r>
            <a:r>
              <a:rPr lang="ru-RU" sz="3200" dirty="0"/>
              <a:t>компромиссное решение, когда заказчик и </a:t>
            </a:r>
            <a:r>
              <a:rPr lang="ru-RU" sz="3200" dirty="0" smtClean="0"/>
              <a:t>исполнитель четко </a:t>
            </a:r>
            <a:r>
              <a:rPr lang="ru-RU" sz="3200" dirty="0"/>
              <a:t>понимают все преимущества от быстрого, пусть и не идеального технического решения, за которое придется расплатиться позднее</a:t>
            </a:r>
            <a:r>
              <a:rPr lang="ru-RU" sz="3200" dirty="0" smtClean="0"/>
              <a:t>.</a:t>
            </a:r>
            <a:endParaRPr lang="en-US" sz="3200" dirty="0" smtClean="0"/>
          </a:p>
          <a:p>
            <a:endParaRPr lang="en-US" sz="3200" dirty="0"/>
          </a:p>
          <a:p>
            <a:r>
              <a:rPr lang="ru-RU" sz="2000" dirty="0" smtClean="0"/>
              <a:t>Термин ввел </a:t>
            </a:r>
            <a:r>
              <a:rPr lang="uk-UA" sz="2000" dirty="0" err="1"/>
              <a:t>Вард</a:t>
            </a:r>
            <a:r>
              <a:rPr lang="uk-UA" sz="2000" dirty="0"/>
              <a:t> </a:t>
            </a:r>
            <a:r>
              <a:rPr lang="uk-UA" sz="2000" dirty="0" err="1" smtClean="0"/>
              <a:t>Каннингем</a:t>
            </a:r>
            <a:r>
              <a:rPr lang="uk-UA" sz="2000" dirty="0" smtClean="0"/>
              <a:t>.</a:t>
            </a:r>
            <a:endParaRPr lang="ru-RU" sz="2000" dirty="0"/>
          </a:p>
        </p:txBody>
      </p:sp>
    </p:spTree>
    <p:extLst>
      <p:ext uri="{BB962C8B-B14F-4D97-AF65-F5344CB8AC3E}">
        <p14:creationId xmlns:p14="http://schemas.microsoft.com/office/powerpoint/2010/main" val="1503169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gradFill>
                  <a:gsLst>
                    <a:gs pos="0">
                      <a:schemeClr val="accent4"/>
                    </a:gs>
                    <a:gs pos="100000">
                      <a:schemeClr val="accent4"/>
                    </a:gs>
                  </a:gsLst>
                  <a:lin ang="5400000" scaled="0"/>
                </a:gradFill>
              </a:rPr>
              <a:t>Закон Парето</a:t>
            </a:r>
            <a:endParaRPr lang="en-US" dirty="0">
              <a:gradFill>
                <a:gsLst>
                  <a:gs pos="0">
                    <a:schemeClr val="accent4"/>
                  </a:gs>
                  <a:gs pos="100000">
                    <a:schemeClr val="accent4"/>
                  </a:gs>
                </a:gsLst>
                <a:lin ang="5400000" scaled="0"/>
              </a:gradFill>
            </a:endParaRPr>
          </a:p>
        </p:txBody>
      </p:sp>
      <p:sp>
        <p:nvSpPr>
          <p:cNvPr id="6" name="Text Placeholder 1"/>
          <p:cNvSpPr>
            <a:spLocks noGrp="1"/>
          </p:cNvSpPr>
          <p:nvPr>
            <p:ph type="body" sz="quarter" idx="10"/>
          </p:nvPr>
        </p:nvSpPr>
        <p:spPr>
          <a:xfrm>
            <a:off x="350837" y="2125662"/>
            <a:ext cx="11430000" cy="4572000"/>
          </a:xfrm>
        </p:spPr>
        <p:txBody>
          <a:bodyPr/>
          <a:lstStyle/>
          <a:p>
            <a:r>
              <a:rPr lang="ru-RU" sz="3200" dirty="0"/>
              <a:t>Закон Парето, или принцип Парето, или принцип 20/80 — эмпирическое правило, названное в честь экономиста и социолога </a:t>
            </a:r>
            <a:r>
              <a:rPr lang="ru-RU" sz="3200" dirty="0" err="1"/>
              <a:t>Вильфредо</a:t>
            </a:r>
            <a:r>
              <a:rPr lang="ru-RU" sz="3200" dirty="0"/>
              <a:t> Парето, в наиболее общем виде формулируется как «20% усилий дают 80% результата, а остальные 80% усилий — лишь 20% результата</a:t>
            </a:r>
            <a:r>
              <a:rPr lang="ru-RU" sz="3200" dirty="0" smtClean="0"/>
              <a:t>».</a:t>
            </a:r>
            <a:endParaRPr lang="en-US" sz="3200" dirty="0" smtClean="0"/>
          </a:p>
          <a:p>
            <a:endParaRPr lang="en-US" sz="3200" dirty="0"/>
          </a:p>
          <a:p>
            <a:endParaRPr lang="ru-RU" sz="2000" dirty="0"/>
          </a:p>
        </p:txBody>
      </p:sp>
    </p:spTree>
    <p:extLst>
      <p:ext uri="{BB962C8B-B14F-4D97-AF65-F5344CB8AC3E}">
        <p14:creationId xmlns:p14="http://schemas.microsoft.com/office/powerpoint/2010/main" val="42626897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a:gradFill>
                  <a:gsLst>
                    <a:gs pos="0">
                      <a:schemeClr val="accent4"/>
                    </a:gs>
                    <a:gs pos="100000">
                      <a:schemeClr val="accent4"/>
                    </a:gs>
                  </a:gsLst>
                  <a:lin ang="5400000" scaled="0"/>
                </a:gradFill>
              </a:rPr>
              <a:t>Важнейшие следствия закона Парето</a:t>
            </a:r>
            <a:endParaRPr lang="en-US" dirty="0">
              <a:gradFill>
                <a:gsLst>
                  <a:gs pos="0">
                    <a:schemeClr val="accent4"/>
                  </a:gs>
                  <a:gs pos="100000">
                    <a:schemeClr val="accent4"/>
                  </a:gs>
                </a:gsLst>
                <a:lin ang="5400000" scaled="0"/>
              </a:gradFill>
            </a:endParaRPr>
          </a:p>
        </p:txBody>
      </p:sp>
      <p:sp>
        <p:nvSpPr>
          <p:cNvPr id="6" name="Text Placeholder 1"/>
          <p:cNvSpPr>
            <a:spLocks noGrp="1"/>
          </p:cNvSpPr>
          <p:nvPr>
            <p:ph type="body" sz="quarter" idx="10"/>
          </p:nvPr>
        </p:nvSpPr>
        <p:spPr>
          <a:xfrm>
            <a:off x="350837" y="1211263"/>
            <a:ext cx="11430000" cy="5486399"/>
          </a:xfrm>
        </p:spPr>
        <p:txBody>
          <a:bodyPr/>
          <a:lstStyle/>
          <a:p>
            <a:pPr marL="514350" indent="-514350">
              <a:buFont typeface="+mj-lt"/>
              <a:buAutoNum type="arabicPeriod"/>
            </a:pPr>
            <a:r>
              <a:rPr lang="ru-RU" sz="2000" dirty="0"/>
              <a:t>Значимых факторов немного, а факторов тривиальных множество — лишь единичные действия приводят к важным результатам.</a:t>
            </a:r>
          </a:p>
          <a:p>
            <a:pPr marL="514350" indent="-514350">
              <a:buFont typeface="+mj-lt"/>
              <a:buAutoNum type="arabicPeriod"/>
            </a:pPr>
            <a:r>
              <a:rPr lang="ru-RU" sz="2000" dirty="0" smtClean="0"/>
              <a:t>Б</a:t>
            </a:r>
            <a:r>
              <a:rPr lang="ru-RU" sz="2000" i="1" dirty="0" smtClean="0"/>
              <a:t>о</a:t>
            </a:r>
            <a:r>
              <a:rPr lang="ru-RU" sz="2000" dirty="0" smtClean="0"/>
              <a:t>льшая </a:t>
            </a:r>
            <a:r>
              <a:rPr lang="ru-RU" sz="2000" dirty="0"/>
              <a:t>часть усилий не даёт желаемых результатов.</a:t>
            </a:r>
          </a:p>
          <a:p>
            <a:pPr marL="514350" indent="-514350">
              <a:buFont typeface="+mj-lt"/>
              <a:buAutoNum type="arabicPeriod"/>
            </a:pPr>
            <a:r>
              <a:rPr lang="ru-RU" sz="2000" dirty="0"/>
              <a:t>То, что мы видим, не всегда соответствует действительности — всегда имеются скрытые факторы.</a:t>
            </a:r>
          </a:p>
          <a:p>
            <a:pPr marL="514350" indent="-514350">
              <a:buFont typeface="+mj-lt"/>
              <a:buAutoNum type="arabicPeriod"/>
            </a:pPr>
            <a:r>
              <a:rPr lang="ru-RU" sz="2000" dirty="0"/>
              <a:t>То, что мы рассчитываем получить в результате, как правило, отличается от того, что мы получаем (всегда действуют скрытые силы).</a:t>
            </a:r>
          </a:p>
          <a:p>
            <a:pPr marL="514350" indent="-514350">
              <a:buFont typeface="+mj-lt"/>
              <a:buAutoNum type="arabicPeriod"/>
            </a:pPr>
            <a:r>
              <a:rPr lang="ru-RU" sz="2000" dirty="0"/>
              <a:t>Обычно слишком сложно и утомительно разбираться в том, что происходит, а часто это и не нужно — необходимо лишь знать, работает ваша идея или нет, и изменять её так, чтобы она заработала, а затем поддерживать ситуацию до тех пор, пока идея не перестанет работать.</a:t>
            </a:r>
          </a:p>
          <a:p>
            <a:pPr marL="514350" indent="-514350">
              <a:buFont typeface="+mj-lt"/>
              <a:buAutoNum type="arabicPeriod"/>
            </a:pPr>
            <a:r>
              <a:rPr lang="ru-RU" sz="2000" dirty="0"/>
              <a:t>Большинство удачных событий обусловлено действием небольшого числа высокопроизводительных сил; большинство неприятностей связано с действием небольшого числа </a:t>
            </a:r>
            <a:r>
              <a:rPr lang="ru-RU" sz="2000" dirty="0" err="1"/>
              <a:t>высокодеструктивных</a:t>
            </a:r>
            <a:r>
              <a:rPr lang="ru-RU" sz="2000" dirty="0"/>
              <a:t> сил.</a:t>
            </a:r>
          </a:p>
          <a:p>
            <a:pPr marL="514350" indent="-514350">
              <a:buFont typeface="+mj-lt"/>
              <a:buAutoNum type="arabicPeriod"/>
            </a:pPr>
            <a:r>
              <a:rPr lang="ru-RU" sz="2000" dirty="0" smtClean="0"/>
              <a:t>Б</a:t>
            </a:r>
            <a:r>
              <a:rPr lang="ru-RU" sz="2000" i="1" dirty="0" smtClean="0"/>
              <a:t>о</a:t>
            </a:r>
            <a:r>
              <a:rPr lang="ru-RU" sz="2000" dirty="0" smtClean="0"/>
              <a:t>льшая </a:t>
            </a:r>
            <a:r>
              <a:rPr lang="ru-RU" sz="2000" dirty="0"/>
              <a:t>часть действий, групповых или индивидуальных, являет собой пустую трату времени. Они не дают ничего реального для достижения желаемого результата.</a:t>
            </a:r>
            <a:endParaRPr lang="ru-RU" sz="1400" dirty="0"/>
          </a:p>
        </p:txBody>
      </p:sp>
    </p:spTree>
    <p:extLst>
      <p:ext uri="{BB962C8B-B14F-4D97-AF65-F5344CB8AC3E}">
        <p14:creationId xmlns:p14="http://schemas.microsoft.com/office/powerpoint/2010/main" val="38774349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a:gradFill>
                  <a:gsLst>
                    <a:gs pos="0">
                      <a:schemeClr val="accent4"/>
                    </a:gs>
                    <a:gs pos="100000">
                      <a:schemeClr val="accent4"/>
                    </a:gs>
                  </a:gsLst>
                  <a:lin ang="5400000" scaled="0"/>
                </a:gradFill>
              </a:rPr>
              <a:t>Эффективность по Парето</a:t>
            </a:r>
            <a:endParaRPr lang="en-US" dirty="0">
              <a:gradFill>
                <a:gsLst>
                  <a:gs pos="0">
                    <a:schemeClr val="accent4"/>
                  </a:gs>
                  <a:gs pos="100000">
                    <a:schemeClr val="accent4"/>
                  </a:gs>
                </a:gsLst>
                <a:lin ang="5400000" scaled="0"/>
              </a:gradFill>
            </a:endParaRPr>
          </a:p>
        </p:txBody>
      </p:sp>
      <p:sp>
        <p:nvSpPr>
          <p:cNvPr id="6" name="Text Placeholder 1"/>
          <p:cNvSpPr>
            <a:spLocks noGrp="1"/>
          </p:cNvSpPr>
          <p:nvPr>
            <p:ph type="body" sz="quarter" idx="10"/>
          </p:nvPr>
        </p:nvSpPr>
        <p:spPr>
          <a:xfrm>
            <a:off x="350837" y="1439862"/>
            <a:ext cx="5943600" cy="5257800"/>
          </a:xfrm>
        </p:spPr>
        <p:txBody>
          <a:bodyPr/>
          <a:lstStyle/>
          <a:p>
            <a:r>
              <a:rPr lang="uk-UA" sz="2400" dirty="0"/>
              <a:t>Т</a:t>
            </a:r>
            <a:r>
              <a:rPr lang="ru-RU" sz="2400" dirty="0" err="1" smtClean="0"/>
              <a:t>акое</a:t>
            </a:r>
            <a:r>
              <a:rPr lang="ru-RU" sz="2400" dirty="0" smtClean="0"/>
              <a:t> </a:t>
            </a:r>
            <a:r>
              <a:rPr lang="ru-RU" sz="2400" dirty="0"/>
              <a:t>состояние системы, при котором значение каждого частного показателя, характеризующего систему, не может быть улучшено без ухудшения других</a:t>
            </a:r>
            <a:r>
              <a:rPr lang="ru-RU" sz="2400" dirty="0" smtClean="0"/>
              <a:t>.</a:t>
            </a:r>
          </a:p>
          <a:p>
            <a:endParaRPr lang="ru-RU" sz="2400" dirty="0"/>
          </a:p>
          <a:p>
            <a:r>
              <a:rPr lang="ru-RU" sz="2400" dirty="0" smtClean="0"/>
              <a:t>В упрощенном виде – </a:t>
            </a:r>
            <a:r>
              <a:rPr lang="ru-RU" sz="2400" dirty="0" smtClean="0"/>
              <a:t>правило </a:t>
            </a:r>
            <a:r>
              <a:rPr lang="ru-RU" sz="2400" dirty="0" smtClean="0"/>
              <a:t>треугольника. </a:t>
            </a:r>
            <a:endParaRPr lang="ru-RU" sz="1600" dirty="0"/>
          </a:p>
        </p:txBody>
      </p:sp>
      <p:pic>
        <p:nvPicPr>
          <p:cNvPr id="1026" name="Picture 2" descr="http://www.velior.ru/blog/wp-content/uploads/2012/01/Golden-Triangle-clear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3637" y="1668462"/>
            <a:ext cx="4089815" cy="3838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38518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a:gradFill>
                  <a:gsLst>
                    <a:gs pos="0">
                      <a:schemeClr val="accent4"/>
                    </a:gs>
                    <a:gs pos="100000">
                      <a:schemeClr val="accent4"/>
                    </a:gs>
                  </a:gsLst>
                  <a:lin ang="5400000" scaled="0"/>
                </a:gradFill>
              </a:rPr>
              <a:t>Правило одного процента</a:t>
            </a:r>
            <a:endParaRPr lang="en-US" dirty="0">
              <a:gradFill>
                <a:gsLst>
                  <a:gs pos="0">
                    <a:schemeClr val="accent4"/>
                  </a:gs>
                  <a:gs pos="100000">
                    <a:schemeClr val="accent4"/>
                  </a:gs>
                </a:gsLst>
                <a:lin ang="5400000" scaled="0"/>
              </a:gradFill>
            </a:endParaRPr>
          </a:p>
        </p:txBody>
      </p:sp>
      <p:sp>
        <p:nvSpPr>
          <p:cNvPr id="6" name="Text Placeholder 1"/>
          <p:cNvSpPr>
            <a:spLocks noGrp="1"/>
          </p:cNvSpPr>
          <p:nvPr>
            <p:ph type="body" sz="quarter" idx="10"/>
          </p:nvPr>
        </p:nvSpPr>
        <p:spPr>
          <a:xfrm>
            <a:off x="350837" y="1211263"/>
            <a:ext cx="11430000" cy="5486399"/>
          </a:xfrm>
        </p:spPr>
        <p:txBody>
          <a:bodyPr/>
          <a:lstStyle/>
          <a:p>
            <a:endParaRPr lang="en-US" sz="2000" dirty="0" smtClean="0"/>
          </a:p>
          <a:p>
            <a:endParaRPr lang="en-US" sz="2000" dirty="0"/>
          </a:p>
          <a:p>
            <a:r>
              <a:rPr lang="uk-UA" sz="2800" dirty="0"/>
              <a:t>П</a:t>
            </a:r>
            <a:r>
              <a:rPr lang="ru-RU" sz="2800" dirty="0" err="1" smtClean="0"/>
              <a:t>равило</a:t>
            </a:r>
            <a:r>
              <a:rPr lang="ru-RU" sz="2800" dirty="0"/>
              <a:t>, описывающее неравномерность участия интернет-аудитории в создании содержимого. Утверждается, что в целом подавляющее число пользователей только просматривает материалы интернета, однако не принимает активного участия в обсуждении (на форумах, в интернет-сообществах и пр</a:t>
            </a:r>
            <a:r>
              <a:rPr lang="ru-RU" sz="2800" dirty="0" smtClean="0"/>
              <a:t>.).</a:t>
            </a:r>
            <a:endParaRPr lang="en-US" sz="2800" dirty="0" smtClean="0"/>
          </a:p>
          <a:p>
            <a:endParaRPr lang="ru-RU" sz="2800" dirty="0" smtClean="0"/>
          </a:p>
          <a:p>
            <a:r>
              <a:rPr lang="ru-RU" sz="2800" dirty="0" smtClean="0"/>
              <a:t>В более общем виде характеризует количество сотрудников, генерирующих новые идеи или проявляющие </a:t>
            </a:r>
            <a:r>
              <a:rPr lang="ru-RU" sz="2800" dirty="0" err="1" smtClean="0"/>
              <a:t>проактивность</a:t>
            </a:r>
            <a:r>
              <a:rPr lang="ru-RU" sz="2800" dirty="0" smtClean="0"/>
              <a:t>.</a:t>
            </a:r>
            <a:endParaRPr lang="en-US" sz="2800" dirty="0"/>
          </a:p>
        </p:txBody>
      </p:sp>
    </p:spTree>
    <p:extLst>
      <p:ext uri="{BB962C8B-B14F-4D97-AF65-F5344CB8AC3E}">
        <p14:creationId xmlns:p14="http://schemas.microsoft.com/office/powerpoint/2010/main" val="6785444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gradFill>
                  <a:gsLst>
                    <a:gs pos="0">
                      <a:schemeClr val="accent4"/>
                    </a:gs>
                    <a:gs pos="100000">
                      <a:schemeClr val="accent4"/>
                    </a:gs>
                  </a:gsLst>
                  <a:lin ang="5400000" scaled="0"/>
                </a:gradFill>
              </a:rPr>
              <a:t>Принцип Питера</a:t>
            </a:r>
            <a:endParaRPr lang="en-US" dirty="0">
              <a:gradFill>
                <a:gsLst>
                  <a:gs pos="0">
                    <a:schemeClr val="accent4"/>
                  </a:gs>
                  <a:gs pos="100000">
                    <a:schemeClr val="accent4"/>
                  </a:gs>
                </a:gsLst>
                <a:lin ang="5400000" scaled="0"/>
              </a:gradFill>
            </a:endParaRPr>
          </a:p>
        </p:txBody>
      </p:sp>
      <p:sp>
        <p:nvSpPr>
          <p:cNvPr id="6" name="Text Placeholder 1"/>
          <p:cNvSpPr>
            <a:spLocks noGrp="1"/>
          </p:cNvSpPr>
          <p:nvPr>
            <p:ph type="body" sz="quarter" idx="10"/>
          </p:nvPr>
        </p:nvSpPr>
        <p:spPr>
          <a:xfrm>
            <a:off x="350837" y="1439862"/>
            <a:ext cx="11430000" cy="5257800"/>
          </a:xfrm>
        </p:spPr>
        <p:txBody>
          <a:bodyPr/>
          <a:lstStyle/>
          <a:p>
            <a:r>
              <a:rPr lang="ru-RU" sz="2400" b="1" dirty="0"/>
              <a:t>В иерархической системе каждый индивидуум имеет тенденцию подняться до уровня своей </a:t>
            </a:r>
            <a:r>
              <a:rPr lang="ru-RU" sz="2400" b="1" dirty="0" smtClean="0"/>
              <a:t>некомпетентности</a:t>
            </a:r>
            <a:r>
              <a:rPr lang="en-US" sz="2400" b="1" dirty="0" smtClean="0"/>
              <a:t>.</a:t>
            </a:r>
            <a:r>
              <a:rPr lang="en-US" sz="2400" dirty="0" smtClean="0"/>
              <a:t/>
            </a:r>
            <a:br>
              <a:rPr lang="en-US" sz="2400" dirty="0" smtClean="0"/>
            </a:br>
            <a:endParaRPr lang="en-US" sz="2400" dirty="0" smtClean="0"/>
          </a:p>
          <a:p>
            <a:pPr marL="514350" indent="-514350">
              <a:buFont typeface="+mj-lt"/>
              <a:buAutoNum type="arabicPeriod"/>
            </a:pPr>
            <a:r>
              <a:rPr lang="ru-RU" sz="2400" dirty="0" smtClean="0"/>
              <a:t>Является частным случаем </a:t>
            </a:r>
            <a:r>
              <a:rPr lang="ru-RU" sz="2400" dirty="0"/>
              <a:t>общего наблюдения: любая хорошо работающая вещь или идея будет использоваться во всё более сложных условиях, пока не станет причиной </a:t>
            </a:r>
            <a:r>
              <a:rPr lang="ru-RU" sz="2400" dirty="0" smtClean="0"/>
              <a:t>катастрофы.</a:t>
            </a:r>
            <a:endParaRPr lang="en-US" sz="2400" dirty="0" smtClean="0"/>
          </a:p>
          <a:p>
            <a:pPr marL="514350" indent="-514350">
              <a:buFont typeface="+mj-lt"/>
              <a:buAutoNum type="arabicPeriod"/>
            </a:pPr>
            <a:r>
              <a:rPr lang="ru-RU" sz="2400" dirty="0" smtClean="0"/>
              <a:t>Согласно </a:t>
            </a:r>
            <a:r>
              <a:rPr lang="ru-RU" sz="2400" dirty="0"/>
              <a:t>принципу Питера, человек, работающий в любой иерархической системе, повышается в должности до тех пор, пока не займёт место, на котором он окажется не в состоянии справиться со своими обязанностями, то есть окажется некомпетентным. Этот </a:t>
            </a:r>
            <a:r>
              <a:rPr lang="ru-RU" sz="2400" dirty="0" smtClean="0"/>
              <a:t>уровень </a:t>
            </a:r>
            <a:r>
              <a:rPr lang="ru-RU" sz="2400" dirty="0"/>
              <a:t>и называется </a:t>
            </a:r>
            <a:r>
              <a:rPr lang="ru-RU" sz="2400" i="1" dirty="0"/>
              <a:t>уровнем некомпетентности </a:t>
            </a:r>
            <a:r>
              <a:rPr lang="ru-RU" sz="2400" dirty="0"/>
              <a:t>данного сотрудника</a:t>
            </a:r>
            <a:r>
              <a:rPr lang="ru-RU" sz="2400" dirty="0" smtClean="0"/>
              <a:t>.</a:t>
            </a:r>
            <a:endParaRPr lang="en-US" sz="2400" dirty="0" smtClean="0"/>
          </a:p>
          <a:p>
            <a:pPr marL="514350" indent="-514350">
              <a:buFont typeface="+mj-lt"/>
              <a:buAutoNum type="arabicPeriod"/>
            </a:pPr>
            <a:r>
              <a:rPr lang="ru-RU" sz="2400" dirty="0" smtClean="0"/>
              <a:t>Нет возможности заранее определить, на каком уровне сотрудник достигнет уровня некомпетентности.</a:t>
            </a:r>
            <a:endParaRPr lang="en-US" sz="2400" dirty="0" smtClean="0"/>
          </a:p>
          <a:p>
            <a:pPr marL="514350" indent="-514350">
              <a:buFont typeface="+mj-lt"/>
              <a:buAutoNum type="arabicPeriod"/>
            </a:pPr>
            <a:endParaRPr lang="en-US" sz="2400" dirty="0"/>
          </a:p>
          <a:p>
            <a:pPr marL="514350" indent="-514350">
              <a:buFont typeface="+mj-lt"/>
              <a:buAutoNum type="arabicPeriod"/>
            </a:pPr>
            <a:endParaRPr lang="en-US" sz="2400" dirty="0"/>
          </a:p>
          <a:p>
            <a:pPr marL="342900" indent="-342900">
              <a:buFont typeface="+mj-lt"/>
              <a:buAutoNum type="arabicPeriod"/>
            </a:pPr>
            <a:endParaRPr lang="ru-RU" sz="1600" dirty="0"/>
          </a:p>
        </p:txBody>
      </p:sp>
    </p:spTree>
    <p:extLst>
      <p:ext uri="{BB962C8B-B14F-4D97-AF65-F5344CB8AC3E}">
        <p14:creationId xmlns:p14="http://schemas.microsoft.com/office/powerpoint/2010/main" val="1050031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a:gradFill>
                  <a:gsLst>
                    <a:gs pos="0">
                      <a:schemeClr val="accent4"/>
                    </a:gs>
                    <a:gs pos="100000">
                      <a:schemeClr val="accent4"/>
                    </a:gs>
                  </a:gsLst>
                  <a:lin ang="5400000" scaled="0"/>
                </a:gradFill>
              </a:rPr>
              <a:t>Бритва </a:t>
            </a:r>
            <a:r>
              <a:rPr lang="ru-RU" dirty="0" err="1">
                <a:gradFill>
                  <a:gsLst>
                    <a:gs pos="0">
                      <a:schemeClr val="accent4"/>
                    </a:gs>
                    <a:gs pos="100000">
                      <a:schemeClr val="accent4"/>
                    </a:gs>
                  </a:gsLst>
                  <a:lin ang="5400000" scaled="0"/>
                </a:gradFill>
              </a:rPr>
              <a:t>Хэнлона</a:t>
            </a:r>
            <a:endParaRPr lang="en-US" dirty="0">
              <a:gradFill>
                <a:gsLst>
                  <a:gs pos="0">
                    <a:schemeClr val="accent4"/>
                  </a:gs>
                  <a:gs pos="100000">
                    <a:schemeClr val="accent4"/>
                  </a:gs>
                </a:gsLst>
                <a:lin ang="5400000" scaled="0"/>
              </a:gradFill>
            </a:endParaRPr>
          </a:p>
        </p:txBody>
      </p:sp>
      <p:sp>
        <p:nvSpPr>
          <p:cNvPr id="6" name="Text Placeholder 1"/>
          <p:cNvSpPr>
            <a:spLocks noGrp="1"/>
          </p:cNvSpPr>
          <p:nvPr>
            <p:ph type="body" sz="quarter" idx="10"/>
          </p:nvPr>
        </p:nvSpPr>
        <p:spPr>
          <a:xfrm>
            <a:off x="350837" y="1439862"/>
            <a:ext cx="11430000" cy="5257800"/>
          </a:xfrm>
        </p:spPr>
        <p:txBody>
          <a:bodyPr/>
          <a:lstStyle/>
          <a:p>
            <a:r>
              <a:rPr lang="uk-UA" sz="2400" dirty="0"/>
              <a:t>У</a:t>
            </a:r>
            <a:r>
              <a:rPr lang="ru-RU" sz="2400" dirty="0" err="1" smtClean="0"/>
              <a:t>тверждение</a:t>
            </a:r>
            <a:r>
              <a:rPr lang="ru-RU" sz="2400" dirty="0" smtClean="0"/>
              <a:t> </a:t>
            </a:r>
            <a:r>
              <a:rPr lang="ru-RU" sz="2400" dirty="0"/>
              <a:t>о вероятной роли человеческих ошибок в причинах неприятных событий, которое гласит:</a:t>
            </a:r>
          </a:p>
          <a:p>
            <a:endParaRPr lang="ru-RU" sz="2400" dirty="0"/>
          </a:p>
          <a:p>
            <a:r>
              <a:rPr lang="ru-RU" sz="4000" dirty="0"/>
              <a:t>Никогда не приписывайте злому умыслу то, что вполне можно объяснить глупостью.</a:t>
            </a:r>
            <a:endParaRPr lang="ru-RU" sz="2800" dirty="0"/>
          </a:p>
        </p:txBody>
      </p:sp>
    </p:spTree>
    <p:extLst>
      <p:ext uri="{BB962C8B-B14F-4D97-AF65-F5344CB8AC3E}">
        <p14:creationId xmlns:p14="http://schemas.microsoft.com/office/powerpoint/2010/main" val="19273492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a:gradFill>
                  <a:gsLst>
                    <a:gs pos="0">
                      <a:schemeClr val="accent4"/>
                    </a:gs>
                    <a:gs pos="100000">
                      <a:schemeClr val="accent4"/>
                    </a:gs>
                  </a:gsLst>
                  <a:lin ang="5400000" scaled="0"/>
                </a:gradFill>
              </a:rPr>
              <a:t>Эффект </a:t>
            </a:r>
            <a:r>
              <a:rPr lang="ru-RU" dirty="0" err="1">
                <a:gradFill>
                  <a:gsLst>
                    <a:gs pos="0">
                      <a:schemeClr val="accent4"/>
                    </a:gs>
                    <a:gs pos="100000">
                      <a:schemeClr val="accent4"/>
                    </a:gs>
                  </a:gsLst>
                  <a:lin ang="5400000" scaled="0"/>
                </a:gradFill>
              </a:rPr>
              <a:t>Даннинга</a:t>
            </a:r>
            <a:r>
              <a:rPr lang="ru-RU" dirty="0">
                <a:gradFill>
                  <a:gsLst>
                    <a:gs pos="0">
                      <a:schemeClr val="accent4"/>
                    </a:gs>
                    <a:gs pos="100000">
                      <a:schemeClr val="accent4"/>
                    </a:gs>
                  </a:gsLst>
                  <a:lin ang="5400000" scaled="0"/>
                </a:gradFill>
              </a:rPr>
              <a:t> — </a:t>
            </a:r>
            <a:r>
              <a:rPr lang="ru-RU" dirty="0" err="1">
                <a:gradFill>
                  <a:gsLst>
                    <a:gs pos="0">
                      <a:schemeClr val="accent4"/>
                    </a:gs>
                    <a:gs pos="100000">
                      <a:schemeClr val="accent4"/>
                    </a:gs>
                  </a:gsLst>
                  <a:lin ang="5400000" scaled="0"/>
                </a:gradFill>
              </a:rPr>
              <a:t>Крюгера</a:t>
            </a:r>
            <a:endParaRPr lang="en-US" dirty="0">
              <a:gradFill>
                <a:gsLst>
                  <a:gs pos="0">
                    <a:schemeClr val="accent4"/>
                  </a:gs>
                  <a:gs pos="100000">
                    <a:schemeClr val="accent4"/>
                  </a:gs>
                </a:gsLst>
                <a:lin ang="5400000" scaled="0"/>
              </a:gradFill>
            </a:endParaRPr>
          </a:p>
        </p:txBody>
      </p:sp>
      <p:sp>
        <p:nvSpPr>
          <p:cNvPr id="6" name="Text Placeholder 1"/>
          <p:cNvSpPr>
            <a:spLocks noGrp="1"/>
          </p:cNvSpPr>
          <p:nvPr>
            <p:ph type="body" sz="quarter" idx="10"/>
          </p:nvPr>
        </p:nvSpPr>
        <p:spPr>
          <a:xfrm>
            <a:off x="350837" y="1439862"/>
            <a:ext cx="11430000" cy="5257800"/>
          </a:xfrm>
        </p:spPr>
        <p:txBody>
          <a:bodyPr/>
          <a:lstStyle/>
          <a:p>
            <a:r>
              <a:rPr lang="uk-UA" sz="2400" dirty="0"/>
              <a:t>М</a:t>
            </a:r>
            <a:r>
              <a:rPr lang="ru-RU" sz="2400" dirty="0" err="1" smtClean="0"/>
              <a:t>етакогнитивное</a:t>
            </a:r>
            <a:r>
              <a:rPr lang="ru-RU" sz="2400" dirty="0" smtClean="0"/>
              <a:t> </a:t>
            </a:r>
            <a:r>
              <a:rPr lang="ru-RU" sz="2400" dirty="0"/>
              <a:t>искажение, которое заключается в том, что люди, имеющие низкий уровень квалификации, делают ошибочные выводы, принимают неудачные решения и при этом неспособны осознавать свои ошибки в силу низкого уровня своей </a:t>
            </a:r>
            <a:r>
              <a:rPr lang="ru-RU" sz="2400" dirty="0" smtClean="0"/>
              <a:t>квалификации. </a:t>
            </a:r>
          </a:p>
          <a:p>
            <a:r>
              <a:rPr lang="ru-RU" sz="2400" dirty="0" smtClean="0"/>
              <a:t>Это </a:t>
            </a:r>
            <a:r>
              <a:rPr lang="ru-RU" sz="2400" dirty="0"/>
              <a:t>приводит к возникновению у них завышенных представлений о собственных способностях, в то время как действительно высококвалифицированные люди, наоборот, склонны занижать свои способности и страдать недостаточной уверенностью в своих силах, считая других более компетентными. </a:t>
            </a:r>
            <a:endParaRPr lang="ru-RU" sz="2400" dirty="0" smtClean="0"/>
          </a:p>
          <a:p>
            <a:r>
              <a:rPr lang="ru-RU" sz="2400" dirty="0" smtClean="0"/>
              <a:t>Таким </a:t>
            </a:r>
            <a:r>
              <a:rPr lang="ru-RU" sz="2400" dirty="0"/>
              <a:t>образом, менее компетентные люди в целом имеют более высокое мнение о собственных способностях, чем это свойственно людям компетентным, которые к тому же склонны предполагать, что окружающие оценивают их способности так же низко, как и они сами.</a:t>
            </a:r>
            <a:endParaRPr lang="ru-RU" sz="2800" dirty="0"/>
          </a:p>
        </p:txBody>
      </p:sp>
    </p:spTree>
    <p:extLst>
      <p:ext uri="{BB962C8B-B14F-4D97-AF65-F5344CB8AC3E}">
        <p14:creationId xmlns:p14="http://schemas.microsoft.com/office/powerpoint/2010/main" val="6556984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a:gradFill>
                  <a:gsLst>
                    <a:gs pos="0">
                      <a:schemeClr val="accent4"/>
                    </a:gs>
                    <a:gs pos="100000">
                      <a:schemeClr val="accent4"/>
                    </a:gs>
                  </a:gsLst>
                  <a:lin ang="5400000" scaled="0"/>
                </a:gradFill>
              </a:rPr>
              <a:t>Закон </a:t>
            </a:r>
            <a:r>
              <a:rPr lang="ru-RU" dirty="0" err="1">
                <a:gradFill>
                  <a:gsLst>
                    <a:gs pos="0">
                      <a:schemeClr val="accent4"/>
                    </a:gs>
                    <a:gs pos="100000">
                      <a:schemeClr val="accent4"/>
                    </a:gs>
                  </a:gsLst>
                  <a:lin ang="5400000" scaled="0"/>
                </a:gradFill>
              </a:rPr>
              <a:t>Мерфи</a:t>
            </a:r>
            <a:endParaRPr lang="en-US" dirty="0">
              <a:gradFill>
                <a:gsLst>
                  <a:gs pos="0">
                    <a:schemeClr val="accent4"/>
                  </a:gs>
                  <a:gs pos="100000">
                    <a:schemeClr val="accent4"/>
                  </a:gs>
                </a:gsLst>
                <a:lin ang="5400000" scaled="0"/>
              </a:gradFill>
            </a:endParaRPr>
          </a:p>
        </p:txBody>
      </p:sp>
      <p:sp>
        <p:nvSpPr>
          <p:cNvPr id="6" name="Text Placeholder 1"/>
          <p:cNvSpPr>
            <a:spLocks noGrp="1"/>
          </p:cNvSpPr>
          <p:nvPr>
            <p:ph type="body" sz="quarter" idx="10"/>
          </p:nvPr>
        </p:nvSpPr>
        <p:spPr>
          <a:xfrm>
            <a:off x="350837" y="1439862"/>
            <a:ext cx="7010400" cy="5257800"/>
          </a:xfrm>
        </p:spPr>
        <p:txBody>
          <a:bodyPr/>
          <a:lstStyle/>
          <a:p>
            <a:r>
              <a:rPr lang="uk-UA" sz="2400" dirty="0"/>
              <a:t>Ф</a:t>
            </a:r>
            <a:r>
              <a:rPr lang="ru-RU" sz="2400" dirty="0" err="1" smtClean="0"/>
              <a:t>илософский</a:t>
            </a:r>
            <a:r>
              <a:rPr lang="ru-RU" sz="2400" dirty="0" smtClean="0"/>
              <a:t> </a:t>
            </a:r>
            <a:r>
              <a:rPr lang="ru-RU" sz="2400" dirty="0"/>
              <a:t>принцип, который формулируется следующим образом: если есть вероятность того, что какая-нибудь неприятность может случиться, то она обязательно произойдёт (англ. </a:t>
            </a:r>
            <a:r>
              <a:rPr lang="ru-RU" sz="2400" dirty="0" err="1"/>
              <a:t>Anything</a:t>
            </a:r>
            <a:r>
              <a:rPr lang="ru-RU" sz="2400" dirty="0"/>
              <a:t> </a:t>
            </a:r>
            <a:r>
              <a:rPr lang="ru-RU" sz="2400" dirty="0" err="1"/>
              <a:t>that</a:t>
            </a:r>
            <a:r>
              <a:rPr lang="ru-RU" sz="2400" dirty="0"/>
              <a:t> </a:t>
            </a:r>
            <a:r>
              <a:rPr lang="ru-RU" sz="2400" dirty="0" err="1"/>
              <a:t>can</a:t>
            </a:r>
            <a:r>
              <a:rPr lang="ru-RU" sz="2400" dirty="0"/>
              <a:t> </a:t>
            </a:r>
            <a:r>
              <a:rPr lang="ru-RU" sz="2400" dirty="0" err="1"/>
              <a:t>go</a:t>
            </a:r>
            <a:r>
              <a:rPr lang="ru-RU" sz="2400" dirty="0"/>
              <a:t> </a:t>
            </a:r>
            <a:r>
              <a:rPr lang="ru-RU" sz="2400" dirty="0" err="1"/>
              <a:t>wrong</a:t>
            </a:r>
            <a:r>
              <a:rPr lang="ru-RU" sz="2400" dirty="0"/>
              <a:t> </a:t>
            </a:r>
            <a:r>
              <a:rPr lang="ru-RU" sz="2400" dirty="0" err="1"/>
              <a:t>will</a:t>
            </a:r>
            <a:r>
              <a:rPr lang="ru-RU" sz="2400" dirty="0"/>
              <a:t> </a:t>
            </a:r>
            <a:r>
              <a:rPr lang="ru-RU" sz="2400" dirty="0" err="1"/>
              <a:t>go</a:t>
            </a:r>
            <a:r>
              <a:rPr lang="ru-RU" sz="2400" dirty="0"/>
              <a:t> </a:t>
            </a:r>
            <a:r>
              <a:rPr lang="ru-RU" sz="2400" dirty="0" err="1"/>
              <a:t>wrong</a:t>
            </a:r>
            <a:r>
              <a:rPr lang="ru-RU" sz="2400" dirty="0"/>
              <a:t>). </a:t>
            </a:r>
            <a:r>
              <a:rPr lang="ru-RU" sz="2400" dirty="0" smtClean="0"/>
              <a:t>Иностранный </a:t>
            </a:r>
            <a:r>
              <a:rPr lang="ru-RU" sz="2400" dirty="0"/>
              <a:t>аналог </a:t>
            </a:r>
            <a:r>
              <a:rPr lang="ru-RU" sz="2400" dirty="0" smtClean="0"/>
              <a:t>«</a:t>
            </a:r>
            <a:r>
              <a:rPr lang="ru-RU" sz="2400" dirty="0"/>
              <a:t>закона подлости</a:t>
            </a:r>
            <a:r>
              <a:rPr lang="ru-RU" sz="2400" dirty="0" smtClean="0"/>
              <a:t>».</a:t>
            </a:r>
            <a:endParaRPr lang="en-US" sz="2400" dirty="0" smtClean="0"/>
          </a:p>
          <a:p>
            <a:endParaRPr lang="en-US" sz="2400" dirty="0"/>
          </a:p>
          <a:p>
            <a:r>
              <a:rPr lang="ru-RU" sz="1800" i="1" dirty="0"/>
              <a:t>Для любого n найдётся m, причём m &lt; n, такое, что если n достаточно велико для выполнения закона </a:t>
            </a:r>
            <a:r>
              <a:rPr lang="ru-RU" sz="1800" i="1" dirty="0" err="1"/>
              <a:t>Мерфи</a:t>
            </a:r>
            <a:r>
              <a:rPr lang="ru-RU" sz="1800" i="1" dirty="0"/>
              <a:t> в данных конкретных условиях, то m испытаний достаточно, чтобы хотя бы одно из них A дало нежелательный </a:t>
            </a:r>
            <a:r>
              <a:rPr lang="ru-RU" sz="1800" i="1" dirty="0" smtClean="0"/>
              <a:t>результат.</a:t>
            </a:r>
            <a:endParaRPr lang="en-US" sz="1800" i="1" dirty="0" smtClean="0"/>
          </a:p>
          <a:p>
            <a:endParaRPr lang="en-US" sz="2400" dirty="0"/>
          </a:p>
          <a:p>
            <a:r>
              <a:rPr lang="ru-RU" sz="2400" dirty="0" smtClean="0"/>
              <a:t>Следствие: при разработке нужно внедрять </a:t>
            </a:r>
            <a:r>
              <a:rPr lang="ru-RU" sz="2400" dirty="0" smtClean="0"/>
              <a:t>«защит</a:t>
            </a:r>
            <a:r>
              <a:rPr lang="uk-UA" sz="2400" dirty="0"/>
              <a:t>у</a:t>
            </a:r>
            <a:r>
              <a:rPr lang="ru-RU" sz="2400" dirty="0" smtClean="0"/>
              <a:t> от дурака».</a:t>
            </a:r>
            <a:endParaRPr lang="ru-RU" sz="1600" dirty="0"/>
          </a:p>
        </p:txBody>
      </p:sp>
      <p:pic>
        <p:nvPicPr>
          <p:cNvPr id="2050" name="Picture 2" descr="http://cs623831.vk.me/v623831176/7831/ZHXquzuYzJ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9837" y="3268662"/>
            <a:ext cx="4762500" cy="2609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9148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gradFill>
                  <a:gsLst>
                    <a:gs pos="0">
                      <a:schemeClr val="accent4"/>
                    </a:gs>
                    <a:gs pos="100000">
                      <a:schemeClr val="accent4"/>
                    </a:gs>
                  </a:gsLst>
                  <a:lin ang="5400000" scaled="0"/>
                </a:gradFill>
              </a:rPr>
              <a:t>Разработка ПО – нелинейный процесс</a:t>
            </a:r>
            <a:endParaRPr lang="en-US" dirty="0">
              <a:gradFill>
                <a:gsLst>
                  <a:gs pos="0">
                    <a:schemeClr val="accent4"/>
                  </a:gs>
                  <a:gs pos="100000">
                    <a:schemeClr val="accent4"/>
                  </a:gs>
                </a:gsLst>
                <a:lin ang="5400000" scaled="0"/>
              </a:gra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6245" y="1516062"/>
            <a:ext cx="7377192" cy="4720763"/>
          </a:xfrm>
          <a:prstGeom prst="rect">
            <a:avLst/>
          </a:prstGeom>
        </p:spPr>
      </p:pic>
    </p:spTree>
    <p:extLst>
      <p:ext uri="{BB962C8B-B14F-4D97-AF65-F5344CB8AC3E}">
        <p14:creationId xmlns:p14="http://schemas.microsoft.com/office/powerpoint/2010/main" val="641233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sp>
        <p:nvSpPr>
          <p:cNvPr id="3" name="Rectangle 2"/>
          <p:cNvSpPr/>
          <p:nvPr/>
        </p:nvSpPr>
        <p:spPr>
          <a:xfrm>
            <a:off x="4313237" y="2470210"/>
            <a:ext cx="7543800" cy="2062103"/>
          </a:xfrm>
          <a:prstGeom prst="rect">
            <a:avLst/>
          </a:prstGeom>
        </p:spPr>
        <p:txBody>
          <a:bodyPr wrap="square">
            <a:spAutoFit/>
          </a:bodyPr>
          <a:lstStyle/>
          <a:p>
            <a:r>
              <a:rPr lang="en-US" sz="3200" dirty="0" smtClean="0">
                <a:solidFill>
                  <a:srgbClr val="FFFFFF"/>
                </a:solidFill>
              </a:rPr>
              <a:t>@</a:t>
            </a:r>
            <a:r>
              <a:rPr lang="en-US" sz="3200" dirty="0" err="1">
                <a:solidFill>
                  <a:srgbClr val="FFFFFF"/>
                </a:solidFill>
              </a:rPr>
              <a:t>msugvnua</a:t>
            </a:r>
            <a:endParaRPr lang="en-US" sz="3200" dirty="0">
              <a:solidFill>
                <a:srgbClr val="FFFFFF"/>
              </a:solidFill>
            </a:endParaRPr>
          </a:p>
          <a:p>
            <a:r>
              <a:rPr lang="en-US" sz="3200" dirty="0" smtClean="0">
                <a:solidFill>
                  <a:srgbClr val="FFFFFF"/>
                </a:solidFill>
                <a:hlinkClick r:id="rId2"/>
              </a:rPr>
              <a:t>Alex.Krakovetskiy@devrain.com</a:t>
            </a:r>
            <a:endParaRPr lang="en-US" sz="3200" dirty="0" smtClean="0">
              <a:solidFill>
                <a:srgbClr val="FFFFFF"/>
              </a:solidFill>
            </a:endParaRPr>
          </a:p>
          <a:p>
            <a:endParaRPr lang="en-US" sz="3200" dirty="0">
              <a:solidFill>
                <a:srgbClr val="FFFFFF"/>
              </a:solidFill>
            </a:endParaRPr>
          </a:p>
          <a:p>
            <a:r>
              <a:rPr lang="en-US" sz="3200" smtClean="0">
                <a:solidFill>
                  <a:srgbClr val="FFFFFF"/>
                </a:solidFill>
                <a:hlinkClick r:id="rId3"/>
              </a:rPr>
              <a:t>http://devrain.com</a:t>
            </a:r>
            <a:endParaRPr lang="en-US" sz="3200" dirty="0">
              <a:solidFill>
                <a:srgbClr val="FFFFFF"/>
              </a:solidFill>
            </a:endParaRPr>
          </a:p>
        </p:txBody>
      </p:sp>
    </p:spTree>
    <p:extLst>
      <p:ext uri="{BB962C8B-B14F-4D97-AF65-F5344CB8AC3E}">
        <p14:creationId xmlns:p14="http://schemas.microsoft.com/office/powerpoint/2010/main" val="1425503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26907" y="144462"/>
            <a:ext cx="8496730" cy="6812763"/>
          </a:xfrm>
          <a:prstGeom prst="rect">
            <a:avLst/>
          </a:prstGeom>
        </p:spPr>
      </p:pic>
      <p:sp>
        <p:nvSpPr>
          <p:cNvPr id="3" name="Title 2"/>
          <p:cNvSpPr>
            <a:spLocks noGrp="1"/>
          </p:cNvSpPr>
          <p:nvPr>
            <p:ph type="title"/>
          </p:nvPr>
        </p:nvSpPr>
        <p:spPr/>
        <p:txBody>
          <a:bodyPr/>
          <a:lstStyle/>
          <a:p>
            <a:r>
              <a:rPr lang="ru-RU" dirty="0" smtClean="0">
                <a:gradFill>
                  <a:gsLst>
                    <a:gs pos="0">
                      <a:schemeClr val="accent4"/>
                    </a:gs>
                    <a:gs pos="100000">
                      <a:schemeClr val="accent4"/>
                    </a:gs>
                  </a:gsLst>
                  <a:lin ang="5400000" scaled="0"/>
                </a:gradFill>
              </a:rPr>
              <a:t>Цена ошибки</a:t>
            </a:r>
            <a:endParaRPr lang="en-US" dirty="0">
              <a:gradFill>
                <a:gsLst>
                  <a:gs pos="0">
                    <a:schemeClr val="accent4"/>
                  </a:gs>
                  <a:gs pos="100000">
                    <a:schemeClr val="accent4"/>
                  </a:gs>
                </a:gsLst>
                <a:lin ang="5400000" scaled="0"/>
              </a:gradFill>
            </a:endParaRPr>
          </a:p>
        </p:txBody>
      </p:sp>
    </p:spTree>
    <p:extLst>
      <p:ext uri="{BB962C8B-B14F-4D97-AF65-F5344CB8AC3E}">
        <p14:creationId xmlns:p14="http://schemas.microsoft.com/office/powerpoint/2010/main" val="2829875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gradFill>
                  <a:gsLst>
                    <a:gs pos="0">
                      <a:schemeClr val="accent4"/>
                    </a:gs>
                    <a:gs pos="100000">
                      <a:schemeClr val="accent4"/>
                    </a:gs>
                  </a:gsLst>
                  <a:lin ang="5400000" scaled="0"/>
                </a:gradFill>
              </a:rPr>
              <a:t>Оценка </a:t>
            </a:r>
            <a:r>
              <a:rPr lang="ru-RU" dirty="0" smtClean="0">
                <a:gradFill>
                  <a:gsLst>
                    <a:gs pos="0">
                      <a:schemeClr val="accent4"/>
                    </a:gs>
                    <a:gs pos="100000">
                      <a:schemeClr val="accent4"/>
                    </a:gs>
                  </a:gsLst>
                  <a:lin ang="5400000" scaled="0"/>
                </a:gradFill>
              </a:rPr>
              <a:t>проекта</a:t>
            </a:r>
            <a:r>
              <a:rPr lang="en-US" dirty="0" smtClean="0">
                <a:gradFill>
                  <a:gsLst>
                    <a:gs pos="0">
                      <a:schemeClr val="accent4"/>
                    </a:gs>
                    <a:gs pos="100000">
                      <a:schemeClr val="accent4"/>
                    </a:gs>
                  </a:gsLst>
                  <a:lin ang="5400000" scaled="0"/>
                </a:gradFill>
              </a:rPr>
              <a:t/>
            </a:r>
            <a:br>
              <a:rPr lang="en-US" dirty="0" smtClean="0">
                <a:gradFill>
                  <a:gsLst>
                    <a:gs pos="0">
                      <a:schemeClr val="accent4"/>
                    </a:gs>
                    <a:gs pos="100000">
                      <a:schemeClr val="accent4"/>
                    </a:gs>
                  </a:gsLst>
                  <a:lin ang="5400000" scaled="0"/>
                </a:gradFill>
              </a:rPr>
            </a:br>
            <a:r>
              <a:rPr lang="ru-RU" dirty="0" smtClean="0">
                <a:gradFill>
                  <a:gsLst>
                    <a:gs pos="0">
                      <a:schemeClr val="accent4"/>
                    </a:gs>
                    <a:gs pos="100000">
                      <a:schemeClr val="accent4"/>
                    </a:gs>
                  </a:gsLst>
                  <a:lin ang="5400000" scaled="0"/>
                </a:gradFill>
              </a:rPr>
              <a:t>Конус неопределенности</a:t>
            </a:r>
            <a:endParaRPr lang="en-US" dirty="0">
              <a:gradFill>
                <a:gsLst>
                  <a:gs pos="0">
                    <a:schemeClr val="accent4"/>
                  </a:gs>
                  <a:gs pos="100000">
                    <a:schemeClr val="accent4"/>
                  </a:gs>
                </a:gsLst>
                <a:lin ang="5400000" scaled="0"/>
              </a:gradFill>
            </a:endParaRPr>
          </a:p>
        </p:txBody>
      </p:sp>
      <p:sp>
        <p:nvSpPr>
          <p:cNvPr id="6" name="Text Placeholder 1"/>
          <p:cNvSpPr>
            <a:spLocks noGrp="1"/>
          </p:cNvSpPr>
          <p:nvPr>
            <p:ph type="body" sz="quarter" idx="10"/>
          </p:nvPr>
        </p:nvSpPr>
        <p:spPr>
          <a:xfrm>
            <a:off x="350837" y="1973262"/>
            <a:ext cx="5867400" cy="4724400"/>
          </a:xfrm>
        </p:spPr>
        <p:txBody>
          <a:bodyPr/>
          <a:lstStyle/>
          <a:p>
            <a:r>
              <a:rPr lang="ru-RU" sz="2400" dirty="0"/>
              <a:t>Это график, на горизонтальной оси которого указано </a:t>
            </a:r>
            <a:r>
              <a:rPr lang="ru-RU" sz="2400" b="1" dirty="0"/>
              <a:t>время</a:t>
            </a:r>
            <a:r>
              <a:rPr lang="ru-RU" sz="2400" dirty="0"/>
              <a:t>, а на вертикальной оси — </a:t>
            </a:r>
            <a:r>
              <a:rPr lang="ru-RU" sz="2400" b="1" dirty="0"/>
              <a:t>значение ошибки</a:t>
            </a:r>
            <a:r>
              <a:rPr lang="ru-RU" sz="2400" dirty="0"/>
              <a:t>, которая закладывается при оценке трудоёмкости. </a:t>
            </a:r>
            <a:endParaRPr lang="en-US" sz="2400" dirty="0" smtClean="0"/>
          </a:p>
          <a:p>
            <a:endParaRPr lang="en-US" sz="2400" dirty="0"/>
          </a:p>
          <a:p>
            <a:r>
              <a:rPr lang="en-US" sz="2400" dirty="0" smtClean="0"/>
              <a:t>C </a:t>
            </a:r>
            <a:r>
              <a:rPr lang="ru-RU" sz="2400" dirty="0" smtClean="0"/>
              <a:t>течением </a:t>
            </a:r>
            <a:r>
              <a:rPr lang="ru-RU" sz="2400" dirty="0"/>
              <a:t>времени, по мере того, как становится известно всё больше данных об оцениваемом проекте, о том, что же конкретно и в каких условиях придётся делать, «разброс» ошибки становится всё меньше.</a:t>
            </a:r>
          </a:p>
        </p:txBody>
      </p:sp>
      <p:pic>
        <p:nvPicPr>
          <p:cNvPr id="10244" name="Picture 4" descr="http://shmaliy.com/resources/articles/10/654/Estimation_Cone_of_Uncertaint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8237" y="1973262"/>
            <a:ext cx="5715000" cy="4143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332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gradFill>
                  <a:gsLst>
                    <a:gs pos="0">
                      <a:schemeClr val="accent4"/>
                    </a:gs>
                    <a:gs pos="100000">
                      <a:schemeClr val="accent4"/>
                    </a:gs>
                  </a:gsLst>
                  <a:lin ang="5400000" scaled="0"/>
                </a:gradFill>
              </a:rPr>
              <a:t>Оценка </a:t>
            </a:r>
            <a:r>
              <a:rPr lang="ru-RU" dirty="0" smtClean="0">
                <a:gradFill>
                  <a:gsLst>
                    <a:gs pos="0">
                      <a:schemeClr val="accent4"/>
                    </a:gs>
                    <a:gs pos="100000">
                      <a:schemeClr val="accent4"/>
                    </a:gs>
                  </a:gsLst>
                  <a:lin ang="5400000" scaled="0"/>
                </a:gradFill>
              </a:rPr>
              <a:t>проекта</a:t>
            </a:r>
            <a:r>
              <a:rPr lang="en-US" dirty="0" smtClean="0">
                <a:gradFill>
                  <a:gsLst>
                    <a:gs pos="0">
                      <a:schemeClr val="accent4"/>
                    </a:gs>
                    <a:gs pos="100000">
                      <a:schemeClr val="accent4"/>
                    </a:gs>
                  </a:gsLst>
                  <a:lin ang="5400000" scaled="0"/>
                </a:gradFill>
              </a:rPr>
              <a:t/>
            </a:r>
            <a:br>
              <a:rPr lang="en-US" dirty="0" smtClean="0">
                <a:gradFill>
                  <a:gsLst>
                    <a:gs pos="0">
                      <a:schemeClr val="accent4"/>
                    </a:gs>
                    <a:gs pos="100000">
                      <a:schemeClr val="accent4"/>
                    </a:gs>
                  </a:gsLst>
                  <a:lin ang="5400000" scaled="0"/>
                </a:gradFill>
              </a:rPr>
            </a:br>
            <a:r>
              <a:rPr lang="ru-RU" dirty="0" smtClean="0">
                <a:gradFill>
                  <a:gsLst>
                    <a:gs pos="0">
                      <a:schemeClr val="accent4"/>
                    </a:gs>
                    <a:gs pos="100000">
                      <a:schemeClr val="accent4"/>
                    </a:gs>
                  </a:gsLst>
                  <a:lin ang="5400000" scaled="0"/>
                </a:gradFill>
              </a:rPr>
              <a:t>Лучше переоценить, чем недооценить</a:t>
            </a:r>
            <a:endParaRPr lang="en-US" dirty="0">
              <a:gradFill>
                <a:gsLst>
                  <a:gs pos="0">
                    <a:schemeClr val="accent4"/>
                  </a:gs>
                  <a:gs pos="100000">
                    <a:schemeClr val="accent4"/>
                  </a:gs>
                </a:gsLst>
                <a:lin ang="5400000" scaled="0"/>
              </a:gradFill>
            </a:endParaRPr>
          </a:p>
        </p:txBody>
      </p:sp>
      <p:sp>
        <p:nvSpPr>
          <p:cNvPr id="6" name="Text Placeholder 1"/>
          <p:cNvSpPr>
            <a:spLocks noGrp="1"/>
          </p:cNvSpPr>
          <p:nvPr>
            <p:ph type="body" sz="quarter" idx="10"/>
          </p:nvPr>
        </p:nvSpPr>
        <p:spPr>
          <a:xfrm>
            <a:off x="350837" y="1973262"/>
            <a:ext cx="5867400" cy="4724400"/>
          </a:xfrm>
        </p:spPr>
        <p:txBody>
          <a:bodyPr/>
          <a:lstStyle/>
          <a:p>
            <a:r>
              <a:rPr lang="ru-RU" dirty="0" smtClean="0"/>
              <a:t>При переоценке цена ошибки растет линейно </a:t>
            </a:r>
            <a:r>
              <a:rPr lang="ru-RU" sz="2400" dirty="0" smtClean="0"/>
              <a:t>(«Работа </a:t>
            </a:r>
            <a:r>
              <a:rPr lang="ru-RU" sz="2400" dirty="0"/>
              <a:t>заполняет время, отпущенное на </a:t>
            </a:r>
            <a:r>
              <a:rPr lang="ru-RU" sz="2400" dirty="0" smtClean="0"/>
              <a:t>неё», закон Паркинсона)</a:t>
            </a:r>
          </a:p>
          <a:p>
            <a:endParaRPr lang="ru-RU" sz="2400" dirty="0"/>
          </a:p>
          <a:p>
            <a:r>
              <a:rPr lang="ru-RU" dirty="0"/>
              <a:t>При </a:t>
            </a:r>
            <a:r>
              <a:rPr lang="ru-RU" dirty="0" smtClean="0"/>
              <a:t>недооценке цена ошибки растет по экспоненте</a:t>
            </a:r>
            <a:endParaRPr lang="ru-RU" dirty="0"/>
          </a:p>
        </p:txBody>
      </p:sp>
      <p:pic>
        <p:nvPicPr>
          <p:cNvPr id="13314" name="Picture 2" descr="http://skysigal.xact-solutions.com/Portals/SkySigal/images/Blog/WLW/0b1c98b0418f_C839/image15%5B1%5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5837" y="2354262"/>
            <a:ext cx="6019223" cy="2842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459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gradFill>
                  <a:gsLst>
                    <a:gs pos="0">
                      <a:schemeClr val="accent4"/>
                    </a:gs>
                    <a:gs pos="100000">
                      <a:schemeClr val="accent4"/>
                    </a:gs>
                  </a:gsLst>
                  <a:lin ang="5400000" scaled="0"/>
                </a:gradFill>
              </a:rPr>
              <a:t>Оценка </a:t>
            </a:r>
            <a:r>
              <a:rPr lang="ru-RU" dirty="0" smtClean="0">
                <a:gradFill>
                  <a:gsLst>
                    <a:gs pos="0">
                      <a:schemeClr val="accent4"/>
                    </a:gs>
                    <a:gs pos="100000">
                      <a:schemeClr val="accent4"/>
                    </a:gs>
                  </a:gsLst>
                  <a:lin ang="5400000" scaled="0"/>
                </a:gradFill>
              </a:rPr>
              <a:t>проекта</a:t>
            </a:r>
            <a:r>
              <a:rPr lang="en-US" dirty="0" smtClean="0">
                <a:gradFill>
                  <a:gsLst>
                    <a:gs pos="0">
                      <a:schemeClr val="accent4"/>
                    </a:gs>
                    <a:gs pos="100000">
                      <a:schemeClr val="accent4"/>
                    </a:gs>
                  </a:gsLst>
                  <a:lin ang="5400000" scaled="0"/>
                </a:gradFill>
              </a:rPr>
              <a:t/>
            </a:r>
            <a:br>
              <a:rPr lang="en-US" dirty="0" smtClean="0">
                <a:gradFill>
                  <a:gsLst>
                    <a:gs pos="0">
                      <a:schemeClr val="accent4"/>
                    </a:gs>
                    <a:gs pos="100000">
                      <a:schemeClr val="accent4"/>
                    </a:gs>
                  </a:gsLst>
                  <a:lin ang="5400000" scaled="0"/>
                </a:gradFill>
              </a:rPr>
            </a:br>
            <a:r>
              <a:rPr lang="ru-RU" dirty="0" smtClean="0">
                <a:gradFill>
                  <a:gsLst>
                    <a:gs pos="0">
                      <a:schemeClr val="accent4"/>
                    </a:gs>
                    <a:gs pos="100000">
                      <a:schemeClr val="accent4"/>
                    </a:gs>
                  </a:gsLst>
                  <a:lin ang="5400000" scaled="0"/>
                </a:gradFill>
              </a:rPr>
              <a:t>Зона невероятности</a:t>
            </a:r>
            <a:endParaRPr lang="en-US" dirty="0">
              <a:gradFill>
                <a:gsLst>
                  <a:gs pos="0">
                    <a:schemeClr val="accent4"/>
                  </a:gs>
                  <a:gs pos="100000">
                    <a:schemeClr val="accent4"/>
                  </a:gs>
                </a:gsLst>
                <a:lin ang="5400000" scaled="0"/>
              </a:gradFill>
            </a:endParaRPr>
          </a:p>
        </p:txBody>
      </p:sp>
      <p:sp>
        <p:nvSpPr>
          <p:cNvPr id="6" name="Text Placeholder 1"/>
          <p:cNvSpPr>
            <a:spLocks noGrp="1"/>
          </p:cNvSpPr>
          <p:nvPr>
            <p:ph type="body" sz="quarter" idx="10"/>
          </p:nvPr>
        </p:nvSpPr>
        <p:spPr>
          <a:xfrm>
            <a:off x="350837" y="2430462"/>
            <a:ext cx="11430000" cy="4267200"/>
          </a:xfrm>
        </p:spPr>
        <p:txBody>
          <a:bodyPr/>
          <a:lstStyle/>
          <a:p>
            <a:r>
              <a:rPr lang="ru-RU" sz="5400" dirty="0" smtClean="0"/>
              <a:t>9 </a:t>
            </a:r>
            <a:r>
              <a:rPr lang="ru-RU" sz="5400" dirty="0"/>
              <a:t>женщин не могут родить ребёнка за 1 </a:t>
            </a:r>
            <a:r>
              <a:rPr lang="ru-RU" sz="5400" dirty="0" smtClean="0"/>
              <a:t>месяц</a:t>
            </a:r>
            <a:endParaRPr lang="en-US" sz="5400" dirty="0" smtClean="0"/>
          </a:p>
          <a:p>
            <a:endParaRPr lang="en-US" sz="2000" dirty="0" smtClean="0"/>
          </a:p>
          <a:p>
            <a:r>
              <a:rPr lang="uk-UA" sz="2000" dirty="0"/>
              <a:t>Ф</a:t>
            </a:r>
            <a:r>
              <a:rPr lang="uk-UA" sz="2000" dirty="0" smtClean="0"/>
              <a:t>редерик </a:t>
            </a:r>
            <a:r>
              <a:rPr lang="uk-UA" sz="2000" dirty="0" err="1"/>
              <a:t>Брукс</a:t>
            </a:r>
            <a:r>
              <a:rPr lang="en-US" sz="2000" dirty="0"/>
              <a:t>. </a:t>
            </a:r>
            <a:r>
              <a:rPr lang="ru-RU" sz="2000" dirty="0"/>
              <a:t>Мифический </a:t>
            </a:r>
            <a:r>
              <a:rPr lang="ru-RU" sz="2000" dirty="0" smtClean="0"/>
              <a:t>человеко-месяц</a:t>
            </a:r>
            <a:endParaRPr lang="en-US" sz="2000" dirty="0" smtClean="0"/>
          </a:p>
          <a:p>
            <a:r>
              <a:rPr lang="ru-RU" sz="2000" dirty="0"/>
              <a:t/>
            </a:r>
            <a:br>
              <a:rPr lang="ru-RU" sz="2000" dirty="0"/>
            </a:br>
            <a:r>
              <a:rPr lang="ru-RU" sz="2000" dirty="0"/>
              <a:t/>
            </a:r>
            <a:br>
              <a:rPr lang="ru-RU" sz="2000" dirty="0"/>
            </a:br>
            <a:r>
              <a:rPr lang="ru-RU" sz="2400" dirty="0"/>
              <a:t>* 25% - «условный» предел сжимания времени</a:t>
            </a:r>
          </a:p>
        </p:txBody>
      </p:sp>
    </p:spTree>
    <p:extLst>
      <p:ext uri="{BB962C8B-B14F-4D97-AF65-F5344CB8AC3E}">
        <p14:creationId xmlns:p14="http://schemas.microsoft.com/office/powerpoint/2010/main" val="2002685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gradFill>
                  <a:gsLst>
                    <a:gs pos="0">
                      <a:schemeClr val="accent4"/>
                    </a:gs>
                    <a:gs pos="100000">
                      <a:schemeClr val="accent4"/>
                    </a:gs>
                  </a:gsLst>
                  <a:lin ang="5400000" scaled="0"/>
                </a:gradFill>
              </a:rPr>
              <a:t>Оценка </a:t>
            </a:r>
            <a:r>
              <a:rPr lang="ru-RU" dirty="0" smtClean="0">
                <a:gradFill>
                  <a:gsLst>
                    <a:gs pos="0">
                      <a:schemeClr val="accent4"/>
                    </a:gs>
                    <a:gs pos="100000">
                      <a:schemeClr val="accent4"/>
                    </a:gs>
                  </a:gsLst>
                  <a:lin ang="5400000" scaled="0"/>
                </a:gradFill>
              </a:rPr>
              <a:t>проекта</a:t>
            </a:r>
            <a:br>
              <a:rPr lang="ru-RU" dirty="0" smtClean="0">
                <a:gradFill>
                  <a:gsLst>
                    <a:gs pos="0">
                      <a:schemeClr val="accent4"/>
                    </a:gs>
                    <a:gs pos="100000">
                      <a:schemeClr val="accent4"/>
                    </a:gs>
                  </a:gsLst>
                  <a:lin ang="5400000" scaled="0"/>
                </a:gradFill>
              </a:rPr>
            </a:br>
            <a:r>
              <a:rPr lang="ru-RU" dirty="0" smtClean="0">
                <a:gradFill>
                  <a:gsLst>
                    <a:gs pos="0">
                      <a:schemeClr val="accent4"/>
                    </a:gs>
                    <a:gs pos="100000">
                      <a:schemeClr val="accent4"/>
                    </a:gs>
                  </a:gsLst>
                  <a:lin ang="5400000" scaled="0"/>
                </a:gradFill>
              </a:rPr>
              <a:t>Две оценки</a:t>
            </a:r>
            <a:endParaRPr lang="en-US" dirty="0">
              <a:gradFill>
                <a:gsLst>
                  <a:gs pos="0">
                    <a:schemeClr val="accent4"/>
                  </a:gs>
                  <a:gs pos="100000">
                    <a:schemeClr val="accent4"/>
                  </a:gs>
                </a:gsLst>
                <a:lin ang="5400000" scaled="0"/>
              </a:gradFill>
            </a:endParaRPr>
          </a:p>
        </p:txBody>
      </p:sp>
      <p:sp>
        <p:nvSpPr>
          <p:cNvPr id="6" name="Text Placeholder 1"/>
          <p:cNvSpPr>
            <a:spLocks noGrp="1"/>
          </p:cNvSpPr>
          <p:nvPr>
            <p:ph type="body" sz="quarter" idx="10"/>
          </p:nvPr>
        </p:nvSpPr>
        <p:spPr>
          <a:xfrm>
            <a:off x="350837" y="2430462"/>
            <a:ext cx="11430000" cy="4267200"/>
          </a:xfrm>
        </p:spPr>
        <p:txBody>
          <a:bodyPr/>
          <a:lstStyle/>
          <a:p>
            <a:r>
              <a:rPr lang="ru-RU" sz="4800" dirty="0" smtClean="0"/>
              <a:t>Всегда должно быть две оценки: оптимистическая и пессимистическая. </a:t>
            </a:r>
            <a:endParaRPr lang="en-US" sz="4800" dirty="0" smtClean="0"/>
          </a:p>
          <a:p>
            <a:endParaRPr lang="en-US" sz="1200" dirty="0" smtClean="0"/>
          </a:p>
          <a:p>
            <a:r>
              <a:rPr lang="ru-RU" sz="4800" dirty="0" smtClean="0"/>
              <a:t>Скрывать от заказчика пессимистический сценарий не нужно.</a:t>
            </a:r>
            <a:endParaRPr lang="ru-RU" sz="2000" dirty="0"/>
          </a:p>
        </p:txBody>
      </p:sp>
    </p:spTree>
    <p:extLst>
      <p:ext uri="{BB962C8B-B14F-4D97-AF65-F5344CB8AC3E}">
        <p14:creationId xmlns:p14="http://schemas.microsoft.com/office/powerpoint/2010/main" val="749807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gradFill>
                  <a:gsLst>
                    <a:gs pos="0">
                      <a:schemeClr val="accent4"/>
                    </a:gs>
                    <a:gs pos="100000">
                      <a:schemeClr val="accent4"/>
                    </a:gs>
                  </a:gsLst>
                  <a:lin ang="5400000" scaled="0"/>
                </a:gradFill>
              </a:rPr>
              <a:t>Оценка </a:t>
            </a:r>
            <a:r>
              <a:rPr lang="ru-RU" dirty="0" smtClean="0">
                <a:gradFill>
                  <a:gsLst>
                    <a:gs pos="0">
                      <a:schemeClr val="accent4"/>
                    </a:gs>
                    <a:gs pos="100000">
                      <a:schemeClr val="accent4"/>
                    </a:gs>
                  </a:gsLst>
                  <a:lin ang="5400000" scaled="0"/>
                </a:gradFill>
              </a:rPr>
              <a:t>стоимости проекта</a:t>
            </a:r>
            <a:br>
              <a:rPr lang="ru-RU" dirty="0" smtClean="0">
                <a:gradFill>
                  <a:gsLst>
                    <a:gs pos="0">
                      <a:schemeClr val="accent4"/>
                    </a:gs>
                    <a:gs pos="100000">
                      <a:schemeClr val="accent4"/>
                    </a:gs>
                  </a:gsLst>
                  <a:lin ang="5400000" scaled="0"/>
                </a:gradFill>
              </a:rPr>
            </a:br>
            <a:r>
              <a:rPr lang="ru-RU" dirty="0" smtClean="0">
                <a:gradFill>
                  <a:gsLst>
                    <a:gs pos="0">
                      <a:schemeClr val="accent4"/>
                    </a:gs>
                    <a:gs pos="100000">
                      <a:schemeClr val="accent4"/>
                    </a:gs>
                  </a:gsLst>
                  <a:lin ang="5400000" scaled="0"/>
                </a:gradFill>
              </a:rPr>
              <a:t>Честная оценка</a:t>
            </a:r>
            <a:endParaRPr lang="en-US" dirty="0">
              <a:gradFill>
                <a:gsLst>
                  <a:gs pos="0">
                    <a:schemeClr val="accent4"/>
                  </a:gs>
                  <a:gs pos="100000">
                    <a:schemeClr val="accent4"/>
                  </a:gs>
                </a:gsLst>
                <a:lin ang="5400000" scaled="0"/>
              </a:gradFill>
            </a:endParaRPr>
          </a:p>
        </p:txBody>
      </p:sp>
      <p:sp>
        <p:nvSpPr>
          <p:cNvPr id="6" name="Text Placeholder 1"/>
          <p:cNvSpPr>
            <a:spLocks noGrp="1"/>
          </p:cNvSpPr>
          <p:nvPr>
            <p:ph type="body" sz="quarter" idx="10"/>
          </p:nvPr>
        </p:nvSpPr>
        <p:spPr>
          <a:xfrm>
            <a:off x="350837" y="2201862"/>
            <a:ext cx="11430000" cy="4495800"/>
          </a:xfrm>
        </p:spPr>
        <p:txBody>
          <a:bodyPr/>
          <a:lstStyle/>
          <a:p>
            <a:r>
              <a:rPr lang="ru-RU" dirty="0" smtClean="0"/>
              <a:t>Часовая ставка * Количество человеко-часов</a:t>
            </a:r>
          </a:p>
          <a:p>
            <a:endParaRPr lang="ru-RU" dirty="0"/>
          </a:p>
          <a:p>
            <a:r>
              <a:rPr lang="ru-RU" dirty="0" smtClean="0"/>
              <a:t>* 1.3 </a:t>
            </a:r>
            <a:r>
              <a:rPr lang="en-US" dirty="0" smtClean="0"/>
              <a:t>// </a:t>
            </a:r>
            <a:r>
              <a:rPr lang="ru-RU" dirty="0" smtClean="0"/>
              <a:t>риски </a:t>
            </a:r>
            <a:r>
              <a:rPr lang="en-US" dirty="0" smtClean="0"/>
              <a:t>~ </a:t>
            </a:r>
            <a:r>
              <a:rPr lang="ru-RU" dirty="0" smtClean="0"/>
              <a:t>30%</a:t>
            </a:r>
            <a:br>
              <a:rPr lang="ru-RU" dirty="0" smtClean="0"/>
            </a:br>
            <a:r>
              <a:rPr lang="ru-RU" dirty="0" smtClean="0"/>
              <a:t/>
            </a:r>
            <a:br>
              <a:rPr lang="ru-RU" dirty="0" smtClean="0"/>
            </a:br>
            <a:r>
              <a:rPr lang="ru-RU" dirty="0" smtClean="0"/>
              <a:t>= стоимость проекта</a:t>
            </a:r>
          </a:p>
          <a:p>
            <a:pPr marL="571500" indent="-571500">
              <a:buFont typeface="Arial" panose="020B0604020202020204" pitchFamily="34" charset="0"/>
              <a:buChar char="•"/>
            </a:pPr>
            <a:endParaRPr lang="ru-RU" dirty="0"/>
          </a:p>
        </p:txBody>
      </p:sp>
    </p:spTree>
    <p:extLst>
      <p:ext uri="{BB962C8B-B14F-4D97-AF65-F5344CB8AC3E}">
        <p14:creationId xmlns:p14="http://schemas.microsoft.com/office/powerpoint/2010/main" val="1784089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1000"/>
                                        <p:tgtEl>
                                          <p:spTgt spid="6">
                                            <p:txEl>
                                              <p:pRg st="2" end="2"/>
                                            </p:txEl>
                                          </p:spTgt>
                                        </p:tgtEl>
                                      </p:cBhvr>
                                    </p:animEffect>
                                    <p:anim calcmode="lin" valueType="num">
                                      <p:cBhvr>
                                        <p:cTn id="1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gradFill>
                  <a:gsLst>
                    <a:gs pos="0">
                      <a:schemeClr val="accent4"/>
                    </a:gs>
                    <a:gs pos="100000">
                      <a:schemeClr val="accent4"/>
                    </a:gs>
                  </a:gsLst>
                  <a:lin ang="5400000" scaled="0"/>
                </a:gradFill>
              </a:rPr>
              <a:t>Оценка </a:t>
            </a:r>
            <a:r>
              <a:rPr lang="ru-RU" dirty="0" smtClean="0">
                <a:gradFill>
                  <a:gsLst>
                    <a:gs pos="0">
                      <a:schemeClr val="accent4"/>
                    </a:gs>
                    <a:gs pos="100000">
                      <a:schemeClr val="accent4"/>
                    </a:gs>
                  </a:gsLst>
                  <a:lin ang="5400000" scaled="0"/>
                </a:gradFill>
              </a:rPr>
              <a:t>стоимости проекта</a:t>
            </a:r>
            <a:br>
              <a:rPr lang="ru-RU" dirty="0" smtClean="0">
                <a:gradFill>
                  <a:gsLst>
                    <a:gs pos="0">
                      <a:schemeClr val="accent4"/>
                    </a:gs>
                    <a:gs pos="100000">
                      <a:schemeClr val="accent4"/>
                    </a:gs>
                  </a:gsLst>
                  <a:lin ang="5400000" scaled="0"/>
                </a:gradFill>
              </a:rPr>
            </a:br>
            <a:r>
              <a:rPr lang="ru-RU" dirty="0" smtClean="0">
                <a:gradFill>
                  <a:gsLst>
                    <a:gs pos="0">
                      <a:schemeClr val="accent4"/>
                    </a:gs>
                    <a:gs pos="100000">
                      <a:schemeClr val="accent4"/>
                    </a:gs>
                  </a:gsLst>
                  <a:lin ang="5400000" scaled="0"/>
                </a:gradFill>
              </a:rPr>
              <a:t>Две оценки</a:t>
            </a:r>
            <a:r>
              <a:rPr lang="en-US" dirty="0" smtClean="0">
                <a:gradFill>
                  <a:gsLst>
                    <a:gs pos="0">
                      <a:schemeClr val="accent4"/>
                    </a:gs>
                    <a:gs pos="100000">
                      <a:schemeClr val="accent4"/>
                    </a:gs>
                  </a:gsLst>
                  <a:lin ang="5400000" scaled="0"/>
                </a:gradFill>
              </a:rPr>
              <a:t>. </a:t>
            </a:r>
            <a:r>
              <a:rPr lang="ru-RU" dirty="0" smtClean="0">
                <a:gradFill>
                  <a:gsLst>
                    <a:gs pos="0">
                      <a:schemeClr val="accent4"/>
                    </a:gs>
                    <a:gs pos="100000">
                      <a:schemeClr val="accent4"/>
                    </a:gs>
                  </a:gsLst>
                  <a:lin ang="5400000" scaled="0"/>
                </a:gradFill>
              </a:rPr>
              <a:t>Математическая модель</a:t>
            </a:r>
            <a:endParaRPr lang="en-US" dirty="0">
              <a:gradFill>
                <a:gsLst>
                  <a:gs pos="0">
                    <a:schemeClr val="accent4"/>
                  </a:gs>
                  <a:gs pos="100000">
                    <a:schemeClr val="accent4"/>
                  </a:gs>
                </a:gsLst>
                <a:lin ang="5400000" scaled="0"/>
              </a:gradFill>
            </a:endParaRPr>
          </a:p>
        </p:txBody>
      </p:sp>
      <p:sp>
        <p:nvSpPr>
          <p:cNvPr id="6" name="Text Placeholder 1"/>
          <p:cNvSpPr>
            <a:spLocks noGrp="1"/>
          </p:cNvSpPr>
          <p:nvPr>
            <p:ph type="body" sz="quarter" idx="10"/>
          </p:nvPr>
        </p:nvSpPr>
        <p:spPr>
          <a:xfrm>
            <a:off x="350837" y="2430462"/>
            <a:ext cx="11430000" cy="4267200"/>
          </a:xfrm>
        </p:spPr>
        <p:txBody>
          <a:bodyPr/>
          <a:lstStyle/>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pPr marL="457200" indent="-457200">
              <a:buFont typeface="+mj-lt"/>
              <a:buAutoNum type="arabicPeriod"/>
            </a:pPr>
            <a:r>
              <a:rPr lang="en-US" sz="2000" dirty="0" smtClean="0"/>
              <a:t>C (best-case)</a:t>
            </a:r>
          </a:p>
          <a:p>
            <a:pPr marL="457200" indent="-457200">
              <a:buFont typeface="+mj-lt"/>
              <a:buAutoNum type="arabicPeriod"/>
            </a:pPr>
            <a:r>
              <a:rPr lang="en-US" sz="2000" dirty="0" smtClean="0"/>
              <a:t>C (worse-case)</a:t>
            </a:r>
          </a:p>
          <a:p>
            <a:pPr marL="457200" indent="-457200">
              <a:buFont typeface="+mj-lt"/>
              <a:buAutoNum type="arabicPeriod"/>
            </a:pPr>
            <a:r>
              <a:rPr lang="en-US" sz="2000" dirty="0" smtClean="0"/>
              <a:t>P (best-case)</a:t>
            </a:r>
          </a:p>
          <a:p>
            <a:pPr marL="457200" indent="-457200">
              <a:buFont typeface="+mj-lt"/>
              <a:buAutoNum type="arabicPeriod"/>
            </a:pPr>
            <a:r>
              <a:rPr lang="en-US" sz="2000" dirty="0" smtClean="0"/>
              <a:t>P (worse-case)</a:t>
            </a:r>
            <a:endParaRPr lang="ru-RU" sz="2000" dirty="0"/>
          </a:p>
        </p:txBody>
      </p:sp>
      <p:pic>
        <p:nvPicPr>
          <p:cNvPr id="1032" name="Picture 8" descr="image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237" y="2582862"/>
            <a:ext cx="4895850" cy="4476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37" y="3897311"/>
            <a:ext cx="5095875" cy="66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685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5-30405_Build_Template_16x9_DarkBlue_Color_Background">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2.xml><?xml version="1.0" encoding="utf-8"?>
<a:theme xmlns:a="http://schemas.openxmlformats.org/drawingml/2006/main" name="4_5-30405_Build_Template_16x9_White_Background">
  <a:themeElements>
    <a:clrScheme name="Build">
      <a:dk1>
        <a:srgbClr val="000000"/>
      </a:dk1>
      <a:lt1>
        <a:srgbClr val="FFFFFF"/>
      </a:lt1>
      <a:dk2>
        <a:srgbClr val="00BCF2"/>
      </a:dk2>
      <a:lt2>
        <a:srgbClr val="FFFFFF"/>
      </a:lt2>
      <a:accent1>
        <a:srgbClr val="00BCF2"/>
      </a:accent1>
      <a:accent2>
        <a:srgbClr val="9B4F96"/>
      </a:accent2>
      <a:accent3>
        <a:srgbClr val="E81123"/>
      </a:accent3>
      <a:accent4>
        <a:srgbClr val="00188F"/>
      </a:accent4>
      <a:accent5>
        <a:srgbClr val="7FBA00"/>
      </a:accent5>
      <a:accent6>
        <a:srgbClr val="FF8C00"/>
      </a:accent6>
      <a:hlink>
        <a:srgbClr val="000000"/>
      </a:hlink>
      <a:folHlink>
        <a:srgbClr val="0C0C0C"/>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3.xml><?xml version="1.0" encoding="utf-8"?>
<a:theme xmlns:a="http://schemas.openxmlformats.org/drawingml/2006/main" name="3_5-30405_Build_Template_16x9_Red_Color_Background">
  <a:themeElements>
    <a:clrScheme name="Build-Red">
      <a:dk1>
        <a:srgbClr val="000000"/>
      </a:dk1>
      <a:lt1>
        <a:srgbClr val="FFFFFF"/>
      </a:lt1>
      <a:dk2>
        <a:srgbClr val="E34A28"/>
      </a:dk2>
      <a:lt2>
        <a:srgbClr val="FFFFFF"/>
      </a:lt2>
      <a:accent1>
        <a:srgbClr val="00BCF2"/>
      </a:accent1>
      <a:accent2>
        <a:srgbClr val="9B4F96"/>
      </a:accent2>
      <a:accent3>
        <a:srgbClr val="00D8CC"/>
      </a:accent3>
      <a:accent4>
        <a:srgbClr val="00188F"/>
      </a:accent4>
      <a:accent5>
        <a:srgbClr val="7FBA00"/>
      </a:accent5>
      <a:accent6>
        <a:srgbClr val="FF8C00"/>
      </a:accent6>
      <a:hlink>
        <a:srgbClr val="FFFFFF"/>
      </a:hlink>
      <a:folHlink>
        <a:srgbClr val="FFFFFF"/>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4.xml><?xml version="1.0" encoding="utf-8"?>
<a:theme xmlns:a="http://schemas.openxmlformats.org/drawingml/2006/main" name="2_5-30405_Build_Template_16x9_LightBlue_Color_Background">
  <a:themeElements>
    <a:clrScheme name="Build - Light Blue">
      <a:dk1>
        <a:srgbClr val="000000"/>
      </a:dk1>
      <a:lt1>
        <a:srgbClr val="FFFFFF"/>
      </a:lt1>
      <a:dk2>
        <a:srgbClr val="00BCF2"/>
      </a:dk2>
      <a:lt2>
        <a:srgbClr val="FFFFFF"/>
      </a:lt2>
      <a:accent1>
        <a:srgbClr val="00188F"/>
      </a:accent1>
      <a:accent2>
        <a:srgbClr val="9B4F96"/>
      </a:accent2>
      <a:accent3>
        <a:srgbClr val="E34A28"/>
      </a:accent3>
      <a:accent4>
        <a:srgbClr val="00D8CC"/>
      </a:accent4>
      <a:accent5>
        <a:srgbClr val="7FBA00"/>
      </a:accent5>
      <a:accent6>
        <a:srgbClr val="FF8C00"/>
      </a:accent6>
      <a:hlink>
        <a:srgbClr val="00188F"/>
      </a:hlink>
      <a:folHlink>
        <a:srgbClr val="00188F"/>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5.xml><?xml version="1.0" encoding="utf-8"?>
<a:theme xmlns:a="http://schemas.openxmlformats.org/drawingml/2006/main" name="Build_Template_16x9 (2)">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2012-11-02T07:00:00+00:00</Event_x0020_End_x0020_Date>
    <Event_x0020_Start_x0020_Date xmlns="2295e2e7-0eeb-498e-8716-217bb2ee6ee3">2012-10-29T07:00:00+00:00</Event_x0020_Start_x0020_Date>
    <MS_x0020_Speaker xmlns="2295e2e7-0eeb-498e-8716-217bb2ee6ee3">
      <UserInfo>
        <DisplayName/>
        <AccountId xsi:nil="true"/>
        <AccountType/>
      </UserInfo>
    </MS_x0020_Speaker>
    <External_x0020_Speaker xmlns="2295e2e7-0eeb-498e-8716-217bb2ee6ee3"> Stefan Wick</External_x0020_Speaker>
    <Session_x0020_Code xmlns="2295e2e7-0eeb-498e-8716-217bb2ee6ee3">3-045</Session_x0020_Code>
    <ProductTaxHTField0 xmlns="2295e2e7-0eeb-498e-8716-217bb2ee6ee3">
      <Terms xmlns="http://schemas.microsoft.com/office/infopath/2007/PartnerControls"/>
    </ProductTaxHTField0>
    <Presentation_x0020_Date xmlns="2295e2e7-0eeb-498e-8716-217bb2ee6ee3">2012-10-31T00:00:00-07:00</Presentation_x0020_Dat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Redmond</TermName>
          <TermId xmlns="http://schemas.microsoft.com/office/infopath/2007/PartnerControls">c18f3657-b811-49ee-9b08-ce77b3e7702b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Event1TaxHTField0>
    <MS_x0020_Content_x0020_Owner xmlns="2295e2e7-0eeb-498e-8716-217bb2ee6ee3">
      <UserInfo>
        <DisplayName/>
        <AccountId xsi:nil="true"/>
        <AccountType/>
      </UserInfo>
    </MS_x0020_Content_x0020_Owner>
    <Event_x0020_VenueTaxHTField0 xmlns="2295e2e7-0eeb-498e-8716-217bb2ee6ee3">
      <Terms xmlns="http://schemas.microsoft.com/office/infopath/2007/PartnerControls">
        <TermInfo xmlns="http://schemas.microsoft.com/office/infopath/2007/PartnerControls">
          <TermName xmlns="http://schemas.microsoft.com/office/infopath/2007/PartnerControls">Microsoft Conference Center</TermName>
          <TermId xmlns="http://schemas.microsoft.com/office/infopath/2007/PartnerControls">9ee5e79d-18a6-44c6-bfde-7021198eb4fc</TermId>
        </TermInfo>
      </Terms>
    </Event_x0020_VenueTaxHTField0>
    <TaxCatchAll xmlns="230e9df3-be65-4c73-a93b-d1236ebd677e">
      <Value>309</Value>
      <Value>308</Value>
      <Value>605</Value>
    </TaxCatchAll>
    <AudienceTaxHTField0 xmlns="8b529f77-48ab-4581-b468-93f09345b8aa">
      <Terms xmlns="http://schemas.microsoft.com/office/infopath/2007/PartnerControls"/>
    </AudienceTaxHTField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e0a86041a56020ff4ea211664d8cb510">
  <xsd:schema xmlns:xsd="http://www.w3.org/2001/XMLSchema" xmlns:xs="http://www.w3.org/2001/XMLSchema" xmlns:p="http://schemas.microsoft.com/office/2006/metadata/properties" xmlns:ns2="2295e2e7-0eeb-498e-8716-217bb2ee6ee3" xmlns:ns3="230e9df3-be65-4c73-a93b-d1236ebd677e" xmlns:ns4="8b529f77-48ab-4581-b468-93f09345b8aa" targetNamespace="http://schemas.microsoft.com/office/2006/metadata/properties" ma:root="true" ma:fieldsID="5e835464bd230cacb7fe8686bec35256" ns2:_="" ns3:_="" ns4:_="">
    <xsd:import namespace="2295e2e7-0eeb-498e-8716-217bb2ee6ee3"/>
    <xsd:import namespace="230e9df3-be65-4c73-a93b-d1236ebd677e"/>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3:TaxCatchAll" minOccurs="0"/>
                <xsd:element ref="ns2:ProductTaxHTField0" minOccurs="0"/>
                <xsd:element ref="ns3:TaxCatchAllLabel" minOccurs="0"/>
                <xsd:element ref="ns2:CampaignTaxHTField0" minOccurs="0"/>
                <xsd:element ref="ns2:TrackTaxHTField0" minOccurs="0"/>
                <xsd:element ref="ns2:Event_x0020_VenueTaxHTField0" minOccurs="0"/>
                <xsd:element ref="ns4: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e385fb40-52d4-4fae-9c5b-3e8ff8a5878e" ma:termSetId="3005e9c6-5dbe-483c-971d-51ba052e9268" ma:anchorId="00000000-0000-0000-0000-000000000000" ma:open="false" ma:isKeyword="false">
      <xsd:complexType>
        <xsd:sequence>
          <xsd:element ref="pc:Terms" minOccurs="0" maxOccurs="1"/>
        </xsd:sequence>
      </xsd:complexType>
    </xsd:element>
    <xsd:element name="CampaignTaxHTField0" ma:index="22" nillable="true" ma:taxonomy="true" ma:internalName="CampaignTaxHTField0" ma:taxonomyFieldName="Campaign" ma:displayName="Campaign" ma:default="" ma:fieldId="{bcb0c99d-b00c-42c6-a16b-e1e19731231d}" ma:sspId="e385fb40-52d4-4fae-9c5b-3e8ff8a5878e" ma:termSetId="769410c5-f612-414c-bc8d-14eb300b4117"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e385fb40-52d4-4fae-9c5b-3e8ff8a5878e" ma:termSetId="0e8a185d-72dd-4c1d-8327-06082ee7fbb4"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e385fb40-52d4-4fae-9c5b-3e8ff8a5878e" ma:termSetId="8280d8e6-c94b-487a-bd8b-a7d74984b60f"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e385fb40-52d4-4fae-9c5b-3e8ff8a5878e" ma:termSetId="9f38d074-2cf4-4ed1-a6e5-5a4bce426041" ma:anchorId="00000000-0000-0000-0000-000000000000" ma:open="false" ma:isKeyword="false">
      <xsd:complexType>
        <xsd:sequence>
          <xsd:element ref="pc:Terms" minOccurs="0" maxOccurs="1"/>
        </xsd:sequence>
      </xsd:complexType>
    </xsd:element>
    <xsd:element name="Event1TaxHTField0" ma:index="30" nillable="true" ma:taxonomy="true" ma:internalName="Event1TaxHTField0" ma:taxonomyFieldName="Event1" ma:displayName="Event Name" ma:readOnly="false" ma:default="" ma:fieldId="{173efa96-a0c5-4b7e-a5c5-ebf0027a79b9}" ma:sspId="e385fb40-52d4-4fae-9c5b-3e8ff8a5878e" ma:termSetId="a93ddb37-2243-4aad-9cf2-0d00c5bfa8e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e385fb40-52d4-4fae-9c5b-3e8ff8a5878e" ma:termSetId="147febbf-7221-47e1-ac97-bfa1a8e909cb"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schemas.microsoft.com/office/infopath/2007/PartnerControls"/>
    <ds:schemaRef ds:uri="http://www.w3.org/XML/1998/namespace"/>
    <ds:schemaRef ds:uri="230e9df3-be65-4c73-a93b-d1236ebd677e"/>
    <ds:schemaRef ds:uri="http://purl.org/dc/terms/"/>
    <ds:schemaRef ds:uri="http://schemas.microsoft.com/office/2006/documentManagement/types"/>
    <ds:schemaRef ds:uri="http://purl.org/dc/dcmitype/"/>
    <ds:schemaRef ds:uri="2295e2e7-0eeb-498e-8716-217bb2ee6ee3"/>
    <ds:schemaRef ds:uri="http://schemas.openxmlformats.org/package/2006/metadata/core-properties"/>
    <ds:schemaRef ds:uri="8b529f77-48ab-4581-b468-93f09345b8aa"/>
  </ds:schemaRefs>
</ds:datastoreItem>
</file>

<file path=customXml/itemProps2.xml><?xml version="1.0" encoding="utf-8"?>
<ds:datastoreItem xmlns:ds="http://schemas.openxmlformats.org/officeDocument/2006/customXml" ds:itemID="{77F4C29F-EB88-4408-9B4D-7E65470C02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230e9df3-be65-4c73-a93b-d1236ebd677e"/>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Build_Template_16x9</Template>
  <TotalTime>1734</TotalTime>
  <Words>981</Words>
  <Application>Microsoft Office PowerPoint</Application>
  <PresentationFormat>Custom</PresentationFormat>
  <Paragraphs>97</Paragraphs>
  <Slides>20</Slides>
  <Notes>1</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20</vt:i4>
      </vt:variant>
    </vt:vector>
  </HeadingPairs>
  <TitlesOfParts>
    <vt:vector size="32" baseType="lpstr">
      <vt:lpstr>ＭＳ Ｐゴシック</vt:lpstr>
      <vt:lpstr>Arial</vt:lpstr>
      <vt:lpstr>Avenir LT Pro 45 Book</vt:lpstr>
      <vt:lpstr>Calibri</vt:lpstr>
      <vt:lpstr>Consolas</vt:lpstr>
      <vt:lpstr>Segoe UI</vt:lpstr>
      <vt:lpstr>Segoe UI Light</vt:lpstr>
      <vt:lpstr>1_5-30405_Build_Template_16x9_DarkBlue_Color_Background</vt:lpstr>
      <vt:lpstr>4_5-30405_Build_Template_16x9_White_Background</vt:lpstr>
      <vt:lpstr>3_5-30405_Build_Template_16x9_Red_Color_Background</vt:lpstr>
      <vt:lpstr>2_5-30405_Build_Template_16x9_LightBlue_Color_Background</vt:lpstr>
      <vt:lpstr>Build_Template_16x9 (2)</vt:lpstr>
      <vt:lpstr>Математические и психологические аспекты при разработке программного обеспечения </vt:lpstr>
      <vt:lpstr>Разработка ПО – нелинейный процесс</vt:lpstr>
      <vt:lpstr>Цена ошибки</vt:lpstr>
      <vt:lpstr>Оценка проекта Конус неопределенности</vt:lpstr>
      <vt:lpstr>Оценка проекта Лучше переоценить, чем недооценить</vt:lpstr>
      <vt:lpstr>Оценка проекта Зона невероятности</vt:lpstr>
      <vt:lpstr>Оценка проекта Две оценки</vt:lpstr>
      <vt:lpstr>Оценка стоимости проекта Честная оценка</vt:lpstr>
      <vt:lpstr>Оценка стоимости проекта Две оценки. Математическая модель</vt:lpstr>
      <vt:lpstr>Моральный риск в менеджменте</vt:lpstr>
      <vt:lpstr>Технический долг</vt:lpstr>
      <vt:lpstr>Закон Парето</vt:lpstr>
      <vt:lpstr>Важнейшие следствия закона Парето</vt:lpstr>
      <vt:lpstr>Эффективность по Парето</vt:lpstr>
      <vt:lpstr>Правило одного процента</vt:lpstr>
      <vt:lpstr>Принцип Питера</vt:lpstr>
      <vt:lpstr>Бритва Хэнлона</vt:lpstr>
      <vt:lpstr>Эффект Даннинга — Крюгера</vt:lpstr>
      <vt:lpstr>Закон Мерфи</vt:lpstr>
      <vt:lpstr>Q&amp;A</vt:lpstr>
    </vt:vector>
  </TitlesOfParts>
  <Manager>Ron Sasaki</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WP8 Critical Developer Practices for Delivering Outstanding Apps</dc:title>
  <dc:subject>Build 2012</dc:subject>
  <dc:creator>Shows</dc:creator>
  <cp:keywords>Build 2012</cp:keywords>
  <dc:description>Template: Mitchell Derrey, Silver Fox Productions
Formatting: 
Date: October 29th - November 2nd, 2012
Location: MSCC, Redmond, WA
Audience Type: Internal</dc:description>
  <cp:lastModifiedBy>Oleksandr Krakovetskiy</cp:lastModifiedBy>
  <cp:revision>231</cp:revision>
  <dcterms:created xsi:type="dcterms:W3CDTF">2012-10-31T19:28:25Z</dcterms:created>
  <dcterms:modified xsi:type="dcterms:W3CDTF">2014-11-24T16:22:40Z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605;#BUILD|58542b36-5bf5-46a6-a53f-a41fb7a73785</vt:lpwstr>
  </property>
  <property fmtid="{D5CDD505-2E9C-101B-9397-08002B2CF9AE}" pid="5" name="Audience">
    <vt:lpwstr/>
  </property>
  <property fmtid="{D5CDD505-2E9C-101B-9397-08002B2CF9AE}" pid="6" name="Event Location">
    <vt:lpwstr>308;#Redmond|c18f3657-b811-49ee-9b08-ce77b3e7702b</vt:lpwstr>
  </property>
  <property fmtid="{D5CDD505-2E9C-101B-9397-08002B2CF9AE}" pid="7" name="Campaign">
    <vt:lpwstr/>
  </property>
  <property fmtid="{D5CDD505-2E9C-101B-9397-08002B2CF9AE}" pid="8" name="Event Venue">
    <vt:lpwstr>309;#Microsoft Conference Center|9ee5e79d-18a6-44c6-bfde-7021198eb4fc</vt:lpwstr>
  </property>
  <property fmtid="{D5CDD505-2E9C-101B-9397-08002B2CF9AE}" pid="9" name="Track">
    <vt:lpwstr/>
  </property>
</Properties>
</file>