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348" r:id="rId2"/>
    <p:sldId id="280" r:id="rId3"/>
    <p:sldId id="316" r:id="rId4"/>
    <p:sldId id="312" r:id="rId5"/>
    <p:sldId id="314" r:id="rId6"/>
    <p:sldId id="279" r:id="rId7"/>
    <p:sldId id="343" r:id="rId8"/>
    <p:sldId id="344" r:id="rId9"/>
    <p:sldId id="326" r:id="rId10"/>
    <p:sldId id="345" r:id="rId11"/>
    <p:sldId id="321" r:id="rId12"/>
    <p:sldId id="322" r:id="rId13"/>
    <p:sldId id="341" r:id="rId14"/>
    <p:sldId id="294" r:id="rId15"/>
    <p:sldId id="295" r:id="rId16"/>
    <p:sldId id="327" r:id="rId17"/>
    <p:sldId id="328" r:id="rId18"/>
    <p:sldId id="330" r:id="rId19"/>
    <p:sldId id="299" r:id="rId20"/>
    <p:sldId id="331" r:id="rId21"/>
    <p:sldId id="303" r:id="rId22"/>
    <p:sldId id="265" r:id="rId23"/>
    <p:sldId id="347" r:id="rId24"/>
    <p:sldId id="346" r:id="rId25"/>
    <p:sldId id="296" r:id="rId26"/>
    <p:sldId id="285" r:id="rId27"/>
    <p:sldId id="338" r:id="rId28"/>
    <p:sldId id="286" r:id="rId29"/>
    <p:sldId id="264" r:id="rId30"/>
    <p:sldId id="349" r:id="rId31"/>
    <p:sldId id="281" r:id="rId32"/>
    <p:sldId id="283" r:id="rId33"/>
    <p:sldId id="337" r:id="rId34"/>
    <p:sldId id="287" r:id="rId35"/>
    <p:sldId id="289" r:id="rId36"/>
    <p:sldId id="288" r:id="rId37"/>
    <p:sldId id="350" r:id="rId38"/>
    <p:sldId id="336"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5" autoAdjust="0"/>
    <p:restoredTop sz="94660"/>
  </p:normalViewPr>
  <p:slideViewPr>
    <p:cSldViewPr snapToGrid="0">
      <p:cViewPr varScale="1">
        <p:scale>
          <a:sx n="76" d="100"/>
          <a:sy n="76" d="100"/>
        </p:scale>
        <p:origin x="75"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FF3D0-771F-455B-9CD3-E2D5C97F0C32}" type="datetimeFigureOut">
              <a:rPr lang="ru-RU" smtClean="0"/>
              <a:t>04.07.2015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E7153-5C07-43FD-9880-B6041236CDED}" type="slidenum">
              <a:rPr lang="ru-RU" smtClean="0"/>
              <a:t>‹#›</a:t>
            </a:fld>
            <a:endParaRPr lang="ru-RU"/>
          </a:p>
        </p:txBody>
      </p:sp>
    </p:spTree>
    <p:extLst>
      <p:ext uri="{BB962C8B-B14F-4D97-AF65-F5344CB8AC3E}">
        <p14:creationId xmlns:p14="http://schemas.microsoft.com/office/powerpoint/2010/main" val="236249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r>
              <a:rPr lang="en-US" smtClean="0"/>
              <a:t>Visual Studio 11</a:t>
            </a:r>
          </a:p>
          <a:p>
            <a:endParaRPr lang="en-US" dirty="0"/>
          </a:p>
        </p:txBody>
      </p:sp>
      <p:sp>
        <p:nvSpPr>
          <p:cNvPr id="5" name="Нижний колонтитул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Дата 5"/>
          <p:cNvSpPr>
            <a:spLocks noGrp="1"/>
          </p:cNvSpPr>
          <p:nvPr>
            <p:ph type="dt" idx="12"/>
          </p:nvPr>
        </p:nvSpPr>
        <p:spPr/>
        <p:txBody>
          <a:bodyPr/>
          <a:lstStyle/>
          <a:p>
            <a:fld id="{157A8EF0-C410-4A29-9156-20D10212EF90}" type="datetime1">
              <a:rPr lang="en-US" smtClean="0"/>
              <a:t>7/4/2015</a:t>
            </a:fld>
            <a:endParaRPr lang="en-US" dirty="0"/>
          </a:p>
        </p:txBody>
      </p:sp>
      <p:sp>
        <p:nvSpPr>
          <p:cNvPr id="7" name="Номер слайда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2115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r>
              <a:rPr lang="en-US" smtClean="0"/>
              <a:t>Visual Studio 11</a:t>
            </a:r>
          </a:p>
          <a:p>
            <a:endParaRPr lang="en-US" dirty="0"/>
          </a:p>
        </p:txBody>
      </p:sp>
      <p:sp>
        <p:nvSpPr>
          <p:cNvPr id="5" name="Нижний колонтитул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Дата 5"/>
          <p:cNvSpPr>
            <a:spLocks noGrp="1"/>
          </p:cNvSpPr>
          <p:nvPr>
            <p:ph type="dt" idx="12"/>
          </p:nvPr>
        </p:nvSpPr>
        <p:spPr/>
        <p:txBody>
          <a:bodyPr/>
          <a:lstStyle/>
          <a:p>
            <a:fld id="{157A8EF0-C410-4A29-9156-20D10212EF90}" type="datetime1">
              <a:rPr lang="en-US" smtClean="0"/>
              <a:t>7/5/2015</a:t>
            </a:fld>
            <a:endParaRPr lang="en-US" dirty="0"/>
          </a:p>
        </p:txBody>
      </p:sp>
      <p:sp>
        <p:nvSpPr>
          <p:cNvPr id="7" name="Номер слайда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90166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bg>
      <p:bgPr>
        <a:solidFill>
          <a:schemeClr val="tx1"/>
        </a:solidFill>
        <a:effectLst/>
      </p:bgPr>
    </p:bg>
    <p:spTree>
      <p:nvGrpSpPr>
        <p:cNvPr id="1" name=""/>
        <p:cNvGrpSpPr/>
        <p:nvPr/>
      </p:nvGrpSpPr>
      <p:grpSpPr>
        <a:xfrm>
          <a:off x="0" y="0"/>
          <a:ext cx="0" cy="0"/>
          <a:chOff x="0" y="0"/>
          <a:chExt cx="0" cy="0"/>
        </a:xfrm>
      </p:grpSpPr>
      <p:sp>
        <p:nvSpPr>
          <p:cNvPr id="24" name="TextBox 23"/>
          <p:cNvSpPr txBox="1"/>
          <p:nvPr userDrawn="1"/>
        </p:nvSpPr>
        <p:spPr>
          <a:xfrm>
            <a:off x="4243079" y="1101296"/>
            <a:ext cx="7866625" cy="12003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5DAB47"/>
                </a:solidFill>
                <a:effectLst/>
                <a:uLnTx/>
                <a:uFillTx/>
                <a:latin typeface="Segoe UI" panose="020B0502040204020203" pitchFamily="34" charset="0"/>
                <a:ea typeface="+mn-ea"/>
                <a:cs typeface="Segoe UI" panose="020B0502040204020203" pitchFamily="34" charset="0"/>
              </a:rPr>
              <a:t>Microsoft Developer Tour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ru-RU" sz="3200" b="0" i="0" u="none" strike="noStrike" kern="1200" cap="none" spc="0" normalizeH="0" baseline="0" noProof="0" dirty="0" smtClean="0">
                <a:ln>
                  <a:noFill/>
                </a:ln>
                <a:solidFill>
                  <a:srgbClr val="5DAB47"/>
                </a:solidFill>
                <a:effectLst/>
                <a:uLnTx/>
                <a:uFillTx/>
                <a:latin typeface="Segoe UI" panose="020B0502040204020203" pitchFamily="34" charset="0"/>
                <a:ea typeface="+mn-ea"/>
                <a:cs typeface="Segoe UI" panose="020B0502040204020203" pitchFamily="34" charset="0"/>
              </a:rPr>
              <a:t>Технологическая экспедиция</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5354" y="1192736"/>
            <a:ext cx="7159869" cy="5144056"/>
          </a:xfrm>
          <a:prstGeom prst="rect">
            <a:avLst/>
          </a:prstGeom>
        </p:spPr>
      </p:pic>
      <p:sp>
        <p:nvSpPr>
          <p:cNvPr id="26" name="Rectangle 25"/>
          <p:cNvSpPr/>
          <p:nvPr userDrawn="1"/>
        </p:nvSpPr>
        <p:spPr>
          <a:xfrm>
            <a:off x="9822242" y="5967460"/>
            <a:ext cx="15102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4F525F">
                    <a:lumMod val="75000"/>
                  </a:srgbClr>
                </a:solidFill>
                <a:effectLst/>
                <a:uLnTx/>
                <a:uFillTx/>
                <a:latin typeface="Segoe UI"/>
                <a:ea typeface="+mn-ea"/>
                <a:cs typeface="+mn-cs"/>
              </a:rPr>
              <a:t>msdevtour.ru</a:t>
            </a:r>
            <a:endParaRPr kumimoji="0" lang="ru-RU" sz="1800" b="0" i="0" u="none" strike="noStrike" kern="1200" cap="none" spc="0" normalizeH="0" baseline="0" noProof="0" dirty="0">
              <a:ln>
                <a:noFill/>
              </a:ln>
              <a:solidFill>
                <a:srgbClr val="4F525F">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2186586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no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730250" indent="-285750">
              <a:buFont typeface="Wingdings" panose="05000000000000000000" pitchFamily="2" charset="2"/>
              <a:buChar char="§"/>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val="3418431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 bullet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77953" y="1402082"/>
            <a:ext cx="11151917" cy="1898981"/>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2556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1" y="280419"/>
            <a:ext cx="11151917" cy="771151"/>
          </a:xfrm>
          <a:prstGeom prst="rect">
            <a:avLst/>
          </a:prstGeo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hasCustomPrompt="1"/>
          </p:nvPr>
        </p:nvSpPr>
        <p:spPr>
          <a:xfrm>
            <a:off x="377953" y="1402082"/>
            <a:ext cx="11151917" cy="1898981"/>
          </a:xfrm>
          <a:prstGeom prst="rect">
            <a:avLst/>
          </a:prstGeom>
        </p:spPr>
        <p:txBody>
          <a:bodyPr/>
          <a:lstStyle>
            <a:lvl1pPr marL="0" indent="0">
              <a:buNone/>
              <a:defRPr>
                <a:solidFill>
                  <a:schemeClr val="tx2"/>
                </a:solidFill>
              </a:defRPr>
            </a:lvl1pPr>
            <a:lvl2pPr marL="0" indent="0">
              <a:buNone/>
              <a:defRPr>
                <a:solidFill>
                  <a:schemeClr val="tx1"/>
                </a:solidFill>
                <a:latin typeface="+mj-lt"/>
              </a:defRPr>
            </a:lvl2pPr>
            <a:lvl3pPr marL="342900" indent="-342900">
              <a:buFont typeface="Wingdings" panose="05000000000000000000" pitchFamily="2" charset="2"/>
              <a:buChar char="§"/>
              <a:defRPr>
                <a:solidFill>
                  <a:schemeClr val="tx1"/>
                </a:solidFill>
                <a:latin typeface="+mj-lt"/>
              </a:defRPr>
            </a:lvl3pPr>
            <a:lvl4pPr marL="1371600" indent="0">
              <a:buNone/>
              <a:defRPr>
                <a:solidFill>
                  <a:schemeClr val="tx1"/>
                </a:solidFill>
              </a:defRPr>
            </a:lvl4pPr>
            <a:lvl5pPr marL="1828800" indent="0">
              <a:buNone/>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spTree>
    <p:extLst>
      <p:ext uri="{BB962C8B-B14F-4D97-AF65-F5344CB8AC3E}">
        <p14:creationId xmlns:p14="http://schemas.microsoft.com/office/powerpoint/2010/main" val="26427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peaker">
    <p:bg>
      <p:bgPr>
        <a:solidFill>
          <a:srgbClr val="F5F5F5"/>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496438" y="4332300"/>
            <a:ext cx="5524486" cy="491951"/>
          </a:xfrm>
          <a:prstGeom prst="rect">
            <a:avLst/>
          </a:prstGeom>
        </p:spPr>
        <p:txBody>
          <a:bodyPr/>
          <a:lstStyle>
            <a:lvl1pPr marL="0" indent="0" algn="l">
              <a:lnSpc>
                <a:spcPct val="100000"/>
              </a:lnSpc>
              <a:spcBef>
                <a:spcPts val="0"/>
              </a:spcBef>
              <a:buNone/>
              <a:defRPr sz="2400">
                <a:solidFill>
                  <a:schemeClr val="tx1"/>
                </a:solidFill>
                <a:latin typeface="+mj-lt"/>
              </a:defRPr>
            </a:lvl1pPr>
          </a:lstStyle>
          <a:p>
            <a:pPr lvl="0"/>
            <a:r>
              <a:rPr lang="en-US" dirty="0" smtClean="0"/>
              <a:t>NAME SURNAME</a:t>
            </a:r>
            <a:endParaRPr lang="ru-RU" dirty="0"/>
          </a:p>
        </p:txBody>
      </p:sp>
      <p:sp>
        <p:nvSpPr>
          <p:cNvPr id="13" name="Text Placeholder 7"/>
          <p:cNvSpPr>
            <a:spLocks noGrp="1"/>
          </p:cNvSpPr>
          <p:nvPr>
            <p:ph type="body" sz="quarter" idx="20" hasCustomPrompt="1"/>
          </p:nvPr>
        </p:nvSpPr>
        <p:spPr>
          <a:xfrm>
            <a:off x="496438" y="4770408"/>
            <a:ext cx="5524486" cy="373436"/>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Title, Company</a:t>
            </a:r>
            <a:endParaRPr lang="ru-RU" dirty="0"/>
          </a:p>
        </p:txBody>
      </p:sp>
      <p:sp>
        <p:nvSpPr>
          <p:cNvPr id="7" name="Text Placeholder 7"/>
          <p:cNvSpPr>
            <a:spLocks noGrp="1"/>
          </p:cNvSpPr>
          <p:nvPr>
            <p:ph type="body" sz="quarter" idx="28" hasCustomPrompt="1"/>
          </p:nvPr>
        </p:nvSpPr>
        <p:spPr>
          <a:xfrm>
            <a:off x="496438" y="5050335"/>
            <a:ext cx="5524486" cy="1111478"/>
          </a:xfrm>
          <a:prstGeom prst="rect">
            <a:avLst/>
          </a:prstGeom>
        </p:spPr>
        <p:txBody>
          <a:bodyPr/>
          <a:lstStyle>
            <a:lvl1pPr marL="0" indent="0" algn="l">
              <a:lnSpc>
                <a:spcPct val="100000"/>
              </a:lnSpc>
              <a:spcBef>
                <a:spcPts val="0"/>
              </a:spcBef>
              <a:buNone/>
              <a:defRPr sz="1600">
                <a:solidFill>
                  <a:schemeClr val="tx1"/>
                </a:solidFill>
                <a:latin typeface="+mj-lt"/>
              </a:defRPr>
            </a:lvl1pPr>
          </a:lstStyle>
          <a:p>
            <a:pPr lvl="0"/>
            <a:r>
              <a:rPr lang="en-US" dirty="0" smtClean="0"/>
              <a:t>Contacts</a:t>
            </a:r>
            <a:endParaRPr lang="ru-RU" dirty="0"/>
          </a:p>
        </p:txBody>
      </p:sp>
      <p:sp>
        <p:nvSpPr>
          <p:cNvPr id="10" name="Text Placeholder 7"/>
          <p:cNvSpPr>
            <a:spLocks noGrp="1"/>
          </p:cNvSpPr>
          <p:nvPr>
            <p:ph type="body" sz="quarter" idx="29" hasCustomPrompt="1"/>
          </p:nvPr>
        </p:nvSpPr>
        <p:spPr>
          <a:xfrm>
            <a:off x="496438" y="3260488"/>
            <a:ext cx="11026777" cy="965283"/>
          </a:xfrm>
          <a:prstGeom prst="rect">
            <a:avLst/>
          </a:prstGeom>
        </p:spPr>
        <p:txBody>
          <a:bodyPr anchor="b"/>
          <a:lstStyle>
            <a:lvl1pPr marL="0" indent="0" algn="l">
              <a:lnSpc>
                <a:spcPct val="100000"/>
              </a:lnSpc>
              <a:spcBef>
                <a:spcPts val="0"/>
              </a:spcBef>
              <a:buNone/>
              <a:defRPr sz="3200" i="1" baseline="0">
                <a:solidFill>
                  <a:schemeClr val="tx1"/>
                </a:solidFill>
                <a:latin typeface="+mj-lt"/>
              </a:defRPr>
            </a:lvl1pPr>
          </a:lstStyle>
          <a:p>
            <a:pPr lvl="0"/>
            <a:r>
              <a:rPr lang="en-US" dirty="0" smtClean="0"/>
              <a:t>Session Title</a:t>
            </a:r>
            <a:endParaRPr lang="ru-RU" dirty="0"/>
          </a:p>
        </p:txBody>
      </p:sp>
    </p:spTree>
    <p:extLst>
      <p:ext uri="{BB962C8B-B14F-4D97-AF65-F5344CB8AC3E}">
        <p14:creationId xmlns:p14="http://schemas.microsoft.com/office/powerpoint/2010/main" val="8494186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tx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auto">
          <a:xfrm>
            <a:off x="530087" y="5734592"/>
            <a:ext cx="11078818" cy="900246"/>
          </a:xfrm>
          <a:prstGeom prst="rect">
            <a:avLst/>
          </a:prstGeom>
          <a:noFill/>
          <a:ln w="9525">
            <a:noFill/>
            <a:miter lim="800000"/>
            <a:headEnd/>
            <a:tailEnd/>
          </a:ln>
        </p:spPr>
        <p:txBody>
          <a:bodyPr wrap="square">
            <a:spAutoFit/>
          </a:bodyPr>
          <a:lstStyle/>
          <a:p>
            <a:pPr marL="0" marR="0" lvl="1" indent="0" algn="l" defTabSz="91408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a:t>
            </a:r>
            <a:r>
              <a:rPr kumimoji="0" lang="en-US" sz="1050" b="0" i="0" u="none" strike="noStrike" kern="1200" cap="none" spc="0" normalizeH="0" baseline="0" noProof="0" dirty="0" smtClean="0">
                <a:ln>
                  <a:noFill/>
                </a:ln>
                <a:solidFill>
                  <a:prstClr val="white">
                    <a:lumMod val="75000"/>
                  </a:prstClr>
                </a:solidFill>
                <a:effectLst/>
                <a:uLnTx/>
                <a:uFillTx/>
                <a:latin typeface="Segoe UI"/>
                <a:ea typeface="+mn-ea"/>
                <a:cs typeface="+mn-cs"/>
              </a:rPr>
              <a:t>2015 </a:t>
            </a:r>
            <a:r>
              <a:rPr kumimoji="0" lang="en-US" sz="1050" b="0" i="0" u="none" strike="noStrike" kern="1200" cap="none" spc="0" normalizeH="0" baseline="0" noProof="0" dirty="0">
                <a:ln>
                  <a:noFill/>
                </a:ln>
                <a:solidFill>
                  <a:prstClr val="white">
                    <a:lumMod val="75000"/>
                  </a:prstClr>
                </a:solidFill>
                <a:effectLst/>
                <a:uLnTx/>
                <a:uFillTx/>
                <a:latin typeface="Segoe UI"/>
                <a:ea typeface="+mn-ea"/>
                <a:cs typeface="+mn-cs"/>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394447" y="2553761"/>
            <a:ext cx="3766062" cy="1534054"/>
          </a:xfrm>
          <a:prstGeom prst="rect">
            <a:avLst/>
          </a:prstGeom>
        </p:spPr>
      </p:pic>
    </p:spTree>
    <p:extLst>
      <p:ext uri="{BB962C8B-B14F-4D97-AF65-F5344CB8AC3E}">
        <p14:creationId xmlns:p14="http://schemas.microsoft.com/office/powerpoint/2010/main" val="3784223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6AE739A-8AA5-487F-84B9-4CB6550A7E19}" type="datetimeFigureOut">
              <a:rPr lang="ru-RU" smtClean="0"/>
              <a:t>04.07.2015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3AF200-4A7D-4AA3-B41C-BFD0B9B677F9}" type="slidenum">
              <a:rPr lang="ru-RU" smtClean="0"/>
              <a:t>‹#›</a:t>
            </a:fld>
            <a:endParaRPr lang="ru-RU"/>
          </a:p>
        </p:txBody>
      </p:sp>
    </p:spTree>
    <p:extLst>
      <p:ext uri="{BB962C8B-B14F-4D97-AF65-F5344CB8AC3E}">
        <p14:creationId xmlns:p14="http://schemas.microsoft.com/office/powerpoint/2010/main" val="996834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E739A-8AA5-487F-84B9-4CB6550A7E19}" type="datetimeFigureOut">
              <a:rPr lang="ru-RU" smtClean="0"/>
              <a:t>04.07.2015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3AF200-4A7D-4AA3-B41C-BFD0B9B677F9}" type="slidenum">
              <a:rPr lang="ru-RU" smtClean="0"/>
              <a:t>‹#›</a:t>
            </a:fld>
            <a:endParaRPr lang="ru-RU"/>
          </a:p>
        </p:txBody>
      </p:sp>
    </p:spTree>
    <p:extLst>
      <p:ext uri="{BB962C8B-B14F-4D97-AF65-F5344CB8AC3E}">
        <p14:creationId xmlns:p14="http://schemas.microsoft.com/office/powerpoint/2010/main" val="4050203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0893799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Титульный слайд">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xfrm>
            <a:off x="8737600" y="6414761"/>
            <a:ext cx="2844800" cy="248305"/>
          </a:xfrm>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858725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Client">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72045"/>
          <a:stretch/>
        </p:blipFill>
        <p:spPr>
          <a:xfrm>
            <a:off x="10195560" y="5217338"/>
            <a:ext cx="1810512" cy="1289993"/>
          </a:xfrm>
          <a:prstGeom prst="rect">
            <a:avLst/>
          </a:prstGeom>
        </p:spPr>
      </p:pic>
    </p:spTree>
    <p:extLst>
      <p:ext uri="{BB962C8B-B14F-4D97-AF65-F5344CB8AC3E}">
        <p14:creationId xmlns:p14="http://schemas.microsoft.com/office/powerpoint/2010/main" val="209455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Web">
    <p:bg>
      <p:bgPr>
        <a:solidFill>
          <a:schemeClr val="accent4">
            <a:lumMod val="75000"/>
          </a:schemeClr>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spTree>
    <p:extLst>
      <p:ext uri="{BB962C8B-B14F-4D97-AF65-F5344CB8AC3E}">
        <p14:creationId xmlns:p14="http://schemas.microsoft.com/office/powerpoint/2010/main" val="4291580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Cloud">
    <p:bg>
      <p:bgPr>
        <a:solidFill>
          <a:schemeClr val="accent5">
            <a:lumMod val="5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65006" r="-498"/>
          <a:stretch/>
        </p:blipFill>
        <p:spPr>
          <a:xfrm>
            <a:off x="9840177" y="0"/>
            <a:ext cx="2020390" cy="1133856"/>
          </a:xfrm>
          <a:prstGeom prst="rect">
            <a:avLst/>
          </a:prstGeom>
        </p:spPr>
      </p:pic>
      <p:sp>
        <p:nvSpPr>
          <p:cNvPr id="10" name="Text Placeholder 4"/>
          <p:cNvSpPr>
            <a:spLocks noGrp="1"/>
          </p:cNvSpPr>
          <p:nvPr>
            <p:ph type="body" sz="quarter" idx="12" hasCustomPrompt="1"/>
          </p:nvPr>
        </p:nvSpPr>
        <p:spPr>
          <a:xfrm>
            <a:off x="669253" y="4659483"/>
            <a:ext cx="10824813" cy="1847850"/>
          </a:xfrm>
          <a:prstGeom prst="rect">
            <a:avLst/>
          </a:prstGeom>
          <a:noFill/>
        </p:spPr>
        <p:txBody>
          <a:bodyPr lIns="146260" tIns="109696" rIns="146260" bIns="109696">
            <a:noAutofit/>
          </a:bodyPr>
          <a:lstStyle>
            <a:lvl1pPr marL="0" indent="0">
              <a:lnSpc>
                <a:spcPct val="120000"/>
              </a:lnSpc>
              <a:spcBef>
                <a:spcPts val="0"/>
              </a:spcBef>
              <a:buNone/>
              <a:defRPr sz="4200" spc="0" baseline="0">
                <a:solidFill>
                  <a:schemeClr val="tx1"/>
                </a:solidFill>
                <a:latin typeface="+mj-lt"/>
              </a:defRPr>
            </a:lvl1pPr>
          </a:lstStyle>
          <a:p>
            <a:pPr lvl="0"/>
            <a:r>
              <a:rPr lang="en-US" dirty="0" smtClean="0"/>
              <a:t>Speaker Name</a:t>
            </a:r>
          </a:p>
        </p:txBody>
      </p:sp>
      <p:sp>
        <p:nvSpPr>
          <p:cNvPr id="11" name="Title 1"/>
          <p:cNvSpPr>
            <a:spLocks noGrp="1"/>
          </p:cNvSpPr>
          <p:nvPr>
            <p:ph type="title" hasCustomPrompt="1"/>
          </p:nvPr>
        </p:nvSpPr>
        <p:spPr>
          <a:xfrm>
            <a:off x="667511" y="658368"/>
            <a:ext cx="10826497" cy="4001114"/>
          </a:xfrm>
          <a:prstGeom prst="rect">
            <a:avLst/>
          </a:prstGeom>
          <a:noFill/>
        </p:spPr>
        <p:txBody>
          <a:bodyPr lIns="146260" tIns="91413" rIns="146260" bIns="91413" anchor="b" anchorCtr="0"/>
          <a:lstStyle>
            <a:lvl1pPr>
              <a:lnSpc>
                <a:spcPct val="80000"/>
              </a:lnSpc>
              <a:defRPr sz="6400" spc="-98" baseline="0">
                <a:solidFill>
                  <a:schemeClr val="tx1"/>
                </a:solidFill>
              </a:defRPr>
            </a:lvl1pPr>
          </a:lstStyle>
          <a:p>
            <a:r>
              <a:rPr lang="en-US" dirty="0" smtClean="0"/>
              <a:t>Presentation title</a:t>
            </a:r>
            <a:endParaRPr lang="en-US" dirty="0"/>
          </a:p>
        </p:txBody>
      </p:sp>
    </p:spTree>
    <p:extLst>
      <p:ext uri="{BB962C8B-B14F-4D97-AF65-F5344CB8AC3E}">
        <p14:creationId xmlns:p14="http://schemas.microsoft.com/office/powerpoint/2010/main" val="2344469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04087" y="4807209"/>
            <a:ext cx="10499532" cy="785722"/>
          </a:xfrm>
          <a:prstGeom prst="rect">
            <a:avLst/>
          </a:prstGeom>
        </p:spPr>
        <p:txBody>
          <a:bodyPr/>
          <a:lstStyle>
            <a:lvl1pPr marL="0" indent="0" algn="l">
              <a:lnSpc>
                <a:spcPct val="100000"/>
              </a:lnSpc>
              <a:spcBef>
                <a:spcPts val="0"/>
              </a:spcBef>
              <a:buNone/>
              <a:defRPr sz="2400">
                <a:solidFill>
                  <a:schemeClr val="bg2"/>
                </a:solidFill>
                <a:latin typeface="+mj-lt"/>
              </a:defRPr>
            </a:lvl1pPr>
          </a:lstStyle>
          <a:p>
            <a:pPr lvl="0"/>
            <a:r>
              <a:rPr lang="en-US" dirty="0" smtClean="0"/>
              <a:t>SUBTITLE</a:t>
            </a:r>
            <a:endParaRPr lang="ru-RU" dirty="0"/>
          </a:p>
        </p:txBody>
      </p:sp>
      <p:sp>
        <p:nvSpPr>
          <p:cNvPr id="29" name="Text Placeholder 7"/>
          <p:cNvSpPr>
            <a:spLocks noGrp="1"/>
          </p:cNvSpPr>
          <p:nvPr>
            <p:ph type="body" sz="quarter" idx="27" hasCustomPrompt="1"/>
          </p:nvPr>
        </p:nvSpPr>
        <p:spPr>
          <a:xfrm>
            <a:off x="704088" y="2702547"/>
            <a:ext cx="10499532" cy="2086310"/>
          </a:xfrm>
          <a:prstGeom prst="rect">
            <a:avLst/>
          </a:prstGeom>
        </p:spPr>
        <p:txBody>
          <a:bodyPr anchor="b"/>
          <a:lstStyle>
            <a:lvl1pPr marL="0" indent="0" algn="l">
              <a:lnSpc>
                <a:spcPct val="100000"/>
              </a:lnSpc>
              <a:spcBef>
                <a:spcPts val="0"/>
              </a:spcBef>
              <a:buNone/>
              <a:defRPr sz="4800">
                <a:solidFill>
                  <a:schemeClr val="bg2"/>
                </a:solidFill>
                <a:latin typeface="+mn-lt"/>
              </a:defRPr>
            </a:lvl1pPr>
          </a:lstStyle>
          <a:p>
            <a:pPr lvl="0"/>
            <a:r>
              <a:rPr lang="en-US" dirty="0" smtClean="0"/>
              <a:t>Section title</a:t>
            </a:r>
            <a:endParaRPr lang="ru-RU" dirty="0"/>
          </a:p>
        </p:txBody>
      </p:sp>
    </p:spTree>
    <p:extLst>
      <p:ext uri="{BB962C8B-B14F-4D97-AF65-F5344CB8AC3E}">
        <p14:creationId xmlns:p14="http://schemas.microsoft.com/office/powerpoint/2010/main" val="8401317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5" hasCustomPrompt="1"/>
          </p:nvPr>
        </p:nvSpPr>
        <p:spPr>
          <a:xfrm>
            <a:off x="704088" y="4807209"/>
            <a:ext cx="10508408" cy="785722"/>
          </a:xfrm>
          <a:prstGeom prst="rect">
            <a:avLst/>
          </a:prstGeom>
        </p:spPr>
        <p:txBody>
          <a:bodyPr/>
          <a:lstStyle>
            <a:lvl1pPr marL="0" indent="0" algn="l">
              <a:lnSpc>
                <a:spcPct val="100000"/>
              </a:lnSpc>
              <a:spcBef>
                <a:spcPts val="0"/>
              </a:spcBef>
              <a:buNone/>
              <a:defRPr sz="2400">
                <a:solidFill>
                  <a:schemeClr val="accent4">
                    <a:lumMod val="20000"/>
                    <a:lumOff val="80000"/>
                  </a:schemeClr>
                </a:solidFill>
                <a:latin typeface="+mj-lt"/>
              </a:defRPr>
            </a:lvl1pPr>
          </a:lstStyle>
          <a:p>
            <a:pPr lvl="0"/>
            <a:r>
              <a:rPr lang="en-US" dirty="0" smtClean="0"/>
              <a:t>SUBTITLE</a:t>
            </a:r>
            <a:endParaRPr lang="ru-RU" dirty="0"/>
          </a:p>
        </p:txBody>
      </p:sp>
      <p:sp>
        <p:nvSpPr>
          <p:cNvPr id="4" name="TextBox 3"/>
          <p:cNvSpPr txBox="1"/>
          <p:nvPr userDrawn="1"/>
        </p:nvSpPr>
        <p:spPr>
          <a:xfrm>
            <a:off x="679165" y="3917209"/>
            <a:ext cx="194476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77DEF">
                    <a:lumMod val="20000"/>
                    <a:lumOff val="80000"/>
                  </a:srgbClr>
                </a:solidFill>
                <a:effectLst/>
                <a:uLnTx/>
                <a:uFillTx/>
                <a:latin typeface="Segoe UI"/>
                <a:ea typeface="+mn-ea"/>
                <a:cs typeface="+mn-cs"/>
              </a:rPr>
              <a:t>DEMO</a:t>
            </a:r>
            <a:endParaRPr kumimoji="0" lang="ru-RU" sz="4800" b="0" i="0" u="none" strike="noStrike" kern="1200" cap="none" spc="0" normalizeH="0" baseline="0" noProof="0" dirty="0">
              <a:ln>
                <a:noFill/>
              </a:ln>
              <a:solidFill>
                <a:srgbClr val="B77DEF">
                  <a:lumMod val="20000"/>
                  <a:lumOff val="80000"/>
                </a:srgbClr>
              </a:solidFill>
              <a:effectLst/>
              <a:uLnTx/>
              <a:uFillTx/>
              <a:latin typeface="Segoe UI"/>
              <a:ea typeface="+mn-ea"/>
              <a:cs typeface="+mn-cs"/>
            </a:endParaRPr>
          </a:p>
        </p:txBody>
      </p:sp>
    </p:spTree>
    <p:extLst>
      <p:ext uri="{BB962C8B-B14F-4D97-AF65-F5344CB8AC3E}">
        <p14:creationId xmlns:p14="http://schemas.microsoft.com/office/powerpoint/2010/main" val="20731615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051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3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le Only">
    <p:spTree>
      <p:nvGrpSpPr>
        <p:cNvPr id="1" name=""/>
        <p:cNvGrpSpPr/>
        <p:nvPr/>
      </p:nvGrpSpPr>
      <p:grpSpPr>
        <a:xfrm>
          <a:off x="0" y="0"/>
          <a:ext cx="0" cy="0"/>
          <a:chOff x="0" y="0"/>
          <a:chExt cx="0" cy="0"/>
        </a:xfrm>
      </p:grpSpPr>
      <p:sp>
        <p:nvSpPr>
          <p:cNvPr id="4" name="Title 3"/>
          <p:cNvSpPr>
            <a:spLocks noGrp="1"/>
          </p:cNvSpPr>
          <p:nvPr>
            <p:ph type="title"/>
          </p:nvPr>
        </p:nvSpPr>
        <p:spPr>
          <a:xfrm>
            <a:off x="366789" y="365126"/>
            <a:ext cx="11506233" cy="797368"/>
          </a:xfrm>
          <a:prstGeom prst="rect">
            <a:avLst/>
          </a:prstGeom>
        </p:spPr>
        <p:txBody>
          <a:bodyPr/>
          <a:lstStyle>
            <a:lvl1pPr>
              <a:defRPr lang="ru-RU"/>
            </a:lvl1pPr>
          </a:lstStyle>
          <a:p>
            <a:pPr marL="0" lvl="0"/>
            <a:r>
              <a:rPr lang="en-US" smtClean="0"/>
              <a:t>Click to edit Master title style</a:t>
            </a:r>
            <a:endParaRPr lang="ru-RU"/>
          </a:p>
        </p:txBody>
      </p:sp>
    </p:spTree>
    <p:extLst>
      <p:ext uri="{BB962C8B-B14F-4D97-AF65-F5344CB8AC3E}">
        <p14:creationId xmlns:p14="http://schemas.microsoft.com/office/powerpoint/2010/main" val="6708702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86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scblogs.blob.core.windows.net/media/scottgu/WindowsLiveWriter/IntroducingASP.NET5_12282/image_10.png" TargetMode="Externa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hyperlink" Target="https://mscblogs.blob.core.windows.net/media/scottgu/WindowsLiveWriter/IntroducingASP.NET5_12282/image_12.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hyperlink" Target="https://github.com/aspnet/Mvc/tree/dev/src/Microsoft.AspNet.Mvc.TagHelpe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3.png"/><Relationship Id="rId2" Type="http://schemas.openxmlformats.org/officeDocument/2006/relationships/image" Target="../media/image19.emf"/><Relationship Id="rId1" Type="http://schemas.openxmlformats.org/officeDocument/2006/relationships/slideLayout" Target="../slideLayouts/slideLayout10.xml"/><Relationship Id="rId6" Type="http://schemas.openxmlformats.org/officeDocument/2006/relationships/hyperlink" Target="https://mscblogs.blob.core.windows.net/media/scottgu/WindowsLiveWriter/IntroducingASP.NET5_12282/image_20.png" TargetMode="Externa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entityframework.codeplex.com/wikipage?title=Roadmap" TargetMode="External"/><Relationship Id="rId2" Type="http://schemas.openxmlformats.org/officeDocument/2006/relationships/hyperlink" Target="http://github.com/aspnet/entityframework" TargetMode="Externa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mscblogs.blob.core.windows.net/media/scottgu/WindowsLiveWriter/IntroducingASP.NET5_12282/image_2.png"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mscblogs.blob.core.windows.net/media/scottgu/WindowsLiveWriter/IntroducingASP.NET5_12282/image_14.png" TargetMode="Externa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scblogs.blob.core.windows.net/media/scottgu/WindowsLiveWriter/IntroducingASP.NET5_12282/image_10.png"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1.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omnisharp.net/" TargetMode="External"/><Relationship Id="rId1" Type="http://schemas.openxmlformats.org/officeDocument/2006/relationships/slideLayout" Target="../slideLayouts/slideLayout11.xml"/><Relationship Id="rId4" Type="http://schemas.openxmlformats.org/officeDocument/2006/relationships/image" Target="../media/image55.jp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facebook.com/yunev" TargetMode="External"/><Relationship Id="rId2" Type="http://schemas.openxmlformats.org/officeDocument/2006/relationships/hyperlink" Target="mailto:azurerus@microsoft.com" TargetMode="External"/><Relationship Id="rId1" Type="http://schemas.openxmlformats.org/officeDocument/2006/relationships/slideLayout" Target="../slideLayouts/slideLayout10.xml"/><Relationship Id="rId5" Type="http://schemas.openxmlformats.org/officeDocument/2006/relationships/image" Target="../media/image59.jpeg"/><Relationship Id="rId4" Type="http://schemas.openxmlformats.org/officeDocument/2006/relationships/hyperlink" Target="http://blogs.msdn.com/b/vyune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hyperlink" Target="http://blogs.msdn.com/b/webdev/archive/2015/04/30/updates-for-asp-net-4-6-web-forms-mvc-5-web-api-2.aspx"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1screen.jpg"/>
          <p:cNvPicPr/>
          <p:nvPr/>
        </p:nvPicPr>
        <p:blipFill>
          <a:blip r:embed="rId2">
            <a:extLst/>
          </a:blip>
          <a:stretch>
            <a:fillRect/>
          </a:stretch>
        </p:blipFill>
        <p:spPr>
          <a:xfrm>
            <a:off x="1524000" y="-15950"/>
            <a:ext cx="9144000" cy="6855394"/>
          </a:xfrm>
          <a:prstGeom prst="rect">
            <a:avLst/>
          </a:prstGeom>
          <a:ln w="12700">
            <a:miter lim="400000"/>
          </a:ln>
        </p:spPr>
      </p:pic>
      <p:sp>
        <p:nvSpPr>
          <p:cNvPr id="50" name="Shape 50"/>
          <p:cNvSpPr>
            <a:spLocks noGrp="1"/>
          </p:cNvSpPr>
          <p:nvPr>
            <p:ph type="title"/>
          </p:nvPr>
        </p:nvSpPr>
        <p:spPr>
          <a:xfrm>
            <a:off x="1792140" y="3380692"/>
            <a:ext cx="8640961" cy="2200326"/>
          </a:xfrm>
          <a:prstGeom prst="rect">
            <a:avLst/>
          </a:prstGeom>
        </p:spPr>
        <p:txBody>
          <a:bodyPr/>
          <a:lstStyle/>
          <a:p>
            <a:pPr defTabSz="457200">
              <a:defRPr sz="1800"/>
            </a:pPr>
            <a:r>
              <a:rPr lang="ru-RU" sz="4000" b="1" dirty="0">
                <a:solidFill>
                  <a:srgbClr val="2F4442"/>
                </a:solidFill>
                <a:latin typeface="Open Sans"/>
                <a:ea typeface="Open Sans"/>
                <a:cs typeface="Open Sans"/>
                <a:sym typeface="Open Sans"/>
              </a:rPr>
              <a:t>ASP.NET 5 </a:t>
            </a:r>
            <a:r>
              <a:rPr lang="en-US" sz="4000" b="1" dirty="0">
                <a:solidFill>
                  <a:srgbClr val="2F4442"/>
                </a:solidFill>
                <a:latin typeface="Open Sans"/>
                <a:ea typeface="Open Sans"/>
                <a:cs typeface="Open Sans"/>
                <a:sym typeface="Open Sans"/>
              </a:rPr>
              <a:t>A</a:t>
            </a:r>
            <a:r>
              <a:rPr lang="en-US" sz="4000" b="1" dirty="0" smtClean="0">
                <a:solidFill>
                  <a:srgbClr val="2F4442"/>
                </a:solidFill>
                <a:latin typeface="Open Sans"/>
                <a:ea typeface="Open Sans"/>
                <a:cs typeface="Open Sans"/>
                <a:sym typeface="Open Sans"/>
              </a:rPr>
              <a:t>nd New Tools </a:t>
            </a:r>
            <a:br>
              <a:rPr lang="en-US" sz="4000" b="1" dirty="0" smtClean="0">
                <a:solidFill>
                  <a:srgbClr val="2F4442"/>
                </a:solidFill>
                <a:latin typeface="Open Sans"/>
                <a:ea typeface="Open Sans"/>
                <a:cs typeface="Open Sans"/>
                <a:sym typeface="Open Sans"/>
              </a:rPr>
            </a:br>
            <a:r>
              <a:rPr lang="en-US" sz="4000" b="1" dirty="0" smtClean="0">
                <a:solidFill>
                  <a:srgbClr val="2F4442"/>
                </a:solidFill>
                <a:latin typeface="Open Sans"/>
                <a:ea typeface="Open Sans"/>
                <a:cs typeface="Open Sans"/>
                <a:sym typeface="Open Sans"/>
              </a:rPr>
              <a:t>For Web Developers</a:t>
            </a:r>
            <a:r>
              <a:rPr lang="ru-RU" sz="4000" b="1" dirty="0">
                <a:solidFill>
                  <a:srgbClr val="2F4442"/>
                </a:solidFill>
                <a:latin typeface="Open Sans"/>
                <a:ea typeface="Open Sans"/>
                <a:cs typeface="Open Sans"/>
                <a:sym typeface="Open Sans"/>
              </a:rPr>
              <a:t/>
            </a:r>
            <a:br>
              <a:rPr lang="ru-RU" sz="4000" b="1" dirty="0">
                <a:solidFill>
                  <a:srgbClr val="2F4442"/>
                </a:solidFill>
                <a:latin typeface="Open Sans"/>
                <a:ea typeface="Open Sans"/>
                <a:cs typeface="Open Sans"/>
                <a:sym typeface="Open Sans"/>
              </a:rPr>
            </a:br>
            <a:r>
              <a:rPr lang="ru-RU" sz="4000" b="1" dirty="0" smtClean="0">
                <a:solidFill>
                  <a:srgbClr val="2F4442"/>
                </a:solidFill>
                <a:latin typeface="Open Sans"/>
                <a:ea typeface="Open Sans"/>
                <a:cs typeface="Open Sans"/>
                <a:sym typeface="Open Sans"/>
              </a:rPr>
              <a:t/>
            </a:r>
            <a:br>
              <a:rPr lang="ru-RU" sz="4000" b="1" dirty="0" smtClean="0">
                <a:solidFill>
                  <a:srgbClr val="2F4442"/>
                </a:solidFill>
                <a:latin typeface="Open Sans"/>
                <a:ea typeface="Open Sans"/>
                <a:cs typeface="Open Sans"/>
                <a:sym typeface="Open Sans"/>
              </a:rPr>
            </a:br>
            <a:r>
              <a:rPr lang="en-US" sz="2400" b="1" dirty="0" smtClean="0">
                <a:solidFill>
                  <a:srgbClr val="2F4442"/>
                </a:solidFill>
                <a:latin typeface="Open Sans"/>
                <a:ea typeface="Open Sans"/>
                <a:cs typeface="Open Sans"/>
                <a:sym typeface="Open Sans"/>
              </a:rPr>
              <a:t>Oleksandr </a:t>
            </a:r>
            <a:r>
              <a:rPr lang="en-US" sz="2400" b="1" dirty="0" err="1" smtClean="0">
                <a:solidFill>
                  <a:srgbClr val="2F4442"/>
                </a:solidFill>
                <a:latin typeface="Open Sans"/>
                <a:ea typeface="Open Sans"/>
                <a:cs typeface="Open Sans"/>
                <a:sym typeface="Open Sans"/>
              </a:rPr>
              <a:t>Krakovetskyi</a:t>
            </a:r>
            <a:r>
              <a:rPr lang="ru-RU" sz="2400" dirty="0">
                <a:solidFill>
                  <a:srgbClr val="2F4442"/>
                </a:solidFill>
                <a:latin typeface="Open Sans"/>
                <a:ea typeface="Open Sans"/>
                <a:cs typeface="Open Sans"/>
                <a:sym typeface="Open Sans"/>
              </a:rPr>
              <a:t/>
            </a:r>
            <a:br>
              <a:rPr lang="ru-RU" sz="2400" dirty="0">
                <a:solidFill>
                  <a:srgbClr val="2F4442"/>
                </a:solidFill>
                <a:latin typeface="Open Sans"/>
                <a:ea typeface="Open Sans"/>
                <a:cs typeface="Open Sans"/>
                <a:sym typeface="Open Sans"/>
              </a:rPr>
            </a:br>
            <a:r>
              <a:rPr lang="en-US" sz="2400" dirty="0">
                <a:solidFill>
                  <a:srgbClr val="2F4442"/>
                </a:solidFill>
                <a:latin typeface="Open Sans"/>
                <a:ea typeface="Open Sans"/>
                <a:cs typeface="Open Sans"/>
                <a:sym typeface="Open Sans"/>
              </a:rPr>
              <a:t>CEO, DevRain Solutions</a:t>
            </a:r>
            <a:br>
              <a:rPr lang="en-US" sz="2400" dirty="0">
                <a:solidFill>
                  <a:srgbClr val="2F4442"/>
                </a:solidFill>
                <a:latin typeface="Open Sans"/>
                <a:ea typeface="Open Sans"/>
                <a:cs typeface="Open Sans"/>
                <a:sym typeface="Open Sans"/>
              </a:rPr>
            </a:br>
            <a:r>
              <a:rPr lang="en-US" sz="2400" dirty="0" smtClean="0">
                <a:solidFill>
                  <a:srgbClr val="2F4442"/>
                </a:solidFill>
                <a:latin typeface="Open Sans"/>
                <a:ea typeface="Open Sans"/>
                <a:cs typeface="Open Sans"/>
                <a:sym typeface="Open Sans"/>
              </a:rPr>
              <a:t>PhD.</a:t>
            </a:r>
            <a:r>
              <a:rPr lang="ru-RU" sz="2400" dirty="0" smtClean="0">
                <a:solidFill>
                  <a:srgbClr val="2F4442"/>
                </a:solidFill>
                <a:latin typeface="Open Sans"/>
                <a:ea typeface="Open Sans"/>
                <a:cs typeface="Open Sans"/>
                <a:sym typeface="Open Sans"/>
              </a:rPr>
              <a:t>, </a:t>
            </a:r>
            <a:r>
              <a:rPr lang="en-US" sz="2400" dirty="0">
                <a:solidFill>
                  <a:srgbClr val="2F4442"/>
                </a:solidFill>
                <a:latin typeface="Open Sans"/>
                <a:ea typeface="Open Sans"/>
                <a:cs typeface="Open Sans"/>
                <a:sym typeface="Open Sans"/>
              </a:rPr>
              <a:t>Microsoft MVP, Microsoft Regional Director</a:t>
            </a:r>
            <a:r>
              <a:rPr lang="en-US" sz="2400" b="1" dirty="0">
                <a:solidFill>
                  <a:srgbClr val="2F4442"/>
                </a:solidFill>
                <a:latin typeface="Open Sans"/>
                <a:ea typeface="Open Sans"/>
                <a:cs typeface="Open Sans"/>
                <a:sym typeface="Open Sans"/>
              </a:rPr>
              <a:t/>
            </a:r>
            <a:br>
              <a:rPr lang="en-US" sz="2400" b="1" dirty="0">
                <a:solidFill>
                  <a:srgbClr val="2F4442"/>
                </a:solidFill>
                <a:latin typeface="Open Sans"/>
                <a:ea typeface="Open Sans"/>
                <a:cs typeface="Open Sans"/>
                <a:sym typeface="Open Sans"/>
              </a:rPr>
            </a:br>
            <a:r>
              <a:rPr lang="ru-RU" sz="4000" b="1" dirty="0">
                <a:solidFill>
                  <a:srgbClr val="2F4442"/>
                </a:solidFill>
                <a:latin typeface="Open Sans"/>
                <a:ea typeface="Open Sans"/>
                <a:cs typeface="Open Sans"/>
                <a:sym typeface="Open Sans"/>
              </a:rPr>
              <a:t/>
            </a:r>
            <a:br>
              <a:rPr lang="ru-RU" sz="4000" b="1" dirty="0">
                <a:solidFill>
                  <a:srgbClr val="2F4442"/>
                </a:solidFill>
                <a:latin typeface="Open Sans"/>
                <a:ea typeface="Open Sans"/>
                <a:cs typeface="Open Sans"/>
                <a:sym typeface="Open Sans"/>
              </a:rPr>
            </a:br>
            <a:endParaRPr sz="4000" b="1" dirty="0">
              <a:solidFill>
                <a:srgbClr val="2F4442"/>
              </a:solidFill>
              <a:latin typeface="Open Sans"/>
              <a:ea typeface="Open Sans"/>
              <a:cs typeface="Open Sans"/>
              <a:sym typeface="Open Sans"/>
            </a:endParaRPr>
          </a:p>
        </p:txBody>
      </p:sp>
      <p:sp>
        <p:nvSpPr>
          <p:cNvPr id="52" name="Shape 52"/>
          <p:cNvSpPr/>
          <p:nvPr/>
        </p:nvSpPr>
        <p:spPr>
          <a:xfrm>
            <a:off x="5414338" y="903207"/>
            <a:ext cx="1464501"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600" b="1">
                <a:solidFill>
                  <a:srgbClr val="FFFFFF"/>
                </a:solidFill>
                <a:latin typeface="Open Sans"/>
                <a:ea typeface="Open Sans"/>
                <a:cs typeface="Open Sans"/>
                <a:sym typeface="Open Sans"/>
              </a:defRPr>
            </a:lvl1pPr>
          </a:lstStyle>
          <a:p>
            <a:pPr lvl="0">
              <a:defRPr sz="1800" b="0">
                <a:solidFill>
                  <a:srgbClr val="000000"/>
                </a:solidFill>
              </a:defRPr>
            </a:pPr>
            <a:r>
              <a:rPr lang="en-US" dirty="0">
                <a:solidFill>
                  <a:schemeClr val="bg1"/>
                </a:solidFill>
              </a:rPr>
              <a:t>July</a:t>
            </a:r>
            <a:r>
              <a:rPr dirty="0">
                <a:solidFill>
                  <a:schemeClr val="bg1"/>
                </a:solidFill>
              </a:rPr>
              <a:t> 0</a:t>
            </a:r>
            <a:r>
              <a:rPr lang="en-US" dirty="0">
                <a:solidFill>
                  <a:schemeClr val="bg1"/>
                </a:solidFill>
              </a:rPr>
              <a:t>5</a:t>
            </a:r>
            <a:r>
              <a:rPr dirty="0">
                <a:solidFill>
                  <a:schemeClr val="bg1"/>
                </a:solidFill>
              </a:rPr>
              <a:t>, </a:t>
            </a:r>
            <a:r>
              <a:rPr dirty="0">
                <a:solidFill>
                  <a:schemeClr val="bg1"/>
                </a:solidFill>
              </a:rPr>
              <a:t>2015</a:t>
            </a:r>
          </a:p>
        </p:txBody>
      </p:sp>
    </p:spTree>
    <p:extLst>
      <p:ext uri="{BB962C8B-B14F-4D97-AF65-F5344CB8AC3E}">
        <p14:creationId xmlns:p14="http://schemas.microsoft.com/office/powerpoint/2010/main" val="84816771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Project configuration</a:t>
            </a:r>
            <a:endParaRPr lang="uk-UA" dirty="0"/>
          </a:p>
        </p:txBody>
      </p:sp>
      <p:pic>
        <p:nvPicPr>
          <p:cNvPr id="7" name="Picture 6"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24774" y="1354077"/>
            <a:ext cx="4668328" cy="2579568"/>
          </a:xfrm>
          <a:prstGeom prst="rect">
            <a:avLst/>
          </a:prstGeom>
          <a:noFill/>
          <a:ln>
            <a:noFill/>
          </a:ln>
        </p:spPr>
      </p:pic>
      <p:pic>
        <p:nvPicPr>
          <p:cNvPr id="8" name="Picture 7" descr="image">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807789" y="3381555"/>
            <a:ext cx="7184546" cy="3320271"/>
          </a:xfrm>
          <a:prstGeom prst="rect">
            <a:avLst/>
          </a:prstGeom>
          <a:noFill/>
          <a:ln>
            <a:noFill/>
          </a:ln>
        </p:spPr>
      </p:pic>
    </p:spTree>
    <p:extLst>
      <p:ext uri="{BB962C8B-B14F-4D97-AF65-F5344CB8AC3E}">
        <p14:creationId xmlns:p14="http://schemas.microsoft.com/office/powerpoint/2010/main" val="13417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View </a:t>
            </a:r>
            <a:r>
              <a:rPr lang="en-US" dirty="0"/>
              <a:t>Components</a:t>
            </a:r>
          </a:p>
        </p:txBody>
      </p:sp>
      <p:sp>
        <p:nvSpPr>
          <p:cNvPr id="3" name="Content Placeholder 2"/>
          <p:cNvSpPr>
            <a:spLocks noGrp="1"/>
          </p:cNvSpPr>
          <p:nvPr>
            <p:ph type="body" sz="quarter" idx="10"/>
          </p:nvPr>
        </p:nvSpPr>
        <p:spPr>
          <a:xfrm>
            <a:off x="377953" y="1402082"/>
            <a:ext cx="11151917" cy="5139182"/>
          </a:xfrm>
        </p:spPr>
        <p:txBody>
          <a:bodyPr>
            <a:normAutofit/>
          </a:bodyPr>
          <a:lstStyle/>
          <a:p>
            <a:pPr marL="0" indent="0">
              <a:buNone/>
            </a:pPr>
            <a:r>
              <a:rPr lang="en-US" dirty="0" smtClean="0"/>
              <a:t>P</a:t>
            </a:r>
            <a:r>
              <a:rPr lang="en-US" dirty="0" smtClean="0"/>
              <a:t>artial views replacement</a:t>
            </a:r>
            <a:endParaRPr lang="en-US" dirty="0" smtClean="0"/>
          </a:p>
          <a:p>
            <a:pPr marL="0" indent="0">
              <a:buNone/>
            </a:pPr>
            <a:r>
              <a:rPr lang="en-US" dirty="0" smtClean="0"/>
              <a:t>Path</a:t>
            </a:r>
            <a:endParaRPr lang="en-US" dirty="0" smtClean="0"/>
          </a:p>
          <a:p>
            <a:pPr lvl="1"/>
            <a:r>
              <a:rPr lang="ru-RU" sz="1600" dirty="0" smtClean="0"/>
              <a:t>«</a:t>
            </a:r>
            <a:r>
              <a:rPr lang="en-US" sz="1600" dirty="0" smtClean="0"/>
              <a:t>Views\</a:t>
            </a:r>
            <a:r>
              <a:rPr lang="en-US" sz="1600" dirty="0" err="1" smtClean="0"/>
              <a:t>ControllerName</a:t>
            </a:r>
            <a:r>
              <a:rPr lang="en-US" sz="1600" dirty="0" smtClean="0"/>
              <a:t>\Components\Component Name</a:t>
            </a:r>
            <a:r>
              <a:rPr lang="ru-RU" sz="1600" dirty="0" smtClean="0"/>
              <a:t>»</a:t>
            </a:r>
            <a:endParaRPr lang="en-US" sz="1600" dirty="0" smtClean="0"/>
          </a:p>
          <a:p>
            <a:pPr marL="0" indent="0">
              <a:buNone/>
            </a:pPr>
            <a:endParaRPr lang="en-US" sz="1800" dirty="0" smtClean="0">
              <a:latin typeface="+mj-lt"/>
            </a:endParaRPr>
          </a:p>
          <a:p>
            <a:pPr marL="0" indent="0">
              <a:buNone/>
            </a:pPr>
            <a:r>
              <a:rPr lang="en-US" sz="3600" dirty="0" smtClean="0">
                <a:solidFill>
                  <a:schemeClr val="tx1"/>
                </a:solidFill>
                <a:latin typeface="+mj-lt"/>
              </a:rPr>
              <a:t>Examples</a:t>
            </a:r>
            <a:endParaRPr lang="en-US" sz="3600" dirty="0" smtClean="0">
              <a:solidFill>
                <a:schemeClr val="tx1"/>
              </a:solidFill>
              <a:latin typeface="+mj-lt"/>
            </a:endParaRPr>
          </a:p>
          <a:p>
            <a:pPr marL="0" indent="0">
              <a:buNone/>
            </a:pPr>
            <a:r>
              <a:rPr lang="en-US" dirty="0" smtClean="0"/>
              <a:t>Independent components </a:t>
            </a:r>
            <a:br>
              <a:rPr lang="en-US" dirty="0" smtClean="0"/>
            </a:br>
            <a:r>
              <a:rPr lang="ru-RU" dirty="0" smtClean="0"/>
              <a:t>(</a:t>
            </a:r>
            <a:r>
              <a:rPr lang="en-US" dirty="0" smtClean="0"/>
              <a:t>e.g.</a:t>
            </a:r>
            <a:r>
              <a:rPr lang="ru-RU" dirty="0" smtClean="0"/>
              <a:t>, </a:t>
            </a:r>
            <a:r>
              <a:rPr lang="en-US" dirty="0" smtClean="0"/>
              <a:t>tag cloud</a:t>
            </a:r>
            <a:r>
              <a:rPr lang="ru-RU" dirty="0" smtClean="0"/>
              <a:t>)</a:t>
            </a:r>
            <a:endParaRPr lang="ru-RU" dirty="0"/>
          </a:p>
        </p:txBody>
      </p:sp>
      <p:pic>
        <p:nvPicPr>
          <p:cNvPr id="4" name="Picture 3"/>
          <p:cNvPicPr>
            <a:picLocks noChangeAspect="1"/>
          </p:cNvPicPr>
          <p:nvPr/>
        </p:nvPicPr>
        <p:blipFill>
          <a:blip r:embed="rId2"/>
          <a:stretch>
            <a:fillRect/>
          </a:stretch>
        </p:blipFill>
        <p:spPr>
          <a:xfrm>
            <a:off x="6697319" y="145176"/>
            <a:ext cx="5199995" cy="4656862"/>
          </a:xfrm>
          <a:prstGeom prst="rect">
            <a:avLst/>
          </a:prstGeom>
        </p:spPr>
      </p:pic>
      <p:pic>
        <p:nvPicPr>
          <p:cNvPr id="5" name="Picture 4"/>
          <p:cNvPicPr>
            <a:picLocks noChangeAspect="1"/>
          </p:cNvPicPr>
          <p:nvPr/>
        </p:nvPicPr>
        <p:blipFill>
          <a:blip r:embed="rId3"/>
          <a:stretch>
            <a:fillRect/>
          </a:stretch>
        </p:blipFill>
        <p:spPr>
          <a:xfrm>
            <a:off x="6972889" y="3112028"/>
            <a:ext cx="4661269" cy="2597188"/>
          </a:xfrm>
          <a:prstGeom prst="rect">
            <a:avLst/>
          </a:prstGeom>
        </p:spPr>
      </p:pic>
      <p:pic>
        <p:nvPicPr>
          <p:cNvPr id="6" name="Picture 5"/>
          <p:cNvPicPr>
            <a:picLocks noChangeAspect="1"/>
          </p:cNvPicPr>
          <p:nvPr/>
        </p:nvPicPr>
        <p:blipFill>
          <a:blip r:embed="rId4"/>
          <a:stretch>
            <a:fillRect/>
          </a:stretch>
        </p:blipFill>
        <p:spPr>
          <a:xfrm>
            <a:off x="6830013" y="5302371"/>
            <a:ext cx="5283100" cy="1238894"/>
          </a:xfrm>
          <a:prstGeom prst="rect">
            <a:avLst/>
          </a:prstGeom>
        </p:spPr>
      </p:pic>
    </p:spTree>
    <p:extLst>
      <p:ext uri="{BB962C8B-B14F-4D97-AF65-F5344CB8AC3E}">
        <p14:creationId xmlns:p14="http://schemas.microsoft.com/office/powerpoint/2010/main" val="176446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TagHelpers</a:t>
            </a:r>
            <a:endParaRPr lang="ru-RU" dirty="0"/>
          </a:p>
        </p:txBody>
      </p:sp>
      <p:sp>
        <p:nvSpPr>
          <p:cNvPr id="3" name="Content Placeholder 2"/>
          <p:cNvSpPr>
            <a:spLocks noGrp="1"/>
          </p:cNvSpPr>
          <p:nvPr>
            <p:ph type="body" sz="quarter" idx="10"/>
          </p:nvPr>
        </p:nvSpPr>
        <p:spPr>
          <a:xfrm>
            <a:off x="377953" y="1402082"/>
            <a:ext cx="11151917" cy="4762949"/>
          </a:xfrm>
        </p:spPr>
        <p:txBody>
          <a:bodyPr>
            <a:normAutofit/>
          </a:bodyPr>
          <a:lstStyle/>
          <a:p>
            <a:pPr marL="0" indent="0">
              <a:buNone/>
            </a:pPr>
            <a:endParaRPr lang="ru-RU" sz="1200" dirty="0" smtClean="0"/>
          </a:p>
          <a:p>
            <a:pPr marL="0" indent="0">
              <a:buNone/>
            </a:pPr>
            <a:r>
              <a:rPr lang="en-US" dirty="0" smtClean="0"/>
              <a:t>was</a:t>
            </a:r>
            <a:endParaRPr lang="ru-RU" dirty="0" smtClean="0"/>
          </a:p>
          <a:p>
            <a:pPr marL="0" indent="0">
              <a:buNone/>
            </a:pPr>
            <a:endParaRPr lang="ru-RU" dirty="0">
              <a:latin typeface="+mj-lt"/>
            </a:endParaRPr>
          </a:p>
          <a:p>
            <a:pPr marL="0" indent="0">
              <a:buNone/>
            </a:pPr>
            <a:endParaRPr lang="ru-RU" dirty="0" smtClean="0">
              <a:latin typeface="+mj-lt"/>
            </a:endParaRPr>
          </a:p>
          <a:p>
            <a:pPr marL="0" indent="0">
              <a:buNone/>
            </a:pPr>
            <a:endParaRPr lang="en-US" dirty="0" smtClean="0"/>
          </a:p>
          <a:p>
            <a:pPr marL="0" indent="0">
              <a:buNone/>
            </a:pPr>
            <a:endParaRPr lang="en-US" dirty="0"/>
          </a:p>
          <a:p>
            <a:pPr marL="0" indent="0">
              <a:buNone/>
            </a:pPr>
            <a:r>
              <a:rPr lang="en-US" dirty="0" smtClean="0"/>
              <a:t>now</a:t>
            </a:r>
            <a:endParaRPr lang="ru-RU" dirty="0" smtClean="0"/>
          </a:p>
          <a:p>
            <a:pPr marL="0" indent="0">
              <a:buNone/>
            </a:pPr>
            <a:endParaRPr lang="en-US" dirty="0" smtClean="0"/>
          </a:p>
          <a:p>
            <a:pPr marL="0" indent="0">
              <a:buNone/>
            </a:pPr>
            <a:endParaRPr lang="ru-RU"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546386" y="1690512"/>
            <a:ext cx="7628518" cy="2186596"/>
          </a:xfrm>
          <a:prstGeom prst="rect">
            <a:avLst/>
          </a:prstGeom>
        </p:spPr>
      </p:pic>
      <p:pic>
        <p:nvPicPr>
          <p:cNvPr id="7" name="Picture 6"/>
          <p:cNvPicPr>
            <a:picLocks noChangeAspect="1"/>
          </p:cNvPicPr>
          <p:nvPr/>
        </p:nvPicPr>
        <p:blipFill>
          <a:blip r:embed="rId3"/>
          <a:stretch>
            <a:fillRect/>
          </a:stretch>
        </p:blipFill>
        <p:spPr>
          <a:xfrm>
            <a:off x="2546386" y="4333818"/>
            <a:ext cx="6532708" cy="2181725"/>
          </a:xfrm>
          <a:prstGeom prst="rect">
            <a:avLst/>
          </a:prstGeom>
        </p:spPr>
      </p:pic>
      <p:sp>
        <p:nvSpPr>
          <p:cNvPr id="8" name="Rectangle 7"/>
          <p:cNvSpPr/>
          <p:nvPr/>
        </p:nvSpPr>
        <p:spPr>
          <a:xfrm>
            <a:off x="9079094" y="6165031"/>
            <a:ext cx="2724015" cy="369332"/>
          </a:xfrm>
          <a:prstGeom prst="rect">
            <a:avLst/>
          </a:prstGeom>
        </p:spPr>
        <p:txBody>
          <a:bodyPr wrap="none">
            <a:spAutoFit/>
          </a:bodyPr>
          <a:lstStyle/>
          <a:p>
            <a:r>
              <a:rPr lang="en-US" dirty="0"/>
              <a:t>Open sourced on </a:t>
            </a:r>
            <a:r>
              <a:rPr lang="en-US" dirty="0">
                <a:hlinkClick r:id="rId4"/>
              </a:rPr>
              <a:t>GitHub</a:t>
            </a:r>
            <a:endParaRPr lang="en-US" dirty="0"/>
          </a:p>
        </p:txBody>
      </p:sp>
    </p:spTree>
    <p:extLst>
      <p:ext uri="{BB962C8B-B14F-4D97-AF65-F5344CB8AC3E}">
        <p14:creationId xmlns:p14="http://schemas.microsoft.com/office/powerpoint/2010/main" val="4185446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Dependency Injection</a:t>
            </a:r>
            <a:endParaRPr lang="ru-RU" dirty="0"/>
          </a:p>
        </p:txBody>
      </p:sp>
      <p:pic>
        <p:nvPicPr>
          <p:cNvPr id="6" name="Picture 5"/>
          <p:cNvPicPr>
            <a:picLocks noChangeAspect="1"/>
          </p:cNvPicPr>
          <p:nvPr/>
        </p:nvPicPr>
        <p:blipFill>
          <a:blip r:embed="rId2"/>
          <a:stretch>
            <a:fillRect/>
          </a:stretch>
        </p:blipFill>
        <p:spPr>
          <a:xfrm>
            <a:off x="600588" y="1341311"/>
            <a:ext cx="8754802" cy="2856877"/>
          </a:xfrm>
          <a:prstGeom prst="rect">
            <a:avLst/>
          </a:prstGeom>
        </p:spPr>
      </p:pic>
      <p:pic>
        <p:nvPicPr>
          <p:cNvPr id="9" name="Picture 8"/>
          <p:cNvPicPr>
            <a:picLocks noChangeAspect="1"/>
          </p:cNvPicPr>
          <p:nvPr/>
        </p:nvPicPr>
        <p:blipFill>
          <a:blip r:embed="rId3"/>
          <a:stretch>
            <a:fillRect/>
          </a:stretch>
        </p:blipFill>
        <p:spPr>
          <a:xfrm>
            <a:off x="588636" y="4644213"/>
            <a:ext cx="8590055" cy="1255356"/>
          </a:xfrm>
          <a:prstGeom prst="rect">
            <a:avLst/>
          </a:prstGeom>
        </p:spPr>
      </p:pic>
      <p:pic>
        <p:nvPicPr>
          <p:cNvPr id="10" name="Picture 9"/>
          <p:cNvPicPr>
            <a:picLocks noChangeAspect="1"/>
          </p:cNvPicPr>
          <p:nvPr/>
        </p:nvPicPr>
        <p:blipFill>
          <a:blip r:embed="rId4"/>
          <a:stretch>
            <a:fillRect/>
          </a:stretch>
        </p:blipFill>
        <p:spPr>
          <a:xfrm>
            <a:off x="5794977" y="1102929"/>
            <a:ext cx="7787379" cy="3543709"/>
          </a:xfrm>
          <a:prstGeom prst="rect">
            <a:avLst/>
          </a:prstGeom>
        </p:spPr>
      </p:pic>
      <p:pic>
        <p:nvPicPr>
          <p:cNvPr id="11" name="Picture 10"/>
          <p:cNvPicPr>
            <a:picLocks noChangeAspect="1"/>
          </p:cNvPicPr>
          <p:nvPr/>
        </p:nvPicPr>
        <p:blipFill>
          <a:blip r:embed="rId5"/>
          <a:stretch>
            <a:fillRect/>
          </a:stretch>
        </p:blipFill>
        <p:spPr>
          <a:xfrm>
            <a:off x="6770016" y="5068324"/>
            <a:ext cx="7826760" cy="1624568"/>
          </a:xfrm>
          <a:prstGeom prst="rect">
            <a:avLst/>
          </a:prstGeom>
        </p:spPr>
      </p:pic>
      <p:pic>
        <p:nvPicPr>
          <p:cNvPr id="12" name="Picture 11" descr="image">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2623671" y="1802425"/>
            <a:ext cx="6154831" cy="4162799"/>
          </a:xfrm>
          <a:prstGeom prst="rect">
            <a:avLst/>
          </a:prstGeom>
          <a:noFill/>
          <a:ln>
            <a:noFill/>
          </a:ln>
        </p:spPr>
      </p:pic>
    </p:spTree>
    <p:extLst>
      <p:ext uri="{BB962C8B-B14F-4D97-AF65-F5344CB8AC3E}">
        <p14:creationId xmlns:p14="http://schemas.microsoft.com/office/powerpoint/2010/main" val="1712990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Identity</a:t>
            </a:r>
            <a:endParaRPr lang="ru-RU" dirty="0"/>
          </a:p>
        </p:txBody>
      </p:sp>
      <p:sp>
        <p:nvSpPr>
          <p:cNvPr id="4" name="Text Placeholder 3"/>
          <p:cNvSpPr>
            <a:spLocks noGrp="1"/>
          </p:cNvSpPr>
          <p:nvPr>
            <p:ph type="body" sz="quarter" idx="10"/>
          </p:nvPr>
        </p:nvSpPr>
        <p:spPr>
          <a:xfrm>
            <a:off x="377953" y="1402082"/>
            <a:ext cx="11151917" cy="5013232"/>
          </a:xfrm>
        </p:spPr>
        <p:txBody>
          <a:bodyPr/>
          <a:lstStyle/>
          <a:p>
            <a:pPr marL="0" indent="0">
              <a:buNone/>
            </a:pPr>
            <a:r>
              <a:rPr lang="en-US" sz="2400" dirty="0" smtClean="0"/>
              <a:t>Single identity system</a:t>
            </a:r>
            <a:endParaRPr lang="ru-RU" sz="2400" dirty="0" smtClean="0"/>
          </a:p>
          <a:p>
            <a:pPr lvl="1"/>
            <a:r>
              <a:rPr lang="en-US" sz="2000" dirty="0" smtClean="0"/>
              <a:t>Web Forms, MVC, SignalR, Web API, …</a:t>
            </a:r>
          </a:p>
          <a:p>
            <a:pPr lvl="1"/>
            <a:r>
              <a:rPr lang="en-US" sz="2000" dirty="0" smtClean="0"/>
              <a:t>Web, Phone, Store, </a:t>
            </a:r>
            <a:r>
              <a:rPr lang="en-US" sz="2000" dirty="0" smtClean="0"/>
              <a:t>hybrid apps</a:t>
            </a:r>
            <a:endParaRPr lang="en-US" sz="2000" dirty="0" smtClean="0"/>
          </a:p>
          <a:p>
            <a:pPr lvl="1"/>
            <a:r>
              <a:rPr lang="en-US" sz="2000" dirty="0" smtClean="0"/>
              <a:t>Multi-factor authentication</a:t>
            </a:r>
            <a:endParaRPr lang="ru-RU" sz="2000" dirty="0" smtClean="0"/>
          </a:p>
          <a:p>
            <a:pPr marL="0" indent="0">
              <a:buNone/>
            </a:pPr>
            <a:r>
              <a:rPr lang="en-US" sz="2400" dirty="0" smtClean="0"/>
              <a:t>Different data storages</a:t>
            </a:r>
            <a:endParaRPr lang="ru-RU" sz="2400" dirty="0" smtClean="0"/>
          </a:p>
          <a:p>
            <a:pPr lvl="1"/>
            <a:r>
              <a:rPr lang="en-US" sz="2000" dirty="0" smtClean="0"/>
              <a:t>DB &amp; EF by </a:t>
            </a:r>
            <a:r>
              <a:rPr lang="en-US" sz="2000" dirty="0" smtClean="0"/>
              <a:t>default. SharePoint</a:t>
            </a:r>
            <a:r>
              <a:rPr lang="en-US" sz="2000" dirty="0" smtClean="0"/>
              <a:t>, Azure, NoSQL, …</a:t>
            </a:r>
          </a:p>
          <a:p>
            <a:pPr lvl="1"/>
            <a:r>
              <a:rPr lang="en-US" sz="2000" dirty="0" smtClean="0"/>
              <a:t>Scheme control</a:t>
            </a:r>
          </a:p>
          <a:p>
            <a:pPr marL="0" indent="0">
              <a:buNone/>
            </a:pPr>
            <a:r>
              <a:rPr lang="en-US" sz="2400" dirty="0" smtClean="0"/>
              <a:t>Role management</a:t>
            </a:r>
            <a:endParaRPr lang="ru-RU" sz="2400" dirty="0" smtClean="0"/>
          </a:p>
          <a:p>
            <a:pPr marL="0" indent="0">
              <a:buNone/>
            </a:pPr>
            <a:r>
              <a:rPr lang="en-US" sz="2400" dirty="0"/>
              <a:t>C</a:t>
            </a:r>
            <a:r>
              <a:rPr lang="en-US" sz="2400" dirty="0" smtClean="0"/>
              <a:t>laims based</a:t>
            </a:r>
            <a:r>
              <a:rPr lang="en-US" sz="2400" dirty="0"/>
              <a:t> </a:t>
            </a:r>
            <a:r>
              <a:rPr lang="en-US" sz="2400" dirty="0" smtClean="0"/>
              <a:t>authentication</a:t>
            </a:r>
            <a:endParaRPr lang="en-US" sz="2400" dirty="0" smtClean="0"/>
          </a:p>
          <a:p>
            <a:pPr marL="0" indent="0">
              <a:buNone/>
            </a:pPr>
            <a:r>
              <a:rPr lang="en-US" sz="2400" dirty="0" smtClean="0"/>
              <a:t>Social networks </a:t>
            </a:r>
            <a:endParaRPr lang="ru-RU" sz="2400" dirty="0" smtClean="0"/>
          </a:p>
          <a:p>
            <a:pPr marL="0" indent="0">
              <a:buNone/>
            </a:pPr>
            <a:r>
              <a:rPr lang="en-US" sz="2400" dirty="0" smtClean="0"/>
              <a:t>Azure Active Directory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126" y="280420"/>
            <a:ext cx="3422744" cy="3488692"/>
          </a:xfrm>
          <a:prstGeom prst="rect">
            <a:avLst/>
          </a:prstGeom>
        </p:spPr>
      </p:pic>
    </p:spTree>
    <p:extLst>
      <p:ext uri="{BB962C8B-B14F-4D97-AF65-F5344CB8AC3E}">
        <p14:creationId xmlns:p14="http://schemas.microsoft.com/office/powerpoint/2010/main" val="332092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smtClean="0"/>
              <a:t>Framework 7.0 ORM</a:t>
            </a:r>
            <a:endParaRPr lang="ru-RU" dirty="0"/>
          </a:p>
        </p:txBody>
      </p:sp>
      <p:sp>
        <p:nvSpPr>
          <p:cNvPr id="4" name="Text Placeholder 3"/>
          <p:cNvSpPr>
            <a:spLocks noGrp="1"/>
          </p:cNvSpPr>
          <p:nvPr>
            <p:ph type="body" sz="quarter" idx="10"/>
          </p:nvPr>
        </p:nvSpPr>
        <p:spPr>
          <a:xfrm>
            <a:off x="377953" y="1402082"/>
            <a:ext cx="7851647" cy="4751975"/>
          </a:xfrm>
        </p:spPr>
        <p:txBody>
          <a:bodyPr/>
          <a:lstStyle/>
          <a:p>
            <a:pPr marL="0" indent="0">
              <a:lnSpc>
                <a:spcPct val="100000"/>
              </a:lnSpc>
              <a:buNone/>
            </a:pPr>
            <a:r>
              <a:rPr lang="en-US" sz="3200" dirty="0" smtClean="0"/>
              <a:t>Multiple platforms</a:t>
            </a:r>
            <a:endParaRPr lang="en-US" sz="3200" dirty="0" smtClean="0"/>
          </a:p>
          <a:p>
            <a:pPr marL="457200" lvl="1" indent="0">
              <a:lnSpc>
                <a:spcPct val="100000"/>
              </a:lnSpc>
              <a:buNone/>
            </a:pPr>
            <a:r>
              <a:rPr lang="en-US" sz="2800" dirty="0" smtClean="0"/>
              <a:t>mobile</a:t>
            </a:r>
            <a:r>
              <a:rPr lang="en-US" sz="2800" dirty="0"/>
              <a:t>, OSX, Linux</a:t>
            </a:r>
          </a:p>
          <a:p>
            <a:pPr marL="0" indent="0">
              <a:lnSpc>
                <a:spcPct val="100000"/>
              </a:lnSpc>
              <a:buNone/>
            </a:pPr>
            <a:r>
              <a:rPr lang="en-US" sz="3200" dirty="0"/>
              <a:t>SQL &amp; </a:t>
            </a:r>
            <a:r>
              <a:rPr lang="en-US" sz="3200" dirty="0" err="1" smtClean="0"/>
              <a:t>noSQL</a:t>
            </a:r>
            <a:endParaRPr lang="en-US" sz="3200" dirty="0" smtClean="0"/>
          </a:p>
          <a:p>
            <a:pPr marL="457200" lvl="1" indent="0">
              <a:lnSpc>
                <a:spcPct val="100000"/>
              </a:lnSpc>
              <a:buNone/>
            </a:pPr>
            <a:r>
              <a:rPr lang="en-US" sz="2800" dirty="0" smtClean="0"/>
              <a:t>Azure </a:t>
            </a:r>
            <a:r>
              <a:rPr lang="en-US" sz="2800" dirty="0"/>
              <a:t>Table Storage, </a:t>
            </a:r>
            <a:r>
              <a:rPr lang="en-US" sz="2800" dirty="0" err="1" smtClean="0"/>
              <a:t>Redis</a:t>
            </a:r>
            <a:endParaRPr lang="en-US" sz="2800" dirty="0" smtClean="0"/>
          </a:p>
          <a:p>
            <a:pPr marL="0" indent="0">
              <a:lnSpc>
                <a:spcPct val="150000"/>
              </a:lnSpc>
              <a:buNone/>
            </a:pPr>
            <a:r>
              <a:rPr lang="en-US" sz="3200" dirty="0" smtClean="0"/>
              <a:t>Extendable</a:t>
            </a:r>
          </a:p>
          <a:p>
            <a:pPr marL="0" indent="0">
              <a:lnSpc>
                <a:spcPct val="100000"/>
              </a:lnSpc>
              <a:buNone/>
            </a:pPr>
            <a:r>
              <a:rPr lang="en-US" sz="3200" dirty="0" smtClean="0"/>
              <a:t>Open </a:t>
            </a:r>
            <a:r>
              <a:rPr lang="en-US" sz="3200" dirty="0" smtClean="0"/>
              <a:t>Source</a:t>
            </a:r>
          </a:p>
          <a:p>
            <a:pPr marL="457200" lvl="1" indent="0">
              <a:lnSpc>
                <a:spcPct val="100000"/>
              </a:lnSpc>
              <a:buNone/>
            </a:pPr>
            <a:r>
              <a:rPr lang="en-US" sz="2800" dirty="0" smtClean="0">
                <a:hlinkClick r:id="rId2"/>
              </a:rPr>
              <a:t>http</a:t>
            </a:r>
            <a:r>
              <a:rPr lang="en-US" sz="2800" dirty="0">
                <a:hlinkClick r:id="rId2"/>
              </a:rPr>
              <a:t>://github.com/aspnet/entityframework</a:t>
            </a:r>
            <a:r>
              <a:rPr lang="en-US" sz="2800" dirty="0"/>
              <a:t> </a:t>
            </a:r>
            <a:endParaRPr lang="en-US" sz="2800" dirty="0" smtClean="0"/>
          </a:p>
          <a:p>
            <a:pPr marL="0" indent="0">
              <a:lnSpc>
                <a:spcPct val="150000"/>
              </a:lnSpc>
              <a:buNone/>
            </a:pPr>
            <a:r>
              <a:rPr lang="en-US" sz="3200" dirty="0" smtClean="0">
                <a:hlinkClick r:id="rId3"/>
              </a:rPr>
              <a:t>Roadmap</a:t>
            </a:r>
            <a:endParaRPr lang="ru-RU" sz="3200" dirty="0" smtClean="0"/>
          </a:p>
          <a:p>
            <a:endParaRPr lang="ru-RU"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3236" y="1402082"/>
            <a:ext cx="2539682" cy="965079"/>
          </a:xfrm>
          <a:prstGeom prst="rect">
            <a:avLst/>
          </a:prstGeom>
        </p:spPr>
      </p:pic>
    </p:spTree>
    <p:extLst>
      <p:ext uri="{BB962C8B-B14F-4D97-AF65-F5344CB8AC3E}">
        <p14:creationId xmlns:p14="http://schemas.microsoft.com/office/powerpoint/2010/main" val="1753904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Faster development</a:t>
            </a:r>
            <a:endParaRPr lang="uk-UA" dirty="0"/>
          </a:p>
        </p:txBody>
      </p:sp>
      <p:sp>
        <p:nvSpPr>
          <p:cNvPr id="3" name="Content Placeholder 2"/>
          <p:cNvSpPr>
            <a:spLocks noGrp="1"/>
          </p:cNvSpPr>
          <p:nvPr>
            <p:ph type="body" sz="quarter" idx="10"/>
          </p:nvPr>
        </p:nvSpPr>
        <p:spPr>
          <a:xfrm>
            <a:off x="377953" y="1402082"/>
            <a:ext cx="11151917" cy="5044952"/>
          </a:xfrm>
        </p:spPr>
        <p:txBody>
          <a:bodyPr>
            <a:normAutofit/>
          </a:bodyPr>
          <a:lstStyle/>
          <a:p>
            <a:pPr marL="0" indent="0">
              <a:lnSpc>
                <a:spcPct val="150000"/>
              </a:lnSpc>
              <a:buNone/>
            </a:pPr>
            <a:r>
              <a:rPr lang="en-US" dirty="0" smtClean="0"/>
              <a:t>Environment detects the changes </a:t>
            </a:r>
            <a:endParaRPr lang="ru-RU" dirty="0" smtClean="0"/>
          </a:p>
          <a:p>
            <a:pPr marL="0" indent="0">
              <a:lnSpc>
                <a:spcPct val="150000"/>
              </a:lnSpc>
              <a:buNone/>
            </a:pPr>
            <a:r>
              <a:rPr lang="en-US" dirty="0" smtClean="0"/>
              <a:t>Automatic code compilation</a:t>
            </a:r>
            <a:endParaRPr lang="ru-RU" dirty="0" smtClean="0"/>
          </a:p>
          <a:p>
            <a:pPr marL="0" indent="0">
              <a:buNone/>
            </a:pPr>
            <a:r>
              <a:rPr lang="en-US" dirty="0" smtClean="0"/>
              <a:t>You:</a:t>
            </a:r>
            <a:endParaRPr lang="ru-RU" dirty="0" smtClean="0"/>
          </a:p>
          <a:p>
            <a:pPr marL="457200" lvl="1" indent="0">
              <a:buNone/>
            </a:pPr>
            <a:r>
              <a:rPr lang="ru-RU" dirty="0" smtClean="0"/>
              <a:t>1. </a:t>
            </a:r>
            <a:r>
              <a:rPr lang="en-US" dirty="0" smtClean="0"/>
              <a:t>Make some changes.</a:t>
            </a:r>
            <a:endParaRPr lang="ru-RU" dirty="0" smtClean="0"/>
          </a:p>
          <a:p>
            <a:pPr marL="457200" lvl="1" indent="0">
              <a:buNone/>
            </a:pPr>
            <a:r>
              <a:rPr lang="ru-RU" dirty="0" smtClean="0"/>
              <a:t>2. </a:t>
            </a:r>
            <a:r>
              <a:rPr lang="en-US" dirty="0" smtClean="0"/>
              <a:t>Save them.</a:t>
            </a:r>
            <a:endParaRPr lang="ru-RU" dirty="0" smtClean="0"/>
          </a:p>
          <a:p>
            <a:pPr marL="457200" lvl="1" indent="0">
              <a:buNone/>
            </a:pPr>
            <a:r>
              <a:rPr lang="ru-RU" dirty="0" smtClean="0"/>
              <a:t>3. </a:t>
            </a:r>
            <a:r>
              <a:rPr lang="en-US" dirty="0" smtClean="0"/>
              <a:t>Refresh page in browser.</a:t>
            </a:r>
            <a:endParaRPr lang="ru-RU" dirty="0" smtClean="0"/>
          </a:p>
          <a:p>
            <a:pPr marL="457200" lvl="1" indent="0">
              <a:buNone/>
            </a:pPr>
            <a:r>
              <a:rPr lang="ru-RU" dirty="0" smtClean="0"/>
              <a:t>4. </a:t>
            </a:r>
            <a:r>
              <a:rPr lang="en-US" dirty="0" smtClean="0"/>
              <a:t>Profit!</a:t>
            </a:r>
            <a:r>
              <a:rPr lang="ru-RU" dirty="0" smtClean="0"/>
              <a:t> </a:t>
            </a:r>
            <a:endParaRPr lang="en-US" dirty="0" smtClean="0"/>
          </a:p>
          <a:p>
            <a:endParaRPr lang="ru-RU" dirty="0" smtClean="0"/>
          </a:p>
          <a:p>
            <a:endParaRPr lang="ru-RU" dirty="0"/>
          </a:p>
        </p:txBody>
      </p:sp>
      <p:pic>
        <p:nvPicPr>
          <p:cNvPr id="1026" name="Picture 2" descr="ima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891" y="2171517"/>
            <a:ext cx="59436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78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Bower, Grunt, </a:t>
            </a:r>
            <a:r>
              <a:rPr lang="en-US" dirty="0" smtClean="0"/>
              <a:t>Gulp, </a:t>
            </a:r>
            <a:r>
              <a:rPr lang="en-US" dirty="0" err="1" smtClean="0"/>
              <a:t>npm</a:t>
            </a:r>
            <a:endParaRPr lang="ru-RU" dirty="0"/>
          </a:p>
        </p:txBody>
      </p:sp>
      <p:sp>
        <p:nvSpPr>
          <p:cNvPr id="3" name="Content Placeholder 2"/>
          <p:cNvSpPr>
            <a:spLocks noGrp="1"/>
          </p:cNvSpPr>
          <p:nvPr>
            <p:ph type="body" sz="quarter" idx="10"/>
          </p:nvPr>
        </p:nvSpPr>
        <p:spPr>
          <a:xfrm>
            <a:off x="377953" y="1402082"/>
            <a:ext cx="11151917" cy="5151955"/>
          </a:xfrm>
        </p:spPr>
        <p:txBody>
          <a:bodyPr>
            <a:normAutofit/>
          </a:bodyPr>
          <a:lstStyle/>
          <a:p>
            <a:pPr marL="0" indent="0">
              <a:buNone/>
            </a:pPr>
            <a:r>
              <a:rPr lang="en-US" sz="3600" dirty="0" smtClean="0">
                <a:solidFill>
                  <a:schemeClr val="tx1"/>
                </a:solidFill>
                <a:latin typeface="+mj-lt"/>
              </a:rPr>
              <a:t>Bower configuration</a:t>
            </a:r>
            <a:endParaRPr lang="en-US" sz="3600" dirty="0" smtClean="0">
              <a:solidFill>
                <a:schemeClr val="tx1"/>
              </a:solidFill>
              <a:latin typeface="+mj-lt"/>
            </a:endParaRPr>
          </a:p>
          <a:p>
            <a:pPr marL="0" indent="0">
              <a:buNone/>
            </a:pPr>
            <a:r>
              <a:rPr lang="en-US" dirty="0" err="1" smtClean="0"/>
              <a:t>b</a:t>
            </a:r>
            <a:r>
              <a:rPr lang="en-US" dirty="0" err="1" smtClean="0"/>
              <a:t>ower.json</a:t>
            </a:r>
            <a:endParaRPr lang="en-US" sz="3600" dirty="0" smtClean="0">
              <a:latin typeface="+mj-lt"/>
            </a:endParaRPr>
          </a:p>
          <a:p>
            <a:pPr marL="0" indent="0">
              <a:lnSpc>
                <a:spcPct val="150000"/>
              </a:lnSpc>
              <a:buNone/>
            </a:pPr>
            <a:r>
              <a:rPr lang="en-US" sz="3600" dirty="0" smtClean="0">
                <a:solidFill>
                  <a:schemeClr val="tx1"/>
                </a:solidFill>
                <a:latin typeface="+mj-lt"/>
              </a:rPr>
              <a:t>Task Runner Explorer</a:t>
            </a:r>
          </a:p>
          <a:p>
            <a:pPr marL="0" indent="0">
              <a:buNone/>
            </a:pPr>
            <a:r>
              <a:rPr lang="en-US" dirty="0" smtClean="0"/>
              <a:t>Grunt/Gulp</a:t>
            </a:r>
            <a:endParaRPr lang="ru-RU" dirty="0" smtClean="0"/>
          </a:p>
          <a:p>
            <a:pPr marL="0" indent="0">
              <a:lnSpc>
                <a:spcPct val="150000"/>
              </a:lnSpc>
              <a:buNone/>
            </a:pPr>
            <a:r>
              <a:rPr lang="en-US" dirty="0" smtClean="0"/>
              <a:t>LESS/SASS-compilation</a:t>
            </a:r>
            <a:r>
              <a:rPr lang="ru-RU" dirty="0" smtClean="0"/>
              <a:t>, </a:t>
            </a:r>
            <a:r>
              <a:rPr lang="en-US" dirty="0" err="1" smtClean="0"/>
              <a:t>minification</a:t>
            </a:r>
            <a:endParaRPr lang="ru-RU" dirty="0"/>
          </a:p>
          <a:p>
            <a:pPr marL="0" indent="0">
              <a:lnSpc>
                <a:spcPct val="150000"/>
              </a:lnSpc>
              <a:buNone/>
            </a:pPr>
            <a:r>
              <a:rPr lang="en-US" dirty="0" smtClean="0"/>
              <a:t>Running </a:t>
            </a:r>
            <a:r>
              <a:rPr lang="en-US" dirty="0" err="1" smtClean="0"/>
              <a:t>JSHint</a:t>
            </a:r>
            <a:r>
              <a:rPr lang="en-US" dirty="0"/>
              <a:t>, </a:t>
            </a:r>
            <a:r>
              <a:rPr lang="en-US" dirty="0" err="1" smtClean="0"/>
              <a:t>JSLint</a:t>
            </a:r>
            <a:endParaRPr lang="en-US" dirty="0"/>
          </a:p>
        </p:txBody>
      </p:sp>
      <p:pic>
        <p:nvPicPr>
          <p:cNvPr id="6" name="Picture 5"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415542" y="111612"/>
            <a:ext cx="4776458" cy="3115682"/>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8721" y="2230647"/>
            <a:ext cx="4448796" cy="287695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1355" y="4110951"/>
            <a:ext cx="3715268" cy="2505425"/>
          </a:xfrm>
          <a:prstGeom prst="rect">
            <a:avLst/>
          </a:prstGeom>
        </p:spPr>
      </p:pic>
    </p:spTree>
    <p:extLst>
      <p:ext uri="{BB962C8B-B14F-4D97-AF65-F5344CB8AC3E}">
        <p14:creationId xmlns:p14="http://schemas.microsoft.com/office/powerpoint/2010/main" val="6449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NuGet</a:t>
            </a:r>
            <a:r>
              <a:rPr lang="en-US" dirty="0" smtClean="0"/>
              <a:t> / </a:t>
            </a:r>
            <a:r>
              <a:rPr lang="en-US" dirty="0" err="1" smtClean="0"/>
              <a:t>xUnit</a:t>
            </a:r>
            <a:endParaRPr lang="ru-RU" dirty="0"/>
          </a:p>
        </p:txBody>
      </p:sp>
      <p:sp>
        <p:nvSpPr>
          <p:cNvPr id="3" name="Content Placeholder 2"/>
          <p:cNvSpPr>
            <a:spLocks noGrp="1"/>
          </p:cNvSpPr>
          <p:nvPr>
            <p:ph type="body" sz="quarter" idx="10"/>
          </p:nvPr>
        </p:nvSpPr>
        <p:spPr>
          <a:xfrm>
            <a:off x="377953" y="1402082"/>
            <a:ext cx="11151917" cy="4949131"/>
          </a:xfrm>
        </p:spPr>
        <p:txBody>
          <a:bodyPr>
            <a:normAutofit/>
          </a:bodyPr>
          <a:lstStyle/>
          <a:p>
            <a:pPr marL="0" indent="0">
              <a:buNone/>
            </a:pP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13" y="1223803"/>
            <a:ext cx="6293345" cy="46998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424" y="3805683"/>
            <a:ext cx="5942857" cy="2723809"/>
          </a:xfrm>
          <a:prstGeom prst="rect">
            <a:avLst/>
          </a:prstGeom>
        </p:spPr>
      </p:pic>
    </p:spTree>
    <p:extLst>
      <p:ext uri="{BB962C8B-B14F-4D97-AF65-F5344CB8AC3E}">
        <p14:creationId xmlns:p14="http://schemas.microsoft.com/office/powerpoint/2010/main" val="24666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Deep HTML5/JS support</a:t>
            </a:r>
            <a:endParaRPr lang="ru-RU" dirty="0"/>
          </a:p>
        </p:txBody>
      </p:sp>
      <p:sp>
        <p:nvSpPr>
          <p:cNvPr id="5" name="Text Placeholder 4"/>
          <p:cNvSpPr>
            <a:spLocks noGrp="1"/>
          </p:cNvSpPr>
          <p:nvPr>
            <p:ph type="body" sz="quarter" idx="10"/>
          </p:nvPr>
        </p:nvSpPr>
        <p:spPr>
          <a:xfrm>
            <a:off x="381002" y="1402082"/>
            <a:ext cx="7412027" cy="3939027"/>
          </a:xfrm>
        </p:spPr>
        <p:txBody>
          <a:bodyPr vert="horz" wrap="square" lIns="0" tIns="0" rIns="0" bIns="0" rtlCol="0">
            <a:spAutoFit/>
          </a:bodyPr>
          <a:lstStyle/>
          <a:p>
            <a:pPr lvl="1"/>
            <a:r>
              <a:rPr lang="en-US" sz="2800" dirty="0" smtClean="0">
                <a:solidFill>
                  <a:srgbClr val="505050"/>
                </a:solidFill>
              </a:rPr>
              <a:t>Namespaces</a:t>
            </a:r>
            <a:r>
              <a:rPr lang="ru-RU" sz="2800" dirty="0" smtClean="0">
                <a:solidFill>
                  <a:srgbClr val="505050"/>
                </a:solidFill>
              </a:rPr>
              <a:t> </a:t>
            </a:r>
            <a:r>
              <a:rPr lang="en-US" sz="2800" dirty="0" smtClean="0">
                <a:solidFill>
                  <a:srgbClr val="505050"/>
                </a:solidFill>
              </a:rPr>
              <a:t>support </a:t>
            </a:r>
            <a:r>
              <a:rPr lang="ru-RU" sz="2800" dirty="0" smtClean="0">
                <a:solidFill>
                  <a:srgbClr val="505050"/>
                </a:solidFill>
              </a:rPr>
              <a:t>(</a:t>
            </a:r>
            <a:r>
              <a:rPr lang="en-US" sz="2800" dirty="0">
                <a:solidFill>
                  <a:srgbClr val="505050"/>
                </a:solidFill>
              </a:rPr>
              <a:t>G</a:t>
            </a:r>
            <a:r>
              <a:rPr lang="en-US" sz="2800" dirty="0" smtClean="0">
                <a:solidFill>
                  <a:srgbClr val="505050"/>
                </a:solidFill>
              </a:rPr>
              <a:t>o </a:t>
            </a:r>
            <a:r>
              <a:rPr lang="en-US" sz="2800" dirty="0">
                <a:solidFill>
                  <a:srgbClr val="505050"/>
                </a:solidFill>
              </a:rPr>
              <a:t>T</a:t>
            </a:r>
            <a:r>
              <a:rPr lang="en-US" sz="2800" dirty="0" smtClean="0">
                <a:solidFill>
                  <a:srgbClr val="505050"/>
                </a:solidFill>
              </a:rPr>
              <a:t>o Definition)</a:t>
            </a:r>
            <a:endParaRPr lang="en-US" sz="2800" dirty="0">
              <a:solidFill>
                <a:srgbClr val="505050"/>
              </a:solidFill>
            </a:endParaRPr>
          </a:p>
          <a:p>
            <a:pPr lvl="1"/>
            <a:r>
              <a:rPr lang="en-US" sz="2800" dirty="0" smtClean="0">
                <a:solidFill>
                  <a:srgbClr val="505050"/>
                </a:solidFill>
              </a:rPr>
              <a:t>Information about old</a:t>
            </a:r>
            <a:r>
              <a:rPr lang="ru-RU" sz="2800" dirty="0" smtClean="0">
                <a:solidFill>
                  <a:srgbClr val="505050"/>
                </a:solidFill>
              </a:rPr>
              <a:t> </a:t>
            </a:r>
            <a:r>
              <a:rPr lang="en-US" sz="2800" dirty="0" smtClean="0">
                <a:solidFill>
                  <a:srgbClr val="505050"/>
                </a:solidFill>
              </a:rPr>
              <a:t>APIs</a:t>
            </a:r>
            <a:endParaRPr lang="ru-RU" sz="2800" dirty="0">
              <a:solidFill>
                <a:srgbClr val="505050"/>
              </a:solidFill>
            </a:endParaRPr>
          </a:p>
          <a:p>
            <a:pPr lvl="1"/>
            <a:r>
              <a:rPr lang="en-US" sz="2800" dirty="0" smtClean="0">
                <a:solidFill>
                  <a:srgbClr val="505050"/>
                </a:solidFill>
              </a:rPr>
              <a:t>IntelliSense for Knockout and AngularJS</a:t>
            </a:r>
            <a:endParaRPr lang="uk-UA" sz="2800" dirty="0" smtClean="0">
              <a:solidFill>
                <a:srgbClr val="505050"/>
              </a:solidFill>
            </a:endParaRPr>
          </a:p>
          <a:p>
            <a:pPr lvl="1"/>
            <a:r>
              <a:rPr lang="en-US" sz="2800" dirty="0" err="1" smtClean="0">
                <a:solidFill>
                  <a:srgbClr val="505050"/>
                </a:solidFill>
              </a:rPr>
              <a:t>TypeScript</a:t>
            </a:r>
            <a:r>
              <a:rPr lang="en-US" sz="2800" dirty="0" smtClean="0">
                <a:solidFill>
                  <a:srgbClr val="505050"/>
                </a:solidFill>
              </a:rPr>
              <a:t> support</a:t>
            </a:r>
          </a:p>
          <a:p>
            <a:pPr lvl="1"/>
            <a:r>
              <a:rPr lang="ru-RU" sz="2800" dirty="0" err="1">
                <a:solidFill>
                  <a:srgbClr val="505050"/>
                </a:solidFill>
              </a:rPr>
              <a:t>Bootstrap</a:t>
            </a:r>
            <a:r>
              <a:rPr lang="ru-RU" sz="2800" dirty="0">
                <a:solidFill>
                  <a:srgbClr val="505050"/>
                </a:solidFill>
              </a:rPr>
              <a:t>, knockout.js </a:t>
            </a:r>
            <a:r>
              <a:rPr lang="en-US" sz="2800" dirty="0" smtClean="0">
                <a:solidFill>
                  <a:srgbClr val="505050"/>
                </a:solidFill>
              </a:rPr>
              <a:t>and other libraries from the box</a:t>
            </a:r>
            <a:endParaRPr lang="en-US" sz="2800" dirty="0">
              <a:solidFill>
                <a:srgbClr val="505050"/>
              </a:solidFill>
            </a:endParaRPr>
          </a:p>
          <a:p>
            <a:pPr lvl="1"/>
            <a:r>
              <a:rPr lang="en-US" sz="2800" dirty="0" smtClean="0">
                <a:solidFill>
                  <a:srgbClr val="505050"/>
                </a:solidFill>
              </a:rPr>
              <a:t>Syntax helpers</a:t>
            </a:r>
            <a:endParaRPr lang="ru-RU" sz="2800" dirty="0">
              <a:solidFill>
                <a:srgbClr val="505050"/>
              </a:solidFill>
            </a:endParaRPr>
          </a:p>
          <a:p>
            <a:pPr lvl="1"/>
            <a:r>
              <a:rPr lang="en-US" sz="2800" dirty="0" smtClean="0">
                <a:solidFill>
                  <a:srgbClr val="505050"/>
                </a:solidFill>
              </a:rPr>
              <a:t>Smart formatting </a:t>
            </a:r>
            <a:endParaRPr lang="ru-RU" sz="2800" dirty="0">
              <a:solidFill>
                <a:srgbClr val="505050"/>
              </a:solidFill>
            </a:endParaRPr>
          </a:p>
          <a:p>
            <a:pPr lvl="1"/>
            <a:r>
              <a:rPr lang="ru-RU" sz="2800" dirty="0" smtClean="0"/>
              <a:t>#</a:t>
            </a:r>
            <a:r>
              <a:rPr lang="ru-RU" sz="2800" dirty="0" err="1"/>
              <a:t>region</a:t>
            </a:r>
            <a:r>
              <a:rPr lang="ru-RU" sz="2800" dirty="0"/>
              <a:t> </a:t>
            </a:r>
            <a:r>
              <a:rPr lang="en-US" sz="2800" dirty="0" smtClean="0"/>
              <a:t>in </a:t>
            </a:r>
            <a:r>
              <a:rPr lang="ru-RU" sz="2800" dirty="0" smtClean="0"/>
              <a:t>HTML</a:t>
            </a:r>
            <a:r>
              <a:rPr lang="ru-RU" sz="2800" dirty="0"/>
              <a:t>; </a:t>
            </a:r>
            <a:r>
              <a:rPr lang="ru-RU" sz="2800" dirty="0" err="1" smtClean="0"/>
              <a:t>todo</a:t>
            </a:r>
            <a:r>
              <a:rPr lang="ru-RU" sz="2800" dirty="0" smtClean="0"/>
              <a:t>/</a:t>
            </a:r>
            <a:r>
              <a:rPr lang="ru-RU" sz="2800" dirty="0" err="1" smtClean="0"/>
              <a:t>hack</a:t>
            </a:r>
            <a:r>
              <a:rPr lang="en-US" sz="2800" dirty="0" smtClean="0"/>
              <a:t> comments</a:t>
            </a:r>
            <a:endParaRPr lang="ru-RU"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083" y="5776276"/>
            <a:ext cx="2047875" cy="7715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3030" y="6062027"/>
            <a:ext cx="1590675" cy="20002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029" y="3087043"/>
            <a:ext cx="4064928" cy="2577630"/>
          </a:xfrm>
          <a:prstGeom prst="rect">
            <a:avLst/>
          </a:prstGeom>
        </p:spPr>
      </p:pic>
      <p:pic>
        <p:nvPicPr>
          <p:cNvPr id="14" name="Picture 13"/>
          <p:cNvPicPr>
            <a:picLocks noChangeAspect="1"/>
          </p:cNvPicPr>
          <p:nvPr/>
        </p:nvPicPr>
        <p:blipFill>
          <a:blip r:embed="rId6"/>
          <a:stretch>
            <a:fillRect/>
          </a:stretch>
        </p:blipFill>
        <p:spPr>
          <a:xfrm>
            <a:off x="7777619" y="1402082"/>
            <a:ext cx="2735891" cy="1483461"/>
          </a:xfrm>
          <a:prstGeom prst="rect">
            <a:avLst/>
          </a:prstGeom>
        </p:spPr>
      </p:pic>
    </p:spTree>
    <p:extLst>
      <p:ext uri="{BB962C8B-B14F-4D97-AF65-F5344CB8AC3E}">
        <p14:creationId xmlns:p14="http://schemas.microsoft.com/office/powerpoint/2010/main" val="2518206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en-US" dirty="0" smtClean="0"/>
              <a:t>is Open </a:t>
            </a:r>
            <a:r>
              <a:rPr lang="en-US" dirty="0" smtClean="0"/>
              <a:t>Source</a:t>
            </a:r>
            <a:endParaRPr lang="ru-RU" dirty="0"/>
          </a:p>
        </p:txBody>
      </p:sp>
      <p:sp>
        <p:nvSpPr>
          <p:cNvPr id="6" name="Text Placeholder 5"/>
          <p:cNvSpPr>
            <a:spLocks noGrp="1"/>
          </p:cNvSpPr>
          <p:nvPr>
            <p:ph type="body" sz="quarter" idx="10"/>
          </p:nvPr>
        </p:nvSpPr>
        <p:spPr>
          <a:xfrm>
            <a:off x="377953" y="1402082"/>
            <a:ext cx="11151917" cy="4859018"/>
          </a:xfrm>
        </p:spPr>
        <p:txBody>
          <a:bodyPr/>
          <a:lstStyle/>
          <a:p>
            <a:pPr marL="0" indent="0">
              <a:lnSpc>
                <a:spcPct val="150000"/>
              </a:lnSpc>
              <a:buNone/>
            </a:pPr>
            <a:r>
              <a:rPr lang="en-US" sz="4000" dirty="0"/>
              <a:t>Open Source</a:t>
            </a:r>
          </a:p>
          <a:p>
            <a:pPr marL="457200" lvl="1" indent="0">
              <a:lnSpc>
                <a:spcPct val="100000"/>
              </a:lnSpc>
              <a:buNone/>
            </a:pPr>
            <a:r>
              <a:rPr lang="en-US" sz="3200" dirty="0" smtClean="0">
                <a:hlinkClick r:id="rId2"/>
              </a:rPr>
              <a:t>https</a:t>
            </a:r>
            <a:r>
              <a:rPr lang="en-US" sz="3200" dirty="0">
                <a:hlinkClick r:id="rId2"/>
              </a:rPr>
              <a:t>://github.com/aspnet</a:t>
            </a:r>
            <a:r>
              <a:rPr lang="ru-RU" sz="3600" dirty="0"/>
              <a:t> </a:t>
            </a:r>
          </a:p>
          <a:p>
            <a:pPr marL="0" indent="0">
              <a:lnSpc>
                <a:spcPct val="100000"/>
              </a:lnSpc>
              <a:buNone/>
            </a:pPr>
            <a:r>
              <a:rPr lang="en-US" sz="4000" b="1" dirty="0" smtClean="0"/>
              <a:t>Real </a:t>
            </a:r>
            <a:r>
              <a:rPr lang="en-US" sz="4000" dirty="0" smtClean="0"/>
              <a:t>repositories for </a:t>
            </a:r>
            <a:br>
              <a:rPr lang="en-US" sz="4000" dirty="0" smtClean="0"/>
            </a:br>
            <a:r>
              <a:rPr lang="en-US" sz="4000" dirty="0" smtClean="0"/>
              <a:t>development</a:t>
            </a:r>
            <a:endParaRPr lang="ru-RU" sz="4000" dirty="0"/>
          </a:p>
        </p:txBody>
      </p:sp>
      <p:pic>
        <p:nvPicPr>
          <p:cNvPr id="7" name="Picture 6"/>
          <p:cNvPicPr>
            <a:picLocks noChangeAspect="1"/>
          </p:cNvPicPr>
          <p:nvPr/>
        </p:nvPicPr>
        <p:blipFill>
          <a:blip r:embed="rId3"/>
          <a:stretch>
            <a:fillRect/>
          </a:stretch>
        </p:blipFill>
        <p:spPr>
          <a:xfrm>
            <a:off x="6502400" y="1779019"/>
            <a:ext cx="5486400" cy="3291840"/>
          </a:xfrm>
          <a:prstGeom prst="rect">
            <a:avLst/>
          </a:prstGeom>
        </p:spPr>
      </p:pic>
    </p:spTree>
    <p:extLst>
      <p:ext uri="{BB962C8B-B14F-4D97-AF65-F5344CB8AC3E}">
        <p14:creationId xmlns:p14="http://schemas.microsoft.com/office/powerpoint/2010/main" val="1762827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114" y="665994"/>
            <a:ext cx="4504762" cy="3560834"/>
          </a:xfrm>
          <a:prstGeom prst="rect">
            <a:avLst/>
          </a:prstGeom>
        </p:spPr>
      </p:pic>
      <p:sp>
        <p:nvSpPr>
          <p:cNvPr id="2" name="Title 1"/>
          <p:cNvSpPr>
            <a:spLocks noGrp="1"/>
          </p:cNvSpPr>
          <p:nvPr>
            <p:ph type="title"/>
          </p:nvPr>
        </p:nvSpPr>
        <p:spPr/>
        <p:txBody>
          <a:bodyPr>
            <a:noAutofit/>
          </a:bodyPr>
          <a:lstStyle/>
          <a:p>
            <a:r>
              <a:rPr lang="en-US" dirty="0" smtClean="0"/>
              <a:t>Better JSON Editor</a:t>
            </a:r>
            <a:endParaRPr lang="en-US" dirty="0"/>
          </a:p>
        </p:txBody>
      </p:sp>
      <p:sp>
        <p:nvSpPr>
          <p:cNvPr id="3" name="Content Placeholder 2"/>
          <p:cNvSpPr>
            <a:spLocks noGrp="1"/>
          </p:cNvSpPr>
          <p:nvPr>
            <p:ph type="body" sz="quarter" idx="10"/>
          </p:nvPr>
        </p:nvSpPr>
        <p:spPr>
          <a:xfrm>
            <a:off x="377953" y="1402082"/>
            <a:ext cx="11151917" cy="5054474"/>
          </a:xfrm>
        </p:spPr>
        <p:txBody>
          <a:bodyPr>
            <a:normAutofit/>
          </a:bodyPr>
          <a:lstStyle/>
          <a:p>
            <a:pPr marL="0" indent="0">
              <a:lnSpc>
                <a:spcPct val="150000"/>
              </a:lnSpc>
              <a:buNone/>
            </a:pPr>
            <a:r>
              <a:rPr lang="en-US" dirty="0" smtClean="0"/>
              <a:t>Better </a:t>
            </a:r>
            <a:r>
              <a:rPr lang="en-US" dirty="0" err="1" smtClean="0"/>
              <a:t>intellisense</a:t>
            </a:r>
            <a:endParaRPr lang="en-US" dirty="0" smtClean="0"/>
          </a:p>
          <a:p>
            <a:pPr marL="0" indent="0">
              <a:lnSpc>
                <a:spcPct val="150000"/>
              </a:lnSpc>
              <a:buNone/>
            </a:pPr>
            <a:r>
              <a:rPr lang="en-US" dirty="0" smtClean="0"/>
              <a:t>JSON schemes, validation</a:t>
            </a:r>
            <a:endParaRPr lang="ru-RU" dirty="0" smtClean="0"/>
          </a:p>
          <a:p>
            <a:pPr marL="0" indent="0">
              <a:lnSpc>
                <a:spcPct val="150000"/>
              </a:lnSpc>
              <a:buNone/>
            </a:pPr>
            <a:r>
              <a:rPr lang="en-US" dirty="0" smtClean="0"/>
              <a:t>Duplicated data detecting</a:t>
            </a:r>
            <a:endParaRPr lang="ru-RU" dirty="0" smtClean="0"/>
          </a:p>
          <a:p>
            <a:pPr marL="0" indent="0">
              <a:lnSpc>
                <a:spcPct val="150000"/>
              </a:lnSpc>
              <a:buNone/>
            </a:pPr>
            <a:r>
              <a:rPr lang="en-US" dirty="0" smtClean="0"/>
              <a:t>Messages about errors</a:t>
            </a:r>
            <a:endParaRPr lang="ru-RU" dirty="0" smtClean="0"/>
          </a:p>
          <a:p>
            <a:pPr marL="0" indent="0">
              <a:lnSpc>
                <a:spcPct val="150000"/>
              </a:lnSpc>
              <a:buNone/>
            </a:pPr>
            <a:r>
              <a:rPr lang="en-US" dirty="0" err="1" smtClean="0"/>
              <a:t>Unminify</a:t>
            </a:r>
            <a:endParaRPr lang="en-US" dirty="0" smtClean="0"/>
          </a:p>
          <a:p>
            <a:endParaRPr lang="ru-RU" dirty="0" smtClean="0"/>
          </a:p>
          <a:p>
            <a:endParaRPr lang="ru-R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853" y="3360707"/>
            <a:ext cx="4504762" cy="3228571"/>
          </a:xfrm>
          <a:prstGeom prst="rect">
            <a:avLst/>
          </a:prstGeom>
        </p:spPr>
      </p:pic>
    </p:spTree>
    <p:extLst>
      <p:ext uri="{BB962C8B-B14F-4D97-AF65-F5344CB8AC3E}">
        <p14:creationId xmlns:p14="http://schemas.microsoft.com/office/powerpoint/2010/main" val="2711153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6155646" y="280419"/>
            <a:ext cx="5735411" cy="3901709"/>
          </a:xfrm>
          <a:prstGeom prst="rect">
            <a:avLst/>
          </a:prstGeom>
        </p:spPr>
      </p:pic>
      <p:sp>
        <p:nvSpPr>
          <p:cNvPr id="8" name="Title 7"/>
          <p:cNvSpPr>
            <a:spLocks noGrp="1"/>
          </p:cNvSpPr>
          <p:nvPr>
            <p:ph type="title"/>
          </p:nvPr>
        </p:nvSpPr>
        <p:spPr/>
        <p:txBody>
          <a:bodyPr/>
          <a:lstStyle/>
          <a:p>
            <a:r>
              <a:rPr lang="en-US" dirty="0" smtClean="0"/>
              <a:t>Browser Link</a:t>
            </a:r>
            <a:endParaRPr lang="ru-RU" dirty="0"/>
          </a:p>
        </p:txBody>
      </p:sp>
      <p:sp>
        <p:nvSpPr>
          <p:cNvPr id="9" name="Text Placeholder 8"/>
          <p:cNvSpPr>
            <a:spLocks noGrp="1"/>
          </p:cNvSpPr>
          <p:nvPr>
            <p:ph type="body" sz="quarter" idx="10"/>
          </p:nvPr>
        </p:nvSpPr>
        <p:spPr>
          <a:xfrm>
            <a:off x="377953" y="1402082"/>
            <a:ext cx="5549881" cy="5165532"/>
          </a:xfrm>
        </p:spPr>
        <p:txBody>
          <a:bodyPr/>
          <a:lstStyle/>
          <a:p>
            <a:pPr marL="0" indent="0">
              <a:buNone/>
            </a:pPr>
            <a:r>
              <a:rPr lang="en-US" sz="3200" dirty="0" smtClean="0"/>
              <a:t>Select multiple browsers</a:t>
            </a:r>
            <a:endParaRPr lang="en-US" sz="3200" dirty="0" smtClean="0"/>
          </a:p>
          <a:p>
            <a:pPr marL="0" indent="0">
              <a:buNone/>
            </a:pPr>
            <a:r>
              <a:rPr lang="en-US" sz="2400" dirty="0" smtClean="0">
                <a:solidFill>
                  <a:schemeClr val="tx1"/>
                </a:solidFill>
              </a:rPr>
              <a:t>For application testing</a:t>
            </a:r>
            <a:endParaRPr lang="ru-RU" sz="2400" dirty="0">
              <a:solidFill>
                <a:schemeClr val="tx1"/>
              </a:solidFill>
            </a:endParaRPr>
          </a:p>
          <a:p>
            <a:pPr marL="0" indent="0">
              <a:lnSpc>
                <a:spcPct val="150000"/>
              </a:lnSpc>
              <a:buNone/>
            </a:pPr>
            <a:r>
              <a:rPr lang="ru-RU" sz="3200" dirty="0" err="1"/>
              <a:t>Browser</a:t>
            </a:r>
            <a:r>
              <a:rPr lang="ru-RU" sz="3200" dirty="0"/>
              <a:t> </a:t>
            </a:r>
            <a:r>
              <a:rPr lang="ru-RU" sz="3200" dirty="0" err="1" smtClean="0"/>
              <a:t>Link</a:t>
            </a:r>
            <a:endParaRPr lang="en-US" sz="3200" dirty="0" smtClean="0"/>
          </a:p>
          <a:p>
            <a:pPr marL="0" indent="0">
              <a:buNone/>
            </a:pPr>
            <a:r>
              <a:rPr lang="en-US" sz="2400" dirty="0" smtClean="0">
                <a:solidFill>
                  <a:schemeClr val="tx1"/>
                </a:solidFill>
              </a:rPr>
              <a:t>Updating page content without </a:t>
            </a:r>
            <a:br>
              <a:rPr lang="en-US" sz="2400" dirty="0" smtClean="0">
                <a:solidFill>
                  <a:schemeClr val="tx1"/>
                </a:solidFill>
              </a:rPr>
            </a:br>
            <a:r>
              <a:rPr lang="en-US" sz="2400" dirty="0" smtClean="0">
                <a:solidFill>
                  <a:schemeClr val="tx1"/>
                </a:solidFill>
              </a:rPr>
              <a:t>refreshing browsers from</a:t>
            </a:r>
            <a:r>
              <a:rPr lang="en-US" sz="2400" dirty="0">
                <a:solidFill>
                  <a:schemeClr val="tx1"/>
                </a:solidFill>
              </a:rPr>
              <a:t> </a:t>
            </a:r>
            <a:r>
              <a:rPr lang="ru-RU" sz="2400" dirty="0" err="1" smtClean="0">
                <a:solidFill>
                  <a:schemeClr val="tx1"/>
                </a:solidFill>
              </a:rPr>
              <a:t>Visual</a:t>
            </a:r>
            <a:r>
              <a:rPr lang="ru-RU" sz="2400" dirty="0" smtClean="0">
                <a:solidFill>
                  <a:schemeClr val="tx1"/>
                </a:solidFill>
              </a:rPr>
              <a:t> </a:t>
            </a:r>
            <a:r>
              <a:rPr lang="ru-RU" sz="2400" dirty="0" err="1" smtClean="0">
                <a:solidFill>
                  <a:schemeClr val="tx1"/>
                </a:solidFill>
              </a:rPr>
              <a:t>Studio</a:t>
            </a:r>
            <a:endParaRPr lang="en-US" sz="2400" dirty="0" smtClean="0">
              <a:solidFill>
                <a:schemeClr val="tx1"/>
              </a:solidFill>
            </a:endParaRPr>
          </a:p>
          <a:p>
            <a:pPr marL="0" indent="0">
              <a:buNone/>
            </a:pPr>
            <a:r>
              <a:rPr lang="en-US" sz="1600" dirty="0" smtClean="0">
                <a:solidFill>
                  <a:schemeClr val="tx1"/>
                </a:solidFill>
              </a:rPr>
              <a:t/>
            </a:r>
            <a:br>
              <a:rPr lang="en-US" sz="1600" dirty="0" smtClean="0">
                <a:solidFill>
                  <a:schemeClr val="tx1"/>
                </a:solidFill>
              </a:rPr>
            </a:br>
            <a:r>
              <a:rPr lang="en-US" sz="1600" dirty="0" smtClean="0">
                <a:solidFill>
                  <a:schemeClr val="tx1"/>
                </a:solidFill>
              </a:rPr>
              <a:t>Browser Link uses </a:t>
            </a:r>
            <a:r>
              <a:rPr lang="en-US" sz="1600" dirty="0" err="1" smtClean="0">
                <a:solidFill>
                  <a:schemeClr val="tx1"/>
                </a:solidFill>
              </a:rPr>
              <a:t>SignalR</a:t>
            </a:r>
            <a:r>
              <a:rPr lang="en-US" sz="1600" dirty="0">
                <a:solidFill>
                  <a:schemeClr val="tx1"/>
                </a:solidFill>
              </a:rPr>
              <a:t> to create a communication channel between Visual Studio and the browser. When Browser Link is enabled, Visual Studio acts as a </a:t>
            </a:r>
            <a:r>
              <a:rPr lang="en-US" sz="1600" dirty="0" err="1">
                <a:solidFill>
                  <a:schemeClr val="tx1"/>
                </a:solidFill>
              </a:rPr>
              <a:t>SignalR</a:t>
            </a:r>
            <a:r>
              <a:rPr lang="en-US" sz="1600" dirty="0">
                <a:solidFill>
                  <a:schemeClr val="tx1"/>
                </a:solidFill>
              </a:rPr>
              <a:t> server that multiple clients (browsers) can connect to. Browser Link also registers an HTTP module with ASP.NET. This module injects special &lt;script&gt; references into every page request from the server. You can see the script references by selecting “View source” in the browser.</a:t>
            </a:r>
          </a:p>
          <a:p>
            <a:pPr marL="0" indent="0">
              <a:buNone/>
            </a:pPr>
            <a:endParaRPr lang="en-US" sz="2400" dirty="0">
              <a:solidFill>
                <a:schemeClr val="tx1"/>
              </a:solidFill>
            </a:endParaRPr>
          </a:p>
          <a:p>
            <a:pPr marL="0" indent="0">
              <a:lnSpc>
                <a:spcPct val="150000"/>
              </a:lnSpc>
              <a:buNone/>
            </a:pPr>
            <a:endParaRPr lang="ru-RU" sz="3200" dirty="0"/>
          </a:p>
        </p:txBody>
      </p:sp>
      <p:pic>
        <p:nvPicPr>
          <p:cNvPr id="4" name="Рисунок 3"/>
          <p:cNvPicPr>
            <a:picLocks noChangeAspect="1"/>
          </p:cNvPicPr>
          <p:nvPr/>
        </p:nvPicPr>
        <p:blipFill>
          <a:blip r:embed="rId4"/>
          <a:stretch>
            <a:fillRect/>
          </a:stretch>
        </p:blipFill>
        <p:spPr>
          <a:xfrm>
            <a:off x="6155646" y="1028316"/>
            <a:ext cx="5735411" cy="5516223"/>
          </a:xfrm>
          <a:prstGeom prst="rect">
            <a:avLst/>
          </a:prstGeom>
        </p:spPr>
      </p:pic>
      <p:pic>
        <p:nvPicPr>
          <p:cNvPr id="6" name="Рисунок 5"/>
          <p:cNvPicPr>
            <a:picLocks noChangeAspect="1"/>
          </p:cNvPicPr>
          <p:nvPr/>
        </p:nvPicPr>
        <p:blipFill>
          <a:blip r:embed="rId5"/>
          <a:stretch>
            <a:fillRect/>
          </a:stretch>
        </p:blipFill>
        <p:spPr>
          <a:xfrm>
            <a:off x="6155644" y="3108785"/>
            <a:ext cx="5735412" cy="3434447"/>
          </a:xfrm>
          <a:prstGeom prst="rect">
            <a:avLst/>
          </a:prstGeom>
        </p:spPr>
      </p:pic>
      <p:pic>
        <p:nvPicPr>
          <p:cNvPr id="2050" name="Picture 2" descr="http://i1.asp.net/media/4418327/browserlink10.png?cdn_id=2015-07-02-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394" y="4980475"/>
            <a:ext cx="619125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62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Local deployment</a:t>
            </a:r>
          </a:p>
          <a:p>
            <a:r>
              <a:rPr lang="en-US" dirty="0" smtClean="0"/>
              <a:t>Azure deployment</a:t>
            </a:r>
            <a:endParaRPr lang="ru-RU" dirty="0"/>
          </a:p>
        </p:txBody>
      </p:sp>
      <p:sp>
        <p:nvSpPr>
          <p:cNvPr id="2" name="Text Placeholder 1"/>
          <p:cNvSpPr>
            <a:spLocks noGrp="1"/>
          </p:cNvSpPr>
          <p:nvPr>
            <p:ph type="body" sz="quarter" idx="27"/>
          </p:nvPr>
        </p:nvSpPr>
        <p:spPr/>
        <p:txBody>
          <a:bodyPr/>
          <a:lstStyle/>
          <a:p>
            <a:r>
              <a:rPr lang="en-US" dirty="0" smtClean="0"/>
              <a:t>Application deployment</a:t>
            </a:r>
            <a:endParaRPr lang="ru-RU" dirty="0"/>
          </a:p>
        </p:txBody>
      </p:sp>
    </p:spTree>
    <p:extLst>
      <p:ext uri="{BB962C8B-B14F-4D97-AF65-F5344CB8AC3E}">
        <p14:creationId xmlns:p14="http://schemas.microsoft.com/office/powerpoint/2010/main" val="2902764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r>
              <a:rPr lang="en-US" dirty="0" smtClean="0"/>
              <a:t>Production environments</a:t>
            </a:r>
            <a:endParaRPr lang="ru-RU" dirty="0"/>
          </a:p>
        </p:txBody>
      </p:sp>
      <p:sp>
        <p:nvSpPr>
          <p:cNvPr id="3" name="Text Placeholder 2"/>
          <p:cNvSpPr>
            <a:spLocks noGrp="1" noChangeArrowheads="1"/>
          </p:cNvSpPr>
          <p:nvPr>
            <p:ph type="body" sz="quarter" idx="10"/>
          </p:nvPr>
        </p:nvSpPr>
        <p:spPr bwMode="auto">
          <a:xfrm>
            <a:off x="381000" y="1696540"/>
            <a:ext cx="1138773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&lt;environment names=</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"Development"</a:t>
            </a:r>
            <a:r>
              <a:rPr kumimoji="0" lang="en-US" altLang="en-US" sz="1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"~/lib/bootstrap/</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/bootstrap.css"</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"~/lib/bootstrap-touch-carousel/</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/bootstrap-touch-carousel.css"</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/site.css"</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&lt;/environment&gt;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&lt;environment names=</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Staging,Production</a:t>
            </a:r>
            <a:r>
              <a:rPr kumimoji="0" lang="en-US" altLang="en-US" sz="14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"//ajax.aspnetcdn.com/</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ajax</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/bootstrap/3.0.0/</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/bootstrap.min.css"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"~/lib/bootstrap/</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/bootstrap.min.css"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"hidden"</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asp-fallback-test-property=</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"visibility"</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b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asp-fallback-test-value=</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"hidden"</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b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"//ajax.aspnetcdn.com/</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ajax</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/bootstrap-touch-carousel/0.8.0/</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/bootstrap-touch-carousel.css"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lang="en-US" altLang="en-US" sz="1400" dirty="0">
                <a:solidFill>
                  <a:srgbClr val="333A42"/>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"~/lib/bootstrap-touch-carousel/</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/bootstrap-touch-carousel.css"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a:t>
            </a:r>
            <a:r>
              <a:rPr kumimoji="0" lang="en-US" alt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class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"carousel-caption"</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b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b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asp-fallback-test-property=</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"display"</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asp-fallback-test-value=</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"none"</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&lt;link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href</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css</a:t>
            </a:r>
            <a:r>
              <a:rPr kumimoji="0" lang="en-US" alt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/site.css"</a:t>
            </a:r>
            <a:r>
              <a:rPr kumimoji="0" lang="en-US" altLang="en-US" sz="18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A42"/>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&lt;/environment&gt;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dev_en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897" y="105157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52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 ASP.NET project locally</a:t>
            </a:r>
            <a:endParaRPr lang="ru-RU" dirty="0"/>
          </a:p>
        </p:txBody>
      </p:sp>
      <p:sp>
        <p:nvSpPr>
          <p:cNvPr id="2" name="Text Placeholder 1"/>
          <p:cNvSpPr>
            <a:spLocks noGrp="1"/>
          </p:cNvSpPr>
          <p:nvPr>
            <p:ph type="body" sz="quarter" idx="10"/>
          </p:nvPr>
        </p:nvSpPr>
        <p:spPr>
          <a:xfrm>
            <a:off x="377953" y="1402082"/>
            <a:ext cx="11151917" cy="4882604"/>
          </a:xfrm>
        </p:spPr>
        <p:txBody>
          <a:bodyPr/>
          <a:lstStyle/>
          <a:p>
            <a:pPr marL="0" indent="0">
              <a:lnSpc>
                <a:spcPct val="150000"/>
              </a:lnSpc>
              <a:buNone/>
            </a:pPr>
            <a:r>
              <a:rPr lang="en-US" sz="3200" dirty="0" smtClean="0"/>
              <a:t>Web servers:</a:t>
            </a:r>
            <a:r>
              <a:rPr lang="ru-RU" sz="3200" dirty="0" smtClean="0"/>
              <a:t> </a:t>
            </a:r>
            <a:r>
              <a:rPr lang="en-US" sz="3200" dirty="0" smtClean="0"/>
              <a:t>IIS, Apache</a:t>
            </a:r>
          </a:p>
          <a:p>
            <a:pPr marL="0" indent="0">
              <a:lnSpc>
                <a:spcPct val="150000"/>
              </a:lnSpc>
              <a:buNone/>
            </a:pPr>
            <a:r>
              <a:rPr lang="en-US" sz="3200" dirty="0" smtClean="0"/>
              <a:t>Package copying</a:t>
            </a:r>
            <a:r>
              <a:rPr lang="ru-RU" sz="3200" dirty="0" smtClean="0"/>
              <a:t>, </a:t>
            </a:r>
            <a:r>
              <a:rPr lang="en-US" sz="3200" dirty="0" smtClean="0"/>
              <a:t>FTP</a:t>
            </a:r>
            <a:endParaRPr lang="ru-RU" sz="3200" dirty="0" smtClean="0"/>
          </a:p>
          <a:p>
            <a:pPr marL="0" indent="0">
              <a:lnSpc>
                <a:spcPct val="150000"/>
              </a:lnSpc>
              <a:buNone/>
            </a:pPr>
            <a:r>
              <a:rPr lang="en-US" sz="3200" dirty="0" smtClean="0"/>
              <a:t>Web </a:t>
            </a:r>
            <a:r>
              <a:rPr lang="en-US" sz="3200" dirty="0" smtClean="0"/>
              <a:t>Deploy</a:t>
            </a:r>
          </a:p>
          <a:p>
            <a:pPr marL="457200" lvl="1" indent="0">
              <a:lnSpc>
                <a:spcPct val="150000"/>
              </a:lnSpc>
              <a:buNone/>
            </a:pPr>
            <a:r>
              <a:rPr lang="en-US" sz="2800" dirty="0" smtClean="0"/>
              <a:t>Use Web Deploy tool directly from Visual </a:t>
            </a:r>
            <a:r>
              <a:rPr lang="en-US" sz="2800" dirty="0" smtClean="0"/>
              <a:t>Studio</a:t>
            </a:r>
            <a:endParaRPr lang="ru-RU" sz="2800" dirty="0"/>
          </a:p>
          <a:p>
            <a:pPr marL="0" indent="0">
              <a:lnSpc>
                <a:spcPct val="150000"/>
              </a:lnSpc>
              <a:buNone/>
            </a:pPr>
            <a:r>
              <a:rPr lang="en-US" sz="3200" dirty="0" smtClean="0"/>
              <a:t>Self-host</a:t>
            </a:r>
            <a:endParaRPr lang="ru-RU" sz="3200" dirty="0"/>
          </a:p>
        </p:txBody>
      </p:sp>
    </p:spTree>
    <p:extLst>
      <p:ext uri="{BB962C8B-B14F-4D97-AF65-F5344CB8AC3E}">
        <p14:creationId xmlns:p14="http://schemas.microsoft.com/office/powerpoint/2010/main" val="1707526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 ASP.NET to the cloud</a:t>
            </a:r>
            <a:endParaRPr lang="ru-RU" dirty="0"/>
          </a:p>
        </p:txBody>
      </p:sp>
      <p:sp>
        <p:nvSpPr>
          <p:cNvPr id="2" name="Text Placeholder 1"/>
          <p:cNvSpPr>
            <a:spLocks noGrp="1"/>
          </p:cNvSpPr>
          <p:nvPr>
            <p:ph type="body" sz="quarter" idx="10"/>
          </p:nvPr>
        </p:nvSpPr>
        <p:spPr>
          <a:xfrm>
            <a:off x="377953" y="1402082"/>
            <a:ext cx="11151917" cy="4984204"/>
          </a:xfrm>
        </p:spPr>
        <p:txBody>
          <a:bodyPr/>
          <a:lstStyle/>
          <a:p>
            <a:pPr marL="0" indent="0">
              <a:lnSpc>
                <a:spcPct val="150000"/>
              </a:lnSpc>
              <a:buNone/>
            </a:pPr>
            <a:r>
              <a:rPr lang="en-US" dirty="0" smtClean="0"/>
              <a:t>Microsoft </a:t>
            </a:r>
            <a:r>
              <a:rPr lang="en-US" dirty="0" smtClean="0"/>
              <a:t>Azure</a:t>
            </a:r>
          </a:p>
          <a:p>
            <a:pPr marL="457200" lvl="1" indent="0">
              <a:lnSpc>
                <a:spcPct val="150000"/>
              </a:lnSpc>
              <a:buNone/>
            </a:pPr>
            <a:r>
              <a:rPr lang="en-US" dirty="0" smtClean="0"/>
              <a:t>Virtual Machines, Cloud Services, Web </a:t>
            </a:r>
            <a:r>
              <a:rPr lang="en-US" dirty="0" smtClean="0"/>
              <a:t>Sites</a:t>
            </a:r>
            <a:r>
              <a:rPr lang="ru-RU" dirty="0" smtClean="0"/>
              <a:t/>
            </a:r>
            <a:br>
              <a:rPr lang="ru-RU" dirty="0" smtClean="0"/>
            </a:br>
            <a:r>
              <a:rPr lang="en-US" dirty="0" smtClean="0"/>
              <a:t>Ability to execute PowerShell script</a:t>
            </a:r>
            <a:endParaRPr lang="en-US" dirty="0" smtClean="0"/>
          </a:p>
          <a:p>
            <a:pPr marL="0" indent="0">
              <a:lnSpc>
                <a:spcPct val="150000"/>
              </a:lnSpc>
              <a:buNone/>
            </a:pPr>
            <a:r>
              <a:rPr lang="en-US" dirty="0" smtClean="0"/>
              <a:t>Built tools for tracing and diagnostics</a:t>
            </a:r>
            <a:endParaRPr lang="ru-RU" dirty="0" smtClean="0"/>
          </a:p>
          <a:p>
            <a:pPr marL="457200" lvl="1" indent="0">
              <a:lnSpc>
                <a:spcPct val="150000"/>
              </a:lnSpc>
              <a:buNone/>
            </a:pPr>
            <a:r>
              <a:rPr lang="en-US" dirty="0" smtClean="0"/>
              <a:t>Event </a:t>
            </a:r>
            <a:r>
              <a:rPr lang="en-US" dirty="0"/>
              <a:t>T</a:t>
            </a:r>
            <a:r>
              <a:rPr lang="en-US" dirty="0" smtClean="0"/>
              <a:t>racing for Windows, Application </a:t>
            </a:r>
            <a:r>
              <a:rPr lang="en-US" dirty="0" smtClean="0"/>
              <a:t>Insights</a:t>
            </a:r>
          </a:p>
          <a:p>
            <a:pPr marL="0" indent="0">
              <a:lnSpc>
                <a:spcPct val="150000"/>
              </a:lnSpc>
              <a:buNone/>
            </a:pPr>
            <a:r>
              <a:rPr lang="en-US" dirty="0" smtClean="0"/>
              <a:t>New configuration system</a:t>
            </a:r>
            <a:endParaRPr lang="en-US" dirty="0"/>
          </a:p>
          <a:p>
            <a:pPr marL="457200" lvl="1" indent="0">
              <a:lnSpc>
                <a:spcPct val="150000"/>
              </a:lnSpc>
              <a:buNone/>
            </a:pPr>
            <a:r>
              <a:rPr lang="en-US" dirty="0" smtClean="0"/>
              <a:t>You don’t need </a:t>
            </a:r>
            <a:r>
              <a:rPr lang="en-US" dirty="0" err="1" smtClean="0"/>
              <a:t>web.config</a:t>
            </a:r>
            <a:r>
              <a:rPr lang="en-US" dirty="0" smtClean="0"/>
              <a:t> any more</a:t>
            </a:r>
            <a:endParaRPr lang="ru-RU" dirty="0"/>
          </a:p>
        </p:txBody>
      </p:sp>
    </p:spTree>
    <p:extLst>
      <p:ext uri="{BB962C8B-B14F-4D97-AF65-F5344CB8AC3E}">
        <p14:creationId xmlns:p14="http://schemas.microsoft.com/office/powerpoint/2010/main" val="228645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configuration</a:t>
            </a:r>
            <a:endParaRPr lang="ru-RU" dirty="0"/>
          </a:p>
        </p:txBody>
      </p:sp>
      <p:sp>
        <p:nvSpPr>
          <p:cNvPr id="2" name="Text Placeholder 1"/>
          <p:cNvSpPr>
            <a:spLocks noGrp="1"/>
          </p:cNvSpPr>
          <p:nvPr>
            <p:ph type="body" sz="quarter" idx="10"/>
          </p:nvPr>
        </p:nvSpPr>
        <p:spPr>
          <a:xfrm>
            <a:off x="381001" y="1425086"/>
            <a:ext cx="5704489" cy="4882604"/>
          </a:xfrm>
        </p:spPr>
        <p:txBody>
          <a:bodyPr/>
          <a:lstStyle/>
          <a:p>
            <a:pPr marL="0" indent="0">
              <a:lnSpc>
                <a:spcPct val="100000"/>
              </a:lnSpc>
              <a:buNone/>
            </a:pPr>
            <a:r>
              <a:rPr lang="en-US" sz="2400" dirty="0">
                <a:solidFill>
                  <a:schemeClr val="tx1"/>
                </a:solidFill>
              </a:rPr>
              <a:t>In your host environment, </a:t>
            </a:r>
            <a:r>
              <a:rPr lang="en-US" sz="2400" dirty="0" smtClean="0">
                <a:solidFill>
                  <a:schemeClr val="tx1"/>
                </a:solidFill>
              </a:rPr>
              <a:t>you </a:t>
            </a:r>
            <a:r>
              <a:rPr lang="en-US" sz="2400" dirty="0">
                <a:solidFill>
                  <a:schemeClr val="tx1"/>
                </a:solidFill>
              </a:rPr>
              <a:t>can set the environmental variables and those values are automatically used instead of local configuration values after the application is deployed. You can deploy your application without worrying about publishing test values.</a:t>
            </a:r>
            <a:endParaRPr lang="ru-RU" sz="2400" dirty="0" smtClean="0">
              <a:solidFill>
                <a:schemeClr val="tx1"/>
              </a:solidFill>
            </a:endParaRPr>
          </a:p>
        </p:txBody>
      </p:sp>
      <p:pic>
        <p:nvPicPr>
          <p:cNvPr id="5" name="Picture 4" descr="ima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3241" y="3985466"/>
            <a:ext cx="4599677" cy="2536436"/>
          </a:xfrm>
          <a:prstGeom prst="rect">
            <a:avLst/>
          </a:prstGeom>
          <a:noFill/>
          <a:ln>
            <a:noFill/>
          </a:ln>
        </p:spPr>
      </p:pic>
    </p:spTree>
    <p:extLst>
      <p:ext uri="{BB962C8B-B14F-4D97-AF65-F5344CB8AC3E}">
        <p14:creationId xmlns:p14="http://schemas.microsoft.com/office/powerpoint/2010/main" val="3561589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smtClean="0"/>
              <a:t>deployment in 2 minutes</a:t>
            </a:r>
            <a:endParaRPr lang="ru-RU" dirty="0"/>
          </a:p>
        </p:txBody>
      </p:sp>
      <p:sp>
        <p:nvSpPr>
          <p:cNvPr id="3" name="Text Placeholder 2"/>
          <p:cNvSpPr>
            <a:spLocks noGrp="1"/>
          </p:cNvSpPr>
          <p:nvPr>
            <p:ph type="body" sz="quarter" idx="10"/>
          </p:nvPr>
        </p:nvSpPr>
        <p:spPr/>
        <p:txBody>
          <a:bodyPr/>
          <a:lstStyle/>
          <a:p>
            <a:endParaRPr lang="ru-RU" dirty="0"/>
          </a:p>
        </p:txBody>
      </p:sp>
      <p:pic>
        <p:nvPicPr>
          <p:cNvPr id="4" name="Picture 3"/>
          <p:cNvPicPr>
            <a:picLocks noChangeAspect="1"/>
          </p:cNvPicPr>
          <p:nvPr/>
        </p:nvPicPr>
        <p:blipFill>
          <a:blip r:embed="rId2"/>
          <a:stretch>
            <a:fillRect/>
          </a:stretch>
        </p:blipFill>
        <p:spPr>
          <a:xfrm>
            <a:off x="377953" y="1957789"/>
            <a:ext cx="5713287" cy="4128686"/>
          </a:xfrm>
          <a:prstGeom prst="rect">
            <a:avLst/>
          </a:prstGeom>
        </p:spPr>
      </p:pic>
      <p:pic>
        <p:nvPicPr>
          <p:cNvPr id="5" name="Picture 4"/>
          <p:cNvPicPr>
            <a:picLocks noChangeAspect="1"/>
          </p:cNvPicPr>
          <p:nvPr/>
        </p:nvPicPr>
        <p:blipFill>
          <a:blip r:embed="rId3"/>
          <a:stretch>
            <a:fillRect/>
          </a:stretch>
        </p:blipFill>
        <p:spPr>
          <a:xfrm>
            <a:off x="1696617" y="1957789"/>
            <a:ext cx="5223750" cy="4128686"/>
          </a:xfrm>
          <a:prstGeom prst="rect">
            <a:avLst/>
          </a:prstGeom>
        </p:spPr>
      </p:pic>
      <p:pic>
        <p:nvPicPr>
          <p:cNvPr id="6" name="Picture 5"/>
          <p:cNvPicPr>
            <a:picLocks noChangeAspect="1"/>
          </p:cNvPicPr>
          <p:nvPr/>
        </p:nvPicPr>
        <p:blipFill>
          <a:blip r:embed="rId4"/>
          <a:stretch>
            <a:fillRect/>
          </a:stretch>
        </p:blipFill>
        <p:spPr>
          <a:xfrm>
            <a:off x="2525744" y="1957789"/>
            <a:ext cx="5265706" cy="4128686"/>
          </a:xfrm>
          <a:prstGeom prst="rect">
            <a:avLst/>
          </a:prstGeom>
        </p:spPr>
      </p:pic>
      <p:pic>
        <p:nvPicPr>
          <p:cNvPr id="7" name="Picture 6"/>
          <p:cNvPicPr>
            <a:picLocks noChangeAspect="1"/>
          </p:cNvPicPr>
          <p:nvPr/>
        </p:nvPicPr>
        <p:blipFill>
          <a:blip r:embed="rId5"/>
          <a:stretch>
            <a:fillRect/>
          </a:stretch>
        </p:blipFill>
        <p:spPr>
          <a:xfrm>
            <a:off x="3396827" y="1957789"/>
            <a:ext cx="5217541" cy="4123778"/>
          </a:xfrm>
          <a:prstGeom prst="rect">
            <a:avLst/>
          </a:prstGeom>
        </p:spPr>
      </p:pic>
      <p:pic>
        <p:nvPicPr>
          <p:cNvPr id="8" name="Picture 7"/>
          <p:cNvPicPr>
            <a:picLocks noChangeAspect="1"/>
          </p:cNvPicPr>
          <p:nvPr/>
        </p:nvPicPr>
        <p:blipFill>
          <a:blip r:embed="rId6"/>
          <a:stretch>
            <a:fillRect/>
          </a:stretch>
        </p:blipFill>
        <p:spPr>
          <a:xfrm>
            <a:off x="4219745" y="1957789"/>
            <a:ext cx="5847389" cy="4123778"/>
          </a:xfrm>
          <a:prstGeom prst="rect">
            <a:avLst/>
          </a:prstGeom>
        </p:spPr>
      </p:pic>
      <p:pic>
        <p:nvPicPr>
          <p:cNvPr id="9" name="Picture 8"/>
          <p:cNvPicPr>
            <a:picLocks noChangeAspect="1"/>
          </p:cNvPicPr>
          <p:nvPr/>
        </p:nvPicPr>
        <p:blipFill>
          <a:blip r:embed="rId7"/>
          <a:stretch>
            <a:fillRect/>
          </a:stretch>
        </p:blipFill>
        <p:spPr>
          <a:xfrm>
            <a:off x="5672510" y="1952881"/>
            <a:ext cx="6319543" cy="4128686"/>
          </a:xfrm>
          <a:prstGeom prst="rect">
            <a:avLst/>
          </a:prstGeom>
        </p:spPr>
      </p:pic>
    </p:spTree>
    <p:extLst>
      <p:ext uri="{BB962C8B-B14F-4D97-AF65-F5344CB8AC3E}">
        <p14:creationId xmlns:p14="http://schemas.microsoft.com/office/powerpoint/2010/main" val="239228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a:t>
            </a:r>
            <a:r>
              <a:rPr lang="ru-RU" dirty="0" smtClean="0"/>
              <a:t> </a:t>
            </a:r>
            <a:r>
              <a:rPr lang="en-US" dirty="0" smtClean="0"/>
              <a:t>for mobile developers</a:t>
            </a:r>
            <a:endParaRPr lang="ru-RU" dirty="0"/>
          </a:p>
        </p:txBody>
      </p:sp>
      <p:sp>
        <p:nvSpPr>
          <p:cNvPr id="2" name="Text Placeholder 1"/>
          <p:cNvSpPr>
            <a:spLocks noGrp="1"/>
          </p:cNvSpPr>
          <p:nvPr>
            <p:ph type="body" sz="quarter" idx="10"/>
          </p:nvPr>
        </p:nvSpPr>
        <p:spPr>
          <a:xfrm>
            <a:off x="377953" y="1402082"/>
            <a:ext cx="11151917" cy="5049518"/>
          </a:xfrm>
        </p:spPr>
        <p:txBody>
          <a:bodyPr/>
          <a:lstStyle/>
          <a:p>
            <a:pPr marL="0" indent="0">
              <a:buNone/>
            </a:pPr>
            <a:r>
              <a:rPr lang="en-US" dirty="0" smtClean="0"/>
              <a:t>Azure Mobile Services</a:t>
            </a:r>
          </a:p>
          <a:p>
            <a:pPr lvl="1"/>
            <a:r>
              <a:rPr lang="en-US" dirty="0" smtClean="0"/>
              <a:t>Ready-to-use cloud backend for your mobile applications</a:t>
            </a:r>
            <a:endParaRPr lang="ru-RU" dirty="0" smtClean="0"/>
          </a:p>
          <a:p>
            <a:pPr lvl="1"/>
            <a:r>
              <a:rPr lang="en-US" dirty="0" smtClean="0"/>
              <a:t>Data</a:t>
            </a:r>
            <a:r>
              <a:rPr lang="ru-RU" dirty="0" smtClean="0"/>
              <a:t>, </a:t>
            </a:r>
            <a:r>
              <a:rPr lang="en-US" dirty="0" smtClean="0"/>
              <a:t>code, push-notifications</a:t>
            </a:r>
            <a:r>
              <a:rPr lang="ru-RU" dirty="0" smtClean="0"/>
              <a:t>, </a:t>
            </a:r>
            <a:r>
              <a:rPr lang="en-US" dirty="0" smtClean="0"/>
              <a:t>authorization</a:t>
            </a:r>
            <a:r>
              <a:rPr lang="ru-RU" dirty="0" smtClean="0"/>
              <a:t>, </a:t>
            </a:r>
            <a:r>
              <a:rPr lang="en-US" dirty="0" smtClean="0"/>
              <a:t>offline-</a:t>
            </a:r>
            <a:r>
              <a:rPr lang="ru-RU" dirty="0" smtClean="0"/>
              <a:t>режим</a:t>
            </a:r>
            <a:r>
              <a:rPr lang="ru-RU" dirty="0"/>
              <a:t> </a:t>
            </a:r>
            <a:r>
              <a:rPr lang="en-US" dirty="0" err="1" smtClean="0"/>
              <a:t>etc</a:t>
            </a:r>
            <a:r>
              <a:rPr lang="ru-RU" dirty="0" smtClean="0"/>
              <a:t>.</a:t>
            </a:r>
            <a:endParaRPr lang="ru-RU" dirty="0" smtClean="0"/>
          </a:p>
          <a:p>
            <a:pPr lvl="1"/>
            <a:r>
              <a:rPr lang="en-US" dirty="0" smtClean="0"/>
              <a:t>iOS, Android, Windows/WP, Xamarin, HTML5/JS, Cordova/</a:t>
            </a:r>
            <a:r>
              <a:rPr lang="en-US" dirty="0" err="1" smtClean="0"/>
              <a:t>PhoneGap</a:t>
            </a:r>
            <a:endParaRPr lang="ru-RU" dirty="0" smtClean="0"/>
          </a:p>
          <a:p>
            <a:pPr lvl="1"/>
            <a:r>
              <a:rPr lang="en-US" dirty="0" smtClean="0"/>
              <a:t>Free plan</a:t>
            </a:r>
            <a:endParaRPr lang="en-US" dirty="0"/>
          </a:p>
          <a:p>
            <a:pPr lvl="1"/>
            <a:r>
              <a:rPr lang="en-US" dirty="0" smtClean="0"/>
              <a:t>Own REST </a:t>
            </a:r>
            <a:r>
              <a:rPr lang="en-US" dirty="0" smtClean="0"/>
              <a:t>API: Node.js </a:t>
            </a:r>
            <a:r>
              <a:rPr lang="en-US" dirty="0" smtClean="0"/>
              <a:t>or </a:t>
            </a:r>
            <a:r>
              <a:rPr lang="ru-RU" dirty="0" smtClean="0"/>
              <a:t>.</a:t>
            </a:r>
            <a:r>
              <a:rPr lang="en-US" dirty="0" smtClean="0"/>
              <a:t>NET</a:t>
            </a:r>
          </a:p>
          <a:p>
            <a:pPr marL="0" indent="0">
              <a:lnSpc>
                <a:spcPct val="150000"/>
              </a:lnSpc>
              <a:buNone/>
            </a:pPr>
            <a:r>
              <a:rPr lang="en-US" dirty="0" smtClean="0"/>
              <a:t>Azure Mobile Services</a:t>
            </a:r>
            <a:r>
              <a:rPr lang="ru-RU" dirty="0" smtClean="0"/>
              <a:t> </a:t>
            </a:r>
            <a:r>
              <a:rPr lang="en-US" dirty="0" smtClean="0"/>
              <a:t>and</a:t>
            </a:r>
            <a:r>
              <a:rPr lang="ru-RU" dirty="0" smtClean="0"/>
              <a:t> </a:t>
            </a:r>
            <a:r>
              <a:rPr lang="en-US" dirty="0" smtClean="0"/>
              <a:t>REST API</a:t>
            </a:r>
          </a:p>
          <a:p>
            <a:pPr lvl="1"/>
            <a:r>
              <a:rPr lang="en-US" dirty="0" smtClean="0"/>
              <a:t>ASP.NET Web API</a:t>
            </a:r>
          </a:p>
          <a:p>
            <a:pPr lvl="1"/>
            <a:r>
              <a:rPr lang="en-US" dirty="0" smtClean="0"/>
              <a:t>Integration with Visual </a:t>
            </a:r>
            <a:r>
              <a:rPr lang="en-US" dirty="0" smtClean="0"/>
              <a:t>Studio:</a:t>
            </a:r>
          </a:p>
          <a:p>
            <a:pPr lvl="2"/>
            <a:r>
              <a:rPr lang="en-US" dirty="0" smtClean="0"/>
              <a:t>Project template “Azure </a:t>
            </a:r>
            <a:r>
              <a:rPr lang="en-US" dirty="0" smtClean="0"/>
              <a:t>Mobile </a:t>
            </a:r>
            <a:r>
              <a:rPr lang="en-US" dirty="0" smtClean="0"/>
              <a:t>Service”</a:t>
            </a:r>
            <a:endParaRPr lang="en-US" dirty="0" smtClean="0"/>
          </a:p>
          <a:p>
            <a:pPr lvl="2"/>
            <a:r>
              <a:rPr lang="en-US" dirty="0" smtClean="0"/>
              <a:t>Create, publish, debug remotely</a:t>
            </a:r>
            <a:endParaRPr lang="en-US" dirty="0" smtClean="0"/>
          </a:p>
          <a:p>
            <a:pPr lvl="1"/>
            <a:r>
              <a:rPr lang="en-US" dirty="0" smtClean="0"/>
              <a:t>Integration with </a:t>
            </a:r>
            <a:r>
              <a:rPr lang="en-US" dirty="0" err="1" smtClean="0"/>
              <a:t>Git</a:t>
            </a:r>
            <a:endParaRPr lang="ru-RU" dirty="0" smtClean="0"/>
          </a:p>
          <a:p>
            <a:pPr lvl="1"/>
            <a:endParaRPr lang="ru-RU" dirty="0"/>
          </a:p>
        </p:txBody>
      </p:sp>
    </p:spTree>
    <p:extLst>
      <p:ext uri="{BB962C8B-B14F-4D97-AF65-F5344CB8AC3E}">
        <p14:creationId xmlns:p14="http://schemas.microsoft.com/office/powerpoint/2010/main" val="3650835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Windows, OSX, Linux</a:t>
            </a:r>
          </a:p>
          <a:p>
            <a:r>
              <a:rPr lang="en-US" dirty="0" smtClean="0"/>
              <a:t>Visual Studio, Sublime</a:t>
            </a:r>
            <a:endParaRPr lang="ru-RU" dirty="0"/>
          </a:p>
        </p:txBody>
      </p:sp>
      <p:sp>
        <p:nvSpPr>
          <p:cNvPr id="2" name="Text Placeholder 1"/>
          <p:cNvSpPr>
            <a:spLocks noGrp="1"/>
          </p:cNvSpPr>
          <p:nvPr>
            <p:ph type="body" sz="quarter" idx="27"/>
          </p:nvPr>
        </p:nvSpPr>
        <p:spPr/>
        <p:txBody>
          <a:bodyPr/>
          <a:lstStyle/>
          <a:p>
            <a:r>
              <a:rPr lang="en-US" dirty="0" smtClean="0"/>
              <a:t>Cross-platform ASP.NET development</a:t>
            </a:r>
            <a:endParaRPr lang="ru-RU" dirty="0"/>
          </a:p>
        </p:txBody>
      </p:sp>
    </p:spTree>
    <p:extLst>
      <p:ext uri="{BB962C8B-B14F-4D97-AF65-F5344CB8AC3E}">
        <p14:creationId xmlns:p14="http://schemas.microsoft.com/office/powerpoint/2010/main" val="1603241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a:t>
            </a:r>
            <a:endParaRPr lang="ru-RU"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898" y="1492388"/>
            <a:ext cx="9516803" cy="4515480"/>
          </a:xfrm>
          <a:prstGeom prst="rect">
            <a:avLst/>
          </a:prstGeom>
        </p:spPr>
      </p:pic>
    </p:spTree>
    <p:extLst>
      <p:ext uri="{BB962C8B-B14F-4D97-AF65-F5344CB8AC3E}">
        <p14:creationId xmlns:p14="http://schemas.microsoft.com/office/powerpoint/2010/main" val="1070821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Open Web Interface for .NET</a:t>
            </a:r>
            <a:endParaRPr lang="ru-RU" dirty="0"/>
          </a:p>
        </p:txBody>
      </p:sp>
      <p:graphicFrame>
        <p:nvGraphicFramePr>
          <p:cNvPr id="5" name="Table 4"/>
          <p:cNvGraphicFramePr>
            <a:graphicFrameLocks noGrp="1"/>
          </p:cNvGraphicFramePr>
          <p:nvPr/>
        </p:nvGraphicFramePr>
        <p:xfrm>
          <a:off x="381001" y="1818096"/>
          <a:ext cx="11143890" cy="3114040"/>
        </p:xfrm>
        <a:graphic>
          <a:graphicData uri="http://schemas.openxmlformats.org/drawingml/2006/table">
            <a:tbl>
              <a:tblPr firstRow="1" bandRow="1">
                <a:tableStyleId>{5C22544A-7EE6-4342-B048-85BDC9FD1C3A}</a:tableStyleId>
              </a:tblPr>
              <a:tblGrid>
                <a:gridCol w="2709333"/>
                <a:gridCol w="2919402"/>
                <a:gridCol w="5515155"/>
              </a:tblGrid>
              <a:tr h="370840">
                <a:tc>
                  <a:txBody>
                    <a:bodyPr/>
                    <a:lstStyle/>
                    <a:p>
                      <a:endParaRPr lang="en-US" dirty="0"/>
                    </a:p>
                  </a:txBody>
                  <a:tcPr/>
                </a:tc>
                <a:tc>
                  <a:txBody>
                    <a:bodyPr/>
                    <a:lstStyle/>
                    <a:p>
                      <a:r>
                        <a:rPr lang="ru-RU" dirty="0" smtClean="0"/>
                        <a:t>Раньше</a:t>
                      </a:r>
                      <a:endParaRPr lang="en-US" dirty="0"/>
                    </a:p>
                  </a:txBody>
                  <a:tcPr/>
                </a:tc>
                <a:tc>
                  <a:txBody>
                    <a:bodyPr/>
                    <a:lstStyle/>
                    <a:p>
                      <a:r>
                        <a:rPr lang="ru-RU" dirty="0" smtClean="0"/>
                        <a:t>Сейчас</a:t>
                      </a:r>
                      <a:endParaRPr lang="en-US" dirty="0"/>
                    </a:p>
                  </a:txBody>
                  <a:tcPr/>
                </a:tc>
              </a:tr>
              <a:tr h="370840">
                <a:tc>
                  <a:txBody>
                    <a:bodyPr/>
                    <a:lstStyle/>
                    <a:p>
                      <a:r>
                        <a:rPr lang="en-US" dirty="0" smtClean="0"/>
                        <a:t>The host application</a:t>
                      </a:r>
                      <a:endParaRPr lang="en-US" dirty="0"/>
                    </a:p>
                  </a:txBody>
                  <a:tcPr/>
                </a:tc>
                <a:tc>
                  <a:txBody>
                    <a:bodyPr/>
                    <a:lstStyle/>
                    <a:p>
                      <a:r>
                        <a:rPr lang="en-US" dirty="0" smtClean="0"/>
                        <a:t>ALWAYS Microsoft Internet Information Server (IIS)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This could be IIS, IIS with Helios, Katana, or some other OWIN capable host.</a:t>
                      </a:r>
                    </a:p>
                  </a:txBody>
                  <a:tcPr/>
                </a:tc>
              </a:tr>
              <a:tr h="370840">
                <a:tc>
                  <a:txBody>
                    <a:bodyPr/>
                    <a:lstStyle/>
                    <a:p>
                      <a:r>
                        <a:rPr lang="en-US" sz="1800" i="0" kern="1200" dirty="0" smtClean="0">
                          <a:solidFill>
                            <a:schemeClr val="dk1"/>
                          </a:solidFill>
                          <a:effectLst/>
                          <a:latin typeface="+mn-lt"/>
                          <a:ea typeface="+mn-ea"/>
                          <a:cs typeface="+mn-cs"/>
                        </a:rPr>
                        <a:t>The CLR framework</a:t>
                      </a:r>
                      <a:endParaRPr lang="en-US" i="0" dirty="0"/>
                    </a:p>
                  </a:txBody>
                  <a:tcPr/>
                </a:tc>
                <a:tc>
                  <a:txBody>
                    <a:bodyPr/>
                    <a:lstStyle/>
                    <a:p>
                      <a:r>
                        <a:rPr lang="en-US" sz="1800" kern="1200" dirty="0" smtClean="0">
                          <a:solidFill>
                            <a:schemeClr val="dk1"/>
                          </a:solidFill>
                          <a:effectLst/>
                          <a:latin typeface="+mn-lt"/>
                          <a:ea typeface="+mn-ea"/>
                          <a:cs typeface="+mn-cs"/>
                        </a:rPr>
                        <a:t>You would choose which version of the Microsoft.NET framework you wanted to use</a:t>
                      </a:r>
                      <a:endParaRPr lang="en-US" dirty="0"/>
                    </a:p>
                  </a:txBody>
                  <a:tcPr/>
                </a:tc>
                <a:tc>
                  <a:txBody>
                    <a:bodyPr/>
                    <a:lstStyle/>
                    <a:p>
                      <a:r>
                        <a:rPr lang="en-US" sz="1800" kern="1200" dirty="0" smtClean="0">
                          <a:solidFill>
                            <a:schemeClr val="dk1"/>
                          </a:solidFill>
                          <a:effectLst/>
                          <a:latin typeface="+mn-lt"/>
                          <a:ea typeface="+mn-ea"/>
                          <a:cs typeface="+mn-cs"/>
                        </a:rPr>
                        <a:t>This may be .NET 4.5.2, K runtime, or Mono.</a:t>
                      </a:r>
                      <a:endParaRPr lang="ru-RU" dirty="0" smtClean="0"/>
                    </a:p>
                  </a:txBody>
                  <a:tcPr/>
                </a:tc>
              </a:tr>
              <a:tr h="370840">
                <a:tc>
                  <a:txBody>
                    <a:bodyPr/>
                    <a:lstStyle/>
                    <a:p>
                      <a:r>
                        <a:rPr lang="en-US" i="0" dirty="0" smtClean="0"/>
                        <a:t>Your Application </a:t>
                      </a:r>
                      <a:endParaRPr lang="en-US" i="0" dirty="0"/>
                    </a:p>
                  </a:txBody>
                  <a:tcPr/>
                </a:tc>
                <a:tc>
                  <a:txBody>
                    <a:bodyPr/>
                    <a:lstStyle/>
                    <a:p>
                      <a:r>
                        <a:rPr lang="en-US" dirty="0" smtClean="0"/>
                        <a:t>Separate projects for ASP.NET MVC, Web API</a:t>
                      </a:r>
                      <a:r>
                        <a:rPr lang="en-US" baseline="0" dirty="0" smtClean="0"/>
                        <a:t> and </a:t>
                      </a:r>
                      <a:r>
                        <a:rPr lang="en-US" baseline="0" dirty="0" err="1" smtClean="0"/>
                        <a:t>SignalR</a:t>
                      </a:r>
                      <a:r>
                        <a:rPr lang="en-US" baseline="0" dirty="0" smtClean="0"/>
                        <a:t>.</a:t>
                      </a:r>
                      <a:endParaRPr lang="en-US" dirty="0"/>
                    </a:p>
                  </a:txBody>
                  <a:tcPr/>
                </a:tc>
                <a:tc>
                  <a:txBody>
                    <a:bodyPr/>
                    <a:lstStyle/>
                    <a:p>
                      <a:r>
                        <a:rPr lang="en-US" dirty="0" smtClean="0"/>
                        <a:t>Your application now loads the former ASP.NET frameworks (MVC, </a:t>
                      </a:r>
                      <a:r>
                        <a:rPr lang="en-US" dirty="0" err="1" smtClean="0"/>
                        <a:t>WebAPI</a:t>
                      </a:r>
                      <a:r>
                        <a:rPr lang="en-US" dirty="0" smtClean="0"/>
                        <a:t>, or </a:t>
                      </a:r>
                      <a:r>
                        <a:rPr lang="en-US" dirty="0" err="1" smtClean="0"/>
                        <a:t>SignalR</a:t>
                      </a:r>
                      <a:r>
                        <a:rPr lang="en-US" dirty="0" smtClean="0"/>
                        <a:t>) as part of its dependencies.</a:t>
                      </a:r>
                      <a:endParaRPr lang="ru-RU" dirty="0" smtClean="0"/>
                    </a:p>
                  </a:txBody>
                  <a:tcPr/>
                </a:tc>
              </a:tr>
            </a:tbl>
          </a:graphicData>
        </a:graphic>
      </p:graphicFrame>
    </p:spTree>
    <p:extLst>
      <p:ext uri="{BB962C8B-B14F-4D97-AF65-F5344CB8AC3E}">
        <p14:creationId xmlns:p14="http://schemas.microsoft.com/office/powerpoint/2010/main" val="23582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OSX and Linux</a:t>
            </a:r>
            <a:endParaRPr lang="ru-RU" dirty="0"/>
          </a:p>
        </p:txBody>
      </p:sp>
      <p:sp>
        <p:nvSpPr>
          <p:cNvPr id="2" name="Text Placeholder 1"/>
          <p:cNvSpPr>
            <a:spLocks noGrp="1"/>
          </p:cNvSpPr>
          <p:nvPr>
            <p:ph type="body" sz="quarter" idx="10"/>
          </p:nvPr>
        </p:nvSpPr>
        <p:spPr>
          <a:xfrm>
            <a:off x="377953" y="1402082"/>
            <a:ext cx="6056299" cy="4909508"/>
          </a:xfrm>
        </p:spPr>
        <p:txBody>
          <a:bodyPr/>
          <a:lstStyle/>
          <a:p>
            <a:pPr marL="0" indent="0">
              <a:buNone/>
            </a:pPr>
            <a:r>
              <a:rPr lang="en-US" dirty="0" smtClean="0"/>
              <a:t>ASP.NET 5 </a:t>
            </a:r>
            <a:r>
              <a:rPr lang="en-US" dirty="0" smtClean="0"/>
              <a:t>supports deployment to OSX and Linux</a:t>
            </a:r>
            <a:endParaRPr lang="en-US" dirty="0" smtClean="0"/>
          </a:p>
          <a:p>
            <a:pPr marL="0" indent="0">
              <a:buNone/>
            </a:pPr>
            <a:endParaRPr lang="en-US" dirty="0"/>
          </a:p>
          <a:p>
            <a:pPr marL="0" indent="0">
              <a:buNone/>
            </a:pPr>
            <a:r>
              <a:rPr lang="en-US" dirty="0" smtClean="0"/>
              <a:t>Working on Mono</a:t>
            </a:r>
            <a:r>
              <a:rPr lang="ru-RU" dirty="0" smtClean="0"/>
              <a:t>, </a:t>
            </a:r>
            <a:r>
              <a:rPr lang="en-US" dirty="0" smtClean="0"/>
              <a:t/>
            </a:r>
            <a:br>
              <a:rPr lang="en-US" dirty="0" smtClean="0"/>
            </a:br>
            <a:r>
              <a:rPr lang="en-US" dirty="0" smtClean="0"/>
              <a:t>with investments </a:t>
            </a:r>
            <a:r>
              <a:rPr lang="en-US" dirty="0" smtClean="0"/>
              <a:t>from </a:t>
            </a:r>
            <a:r>
              <a:rPr lang="en-US" dirty="0" smtClean="0"/>
              <a:t>Microsoft</a:t>
            </a:r>
            <a:endParaRPr lang="en-US" dirty="0" smtClean="0"/>
          </a:p>
          <a:p>
            <a:pPr marL="0" indent="0">
              <a:buNone/>
            </a:pPr>
            <a:endParaRPr lang="en-US" dirty="0"/>
          </a:p>
          <a:p>
            <a:pPr marL="0" indent="0">
              <a:buNone/>
            </a:pPr>
            <a:r>
              <a:rPr lang="en-US" dirty="0" smtClean="0"/>
              <a:t>Integrated cross-platform </a:t>
            </a:r>
            <a:br>
              <a:rPr lang="en-US" dirty="0" smtClean="0"/>
            </a:br>
            <a:r>
              <a:rPr lang="en-US" dirty="0" smtClean="0"/>
              <a:t>web-server</a:t>
            </a:r>
            <a:r>
              <a:rPr lang="en-US" dirty="0" smtClean="0"/>
              <a:t> </a:t>
            </a:r>
            <a:r>
              <a:rPr lang="en-US" dirty="0" smtClean="0"/>
              <a:t>Kestrel</a:t>
            </a:r>
            <a:endParaRPr lang="ru-RU" dirty="0" smtClean="0"/>
          </a:p>
          <a:p>
            <a:pPr marL="0" indent="0">
              <a:buNone/>
            </a:pPr>
            <a:endParaRPr lang="ru-RU" dirty="0"/>
          </a:p>
          <a:p>
            <a:pPr marL="0" indent="0">
              <a:buNone/>
            </a:pPr>
            <a:r>
              <a:rPr lang="en-US" dirty="0" smtClean="0"/>
              <a:t>Integration with Sublime</a:t>
            </a:r>
            <a:r>
              <a:rPr lang="ru-RU" dirty="0" smtClean="0"/>
              <a:t>3</a:t>
            </a:r>
            <a:r>
              <a:rPr lang="en-US" dirty="0" smtClean="0"/>
              <a:t> editor</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253" y="280419"/>
            <a:ext cx="5467815" cy="28562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252" y="3566313"/>
            <a:ext cx="5467816" cy="2973125"/>
          </a:xfrm>
          <a:prstGeom prst="rect">
            <a:avLst/>
          </a:prstGeom>
        </p:spPr>
      </p:pic>
    </p:spTree>
    <p:extLst>
      <p:ext uri="{BB962C8B-B14F-4D97-AF65-F5344CB8AC3E}">
        <p14:creationId xmlns:p14="http://schemas.microsoft.com/office/powerpoint/2010/main" val="467047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a:t>
            </a:r>
            <a:r>
              <a:rPr lang="en-US" dirty="0" smtClean="0"/>
              <a:t>and</a:t>
            </a:r>
            <a:r>
              <a:rPr lang="ru-RU" dirty="0" smtClean="0"/>
              <a:t> </a:t>
            </a:r>
            <a:r>
              <a:rPr lang="en-US" dirty="0" smtClean="0"/>
              <a:t>Sublime</a:t>
            </a:r>
            <a:endParaRPr lang="ru-RU" dirty="0"/>
          </a:p>
        </p:txBody>
      </p:sp>
      <p:sp>
        <p:nvSpPr>
          <p:cNvPr id="2" name="Text Placeholder 1"/>
          <p:cNvSpPr>
            <a:spLocks noGrp="1"/>
          </p:cNvSpPr>
          <p:nvPr>
            <p:ph type="body" sz="quarter" idx="10"/>
          </p:nvPr>
        </p:nvSpPr>
        <p:spPr>
          <a:xfrm>
            <a:off x="377954" y="1402082"/>
            <a:ext cx="6089754" cy="5121381"/>
          </a:xfrm>
        </p:spPr>
        <p:txBody>
          <a:bodyPr/>
          <a:lstStyle/>
          <a:p>
            <a:pPr marL="0" indent="0">
              <a:lnSpc>
                <a:spcPct val="100000"/>
              </a:lnSpc>
              <a:buNone/>
            </a:pPr>
            <a:r>
              <a:rPr lang="en-US" dirty="0" smtClean="0"/>
              <a:t>Integration with K command line</a:t>
            </a:r>
            <a:endParaRPr lang="ru-RU" dirty="0" smtClean="0"/>
          </a:p>
          <a:p>
            <a:pPr marL="0" indent="0">
              <a:lnSpc>
                <a:spcPct val="150000"/>
              </a:lnSpc>
              <a:buNone/>
            </a:pPr>
            <a:r>
              <a:rPr lang="en-US" dirty="0" smtClean="0"/>
              <a:t>Working with compilation errors</a:t>
            </a:r>
            <a:endParaRPr lang="ru-RU" dirty="0" smtClean="0"/>
          </a:p>
          <a:p>
            <a:pPr marL="0" indent="0">
              <a:lnSpc>
                <a:spcPct val="150000"/>
              </a:lnSpc>
              <a:buNone/>
            </a:pPr>
            <a:r>
              <a:rPr lang="en-US" dirty="0" smtClean="0"/>
              <a:t>Manage </a:t>
            </a:r>
            <a:r>
              <a:rPr lang="en-US" dirty="0" smtClean="0"/>
              <a:t>d</a:t>
            </a:r>
            <a:r>
              <a:rPr lang="en-US" dirty="0" smtClean="0"/>
              <a:t>ependencies</a:t>
            </a:r>
            <a:endParaRPr lang="ru-RU" dirty="0" smtClean="0"/>
          </a:p>
          <a:p>
            <a:pPr marL="0" indent="0">
              <a:lnSpc>
                <a:spcPct val="150000"/>
              </a:lnSpc>
              <a:buNone/>
            </a:pPr>
            <a:r>
              <a:rPr lang="en-US" dirty="0" err="1" smtClean="0"/>
              <a:t>Intellisense</a:t>
            </a:r>
            <a:endParaRPr lang="en-US" dirty="0" smtClean="0"/>
          </a:p>
          <a:p>
            <a:pPr marL="0" indent="0">
              <a:lnSpc>
                <a:spcPct val="150000"/>
              </a:lnSpc>
              <a:buNone/>
            </a:pPr>
            <a:r>
              <a:rPr lang="en-US" dirty="0" err="1" smtClean="0"/>
              <a:t>OmniSharp</a:t>
            </a:r>
            <a:r>
              <a:rPr lang="en-US" dirty="0"/>
              <a:t> </a:t>
            </a:r>
            <a:r>
              <a:rPr lang="en-US" dirty="0" smtClean="0"/>
              <a:t>powered by</a:t>
            </a:r>
            <a:r>
              <a:rPr lang="en-US" dirty="0" smtClean="0"/>
              <a:t> Roslyn</a:t>
            </a:r>
            <a:endParaRPr lang="en-US" dirty="0" smtClean="0"/>
          </a:p>
          <a:p>
            <a:pPr marL="0" indent="0">
              <a:lnSpc>
                <a:spcPct val="150000"/>
              </a:lnSpc>
              <a:buNone/>
            </a:pPr>
            <a:r>
              <a:rPr lang="en-US" dirty="0" smtClean="0"/>
              <a:t>Open Source</a:t>
            </a:r>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31" y="225334"/>
            <a:ext cx="5077602" cy="36336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668" y="2202116"/>
            <a:ext cx="5077602" cy="3649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797" y="4274857"/>
            <a:ext cx="5077603" cy="2431905"/>
          </a:xfrm>
          <a:prstGeom prst="rect">
            <a:avLst/>
          </a:prstGeom>
        </p:spPr>
      </p:pic>
    </p:spTree>
    <p:extLst>
      <p:ext uri="{BB962C8B-B14F-4D97-AF65-F5344CB8AC3E}">
        <p14:creationId xmlns:p14="http://schemas.microsoft.com/office/powerpoint/2010/main" val="3398712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OmniSharp</a:t>
            </a:r>
            <a:r>
              <a:rPr lang="en-US" sz="3600" dirty="0" smtClean="0"/>
              <a:t> – </a:t>
            </a:r>
            <a:r>
              <a:rPr lang="en-US" sz="3600" dirty="0" smtClean="0"/>
              <a:t>cross-platform tools for .NET</a:t>
            </a:r>
            <a:endParaRPr lang="en-US" sz="3600" dirty="0"/>
          </a:p>
        </p:txBody>
      </p:sp>
      <p:sp>
        <p:nvSpPr>
          <p:cNvPr id="3" name="Text Placeholder 2"/>
          <p:cNvSpPr>
            <a:spLocks noGrp="1"/>
          </p:cNvSpPr>
          <p:nvPr>
            <p:ph type="body" sz="quarter" idx="10"/>
          </p:nvPr>
        </p:nvSpPr>
        <p:spPr>
          <a:xfrm>
            <a:off x="377953" y="1402082"/>
            <a:ext cx="11151917" cy="4792252"/>
          </a:xfrm>
        </p:spPr>
        <p:txBody>
          <a:bodyPr/>
          <a:lstStyle/>
          <a:p>
            <a:pPr marL="0" indent="0">
              <a:buNone/>
            </a:pPr>
            <a:r>
              <a:rPr lang="en-US" sz="3137" dirty="0">
                <a:hlinkClick r:id="rId2"/>
              </a:rPr>
              <a:t>http://omnisharp.net</a:t>
            </a:r>
            <a:r>
              <a:rPr lang="en-US" sz="3137" dirty="0"/>
              <a:t> </a:t>
            </a:r>
          </a:p>
          <a:p>
            <a:pPr marL="0" indent="0">
              <a:lnSpc>
                <a:spcPct val="150000"/>
              </a:lnSpc>
              <a:buNone/>
            </a:pPr>
            <a:r>
              <a:rPr lang="en-US" sz="3137" dirty="0"/>
              <a:t>IntelliSense</a:t>
            </a:r>
          </a:p>
          <a:p>
            <a:pPr marL="0" indent="0">
              <a:buNone/>
            </a:pPr>
            <a:r>
              <a:rPr lang="en-US" sz="3137" dirty="0"/>
              <a:t>Add Reference</a:t>
            </a:r>
          </a:p>
          <a:p>
            <a:pPr marL="0" indent="0">
              <a:buNone/>
            </a:pPr>
            <a:r>
              <a:rPr lang="en-US" sz="3137" dirty="0"/>
              <a:t>Format Document</a:t>
            </a:r>
          </a:p>
          <a:p>
            <a:pPr marL="0" indent="0">
              <a:buNone/>
            </a:pPr>
            <a:r>
              <a:rPr lang="en-US" sz="3137" dirty="0"/>
              <a:t>Deploy to Azure</a:t>
            </a:r>
          </a:p>
          <a:p>
            <a:pPr marL="0" indent="0">
              <a:buNone/>
            </a:pPr>
            <a:r>
              <a:rPr lang="en-US" sz="3137" dirty="0" smtClean="0"/>
              <a:t>…and much more!</a:t>
            </a:r>
            <a:endParaRPr lang="en-US" sz="3137" dirty="0" smtClean="0"/>
          </a:p>
          <a:p>
            <a:pPr marL="0" indent="0">
              <a:buNone/>
            </a:pPr>
            <a:endParaRPr lang="en-US" sz="1800" dirty="0" smtClean="0"/>
          </a:p>
          <a:p>
            <a:pPr marL="0" indent="0">
              <a:buNone/>
            </a:pPr>
            <a:r>
              <a:rPr lang="en-US" sz="3137" dirty="0" smtClean="0"/>
              <a:t>Open </a:t>
            </a:r>
            <a:r>
              <a:rPr lang="en-US" sz="3137" dirty="0"/>
              <a:t>source </a:t>
            </a:r>
            <a:r>
              <a:rPr lang="en-US" sz="3137" dirty="0" smtClean="0"/>
              <a:t/>
            </a:r>
            <a:br>
              <a:rPr lang="en-US" sz="3137" dirty="0" smtClean="0"/>
            </a:br>
            <a:r>
              <a:rPr lang="en-US" sz="3137" dirty="0" smtClean="0"/>
              <a:t>&amp; community </a:t>
            </a:r>
            <a:r>
              <a:rPr lang="en-US" sz="3137" dirty="0"/>
              <a:t>driven</a:t>
            </a:r>
          </a:p>
          <a:p>
            <a:endParaRPr lang="en-US" sz="3137" dirty="0"/>
          </a:p>
        </p:txBody>
      </p:sp>
      <p:pic>
        <p:nvPicPr>
          <p:cNvPr id="6" name="Picture 5"/>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4879194" y="1554583"/>
            <a:ext cx="6961329" cy="871723"/>
          </a:xfrm>
          <a:prstGeom prst="rect">
            <a:avLst/>
          </a:prstGeom>
        </p:spPr>
      </p:pic>
      <p:grpSp>
        <p:nvGrpSpPr>
          <p:cNvPr id="9" name="Group 8"/>
          <p:cNvGrpSpPr/>
          <p:nvPr/>
        </p:nvGrpSpPr>
        <p:grpSpPr>
          <a:xfrm>
            <a:off x="4804492" y="2823496"/>
            <a:ext cx="7021994" cy="3370838"/>
            <a:chOff x="4389437" y="2882200"/>
            <a:chExt cx="7162800" cy="3438430"/>
          </a:xfrm>
        </p:grpSpPr>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45378" r="16807"/>
            <a:stretch/>
          </p:blipFill>
          <p:spPr>
            <a:xfrm>
              <a:off x="8123237" y="2884784"/>
              <a:ext cx="3429000" cy="343584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 r="62137"/>
            <a:stretch/>
          </p:blipFill>
          <p:spPr>
            <a:xfrm>
              <a:off x="4389437" y="2882200"/>
              <a:ext cx="3433373" cy="3435846"/>
            </a:xfrm>
            <a:prstGeom prst="rect">
              <a:avLst/>
            </a:prstGeom>
          </p:spPr>
        </p:pic>
      </p:grpSp>
    </p:spTree>
    <p:extLst>
      <p:ext uri="{BB962C8B-B14F-4D97-AF65-F5344CB8AC3E}">
        <p14:creationId xmlns:p14="http://schemas.microsoft.com/office/powerpoint/2010/main" val="19414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a:t>
            </a:r>
            <a:r>
              <a:rPr lang="ru-RU" dirty="0" smtClean="0"/>
              <a:t> </a:t>
            </a:r>
            <a:r>
              <a:rPr lang="en-US" dirty="0" smtClean="0"/>
              <a:t>and Linux </a:t>
            </a:r>
            <a:endParaRPr lang="ru-RU" dirty="0"/>
          </a:p>
        </p:txBody>
      </p:sp>
      <p:sp>
        <p:nvSpPr>
          <p:cNvPr id="2" name="Text Placeholder 1"/>
          <p:cNvSpPr>
            <a:spLocks noGrp="1"/>
          </p:cNvSpPr>
          <p:nvPr>
            <p:ph type="body" sz="quarter" idx="10"/>
          </p:nvPr>
        </p:nvSpPr>
        <p:spPr>
          <a:xfrm>
            <a:off x="377954" y="1402082"/>
            <a:ext cx="5610252" cy="5087928"/>
          </a:xfrm>
        </p:spPr>
        <p:txBody>
          <a:bodyPr/>
          <a:lstStyle/>
          <a:p>
            <a:pPr marL="0" indent="0">
              <a:buNone/>
            </a:pPr>
            <a:r>
              <a:rPr lang="en-US" dirty="0"/>
              <a:t>Mono runtime</a:t>
            </a:r>
          </a:p>
          <a:p>
            <a:pPr marL="457200" lvl="1" indent="0">
              <a:buNone/>
            </a:pPr>
            <a:r>
              <a:rPr lang="en-US" sz="2000" i="1" dirty="0" err="1"/>
              <a:t>sudo</a:t>
            </a:r>
            <a:r>
              <a:rPr lang="en-US" sz="2000" i="1" dirty="0"/>
              <a:t> apt-get mono-complete</a:t>
            </a:r>
          </a:p>
          <a:p>
            <a:pPr marL="0" indent="0">
              <a:lnSpc>
                <a:spcPct val="150000"/>
              </a:lnSpc>
              <a:buNone/>
            </a:pPr>
            <a:r>
              <a:rPr lang="en-US" dirty="0" smtClean="0"/>
              <a:t>Install ASP.NET </a:t>
            </a:r>
            <a:r>
              <a:rPr lang="en-US" dirty="0"/>
              <a:t>5</a:t>
            </a:r>
          </a:p>
          <a:p>
            <a:pPr marL="457200" lvl="1" indent="0">
              <a:buNone/>
            </a:pPr>
            <a:r>
              <a:rPr lang="en-US" sz="2000" i="1" dirty="0" err="1"/>
              <a:t>git</a:t>
            </a:r>
            <a:r>
              <a:rPr lang="en-US" sz="2000" i="1" dirty="0"/>
              <a:t> clone git://github.com/aspnet/home.git</a:t>
            </a:r>
            <a:br>
              <a:rPr lang="en-US" sz="2000" i="1" dirty="0"/>
            </a:br>
            <a:r>
              <a:rPr lang="en-US" sz="2000" i="1" dirty="0" err="1"/>
              <a:t>sh</a:t>
            </a:r>
            <a:r>
              <a:rPr lang="en-US" sz="2000" i="1" dirty="0"/>
              <a:t> ~/sources/aspnet5/kvminstall.sh</a:t>
            </a:r>
            <a:br>
              <a:rPr lang="en-US" sz="2000" i="1" dirty="0"/>
            </a:br>
            <a:r>
              <a:rPr lang="en-US" sz="2000" i="1" dirty="0"/>
              <a:t>source ~/.k/kvm/kvm.sh</a:t>
            </a:r>
            <a:br>
              <a:rPr lang="en-US" sz="2000" i="1" dirty="0"/>
            </a:br>
            <a:r>
              <a:rPr lang="en-US" sz="2000" i="1" dirty="0" err="1"/>
              <a:t>kvm</a:t>
            </a:r>
            <a:r>
              <a:rPr lang="en-US" sz="2000" i="1" dirty="0"/>
              <a:t> upgrade</a:t>
            </a:r>
          </a:p>
          <a:p>
            <a:pPr marL="0" indent="0">
              <a:lnSpc>
                <a:spcPct val="150000"/>
              </a:lnSpc>
              <a:buNone/>
            </a:pPr>
            <a:r>
              <a:rPr lang="en-US" dirty="0" smtClean="0"/>
              <a:t>SSL certificates for </a:t>
            </a:r>
            <a:r>
              <a:rPr lang="en-US" dirty="0" err="1" smtClean="0"/>
              <a:t>Nuget</a:t>
            </a:r>
            <a:endParaRPr lang="en-US" dirty="0"/>
          </a:p>
          <a:p>
            <a:pPr marL="457200" lvl="1" indent="0">
              <a:buNone/>
            </a:pPr>
            <a:r>
              <a:rPr lang="en-US" sz="2000" i="1" dirty="0" err="1"/>
              <a:t>sudo</a:t>
            </a:r>
            <a:r>
              <a:rPr lang="en-US" sz="2000" i="1" dirty="0"/>
              <a:t> $CERTMGR -</a:t>
            </a:r>
            <a:r>
              <a:rPr lang="en-US" sz="2000" i="1" dirty="0" err="1"/>
              <a:t>ssl</a:t>
            </a:r>
            <a:r>
              <a:rPr lang="en-US" sz="2000" i="1" dirty="0"/>
              <a:t> -m https://nuget.org</a:t>
            </a:r>
          </a:p>
          <a:p>
            <a:pPr marL="0" indent="0">
              <a:lnSpc>
                <a:spcPct val="150000"/>
              </a:lnSpc>
              <a:buNone/>
            </a:pPr>
            <a:r>
              <a:rPr lang="en-US" dirty="0" smtClean="0"/>
              <a:t>Web server</a:t>
            </a:r>
            <a:r>
              <a:rPr lang="ru-RU" dirty="0" smtClean="0"/>
              <a:t> </a:t>
            </a:r>
            <a:r>
              <a:rPr lang="en-US" dirty="0"/>
              <a:t>Kestrel</a:t>
            </a:r>
          </a:p>
          <a:p>
            <a:pPr marL="457200" lvl="1" indent="0">
              <a:buNone/>
            </a:pPr>
            <a:r>
              <a:rPr lang="en-US" sz="2000" i="1" dirty="0"/>
              <a:t>k </a:t>
            </a:r>
            <a:r>
              <a:rPr lang="en-US" sz="2000" i="1" dirty="0" smtClean="0"/>
              <a:t>kestrel</a:t>
            </a:r>
            <a:endParaRPr lang="en-US" sz="2000" i="1" dirty="0"/>
          </a:p>
        </p:txBody>
      </p:sp>
      <p:pic>
        <p:nvPicPr>
          <p:cNvPr id="5" name="Picture 4"/>
          <p:cNvPicPr>
            <a:picLocks noChangeAspect="1"/>
          </p:cNvPicPr>
          <p:nvPr/>
        </p:nvPicPr>
        <p:blipFill>
          <a:blip r:embed="rId2"/>
          <a:stretch>
            <a:fillRect/>
          </a:stretch>
        </p:blipFill>
        <p:spPr>
          <a:xfrm>
            <a:off x="6095149" y="1051570"/>
            <a:ext cx="6096851" cy="36663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148" y="3241755"/>
            <a:ext cx="6096851" cy="3315163"/>
          </a:xfrm>
          <a:prstGeom prst="rect">
            <a:avLst/>
          </a:prstGeom>
        </p:spPr>
      </p:pic>
    </p:spTree>
    <p:extLst>
      <p:ext uri="{BB962C8B-B14F-4D97-AF65-F5344CB8AC3E}">
        <p14:creationId xmlns:p14="http://schemas.microsoft.com/office/powerpoint/2010/main" val="295289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a:t>
            </a:r>
            <a:r>
              <a:rPr lang="ru-RU" dirty="0" smtClean="0"/>
              <a:t> </a:t>
            </a:r>
            <a:r>
              <a:rPr lang="en-US" dirty="0" smtClean="0"/>
              <a:t>and Raspberry </a:t>
            </a:r>
            <a:r>
              <a:rPr lang="en-US" dirty="0" smtClean="0"/>
              <a:t>PI</a:t>
            </a:r>
            <a:endParaRPr lang="ru-RU" dirty="0"/>
          </a:p>
        </p:txBody>
      </p:sp>
      <p:sp>
        <p:nvSpPr>
          <p:cNvPr id="2" name="Text Placeholder 1"/>
          <p:cNvSpPr>
            <a:spLocks noGrp="1"/>
          </p:cNvSpPr>
          <p:nvPr>
            <p:ph type="body" sz="quarter" idx="10"/>
          </p:nvPr>
        </p:nvSpPr>
        <p:spPr>
          <a:xfrm>
            <a:off x="377953" y="1402082"/>
            <a:ext cx="11151917" cy="5043144"/>
          </a:xfrm>
        </p:spPr>
        <p:txBody>
          <a:bodyPr/>
          <a:lstStyle/>
          <a:p>
            <a:pPr marL="0" indent="0">
              <a:buNone/>
            </a:pPr>
            <a:r>
              <a:rPr lang="en-US" dirty="0" smtClean="0"/>
              <a:t>Mono runtime</a:t>
            </a:r>
          </a:p>
          <a:p>
            <a:pPr marL="457200" lvl="1" indent="0">
              <a:buNone/>
            </a:pPr>
            <a:r>
              <a:rPr lang="en-US" sz="2000" i="1" dirty="0" err="1"/>
              <a:t>sudo</a:t>
            </a:r>
            <a:r>
              <a:rPr lang="en-US" sz="2000" i="1" dirty="0"/>
              <a:t> apt-get </a:t>
            </a:r>
            <a:r>
              <a:rPr lang="en-US" sz="2000" i="1" dirty="0" smtClean="0"/>
              <a:t>mono-complete</a:t>
            </a:r>
          </a:p>
          <a:p>
            <a:pPr marL="0" indent="0">
              <a:lnSpc>
                <a:spcPct val="150000"/>
              </a:lnSpc>
              <a:buNone/>
            </a:pPr>
            <a:r>
              <a:rPr lang="en-US" dirty="0" smtClean="0"/>
              <a:t>Install ASP.NET </a:t>
            </a:r>
            <a:r>
              <a:rPr lang="en-US" dirty="0" smtClean="0"/>
              <a:t>5</a:t>
            </a:r>
          </a:p>
          <a:p>
            <a:pPr marL="457200" lvl="1" indent="0">
              <a:buNone/>
            </a:pPr>
            <a:r>
              <a:rPr lang="en-US" sz="2000" i="1" dirty="0" err="1" smtClean="0"/>
              <a:t>git</a:t>
            </a:r>
            <a:r>
              <a:rPr lang="en-US" sz="2000" i="1" dirty="0" smtClean="0"/>
              <a:t> </a:t>
            </a:r>
            <a:r>
              <a:rPr lang="en-US" sz="2000" i="1" dirty="0"/>
              <a:t>clone git://github.com/aspnet/home.git</a:t>
            </a:r>
            <a:br>
              <a:rPr lang="en-US" sz="2000" i="1" dirty="0"/>
            </a:br>
            <a:r>
              <a:rPr lang="en-US" sz="2000" i="1" dirty="0" err="1"/>
              <a:t>sh</a:t>
            </a:r>
            <a:r>
              <a:rPr lang="en-US" sz="2000" i="1" dirty="0"/>
              <a:t> ~/sources/aspnet5/kvminstall.sh</a:t>
            </a:r>
            <a:br>
              <a:rPr lang="en-US" sz="2000" i="1" dirty="0"/>
            </a:br>
            <a:r>
              <a:rPr lang="en-US" sz="2000" i="1" dirty="0"/>
              <a:t>source ~/.k/kvm/kvm.sh</a:t>
            </a:r>
            <a:br>
              <a:rPr lang="en-US" sz="2000" i="1" dirty="0"/>
            </a:br>
            <a:r>
              <a:rPr lang="en-US" sz="2000" i="1" dirty="0" err="1"/>
              <a:t>kvm</a:t>
            </a:r>
            <a:r>
              <a:rPr lang="en-US" sz="2000" i="1" dirty="0"/>
              <a:t> </a:t>
            </a:r>
            <a:r>
              <a:rPr lang="en-US" sz="2000" i="1" dirty="0" smtClean="0"/>
              <a:t>upgrade</a:t>
            </a:r>
          </a:p>
          <a:p>
            <a:pPr marL="0" indent="0">
              <a:lnSpc>
                <a:spcPct val="150000"/>
              </a:lnSpc>
              <a:buNone/>
            </a:pPr>
            <a:r>
              <a:rPr lang="en-US" dirty="0" smtClean="0"/>
              <a:t>SSL certificates for </a:t>
            </a:r>
            <a:r>
              <a:rPr lang="en-US" dirty="0" err="1" smtClean="0"/>
              <a:t>Nuget</a:t>
            </a:r>
            <a:endParaRPr lang="en-US" dirty="0" smtClean="0"/>
          </a:p>
          <a:p>
            <a:pPr marL="457200" lvl="1" indent="0">
              <a:buNone/>
            </a:pPr>
            <a:r>
              <a:rPr lang="en-US" sz="2000" i="1" dirty="0" err="1"/>
              <a:t>sudo</a:t>
            </a:r>
            <a:r>
              <a:rPr lang="en-US" sz="2000" i="1" dirty="0"/>
              <a:t> $CERTMGR -</a:t>
            </a:r>
            <a:r>
              <a:rPr lang="en-US" sz="2000" i="1" dirty="0" err="1"/>
              <a:t>ssl</a:t>
            </a:r>
            <a:r>
              <a:rPr lang="en-US" sz="2000" i="1" dirty="0"/>
              <a:t> -m https://</a:t>
            </a:r>
            <a:r>
              <a:rPr lang="en-US" sz="2000" i="1" dirty="0" smtClean="0"/>
              <a:t>nuget.org</a:t>
            </a:r>
          </a:p>
          <a:p>
            <a:pPr marL="0" indent="0">
              <a:lnSpc>
                <a:spcPct val="150000"/>
              </a:lnSpc>
              <a:buNone/>
            </a:pPr>
            <a:r>
              <a:rPr lang="en-US" dirty="0" smtClean="0"/>
              <a:t>Web server</a:t>
            </a:r>
            <a:r>
              <a:rPr lang="ru-RU" dirty="0" smtClean="0"/>
              <a:t> </a:t>
            </a:r>
            <a:r>
              <a:rPr lang="en-US" dirty="0" smtClean="0"/>
              <a:t>Kestrel</a:t>
            </a:r>
          </a:p>
          <a:p>
            <a:pPr marL="457200" lvl="1" indent="0">
              <a:buNone/>
            </a:pPr>
            <a:r>
              <a:rPr lang="en-US" sz="2000" i="1" dirty="0"/>
              <a:t>k kestrel</a:t>
            </a:r>
            <a:endParaRPr lang="en-US" sz="2000" i="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062" y="1051570"/>
            <a:ext cx="5249872" cy="42263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062" y="2218914"/>
            <a:ext cx="5249872" cy="4492989"/>
          </a:xfrm>
          <a:prstGeom prst="rect">
            <a:avLst/>
          </a:prstGeom>
        </p:spPr>
      </p:pic>
    </p:spTree>
    <p:extLst>
      <p:ext uri="{BB962C8B-B14F-4D97-AF65-F5344CB8AC3E}">
        <p14:creationId xmlns:p14="http://schemas.microsoft.com/office/powerpoint/2010/main" val="16386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a:t>
            </a:r>
            <a:r>
              <a:rPr lang="ru-RU" dirty="0" smtClean="0"/>
              <a:t> </a:t>
            </a:r>
            <a:r>
              <a:rPr lang="en-US" dirty="0" smtClean="0"/>
              <a:t>and </a:t>
            </a:r>
            <a:r>
              <a:rPr lang="en-US" dirty="0" err="1" smtClean="0"/>
              <a:t>Docker</a:t>
            </a:r>
            <a:r>
              <a:rPr lang="en-US" dirty="0" smtClean="0"/>
              <a:t> </a:t>
            </a:r>
            <a:endParaRPr lang="ru-RU" dirty="0"/>
          </a:p>
        </p:txBody>
      </p:sp>
      <p:sp>
        <p:nvSpPr>
          <p:cNvPr id="2" name="Text Placeholder 1"/>
          <p:cNvSpPr>
            <a:spLocks noGrp="1"/>
          </p:cNvSpPr>
          <p:nvPr>
            <p:ph type="body" sz="quarter" idx="10"/>
          </p:nvPr>
        </p:nvSpPr>
        <p:spPr>
          <a:xfrm>
            <a:off x="377953" y="1402082"/>
            <a:ext cx="11151917" cy="5113018"/>
          </a:xfrm>
        </p:spPr>
        <p:txBody>
          <a:bodyPr/>
          <a:lstStyle/>
          <a:p>
            <a:pPr marL="0" indent="0">
              <a:buNone/>
            </a:pPr>
            <a:r>
              <a:rPr lang="en-US" dirty="0" err="1" smtClean="0"/>
              <a:t>Docker</a:t>
            </a:r>
            <a:r>
              <a:rPr lang="en-US" dirty="0" smtClean="0"/>
              <a:t> containers support</a:t>
            </a:r>
            <a:endParaRPr lang="en-US" dirty="0"/>
          </a:p>
          <a:p>
            <a:pPr marL="0" indent="0">
              <a:lnSpc>
                <a:spcPct val="150000"/>
              </a:lnSpc>
              <a:buNone/>
            </a:pPr>
            <a:r>
              <a:rPr lang="en-US" dirty="0" smtClean="0"/>
              <a:t>Official ASP.NET </a:t>
            </a:r>
            <a:r>
              <a:rPr lang="en-US" dirty="0"/>
              <a:t>5 </a:t>
            </a:r>
            <a:r>
              <a:rPr lang="en-US" dirty="0" err="1" smtClean="0"/>
              <a:t>Docker</a:t>
            </a:r>
            <a:r>
              <a:rPr lang="en-US" dirty="0" smtClean="0"/>
              <a:t> Image</a:t>
            </a:r>
            <a:endParaRPr lang="ru-RU" dirty="0" smtClean="0"/>
          </a:p>
          <a:p>
            <a:pPr marL="457200" lvl="1" indent="0">
              <a:lnSpc>
                <a:spcPct val="100000"/>
              </a:lnSpc>
              <a:buNone/>
            </a:pPr>
            <a:r>
              <a:rPr lang="en-US" dirty="0">
                <a:hlinkClick r:id="rId2"/>
              </a:rPr>
              <a:t>https://registry.hub.docker.com/u/microsoft/aspnet</a:t>
            </a:r>
            <a:r>
              <a:rPr lang="en-US" dirty="0" smtClean="0">
                <a:hlinkClick r:id="rId2"/>
              </a:rPr>
              <a:t>/</a:t>
            </a:r>
            <a:endParaRPr lang="ru-RU" dirty="0" smtClean="0"/>
          </a:p>
          <a:p>
            <a:pPr marL="0" indent="0">
              <a:lnSpc>
                <a:spcPct val="150000"/>
              </a:lnSpc>
              <a:buNone/>
            </a:pPr>
            <a:r>
              <a:rPr lang="en-US" dirty="0" smtClean="0"/>
              <a:t>Official</a:t>
            </a:r>
            <a:r>
              <a:rPr lang="ru-RU" dirty="0" smtClean="0"/>
              <a:t> </a:t>
            </a:r>
            <a:r>
              <a:rPr lang="en-US" dirty="0" err="1" smtClean="0"/>
              <a:t>Docker</a:t>
            </a:r>
            <a:r>
              <a:rPr lang="en-US" dirty="0" smtClean="0"/>
              <a:t> Image for Azure</a:t>
            </a:r>
            <a:endParaRPr lang="ru-RU" dirty="0" smtClean="0"/>
          </a:p>
          <a:p>
            <a:pPr marL="457200" lvl="1" indent="0">
              <a:buNone/>
            </a:pPr>
            <a:r>
              <a:rPr lang="en-US" dirty="0" smtClean="0"/>
              <a:t>VM </a:t>
            </a:r>
            <a:r>
              <a:rPr lang="en-US" dirty="0" err="1" smtClean="0"/>
              <a:t>Docker</a:t>
            </a:r>
            <a:r>
              <a:rPr lang="en-US" dirty="0" smtClean="0"/>
              <a:t> on Ubuntu </a:t>
            </a:r>
            <a:r>
              <a:rPr lang="en-US" dirty="0" smtClean="0"/>
              <a:t>Server</a:t>
            </a:r>
            <a:endParaRPr lang="ru-RU" dirty="0" smtClean="0"/>
          </a:p>
        </p:txBody>
      </p:sp>
    </p:spTree>
    <p:extLst>
      <p:ext uri="{BB962C8B-B14F-4D97-AF65-F5344CB8AC3E}">
        <p14:creationId xmlns:p14="http://schemas.microsoft.com/office/powerpoint/2010/main" val="1484500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7"/>
          </p:nvPr>
        </p:nvSpPr>
        <p:spPr/>
        <p:txBody>
          <a:bodyPr/>
          <a:lstStyle/>
          <a:p>
            <a:r>
              <a:rPr lang="en-US" dirty="0" smtClean="0"/>
              <a:t>DEMO</a:t>
            </a:r>
            <a:endParaRPr lang="ru-RU" dirty="0"/>
          </a:p>
        </p:txBody>
      </p:sp>
      <p:sp>
        <p:nvSpPr>
          <p:cNvPr id="3" name="Text Placeholder 2"/>
          <p:cNvSpPr>
            <a:spLocks noGrp="1"/>
          </p:cNvSpPr>
          <p:nvPr>
            <p:ph type="body" sz="quarter" idx="15"/>
          </p:nvPr>
        </p:nvSpPr>
        <p:spPr/>
        <p:txBody>
          <a:bodyPr/>
          <a:lstStyle/>
          <a:p>
            <a:r>
              <a:rPr lang="en-US" dirty="0" smtClean="0"/>
              <a:t>Azure Windows 10 VM </a:t>
            </a:r>
            <a:r>
              <a:rPr lang="en-US" smtClean="0"/>
              <a:t>with Visual Studio 2015 </a:t>
            </a:r>
            <a:endParaRPr lang="en-US" dirty="0" smtClean="0"/>
          </a:p>
          <a:p>
            <a:r>
              <a:rPr lang="en-US" dirty="0" smtClean="0"/>
              <a:t>New ASP.NET MVC project</a:t>
            </a:r>
          </a:p>
          <a:p>
            <a:r>
              <a:rPr lang="en-US" dirty="0" smtClean="0"/>
              <a:t>Deploy to Azure Web Sites</a:t>
            </a:r>
            <a:endParaRPr lang="en-US" dirty="0"/>
          </a:p>
        </p:txBody>
      </p:sp>
    </p:spTree>
    <p:extLst>
      <p:ext uri="{BB962C8B-B14F-4D97-AF65-F5344CB8AC3E}">
        <p14:creationId xmlns:p14="http://schemas.microsoft.com/office/powerpoint/2010/main" val="3615100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sz="4400" dirty="0" smtClean="0"/>
              <a:t>Q&amp;A</a:t>
            </a:r>
            <a:endParaRPr lang="en-US" sz="4400" dirty="0"/>
          </a:p>
        </p:txBody>
      </p:sp>
      <p:sp>
        <p:nvSpPr>
          <p:cNvPr id="5" name="Текст 4"/>
          <p:cNvSpPr>
            <a:spLocks noGrp="1"/>
          </p:cNvSpPr>
          <p:nvPr>
            <p:ph type="body" sz="quarter" idx="10"/>
          </p:nvPr>
        </p:nvSpPr>
        <p:spPr/>
        <p:txBody>
          <a:bodyPr/>
          <a:lstStyle/>
          <a:p>
            <a:r>
              <a:rPr lang="en-US" sz="3600" dirty="0" smtClean="0"/>
              <a:t>Oleksandr </a:t>
            </a:r>
            <a:r>
              <a:rPr lang="en-US" sz="3600" dirty="0" err="1" smtClean="0"/>
              <a:t>Krakovetskyi</a:t>
            </a:r>
            <a:endParaRPr lang="en-US" sz="3600" dirty="0"/>
          </a:p>
          <a:p>
            <a:r>
              <a:rPr lang="en-US" dirty="0" smtClean="0">
                <a:solidFill>
                  <a:schemeClr val="tx1"/>
                </a:solidFill>
              </a:rPr>
              <a:t>CEO, DevRain Solutions</a:t>
            </a:r>
            <a:r>
              <a:rPr lang="en-US" sz="2800" dirty="0">
                <a:latin typeface="+mn-lt"/>
              </a:rPr>
              <a:t/>
            </a:r>
            <a:br>
              <a:rPr lang="en-US" sz="2800" dirty="0">
                <a:latin typeface="+mn-lt"/>
              </a:rPr>
            </a:br>
            <a:r>
              <a:rPr lang="en-US" sz="2800" dirty="0" smtClean="0">
                <a:latin typeface="+mn-lt"/>
                <a:hlinkClick r:id="rId2"/>
              </a:rPr>
              <a:t>alex.krakovetskiy@devrain.com</a:t>
            </a:r>
            <a:r>
              <a:rPr lang="en-US" sz="2800" dirty="0" smtClean="0">
                <a:latin typeface="+mn-lt"/>
              </a:rPr>
              <a:t> </a:t>
            </a:r>
            <a:br>
              <a:rPr lang="en-US" sz="2800" dirty="0" smtClean="0">
                <a:latin typeface="+mn-lt"/>
              </a:rPr>
            </a:br>
            <a:r>
              <a:rPr lang="ru-RU" sz="2800" dirty="0" smtClean="0">
                <a:latin typeface="+mn-lt"/>
              </a:rPr>
              <a:t/>
            </a:r>
            <a:br>
              <a:rPr lang="ru-RU" sz="2800" dirty="0" smtClean="0">
                <a:latin typeface="+mn-lt"/>
              </a:rPr>
            </a:br>
            <a:r>
              <a:rPr lang="en-US" sz="2800" dirty="0" smtClean="0">
                <a:latin typeface="+mn-lt"/>
              </a:rPr>
              <a:t>@</a:t>
            </a:r>
            <a:r>
              <a:rPr lang="en-US" sz="2800" dirty="0" err="1" smtClean="0">
                <a:latin typeface="+mn-lt"/>
              </a:rPr>
              <a:t>msugvnua</a:t>
            </a:r>
            <a:r>
              <a:rPr lang="en-US" sz="2800" dirty="0">
                <a:latin typeface="+mn-lt"/>
              </a:rPr>
              <a:t/>
            </a:r>
            <a:br>
              <a:rPr lang="en-US" sz="2800" dirty="0">
                <a:latin typeface="+mn-lt"/>
              </a:rPr>
            </a:br>
            <a:r>
              <a:rPr lang="en-US" sz="2800" dirty="0" smtClean="0">
                <a:hlinkClick r:id="rId3"/>
              </a:rPr>
              <a:t>http://</a:t>
            </a:r>
            <a:r>
              <a:rPr lang="en-US" dirty="0" smtClean="0">
                <a:hlinkClick r:id="rId3"/>
              </a:rPr>
              <a:t>facebook.com/alex.krakovetskiy</a:t>
            </a:r>
            <a:r>
              <a:rPr lang="en-US" dirty="0"/>
              <a:t/>
            </a:r>
            <a:br>
              <a:rPr lang="en-US" dirty="0"/>
            </a:br>
            <a:r>
              <a:rPr lang="en-US" dirty="0" smtClean="0">
                <a:hlinkClick r:id="rId4"/>
              </a:rPr>
              <a:t>http://appclub.im</a:t>
            </a:r>
            <a:endParaRPr lang="en-US" dirty="0"/>
          </a:p>
          <a:p>
            <a:endParaRPr lang="en-US" sz="1100" u="sng" dirty="0" smtClean="0">
              <a:latin typeface="+mn-lt"/>
            </a:endParaRPr>
          </a:p>
        </p:txBody>
      </p:sp>
      <p:pic>
        <p:nvPicPr>
          <p:cNvPr id="1026" name="Picture 2" descr="https://scontent-arn2-1.xx.fbcdn.net/hphotos-frc3/v/t1.0-9/579355_400335379989595_1880358325_n.jpg?oh=aeb4ef7c775c5593168668a8e5e1263f&amp;oe=562C48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775" y="1585882"/>
            <a:ext cx="263751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49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US" dirty="0" smtClean="0"/>
              <a:t>ASP.NET 5</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907" y="0"/>
            <a:ext cx="7248293" cy="6858000"/>
          </a:xfrm>
          <a:prstGeom prst="rect">
            <a:avLst/>
          </a:prstGeom>
        </p:spPr>
      </p:pic>
    </p:spTree>
    <p:extLst>
      <p:ext uri="{BB962C8B-B14F-4D97-AF65-F5344CB8AC3E}">
        <p14:creationId xmlns:p14="http://schemas.microsoft.com/office/powerpoint/2010/main" val="252137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ASP.NET 5</a:t>
            </a:r>
            <a:endParaRPr lang="ru-RU" dirty="0"/>
          </a:p>
        </p:txBody>
      </p:sp>
      <p:sp>
        <p:nvSpPr>
          <p:cNvPr id="3" name="Content Placeholder 2"/>
          <p:cNvSpPr>
            <a:spLocks noGrp="1"/>
          </p:cNvSpPr>
          <p:nvPr>
            <p:ph type="body" sz="quarter" idx="10"/>
          </p:nvPr>
        </p:nvSpPr>
        <p:spPr>
          <a:xfrm>
            <a:off x="377953" y="1402082"/>
            <a:ext cx="11151917" cy="5158985"/>
          </a:xfrm>
        </p:spPr>
        <p:txBody>
          <a:bodyPr>
            <a:normAutofit lnSpcReduction="10000"/>
          </a:bodyPr>
          <a:lstStyle/>
          <a:p>
            <a:pPr marL="0" indent="0">
              <a:buNone/>
            </a:pPr>
            <a:r>
              <a:rPr lang="en-US" sz="3600" dirty="0" smtClean="0">
                <a:solidFill>
                  <a:schemeClr val="tx1"/>
                </a:solidFill>
                <a:latin typeface="+mj-lt"/>
              </a:rPr>
              <a:t>New environment</a:t>
            </a:r>
            <a:endParaRPr lang="en-US" sz="3600" dirty="0" smtClean="0">
              <a:solidFill>
                <a:schemeClr val="tx1"/>
              </a:solidFill>
              <a:latin typeface="+mj-lt"/>
            </a:endParaRPr>
          </a:p>
          <a:p>
            <a:pPr marL="0" indent="0">
              <a:buNone/>
            </a:pPr>
            <a:r>
              <a:rPr lang="en-US" dirty="0" smtClean="0"/>
              <a:t>Full .NET CLR</a:t>
            </a:r>
            <a:br>
              <a:rPr lang="en-US" dirty="0" smtClean="0"/>
            </a:br>
            <a:r>
              <a:rPr lang="en-US" sz="1700" dirty="0" smtClean="0">
                <a:solidFill>
                  <a:schemeClr val="tx1"/>
                </a:solidFill>
              </a:rPr>
              <a:t>full version</a:t>
            </a:r>
            <a:r>
              <a:rPr lang="ru-RU" sz="1700" dirty="0" smtClean="0">
                <a:solidFill>
                  <a:schemeClr val="tx1"/>
                </a:solidFill>
              </a:rPr>
              <a:t>, </a:t>
            </a:r>
            <a:r>
              <a:rPr lang="en-US" sz="1700" dirty="0" smtClean="0">
                <a:solidFill>
                  <a:schemeClr val="tx1"/>
                </a:solidFill>
              </a:rPr>
              <a:t>compatibility</a:t>
            </a:r>
            <a:endParaRPr lang="en-US" sz="1700" dirty="0" smtClean="0">
              <a:solidFill>
                <a:schemeClr val="tx1"/>
              </a:solidFill>
            </a:endParaRPr>
          </a:p>
          <a:p>
            <a:pPr marL="0" indent="0">
              <a:buNone/>
            </a:pPr>
            <a:r>
              <a:rPr lang="en-US" dirty="0" smtClean="0"/>
              <a:t>Core CLR </a:t>
            </a:r>
            <a:r>
              <a:rPr lang="ru-RU" dirty="0" smtClean="0"/>
              <a:t/>
            </a:r>
            <a:br>
              <a:rPr lang="ru-RU" dirty="0" smtClean="0"/>
            </a:br>
            <a:r>
              <a:rPr lang="en-US" sz="1700" dirty="0" smtClean="0">
                <a:solidFill>
                  <a:schemeClr val="tx1"/>
                </a:solidFill>
              </a:rPr>
              <a:t>optimize for cloud</a:t>
            </a:r>
            <a:endParaRPr lang="ru-RU" sz="1700" dirty="0" smtClean="0">
              <a:solidFill>
                <a:schemeClr val="tx1"/>
              </a:solidFill>
            </a:endParaRPr>
          </a:p>
          <a:p>
            <a:pPr marL="0" indent="0">
              <a:buNone/>
            </a:pPr>
            <a:r>
              <a:rPr lang="en-US" dirty="0" smtClean="0"/>
              <a:t>Cross-platform CLR</a:t>
            </a:r>
            <a:r>
              <a:rPr lang="ru-RU" dirty="0" smtClean="0"/>
              <a:t/>
            </a:r>
            <a:br>
              <a:rPr lang="ru-RU" dirty="0" smtClean="0"/>
            </a:br>
            <a:r>
              <a:rPr lang="en-US" sz="1700" dirty="0">
                <a:solidFill>
                  <a:schemeClr val="tx1"/>
                </a:solidFill>
              </a:rPr>
              <a:t>Windows, Linux, OS </a:t>
            </a:r>
            <a:r>
              <a:rPr lang="en-US" sz="1700" dirty="0" smtClean="0">
                <a:solidFill>
                  <a:schemeClr val="tx1"/>
                </a:solidFill>
              </a:rPr>
              <a:t>X</a:t>
            </a:r>
            <a:endParaRPr lang="ru-RU" sz="1700" dirty="0" smtClean="0">
              <a:solidFill>
                <a:schemeClr val="tx1"/>
              </a:solidFill>
            </a:endParaRPr>
          </a:p>
          <a:p>
            <a:pPr marL="0" indent="0">
              <a:buNone/>
            </a:pPr>
            <a:endParaRPr lang="ru-RU" dirty="0" smtClean="0"/>
          </a:p>
          <a:p>
            <a:pPr marL="0" indent="0">
              <a:buNone/>
            </a:pPr>
            <a:r>
              <a:rPr lang="en-US" sz="3600" dirty="0" smtClean="0">
                <a:solidFill>
                  <a:schemeClr val="tx1"/>
                </a:solidFill>
                <a:latin typeface="+mj-lt"/>
              </a:rPr>
              <a:t>Hosting everywhere</a:t>
            </a:r>
            <a:endParaRPr lang="ru-RU" sz="3600" dirty="0" smtClean="0">
              <a:solidFill>
                <a:schemeClr val="tx1"/>
              </a:solidFill>
              <a:latin typeface="+mj-lt"/>
            </a:endParaRPr>
          </a:p>
          <a:p>
            <a:pPr marL="0" indent="0">
              <a:buNone/>
            </a:pPr>
            <a:r>
              <a:rPr lang="en-US" dirty="0" smtClean="0"/>
              <a:t>Side by side</a:t>
            </a:r>
            <a:br>
              <a:rPr lang="en-US" dirty="0" smtClean="0"/>
            </a:br>
            <a:r>
              <a:rPr lang="en-US" sz="1700" dirty="0" smtClean="0">
                <a:solidFill>
                  <a:schemeClr val="tx1"/>
                </a:solidFill>
              </a:rPr>
              <a:t>.NET </a:t>
            </a:r>
            <a:r>
              <a:rPr lang="en-US" sz="1700" dirty="0" smtClean="0">
                <a:solidFill>
                  <a:schemeClr val="tx1"/>
                </a:solidFill>
              </a:rPr>
              <a:t>Core 5 </a:t>
            </a:r>
            <a:r>
              <a:rPr lang="en-US" sz="1700" dirty="0" smtClean="0">
                <a:solidFill>
                  <a:schemeClr val="tx1"/>
                </a:solidFill>
              </a:rPr>
              <a:t>– </a:t>
            </a:r>
            <a:r>
              <a:rPr lang="en-US" sz="1700" dirty="0" err="1" smtClean="0">
                <a:solidFill>
                  <a:schemeClr val="tx1"/>
                </a:solidFill>
              </a:rPr>
              <a:t>NuGet</a:t>
            </a:r>
            <a:r>
              <a:rPr lang="en-US" sz="1700" dirty="0" smtClean="0">
                <a:solidFill>
                  <a:schemeClr val="tx1"/>
                </a:solidFill>
              </a:rPr>
              <a:t> package</a:t>
            </a:r>
            <a:endParaRPr lang="ru-RU" sz="1700" dirty="0" smtClean="0">
              <a:solidFill>
                <a:schemeClr val="tx1"/>
              </a:solidFill>
            </a:endParaRPr>
          </a:p>
          <a:p>
            <a:pPr marL="0" indent="0">
              <a:buNone/>
            </a:pPr>
            <a:r>
              <a:rPr lang="en-US" dirty="0" smtClean="0"/>
              <a:t>Self-hosting</a:t>
            </a:r>
            <a:r>
              <a:rPr lang="ru-RU" dirty="0" smtClean="0"/>
              <a:t/>
            </a:r>
            <a:br>
              <a:rPr lang="ru-RU" dirty="0" smtClean="0"/>
            </a:br>
            <a:r>
              <a:rPr lang="en-US" sz="1700" dirty="0" smtClean="0">
                <a:solidFill>
                  <a:schemeClr val="tx1"/>
                </a:solidFill>
              </a:rPr>
              <a:t>on any device</a:t>
            </a:r>
            <a:endParaRPr lang="ru-RU" sz="17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616" y="365125"/>
            <a:ext cx="4887007" cy="25435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615" y="3043592"/>
            <a:ext cx="4887007" cy="3517475"/>
          </a:xfrm>
          <a:prstGeom prst="rect">
            <a:avLst/>
          </a:prstGeom>
        </p:spPr>
      </p:pic>
    </p:spTree>
    <p:extLst>
      <p:ext uri="{BB962C8B-B14F-4D97-AF65-F5344CB8AC3E}">
        <p14:creationId xmlns:p14="http://schemas.microsoft.com/office/powerpoint/2010/main" val="1696204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err="1" smtClean="0"/>
              <a:t>WebForms</a:t>
            </a:r>
            <a:r>
              <a:rPr lang="en-US" dirty="0" smtClean="0"/>
              <a:t> 4.6</a:t>
            </a:r>
            <a:endParaRPr lang="ru-RU" dirty="0"/>
          </a:p>
        </p:txBody>
      </p:sp>
      <p:sp>
        <p:nvSpPr>
          <p:cNvPr id="4" name="Text Placeholder 3"/>
          <p:cNvSpPr>
            <a:spLocks noGrp="1"/>
          </p:cNvSpPr>
          <p:nvPr>
            <p:ph type="body" sz="quarter" idx="10"/>
          </p:nvPr>
        </p:nvSpPr>
        <p:spPr>
          <a:xfrm>
            <a:off x="377953" y="1402082"/>
            <a:ext cx="11151917" cy="4960881"/>
          </a:xfrm>
        </p:spPr>
        <p:txBody>
          <a:bodyPr/>
          <a:lstStyle/>
          <a:p>
            <a:pPr marL="0" indent="0">
              <a:lnSpc>
                <a:spcPct val="150000"/>
              </a:lnSpc>
              <a:buNone/>
            </a:pPr>
            <a:r>
              <a:rPr lang="en-US" sz="4000" dirty="0" smtClean="0"/>
              <a:t>Web </a:t>
            </a:r>
            <a:r>
              <a:rPr lang="en-US" sz="4000" dirty="0"/>
              <a:t>Forms 4.6:</a:t>
            </a:r>
          </a:p>
          <a:p>
            <a:pPr lvl="1">
              <a:lnSpc>
                <a:spcPct val="100000"/>
              </a:lnSpc>
            </a:pPr>
            <a:r>
              <a:rPr lang="en-US" sz="3200" dirty="0"/>
              <a:t>HTTP 2, </a:t>
            </a:r>
            <a:r>
              <a:rPr lang="en-US" sz="3200" dirty="0" err="1"/>
              <a:t>Async</a:t>
            </a:r>
            <a:r>
              <a:rPr lang="en-US" sz="3200" dirty="0"/>
              <a:t> model bindings, </a:t>
            </a:r>
            <a:r>
              <a:rPr lang="en-US" sz="3200" dirty="0" smtClean="0"/>
              <a:t>Roslyn</a:t>
            </a:r>
          </a:p>
          <a:p>
            <a:pPr lvl="1">
              <a:lnSpc>
                <a:spcPct val="100000"/>
              </a:lnSpc>
            </a:pPr>
            <a:r>
              <a:rPr lang="en-US" sz="3200" dirty="0" smtClean="0"/>
              <a:t>Updated </a:t>
            </a:r>
            <a:r>
              <a:rPr lang="en-US" sz="3200" dirty="0"/>
              <a:t>Ajax Control </a:t>
            </a:r>
            <a:r>
              <a:rPr lang="en-US" sz="3200" dirty="0" smtClean="0"/>
              <a:t>Toolkit</a:t>
            </a:r>
          </a:p>
          <a:p>
            <a:pPr lvl="1">
              <a:lnSpc>
                <a:spcPct val="100000"/>
              </a:lnSpc>
            </a:pPr>
            <a:r>
              <a:rPr lang="en-US" sz="3200" dirty="0" smtClean="0"/>
              <a:t>Updated Dynamic Data Framework, </a:t>
            </a:r>
            <a:r>
              <a:rPr lang="en-US" sz="3200" dirty="0"/>
              <a:t>Entity </a:t>
            </a:r>
            <a:r>
              <a:rPr lang="en-US" sz="3200" dirty="0" smtClean="0"/>
              <a:t>Data</a:t>
            </a:r>
          </a:p>
          <a:p>
            <a:pPr lvl="1">
              <a:lnSpc>
                <a:spcPct val="100000"/>
              </a:lnSpc>
            </a:pPr>
            <a:r>
              <a:rPr lang="en-US" sz="3200" dirty="0" smtClean="0"/>
              <a:t>Source </a:t>
            </a:r>
            <a:r>
              <a:rPr lang="en-US" sz="3200" dirty="0"/>
              <a:t>Control and Universal Providers </a:t>
            </a:r>
            <a:r>
              <a:rPr lang="en-US" sz="3200" dirty="0" smtClean="0"/>
              <a:t>to work with Entity </a:t>
            </a:r>
            <a:r>
              <a:rPr lang="en-US" sz="3200" dirty="0"/>
              <a:t>Framework </a:t>
            </a:r>
            <a:r>
              <a:rPr lang="en-US" sz="3200" dirty="0" smtClean="0"/>
              <a:t>6</a:t>
            </a:r>
          </a:p>
          <a:p>
            <a:pPr lvl="1">
              <a:lnSpc>
                <a:spcPct val="100000"/>
              </a:lnSpc>
            </a:pPr>
            <a:r>
              <a:rPr lang="en-US" sz="3200" dirty="0"/>
              <a:t>Updated C# &amp; VB templates with latest </a:t>
            </a:r>
            <a:r>
              <a:rPr lang="en-US" sz="3200" dirty="0" smtClean="0"/>
              <a:t>packages</a:t>
            </a:r>
          </a:p>
          <a:p>
            <a:pPr marL="457200" lvl="1" indent="0">
              <a:lnSpc>
                <a:spcPct val="100000"/>
              </a:lnSpc>
              <a:buNone/>
            </a:pPr>
            <a:endParaRPr lang="en-US" sz="3200" dirty="0" smtClean="0"/>
          </a:p>
          <a:p>
            <a:pPr marL="457200" lvl="1" indent="0">
              <a:lnSpc>
                <a:spcPct val="100000"/>
              </a:lnSpc>
              <a:buNone/>
            </a:pPr>
            <a:r>
              <a:rPr lang="en-US" sz="1400" dirty="0" smtClean="0">
                <a:hlinkClick r:id="rId2"/>
              </a:rPr>
              <a:t>http</a:t>
            </a:r>
            <a:r>
              <a:rPr lang="en-US" sz="1400" dirty="0">
                <a:hlinkClick r:id="rId2"/>
              </a:rPr>
              <a:t>://</a:t>
            </a:r>
            <a:r>
              <a:rPr lang="en-US" sz="1400" dirty="0" smtClean="0">
                <a:hlinkClick r:id="rId2"/>
              </a:rPr>
              <a:t>blogs.msdn.com/b/webdev/archive/2015/04/30/updates-for-asp-net-4-6-web-forms-mvc-5-web-api-2.aspx</a:t>
            </a:r>
            <a:r>
              <a:rPr lang="en-US" sz="1400" dirty="0" smtClean="0"/>
              <a:t> </a:t>
            </a:r>
            <a:endParaRPr lang="en-US" sz="3600" dirty="0"/>
          </a:p>
          <a:p>
            <a:pPr marL="457200" lvl="1" indent="0">
              <a:lnSpc>
                <a:spcPct val="100000"/>
              </a:lnSpc>
              <a:buNone/>
            </a:pPr>
            <a:endParaRPr lang="ru-RU" sz="3600" dirty="0"/>
          </a:p>
        </p:txBody>
      </p:sp>
    </p:spTree>
    <p:extLst>
      <p:ext uri="{BB962C8B-B14F-4D97-AF65-F5344CB8AC3E}">
        <p14:creationId xmlns:p14="http://schemas.microsoft.com/office/powerpoint/2010/main" val="3160070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6</a:t>
            </a:r>
            <a:endParaRPr lang="ru-RU" dirty="0"/>
          </a:p>
        </p:txBody>
      </p:sp>
      <p:sp>
        <p:nvSpPr>
          <p:cNvPr id="4" name="Text Placeholder 3"/>
          <p:cNvSpPr>
            <a:spLocks noGrp="1"/>
          </p:cNvSpPr>
          <p:nvPr>
            <p:ph type="body" sz="quarter" idx="10"/>
          </p:nvPr>
        </p:nvSpPr>
        <p:spPr/>
        <p:txBody>
          <a:bodyPr/>
          <a:lstStyle/>
          <a:p>
            <a:pPr marL="0" indent="0" algn="ctr">
              <a:lnSpc>
                <a:spcPct val="150000"/>
              </a:lnSpc>
              <a:buNone/>
            </a:pPr>
            <a:r>
              <a:rPr lang="en-US" sz="4800" dirty="0" smtClean="0"/>
              <a:t>ASP.NET MVC 6 </a:t>
            </a:r>
          </a:p>
          <a:p>
            <a:pPr marL="0" indent="0" algn="ctr">
              <a:lnSpc>
                <a:spcPct val="150000"/>
              </a:lnSpc>
              <a:buNone/>
            </a:pPr>
            <a:r>
              <a:rPr lang="en-US" sz="4800" dirty="0"/>
              <a:t>=</a:t>
            </a:r>
            <a:r>
              <a:rPr lang="en-US" sz="4800" dirty="0" smtClean="0"/>
              <a:t> </a:t>
            </a:r>
          </a:p>
          <a:p>
            <a:pPr marL="0" indent="0" algn="ctr">
              <a:lnSpc>
                <a:spcPct val="150000"/>
              </a:lnSpc>
              <a:buNone/>
            </a:pPr>
            <a:r>
              <a:rPr lang="en-US" sz="4800" dirty="0" smtClean="0"/>
              <a:t>MVC + Web API + </a:t>
            </a:r>
            <a:r>
              <a:rPr lang="en-US" sz="4800" dirty="0" err="1" smtClean="0"/>
              <a:t>SignalR</a:t>
            </a:r>
            <a:endParaRPr lang="en-US" sz="4800" dirty="0" smtClean="0"/>
          </a:p>
          <a:p>
            <a:pPr marL="0" indent="0" algn="ctr">
              <a:lnSpc>
                <a:spcPct val="150000"/>
              </a:lnSpc>
              <a:buNone/>
            </a:pPr>
            <a:r>
              <a:rPr lang="en-US" sz="3600" dirty="0" smtClean="0">
                <a:solidFill>
                  <a:schemeClr val="tx1"/>
                </a:solidFill>
              </a:rPr>
              <a:t>(transition from frameworks to dependencies</a:t>
            </a:r>
            <a:r>
              <a:rPr lang="ru-RU" sz="3600" dirty="0" smtClean="0">
                <a:solidFill>
                  <a:schemeClr val="tx1"/>
                </a:solidFill>
              </a:rPr>
              <a:t>)</a:t>
            </a:r>
            <a:endParaRPr lang="ru-RU" sz="4800" dirty="0" smtClean="0">
              <a:solidFill>
                <a:schemeClr val="tx1"/>
              </a:solidFill>
            </a:endParaRPr>
          </a:p>
        </p:txBody>
      </p:sp>
    </p:spTree>
    <p:extLst>
      <p:ext uri="{BB962C8B-B14F-4D97-AF65-F5344CB8AC3E}">
        <p14:creationId xmlns:p14="http://schemas.microsoft.com/office/powerpoint/2010/main" val="308202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a:t>
            </a:r>
            <a:r>
              <a:rPr lang="en-US" dirty="0" smtClean="0"/>
              <a:t>ASP.NET MVC 6?</a:t>
            </a:r>
            <a:endParaRPr lang="ru-RU" dirty="0"/>
          </a:p>
        </p:txBody>
      </p:sp>
      <p:sp>
        <p:nvSpPr>
          <p:cNvPr id="4" name="Text Placeholder 3"/>
          <p:cNvSpPr>
            <a:spLocks noGrp="1"/>
          </p:cNvSpPr>
          <p:nvPr>
            <p:ph type="body" sz="quarter" idx="10"/>
          </p:nvPr>
        </p:nvSpPr>
        <p:spPr>
          <a:xfrm>
            <a:off x="377953" y="1402082"/>
            <a:ext cx="11151917" cy="3365450"/>
          </a:xfrm>
        </p:spPr>
        <p:txBody>
          <a:bodyPr/>
          <a:lstStyle/>
          <a:p>
            <a:pPr marL="742950" indent="-742950">
              <a:lnSpc>
                <a:spcPct val="150000"/>
              </a:lnSpc>
              <a:buFont typeface="+mj-lt"/>
              <a:buAutoNum type="arabicPeriod"/>
            </a:pPr>
            <a:r>
              <a:rPr lang="en-US" dirty="0" smtClean="0">
                <a:solidFill>
                  <a:schemeClr val="tx1"/>
                </a:solidFill>
              </a:rPr>
              <a:t>Packages instead of dynamic libraries (</a:t>
            </a:r>
            <a:r>
              <a:rPr lang="en-US" dirty="0" err="1" smtClean="0">
                <a:solidFill>
                  <a:schemeClr val="tx1"/>
                </a:solidFill>
              </a:rPr>
              <a:t>dlls</a:t>
            </a:r>
            <a:r>
              <a:rPr lang="en-US" dirty="0" smtClean="0">
                <a:solidFill>
                  <a:schemeClr val="tx1"/>
                </a:solidFill>
              </a:rPr>
              <a:t>)</a:t>
            </a:r>
            <a:r>
              <a:rPr lang="ru-RU" dirty="0" smtClean="0">
                <a:solidFill>
                  <a:schemeClr val="tx1"/>
                </a:solidFill>
              </a:rPr>
              <a:t>. </a:t>
            </a:r>
          </a:p>
          <a:p>
            <a:pPr marL="742950" indent="-742950">
              <a:lnSpc>
                <a:spcPct val="150000"/>
              </a:lnSpc>
              <a:buFont typeface="+mj-lt"/>
              <a:buAutoNum type="arabicPeriod"/>
            </a:pPr>
            <a:r>
              <a:rPr lang="en-US" dirty="0" smtClean="0">
                <a:solidFill>
                  <a:schemeClr val="tx1"/>
                </a:solidFill>
              </a:rPr>
              <a:t>No more System.Web.dll</a:t>
            </a:r>
            <a:r>
              <a:rPr lang="en-US" dirty="0">
                <a:solidFill>
                  <a:schemeClr val="tx1"/>
                </a:solidFill>
              </a:rPr>
              <a:t>!</a:t>
            </a:r>
            <a:endParaRPr lang="ru-RU" dirty="0" smtClean="0">
              <a:solidFill>
                <a:schemeClr val="tx1"/>
              </a:solidFill>
            </a:endParaRPr>
          </a:p>
          <a:p>
            <a:pPr marL="742950" indent="-742950">
              <a:lnSpc>
                <a:spcPct val="150000"/>
              </a:lnSpc>
              <a:buFont typeface="+mj-lt"/>
              <a:buAutoNum type="arabicPeriod"/>
            </a:pPr>
            <a:r>
              <a:rPr lang="en-US" dirty="0" smtClean="0">
                <a:solidFill>
                  <a:schemeClr val="tx1"/>
                </a:solidFill>
              </a:rPr>
              <a:t>No </a:t>
            </a:r>
            <a:r>
              <a:rPr lang="en-US" i="1" dirty="0" smtClean="0">
                <a:solidFill>
                  <a:schemeClr val="tx1"/>
                </a:solidFill>
              </a:rPr>
              <a:t>bin/</a:t>
            </a:r>
            <a:r>
              <a:rPr lang="en-US" i="1" dirty="0" err="1" smtClean="0">
                <a:solidFill>
                  <a:schemeClr val="tx1"/>
                </a:solidFill>
              </a:rPr>
              <a:t>obj</a:t>
            </a:r>
            <a:r>
              <a:rPr lang="en-US" i="1" dirty="0" smtClean="0">
                <a:solidFill>
                  <a:schemeClr val="tx1"/>
                </a:solidFill>
              </a:rPr>
              <a:t> </a:t>
            </a:r>
            <a:r>
              <a:rPr lang="en-US" dirty="0" smtClean="0">
                <a:solidFill>
                  <a:schemeClr val="tx1"/>
                </a:solidFill>
              </a:rPr>
              <a:t>folders.</a:t>
            </a:r>
            <a:endParaRPr lang="ru-RU" dirty="0" smtClean="0">
              <a:solidFill>
                <a:schemeClr val="tx1"/>
              </a:solidFill>
            </a:endParaRPr>
          </a:p>
          <a:p>
            <a:pPr marL="742950" indent="-742950">
              <a:lnSpc>
                <a:spcPct val="150000"/>
              </a:lnSpc>
              <a:buFont typeface="+mj-lt"/>
              <a:buAutoNum type="arabicPeriod"/>
            </a:pPr>
            <a:r>
              <a:rPr lang="en-US" dirty="0" smtClean="0">
                <a:solidFill>
                  <a:schemeClr val="tx1"/>
                </a:solidFill>
              </a:rPr>
              <a:t>No </a:t>
            </a:r>
            <a:r>
              <a:rPr lang="en-US" i="1" dirty="0" err="1" smtClean="0">
                <a:solidFill>
                  <a:schemeClr val="tx1"/>
                </a:solidFill>
              </a:rPr>
              <a:t>web.config</a:t>
            </a:r>
            <a:r>
              <a:rPr lang="en-US" dirty="0">
                <a:solidFill>
                  <a:schemeClr val="tx1"/>
                </a:solidFill>
              </a:rPr>
              <a:t>!</a:t>
            </a:r>
            <a:endParaRPr lang="ru-RU" dirty="0" smtClean="0">
              <a:solidFill>
                <a:schemeClr val="tx1"/>
              </a:solidFill>
            </a:endParaRPr>
          </a:p>
          <a:p>
            <a:pPr marL="742950" indent="-742950">
              <a:lnSpc>
                <a:spcPct val="150000"/>
              </a:lnSpc>
              <a:buFont typeface="+mj-lt"/>
              <a:buAutoNum type="arabicPeriod"/>
            </a:pPr>
            <a:r>
              <a:rPr lang="en-US" dirty="0" smtClean="0">
                <a:solidFill>
                  <a:schemeClr val="tx1"/>
                </a:solidFill>
              </a:rPr>
              <a:t>Modular architecture</a:t>
            </a:r>
            <a:r>
              <a:rPr lang="ru-RU" dirty="0" smtClean="0">
                <a:solidFill>
                  <a:schemeClr val="tx1"/>
                </a:solidFill>
              </a:rPr>
              <a:t>. </a:t>
            </a:r>
            <a:r>
              <a:rPr lang="en-US" dirty="0" smtClean="0">
                <a:solidFill>
                  <a:schemeClr val="tx1"/>
                </a:solidFill>
              </a:rPr>
              <a:t>Load just what you need.</a:t>
            </a:r>
            <a:endParaRPr lang="ru-RU" dirty="0" smtClean="0">
              <a:solidFill>
                <a:schemeClr val="tx1"/>
              </a:solidFill>
            </a:endParaRPr>
          </a:p>
          <a:p>
            <a:pPr marL="742950" indent="-742950">
              <a:lnSpc>
                <a:spcPct val="100000"/>
              </a:lnSpc>
              <a:buFont typeface="+mj-lt"/>
              <a:buAutoNum type="arabicPeriod"/>
            </a:pPr>
            <a:endParaRPr lang="ru-RU" dirty="0" smtClean="0">
              <a:solidFill>
                <a:schemeClr val="tx1"/>
              </a:solidFill>
            </a:endParaRPr>
          </a:p>
          <a:p>
            <a:pPr marL="742950" indent="-742950">
              <a:lnSpc>
                <a:spcPct val="150000"/>
              </a:lnSpc>
              <a:buFont typeface="+mj-lt"/>
              <a:buAutoNum type="arabicPeriod"/>
            </a:pPr>
            <a:endParaRPr lang="ru-RU" sz="2400" dirty="0">
              <a:solidFill>
                <a:schemeClr val="tx1"/>
              </a:solidFill>
            </a:endParaRPr>
          </a:p>
        </p:txBody>
      </p:sp>
    </p:spTree>
    <p:extLst>
      <p:ext uri="{BB962C8B-B14F-4D97-AF65-F5344CB8AC3E}">
        <p14:creationId xmlns:p14="http://schemas.microsoft.com/office/powerpoint/2010/main" val="4244693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New project template</a:t>
            </a:r>
            <a:endParaRPr lang="uk-UA" dirty="0"/>
          </a:p>
        </p:txBody>
      </p:sp>
      <p:sp>
        <p:nvSpPr>
          <p:cNvPr id="3" name="Content Placeholder 2"/>
          <p:cNvSpPr>
            <a:spLocks noGrp="1"/>
          </p:cNvSpPr>
          <p:nvPr>
            <p:ph type="body" sz="quarter" idx="10"/>
          </p:nvPr>
        </p:nvSpPr>
        <p:spPr>
          <a:xfrm>
            <a:off x="377953" y="1402082"/>
            <a:ext cx="11151917" cy="5123441"/>
          </a:xfrm>
        </p:spPr>
        <p:txBody>
          <a:bodyPr>
            <a:normAutofit/>
          </a:bodyPr>
          <a:lstStyle/>
          <a:p>
            <a:pPr marL="0" indent="0">
              <a:buNone/>
            </a:pPr>
            <a:r>
              <a:rPr lang="en-US" dirty="0" err="1" smtClean="0"/>
              <a:t>web.config</a:t>
            </a:r>
            <a:r>
              <a:rPr lang="en-US" dirty="0" smtClean="0"/>
              <a:t> </a:t>
            </a:r>
            <a:r>
              <a:rPr lang="en-US" dirty="0" smtClean="0"/>
              <a:t>-&gt; </a:t>
            </a:r>
            <a:r>
              <a:rPr lang="en-US" dirty="0" err="1" smtClean="0"/>
              <a:t>project.json</a:t>
            </a:r>
            <a:endParaRPr lang="ru-RU" dirty="0" smtClean="0"/>
          </a:p>
          <a:p>
            <a:pPr marL="0" indent="0">
              <a:buNone/>
            </a:pPr>
            <a:r>
              <a:rPr lang="en-US" dirty="0" err="1" smtClean="0"/>
              <a:t>wwwroot</a:t>
            </a:r>
            <a:r>
              <a:rPr lang="en-US" dirty="0" smtClean="0"/>
              <a:t> for static files</a:t>
            </a:r>
            <a:endParaRPr lang="en-US" sz="3600" dirty="0" smtClean="0">
              <a:latin typeface="+mj-lt"/>
            </a:endParaRPr>
          </a:p>
          <a:p>
            <a:pPr marL="0" indent="0">
              <a:lnSpc>
                <a:spcPct val="150000"/>
              </a:lnSpc>
              <a:buNone/>
            </a:pPr>
            <a:r>
              <a:rPr lang="en-US" sz="3600" dirty="0" err="1" smtClean="0">
                <a:solidFill>
                  <a:schemeClr val="tx1"/>
                </a:solidFill>
                <a:latin typeface="+mj-lt"/>
              </a:rPr>
              <a:t>Intellisense</a:t>
            </a:r>
            <a:endParaRPr lang="ru-RU" dirty="0" smtClean="0"/>
          </a:p>
          <a:p>
            <a:pPr marL="0" indent="0">
              <a:buNone/>
            </a:pPr>
            <a:r>
              <a:rPr lang="en-US" dirty="0" smtClean="0"/>
              <a:t>Dependencies </a:t>
            </a:r>
            <a:r>
              <a:rPr lang="ru-RU" dirty="0" smtClean="0"/>
              <a:t>(</a:t>
            </a:r>
            <a:r>
              <a:rPr lang="en-US" dirty="0" err="1" smtClean="0"/>
              <a:t>NuGet</a:t>
            </a:r>
            <a:r>
              <a:rPr lang="en-US" dirty="0" smtClean="0"/>
              <a:t> packages</a:t>
            </a:r>
            <a:r>
              <a:rPr lang="ru-RU" dirty="0" smtClean="0"/>
              <a:t>)</a:t>
            </a:r>
            <a:endParaRPr lang="en-US" dirty="0" smtClean="0"/>
          </a:p>
          <a:p>
            <a:pPr marL="0" indent="0">
              <a:buNone/>
            </a:pPr>
            <a:r>
              <a:rPr lang="en-US" dirty="0" smtClean="0"/>
              <a:t>Package versions</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479" y="1477065"/>
            <a:ext cx="5595448" cy="50484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52" y="3049166"/>
            <a:ext cx="4858449" cy="3808833"/>
          </a:xfrm>
          <a:prstGeom prst="rect">
            <a:avLst/>
          </a:prstGeom>
        </p:spPr>
      </p:pic>
    </p:spTree>
    <p:extLst>
      <p:ext uri="{BB962C8B-B14F-4D97-AF65-F5344CB8AC3E}">
        <p14:creationId xmlns:p14="http://schemas.microsoft.com/office/powerpoint/2010/main" val="186782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MS RoadShow">
      <a:dk1>
        <a:srgbClr val="4F525F"/>
      </a:dk1>
      <a:lt1>
        <a:sysClr val="window" lastClr="FFFFFF"/>
      </a:lt1>
      <a:dk2>
        <a:srgbClr val="5DAB47"/>
      </a:dk2>
      <a:lt2>
        <a:srgbClr val="FFFFFF"/>
      </a:lt2>
      <a:accent1>
        <a:srgbClr val="FFD200"/>
      </a:accent1>
      <a:accent2>
        <a:srgbClr val="FF7E00"/>
      </a:accent2>
      <a:accent3>
        <a:srgbClr val="FFA200"/>
      </a:accent3>
      <a:accent4>
        <a:srgbClr val="B77DEF"/>
      </a:accent4>
      <a:accent5>
        <a:srgbClr val="AFF1FF"/>
      </a:accent5>
      <a:accent6>
        <a:srgbClr val="6C6E78"/>
      </a:accent6>
      <a:hlink>
        <a:srgbClr val="1B5CA9"/>
      </a:hlink>
      <a:folHlink>
        <a:srgbClr val="61625E"/>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6002</TotalTime>
  <Words>1063</Words>
  <Application>Microsoft Office PowerPoint</Application>
  <PresentationFormat>Widescreen</PresentationFormat>
  <Paragraphs>248</Paragraphs>
  <Slides>38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Open Sans</vt:lpstr>
      <vt:lpstr>Segoe Semibold</vt:lpstr>
      <vt:lpstr>Segoe UI</vt:lpstr>
      <vt:lpstr>Segoe UI Light</vt:lpstr>
      <vt:lpstr>Wingdings</vt:lpstr>
      <vt:lpstr>1_Office Theme</vt:lpstr>
      <vt:lpstr>ASP.NET 5 And New Tools  For Web Developers  Oleksandr Krakovetskyi CEO, DevRain Solutions PhD., Microsoft MVP, Microsoft Regional Director  </vt:lpstr>
      <vt:lpstr>ASP.NET is Open Source</vt:lpstr>
      <vt:lpstr>.NET 2015</vt:lpstr>
      <vt:lpstr>ASP.NET 5</vt:lpstr>
      <vt:lpstr>ASP.NET 5</vt:lpstr>
      <vt:lpstr>ASP.NET WebForms 4.6</vt:lpstr>
      <vt:lpstr>ASP.NET MVC 6</vt:lpstr>
      <vt:lpstr>What’s new in ASP.NET MVC 6?</vt:lpstr>
      <vt:lpstr>New project template</vt:lpstr>
      <vt:lpstr>Project configuration</vt:lpstr>
      <vt:lpstr>View Components</vt:lpstr>
      <vt:lpstr>TagHelpers</vt:lpstr>
      <vt:lpstr>Dependency Injection</vt:lpstr>
      <vt:lpstr>ASP.NET Identity</vt:lpstr>
      <vt:lpstr>Entity Framework 7.0 ORM</vt:lpstr>
      <vt:lpstr>Faster development</vt:lpstr>
      <vt:lpstr>Bower, Grunt, Gulp, npm</vt:lpstr>
      <vt:lpstr>NuGet / xUnit</vt:lpstr>
      <vt:lpstr>Deep HTML5/JS support</vt:lpstr>
      <vt:lpstr>Better JSON Editor</vt:lpstr>
      <vt:lpstr>Browser Link</vt:lpstr>
      <vt:lpstr>PowerPoint Presentation</vt:lpstr>
      <vt:lpstr>Development/Production environments</vt:lpstr>
      <vt:lpstr>Deploy ASP.NET project locally</vt:lpstr>
      <vt:lpstr>Deploy ASP.NET to the cloud</vt:lpstr>
      <vt:lpstr>Azure configuration</vt:lpstr>
      <vt:lpstr>ASP.NET deployment in 2 minutes</vt:lpstr>
      <vt:lpstr>ASP.NET for mobile developers</vt:lpstr>
      <vt:lpstr>PowerPoint Presentation</vt:lpstr>
      <vt:lpstr>Open Web Interface for .NET</vt:lpstr>
      <vt:lpstr>OSX and Linux</vt:lpstr>
      <vt:lpstr>ASP.NET and Sublime</vt:lpstr>
      <vt:lpstr>OmniSharp – cross-platform tools for .NET</vt:lpstr>
      <vt:lpstr>ASP.NET and Linux </vt:lpstr>
      <vt:lpstr>ASP.NET and Raspberry PI</vt:lpstr>
      <vt:lpstr>ASP.NET and Docker </vt:lpstr>
      <vt:lpstr>PowerPoint Presentation</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Новый ASP.NET</dc:title>
  <dc:creator>Vladimir Yunev</dc:creator>
  <cp:lastModifiedBy>Oleksandr Krakovetskiy</cp:lastModifiedBy>
  <cp:revision>178</cp:revision>
  <dcterms:created xsi:type="dcterms:W3CDTF">2015-03-10T11:44:45Z</dcterms:created>
  <dcterms:modified xsi:type="dcterms:W3CDTF">2015-07-04T21:21:43Z</dcterms:modified>
</cp:coreProperties>
</file>