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6" r:id="rId3"/>
    <p:sldId id="291" r:id="rId4"/>
    <p:sldId id="261" r:id="rId5"/>
    <p:sldId id="262" r:id="rId6"/>
    <p:sldId id="294" r:id="rId7"/>
    <p:sldId id="263" r:id="rId8"/>
    <p:sldId id="288" r:id="rId9"/>
    <p:sldId id="289" r:id="rId10"/>
    <p:sldId id="275" r:id="rId11"/>
    <p:sldId id="286" r:id="rId12"/>
    <p:sldId id="281" r:id="rId13"/>
    <p:sldId id="276" r:id="rId14"/>
    <p:sldId id="280" r:id="rId15"/>
    <p:sldId id="277" r:id="rId16"/>
    <p:sldId id="278" r:id="rId17"/>
    <p:sldId id="279" r:id="rId18"/>
    <p:sldId id="282" r:id="rId19"/>
    <p:sldId id="292" r:id="rId20"/>
    <p:sldId id="293" r:id="rId21"/>
    <p:sldId id="284" r:id="rId22"/>
    <p:sldId id="283" r:id="rId23"/>
    <p:sldId id="290" r:id="rId24"/>
    <p:sldId id="257" r:id="rId25"/>
    <p:sldId id="26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A3C"/>
    <a:srgbClr val="204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83" d="100"/>
          <a:sy n="83" d="100"/>
        </p:scale>
        <p:origin x="63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57509-5BC1-4E4A-96D8-803B7A4F2E6B}" type="doc">
      <dgm:prSet loTypeId="urn:microsoft.com/office/officeart/2005/8/layout/chart3" loCatId="cycle" qsTypeId="urn:microsoft.com/office/officeart/2005/8/quickstyle/simple1" qsCatId="simple" csTypeId="urn:microsoft.com/office/officeart/2005/8/colors/accent1_5" csCatId="accent1" phldr="1"/>
      <dgm:spPr/>
    </dgm:pt>
    <dgm:pt modelId="{31450FA7-78DF-4C10-8DDC-FC7AE70E22B7}">
      <dgm:prSet phldrT="[Text]"/>
      <dgm:spPr>
        <a:solidFill>
          <a:srgbClr val="00188F"/>
        </a:solidFill>
      </dgm:spPr>
      <dgm:t>
        <a:bodyPr/>
        <a:lstStyle/>
        <a:p>
          <a:endParaRPr lang="en-US" dirty="0"/>
        </a:p>
      </dgm:t>
    </dgm:pt>
    <dgm:pt modelId="{E41D74DC-4F96-4946-AF96-A1005EAEDD42}" type="sibTrans" cxnId="{868FD789-A30F-4D17-ABF3-31D3F5B44788}">
      <dgm:prSet/>
      <dgm:spPr/>
      <dgm:t>
        <a:bodyPr/>
        <a:lstStyle/>
        <a:p>
          <a:endParaRPr lang="en-US"/>
        </a:p>
      </dgm:t>
    </dgm:pt>
    <dgm:pt modelId="{4031678B-DAA3-4014-BEDE-93CC4A4DE557}" type="parTrans" cxnId="{868FD789-A30F-4D17-ABF3-31D3F5B44788}">
      <dgm:prSet/>
      <dgm:spPr/>
      <dgm:t>
        <a:bodyPr/>
        <a:lstStyle/>
        <a:p>
          <a:endParaRPr lang="en-US"/>
        </a:p>
      </dgm:t>
    </dgm:pt>
    <dgm:pt modelId="{CBC0E0F5-938D-46D3-A268-FB6EAAA84864}">
      <dgm:prSet phldrT="[Text]"/>
      <dgm:spPr>
        <a:solidFill>
          <a:srgbClr val="00188F"/>
        </a:solidFill>
      </dgm:spPr>
      <dgm:t>
        <a:bodyPr/>
        <a:lstStyle/>
        <a:p>
          <a:endParaRPr lang="en-US" dirty="0"/>
        </a:p>
      </dgm:t>
    </dgm:pt>
    <dgm:pt modelId="{212EE44B-5235-4DC7-83BA-40D9D357BF9F}" type="sibTrans" cxnId="{10318B33-7CA2-4136-9187-2A9E9FDA398A}">
      <dgm:prSet/>
      <dgm:spPr/>
      <dgm:t>
        <a:bodyPr/>
        <a:lstStyle/>
        <a:p>
          <a:endParaRPr lang="en-US"/>
        </a:p>
      </dgm:t>
    </dgm:pt>
    <dgm:pt modelId="{3D03719B-8DDC-4540-9522-2850CEFF7DA7}" type="parTrans" cxnId="{10318B33-7CA2-4136-9187-2A9E9FDA398A}">
      <dgm:prSet/>
      <dgm:spPr/>
      <dgm:t>
        <a:bodyPr/>
        <a:lstStyle/>
        <a:p>
          <a:endParaRPr lang="en-US"/>
        </a:p>
      </dgm:t>
    </dgm:pt>
    <dgm:pt modelId="{1332526E-A2A5-4ABF-83EE-856915AEA525}">
      <dgm:prSet phldrT="[Text]"/>
      <dgm:spPr>
        <a:solidFill>
          <a:srgbClr val="00188F"/>
        </a:solidFill>
      </dgm:spPr>
      <dgm:t>
        <a:bodyPr/>
        <a:lstStyle/>
        <a:p>
          <a:endParaRPr lang="en-US" dirty="0"/>
        </a:p>
      </dgm:t>
    </dgm:pt>
    <dgm:pt modelId="{FE60DA7A-36AA-4BB5-A04F-B191BEF7CBDF}" type="sibTrans" cxnId="{464CBD54-EE1D-4AF5-B8DB-F77DD1DA7556}">
      <dgm:prSet/>
      <dgm:spPr/>
      <dgm:t>
        <a:bodyPr/>
        <a:lstStyle/>
        <a:p>
          <a:endParaRPr lang="en-US"/>
        </a:p>
      </dgm:t>
    </dgm:pt>
    <dgm:pt modelId="{4AAA8F84-E9F1-4E01-97B2-76A38B74138F}" type="parTrans" cxnId="{464CBD54-EE1D-4AF5-B8DB-F77DD1DA7556}">
      <dgm:prSet/>
      <dgm:spPr/>
      <dgm:t>
        <a:bodyPr/>
        <a:lstStyle/>
        <a:p>
          <a:endParaRPr lang="en-US"/>
        </a:p>
      </dgm:t>
    </dgm:pt>
    <dgm:pt modelId="{4ED783A4-12AC-4EA1-9ADA-2D6ED031B3CF}">
      <dgm:prSet phldrT="[Text]"/>
      <dgm:spPr>
        <a:solidFill>
          <a:srgbClr val="00188F"/>
        </a:solidFill>
      </dgm:spPr>
      <dgm:t>
        <a:bodyPr/>
        <a:lstStyle/>
        <a:p>
          <a:endParaRPr lang="en-US" dirty="0"/>
        </a:p>
      </dgm:t>
    </dgm:pt>
    <dgm:pt modelId="{A4A83A6A-14CC-48F8-BA5D-279C69F1E9CC}" type="sibTrans" cxnId="{979E32BF-EB08-4356-854D-C8577B099361}">
      <dgm:prSet/>
      <dgm:spPr/>
      <dgm:t>
        <a:bodyPr/>
        <a:lstStyle/>
        <a:p>
          <a:endParaRPr lang="en-US"/>
        </a:p>
      </dgm:t>
    </dgm:pt>
    <dgm:pt modelId="{086B14AC-3730-4660-B625-4B9B13144D45}" type="parTrans" cxnId="{979E32BF-EB08-4356-854D-C8577B099361}">
      <dgm:prSet/>
      <dgm:spPr/>
      <dgm:t>
        <a:bodyPr/>
        <a:lstStyle/>
        <a:p>
          <a:endParaRPr lang="en-US"/>
        </a:p>
      </dgm:t>
    </dgm:pt>
    <dgm:pt modelId="{A8793DB5-CD17-44B6-B3EE-C361D941EE5B}">
      <dgm:prSet phldrT="[Text]"/>
      <dgm:spPr>
        <a:solidFill>
          <a:srgbClr val="00188F"/>
        </a:solidFill>
      </dgm:spPr>
      <dgm:t>
        <a:bodyPr/>
        <a:lstStyle/>
        <a:p>
          <a:endParaRPr lang="en-US" dirty="0"/>
        </a:p>
      </dgm:t>
    </dgm:pt>
    <dgm:pt modelId="{018DEB59-33E7-4431-988C-AC072FFAA1DE}" type="sibTrans" cxnId="{1892EF5C-EA38-4A23-985D-D26F3CEA4555}">
      <dgm:prSet/>
      <dgm:spPr/>
      <dgm:t>
        <a:bodyPr/>
        <a:lstStyle/>
        <a:p>
          <a:endParaRPr lang="en-US"/>
        </a:p>
      </dgm:t>
    </dgm:pt>
    <dgm:pt modelId="{24860D9B-F414-49A9-86C5-3BB66A69F189}" type="parTrans" cxnId="{1892EF5C-EA38-4A23-985D-D26F3CEA4555}">
      <dgm:prSet/>
      <dgm:spPr/>
      <dgm:t>
        <a:bodyPr/>
        <a:lstStyle/>
        <a:p>
          <a:endParaRPr lang="en-US"/>
        </a:p>
      </dgm:t>
    </dgm:pt>
    <dgm:pt modelId="{82C3D154-9931-40BB-8E1F-08234A5BCF9B}">
      <dgm:prSet phldrT="[Text]"/>
      <dgm:spPr>
        <a:solidFill>
          <a:srgbClr val="00188F"/>
        </a:solidFill>
      </dgm:spPr>
      <dgm:t>
        <a:bodyPr/>
        <a:lstStyle/>
        <a:p>
          <a:endParaRPr lang="en-US" dirty="0"/>
        </a:p>
      </dgm:t>
    </dgm:pt>
    <dgm:pt modelId="{EB2B8946-3A69-403A-AB74-0D6C8E913E9F}" type="sibTrans" cxnId="{2CAC23AC-DD2D-4900-ACFF-9C9DDDC8FB5B}">
      <dgm:prSet/>
      <dgm:spPr/>
      <dgm:t>
        <a:bodyPr/>
        <a:lstStyle/>
        <a:p>
          <a:endParaRPr lang="en-US"/>
        </a:p>
      </dgm:t>
    </dgm:pt>
    <dgm:pt modelId="{479B62D7-019F-4819-B79C-6E271D0C033A}" type="parTrans" cxnId="{2CAC23AC-DD2D-4900-ACFF-9C9DDDC8FB5B}">
      <dgm:prSet/>
      <dgm:spPr/>
      <dgm:t>
        <a:bodyPr/>
        <a:lstStyle/>
        <a:p>
          <a:endParaRPr lang="en-US"/>
        </a:p>
      </dgm:t>
    </dgm:pt>
    <dgm:pt modelId="{E8D7E571-1B69-4553-931B-9C71F837AFF1}" type="pres">
      <dgm:prSet presAssocID="{F9557509-5BC1-4E4A-96D8-803B7A4F2E6B}" presName="compositeShape" presStyleCnt="0">
        <dgm:presLayoutVars>
          <dgm:chMax val="7"/>
          <dgm:dir/>
          <dgm:resizeHandles val="exact"/>
        </dgm:presLayoutVars>
      </dgm:prSet>
      <dgm:spPr/>
    </dgm:pt>
    <dgm:pt modelId="{A6D4CCA4-C53C-4F05-BA39-AB62D4D49967}" type="pres">
      <dgm:prSet presAssocID="{F9557509-5BC1-4E4A-96D8-803B7A4F2E6B}" presName="wedge1" presStyleLbl="node1" presStyleIdx="0" presStyleCnt="6" custLinFactNeighborX="-3031" custLinFactNeighborY="5162"/>
      <dgm:spPr/>
      <dgm:t>
        <a:bodyPr/>
        <a:lstStyle/>
        <a:p>
          <a:endParaRPr lang="en-US"/>
        </a:p>
      </dgm:t>
    </dgm:pt>
    <dgm:pt modelId="{177E0B9A-BEDE-45F4-B3C0-2AFA2B06C85E}" type="pres">
      <dgm:prSet presAssocID="{F9557509-5BC1-4E4A-96D8-803B7A4F2E6B}" presName="wedge1Tx" presStyleLbl="node1" presStyleIdx="0" presStyleCnt="6">
        <dgm:presLayoutVars>
          <dgm:chMax val="0"/>
          <dgm:chPref val="0"/>
          <dgm:bulletEnabled val="1"/>
        </dgm:presLayoutVars>
      </dgm:prSet>
      <dgm:spPr/>
      <dgm:t>
        <a:bodyPr/>
        <a:lstStyle/>
        <a:p>
          <a:endParaRPr lang="en-US"/>
        </a:p>
      </dgm:t>
    </dgm:pt>
    <dgm:pt modelId="{D8A27DA7-C8B5-4804-8A27-23E18449662B}" type="pres">
      <dgm:prSet presAssocID="{F9557509-5BC1-4E4A-96D8-803B7A4F2E6B}" presName="wedge2" presStyleLbl="node1" presStyleIdx="1" presStyleCnt="6"/>
      <dgm:spPr/>
      <dgm:t>
        <a:bodyPr/>
        <a:lstStyle/>
        <a:p>
          <a:endParaRPr lang="en-US"/>
        </a:p>
      </dgm:t>
    </dgm:pt>
    <dgm:pt modelId="{A1C5005E-0DC7-47FF-A7F7-38A46AED8C08}" type="pres">
      <dgm:prSet presAssocID="{F9557509-5BC1-4E4A-96D8-803B7A4F2E6B}" presName="wedge2Tx" presStyleLbl="node1" presStyleIdx="1" presStyleCnt="6">
        <dgm:presLayoutVars>
          <dgm:chMax val="0"/>
          <dgm:chPref val="0"/>
          <dgm:bulletEnabled val="1"/>
        </dgm:presLayoutVars>
      </dgm:prSet>
      <dgm:spPr/>
      <dgm:t>
        <a:bodyPr/>
        <a:lstStyle/>
        <a:p>
          <a:endParaRPr lang="en-US"/>
        </a:p>
      </dgm:t>
    </dgm:pt>
    <dgm:pt modelId="{BE544001-B459-4917-9771-2E188FEA5DF6}" type="pres">
      <dgm:prSet presAssocID="{F9557509-5BC1-4E4A-96D8-803B7A4F2E6B}" presName="wedge3" presStyleLbl="node1" presStyleIdx="2" presStyleCnt="6"/>
      <dgm:spPr/>
      <dgm:t>
        <a:bodyPr/>
        <a:lstStyle/>
        <a:p>
          <a:endParaRPr lang="en-US"/>
        </a:p>
      </dgm:t>
    </dgm:pt>
    <dgm:pt modelId="{0E3B1684-5843-48CC-8EE5-1003A7CD23A2}" type="pres">
      <dgm:prSet presAssocID="{F9557509-5BC1-4E4A-96D8-803B7A4F2E6B}" presName="wedge3Tx" presStyleLbl="node1" presStyleIdx="2" presStyleCnt="6">
        <dgm:presLayoutVars>
          <dgm:chMax val="0"/>
          <dgm:chPref val="0"/>
          <dgm:bulletEnabled val="1"/>
        </dgm:presLayoutVars>
      </dgm:prSet>
      <dgm:spPr/>
      <dgm:t>
        <a:bodyPr/>
        <a:lstStyle/>
        <a:p>
          <a:endParaRPr lang="en-US"/>
        </a:p>
      </dgm:t>
    </dgm:pt>
    <dgm:pt modelId="{96A2ABAB-D0C6-4681-AE89-C571B45A61E2}" type="pres">
      <dgm:prSet presAssocID="{F9557509-5BC1-4E4A-96D8-803B7A4F2E6B}" presName="wedge4" presStyleLbl="node1" presStyleIdx="3" presStyleCnt="6"/>
      <dgm:spPr/>
      <dgm:t>
        <a:bodyPr/>
        <a:lstStyle/>
        <a:p>
          <a:endParaRPr lang="en-US"/>
        </a:p>
      </dgm:t>
    </dgm:pt>
    <dgm:pt modelId="{CB464710-BD87-4006-A435-1F1F4FD3DAA8}" type="pres">
      <dgm:prSet presAssocID="{F9557509-5BC1-4E4A-96D8-803B7A4F2E6B}" presName="wedge4Tx" presStyleLbl="node1" presStyleIdx="3" presStyleCnt="6">
        <dgm:presLayoutVars>
          <dgm:chMax val="0"/>
          <dgm:chPref val="0"/>
          <dgm:bulletEnabled val="1"/>
        </dgm:presLayoutVars>
      </dgm:prSet>
      <dgm:spPr/>
      <dgm:t>
        <a:bodyPr/>
        <a:lstStyle/>
        <a:p>
          <a:endParaRPr lang="en-US"/>
        </a:p>
      </dgm:t>
    </dgm:pt>
    <dgm:pt modelId="{70FF1515-2BB5-4F57-AF7D-2FB03F0C9FEE}" type="pres">
      <dgm:prSet presAssocID="{F9557509-5BC1-4E4A-96D8-803B7A4F2E6B}" presName="wedge5" presStyleLbl="node1" presStyleIdx="4" presStyleCnt="6"/>
      <dgm:spPr/>
      <dgm:t>
        <a:bodyPr/>
        <a:lstStyle/>
        <a:p>
          <a:endParaRPr lang="en-US"/>
        </a:p>
      </dgm:t>
    </dgm:pt>
    <dgm:pt modelId="{1924E8FF-9FB7-4724-8466-EB40D4973D25}" type="pres">
      <dgm:prSet presAssocID="{F9557509-5BC1-4E4A-96D8-803B7A4F2E6B}" presName="wedge5Tx" presStyleLbl="node1" presStyleIdx="4" presStyleCnt="6">
        <dgm:presLayoutVars>
          <dgm:chMax val="0"/>
          <dgm:chPref val="0"/>
          <dgm:bulletEnabled val="1"/>
        </dgm:presLayoutVars>
      </dgm:prSet>
      <dgm:spPr/>
      <dgm:t>
        <a:bodyPr/>
        <a:lstStyle/>
        <a:p>
          <a:endParaRPr lang="en-US"/>
        </a:p>
      </dgm:t>
    </dgm:pt>
    <dgm:pt modelId="{407EF6B5-974D-4F77-A2C4-293FD72EBE79}" type="pres">
      <dgm:prSet presAssocID="{F9557509-5BC1-4E4A-96D8-803B7A4F2E6B}" presName="wedge6" presStyleLbl="node1" presStyleIdx="5" presStyleCnt="6"/>
      <dgm:spPr/>
      <dgm:t>
        <a:bodyPr/>
        <a:lstStyle/>
        <a:p>
          <a:endParaRPr lang="en-US"/>
        </a:p>
      </dgm:t>
    </dgm:pt>
    <dgm:pt modelId="{52D7CA66-9C3E-496F-9AD1-90177EB6AA2F}" type="pres">
      <dgm:prSet presAssocID="{F9557509-5BC1-4E4A-96D8-803B7A4F2E6B}" presName="wedge6Tx" presStyleLbl="node1" presStyleIdx="5" presStyleCnt="6">
        <dgm:presLayoutVars>
          <dgm:chMax val="0"/>
          <dgm:chPref val="0"/>
          <dgm:bulletEnabled val="1"/>
        </dgm:presLayoutVars>
      </dgm:prSet>
      <dgm:spPr/>
      <dgm:t>
        <a:bodyPr/>
        <a:lstStyle/>
        <a:p>
          <a:endParaRPr lang="en-US"/>
        </a:p>
      </dgm:t>
    </dgm:pt>
  </dgm:ptLst>
  <dgm:cxnLst>
    <dgm:cxn modelId="{B3670F93-E025-4E59-9511-F946A84F1A63}" type="presOf" srcId="{1332526E-A2A5-4ABF-83EE-856915AEA525}" destId="{BE544001-B459-4917-9771-2E188FEA5DF6}" srcOrd="0" destOrd="0" presId="urn:microsoft.com/office/officeart/2005/8/layout/chart3"/>
    <dgm:cxn modelId="{13C598B9-9203-4A66-8AA4-3E5D3DCE7474}" type="presOf" srcId="{A8793DB5-CD17-44B6-B3EE-C361D941EE5B}" destId="{1924E8FF-9FB7-4724-8466-EB40D4973D25}" srcOrd="1" destOrd="0" presId="urn:microsoft.com/office/officeart/2005/8/layout/chart3"/>
    <dgm:cxn modelId="{D6DC9188-874B-4E78-A622-7738F5A40837}" type="presOf" srcId="{CBC0E0F5-938D-46D3-A268-FB6EAAA84864}" destId="{A1C5005E-0DC7-47FF-A7F7-38A46AED8C08}" srcOrd="1" destOrd="0" presId="urn:microsoft.com/office/officeart/2005/8/layout/chart3"/>
    <dgm:cxn modelId="{45D98AB3-151D-4962-BC24-0AE7CA4B943F}" type="presOf" srcId="{A8793DB5-CD17-44B6-B3EE-C361D941EE5B}" destId="{70FF1515-2BB5-4F57-AF7D-2FB03F0C9FEE}" srcOrd="0" destOrd="0" presId="urn:microsoft.com/office/officeart/2005/8/layout/chart3"/>
    <dgm:cxn modelId="{1892EF5C-EA38-4A23-985D-D26F3CEA4555}" srcId="{F9557509-5BC1-4E4A-96D8-803B7A4F2E6B}" destId="{A8793DB5-CD17-44B6-B3EE-C361D941EE5B}" srcOrd="4" destOrd="0" parTransId="{24860D9B-F414-49A9-86C5-3BB66A69F189}" sibTransId="{018DEB59-33E7-4431-988C-AC072FFAA1DE}"/>
    <dgm:cxn modelId="{5A02CA86-8AF8-42C9-82CD-556B0642360A}" type="presOf" srcId="{4ED783A4-12AC-4EA1-9ADA-2D6ED031B3CF}" destId="{96A2ABAB-D0C6-4681-AE89-C571B45A61E2}" srcOrd="0" destOrd="0" presId="urn:microsoft.com/office/officeart/2005/8/layout/chart3"/>
    <dgm:cxn modelId="{D6846EA5-A65C-4538-9039-9AB13489B203}" type="presOf" srcId="{CBC0E0F5-938D-46D3-A268-FB6EAAA84864}" destId="{D8A27DA7-C8B5-4804-8A27-23E18449662B}" srcOrd="0" destOrd="0" presId="urn:microsoft.com/office/officeart/2005/8/layout/chart3"/>
    <dgm:cxn modelId="{2CAC23AC-DD2D-4900-ACFF-9C9DDDC8FB5B}" srcId="{F9557509-5BC1-4E4A-96D8-803B7A4F2E6B}" destId="{82C3D154-9931-40BB-8E1F-08234A5BCF9B}" srcOrd="5" destOrd="0" parTransId="{479B62D7-019F-4819-B79C-6E271D0C033A}" sibTransId="{EB2B8946-3A69-403A-AB74-0D6C8E913E9F}"/>
    <dgm:cxn modelId="{464CBD54-EE1D-4AF5-B8DB-F77DD1DA7556}" srcId="{F9557509-5BC1-4E4A-96D8-803B7A4F2E6B}" destId="{1332526E-A2A5-4ABF-83EE-856915AEA525}" srcOrd="2" destOrd="0" parTransId="{4AAA8F84-E9F1-4E01-97B2-76A38B74138F}" sibTransId="{FE60DA7A-36AA-4BB5-A04F-B191BEF7CBDF}"/>
    <dgm:cxn modelId="{10318B33-7CA2-4136-9187-2A9E9FDA398A}" srcId="{F9557509-5BC1-4E4A-96D8-803B7A4F2E6B}" destId="{CBC0E0F5-938D-46D3-A268-FB6EAAA84864}" srcOrd="1" destOrd="0" parTransId="{3D03719B-8DDC-4540-9522-2850CEFF7DA7}" sibTransId="{212EE44B-5235-4DC7-83BA-40D9D357BF9F}"/>
    <dgm:cxn modelId="{65D7EE08-9C51-4087-A4B9-318F7F957762}" type="presOf" srcId="{82C3D154-9931-40BB-8E1F-08234A5BCF9B}" destId="{407EF6B5-974D-4F77-A2C4-293FD72EBE79}" srcOrd="0" destOrd="0" presId="urn:microsoft.com/office/officeart/2005/8/layout/chart3"/>
    <dgm:cxn modelId="{DA5E155C-DDAE-4B86-B4DE-36E066F13A75}" type="presOf" srcId="{31450FA7-78DF-4C10-8DDC-FC7AE70E22B7}" destId="{177E0B9A-BEDE-45F4-B3C0-2AFA2B06C85E}" srcOrd="1" destOrd="0" presId="urn:microsoft.com/office/officeart/2005/8/layout/chart3"/>
    <dgm:cxn modelId="{D731493A-C574-49CA-B36A-E6DD7E1E77DB}" type="presOf" srcId="{82C3D154-9931-40BB-8E1F-08234A5BCF9B}" destId="{52D7CA66-9C3E-496F-9AD1-90177EB6AA2F}" srcOrd="1" destOrd="0" presId="urn:microsoft.com/office/officeart/2005/8/layout/chart3"/>
    <dgm:cxn modelId="{868FD789-A30F-4D17-ABF3-31D3F5B44788}" srcId="{F9557509-5BC1-4E4A-96D8-803B7A4F2E6B}" destId="{31450FA7-78DF-4C10-8DDC-FC7AE70E22B7}" srcOrd="0" destOrd="0" parTransId="{4031678B-DAA3-4014-BEDE-93CC4A4DE557}" sibTransId="{E41D74DC-4F96-4946-AF96-A1005EAEDD42}"/>
    <dgm:cxn modelId="{A5A9EA98-17E9-42BE-9A95-13B623E1B86F}" type="presOf" srcId="{4ED783A4-12AC-4EA1-9ADA-2D6ED031B3CF}" destId="{CB464710-BD87-4006-A435-1F1F4FD3DAA8}" srcOrd="1" destOrd="0" presId="urn:microsoft.com/office/officeart/2005/8/layout/chart3"/>
    <dgm:cxn modelId="{979E32BF-EB08-4356-854D-C8577B099361}" srcId="{F9557509-5BC1-4E4A-96D8-803B7A4F2E6B}" destId="{4ED783A4-12AC-4EA1-9ADA-2D6ED031B3CF}" srcOrd="3" destOrd="0" parTransId="{086B14AC-3730-4660-B625-4B9B13144D45}" sibTransId="{A4A83A6A-14CC-48F8-BA5D-279C69F1E9CC}"/>
    <dgm:cxn modelId="{B0CBD395-96E0-4B5A-8324-5EC44018CCE1}" type="presOf" srcId="{F9557509-5BC1-4E4A-96D8-803B7A4F2E6B}" destId="{E8D7E571-1B69-4553-931B-9C71F837AFF1}" srcOrd="0" destOrd="0" presId="urn:microsoft.com/office/officeart/2005/8/layout/chart3"/>
    <dgm:cxn modelId="{CAB1AE02-6121-4DDD-9D00-83164B81E3CC}" type="presOf" srcId="{1332526E-A2A5-4ABF-83EE-856915AEA525}" destId="{0E3B1684-5843-48CC-8EE5-1003A7CD23A2}" srcOrd="1" destOrd="0" presId="urn:microsoft.com/office/officeart/2005/8/layout/chart3"/>
    <dgm:cxn modelId="{F2AAB6C4-7ED8-4B97-AB5E-29B627FE5C20}" type="presOf" srcId="{31450FA7-78DF-4C10-8DDC-FC7AE70E22B7}" destId="{A6D4CCA4-C53C-4F05-BA39-AB62D4D49967}" srcOrd="0" destOrd="0" presId="urn:microsoft.com/office/officeart/2005/8/layout/chart3"/>
    <dgm:cxn modelId="{FFA29156-5ED3-4A3B-8162-0926057800C1}" type="presParOf" srcId="{E8D7E571-1B69-4553-931B-9C71F837AFF1}" destId="{A6D4CCA4-C53C-4F05-BA39-AB62D4D49967}" srcOrd="0" destOrd="0" presId="urn:microsoft.com/office/officeart/2005/8/layout/chart3"/>
    <dgm:cxn modelId="{21F9195F-11BC-4625-B29F-2969CCC4C1AB}" type="presParOf" srcId="{E8D7E571-1B69-4553-931B-9C71F837AFF1}" destId="{177E0B9A-BEDE-45F4-B3C0-2AFA2B06C85E}" srcOrd="1" destOrd="0" presId="urn:microsoft.com/office/officeart/2005/8/layout/chart3"/>
    <dgm:cxn modelId="{3FFAC194-34EE-4313-8E4F-A8B7C472FE35}" type="presParOf" srcId="{E8D7E571-1B69-4553-931B-9C71F837AFF1}" destId="{D8A27DA7-C8B5-4804-8A27-23E18449662B}" srcOrd="2" destOrd="0" presId="urn:microsoft.com/office/officeart/2005/8/layout/chart3"/>
    <dgm:cxn modelId="{CB13ED41-DE58-416D-9827-06A1FB9029AE}" type="presParOf" srcId="{E8D7E571-1B69-4553-931B-9C71F837AFF1}" destId="{A1C5005E-0DC7-47FF-A7F7-38A46AED8C08}" srcOrd="3" destOrd="0" presId="urn:microsoft.com/office/officeart/2005/8/layout/chart3"/>
    <dgm:cxn modelId="{C0B8954E-7F84-4B20-96DB-72DB7CDFDFC8}" type="presParOf" srcId="{E8D7E571-1B69-4553-931B-9C71F837AFF1}" destId="{BE544001-B459-4917-9771-2E188FEA5DF6}" srcOrd="4" destOrd="0" presId="urn:microsoft.com/office/officeart/2005/8/layout/chart3"/>
    <dgm:cxn modelId="{77CB7B64-BF94-43B4-A932-178FDF441A2C}" type="presParOf" srcId="{E8D7E571-1B69-4553-931B-9C71F837AFF1}" destId="{0E3B1684-5843-48CC-8EE5-1003A7CD23A2}" srcOrd="5" destOrd="0" presId="urn:microsoft.com/office/officeart/2005/8/layout/chart3"/>
    <dgm:cxn modelId="{D9FCC0A8-36AB-4AA8-A11E-0931CBB8B471}" type="presParOf" srcId="{E8D7E571-1B69-4553-931B-9C71F837AFF1}" destId="{96A2ABAB-D0C6-4681-AE89-C571B45A61E2}" srcOrd="6" destOrd="0" presId="urn:microsoft.com/office/officeart/2005/8/layout/chart3"/>
    <dgm:cxn modelId="{EB68D107-C53B-4FCB-A164-3BE3DF1CC427}" type="presParOf" srcId="{E8D7E571-1B69-4553-931B-9C71F837AFF1}" destId="{CB464710-BD87-4006-A435-1F1F4FD3DAA8}" srcOrd="7" destOrd="0" presId="urn:microsoft.com/office/officeart/2005/8/layout/chart3"/>
    <dgm:cxn modelId="{21EF9911-4EC9-460A-AD4C-78D1CA312A1D}" type="presParOf" srcId="{E8D7E571-1B69-4553-931B-9C71F837AFF1}" destId="{70FF1515-2BB5-4F57-AF7D-2FB03F0C9FEE}" srcOrd="8" destOrd="0" presId="urn:microsoft.com/office/officeart/2005/8/layout/chart3"/>
    <dgm:cxn modelId="{974FF5BD-98B8-4568-9674-1298B7AD8686}" type="presParOf" srcId="{E8D7E571-1B69-4553-931B-9C71F837AFF1}" destId="{1924E8FF-9FB7-4724-8466-EB40D4973D25}" srcOrd="9" destOrd="0" presId="urn:microsoft.com/office/officeart/2005/8/layout/chart3"/>
    <dgm:cxn modelId="{AAED04A3-5DFF-4B00-A0A9-37F6E1E25680}" type="presParOf" srcId="{E8D7E571-1B69-4553-931B-9C71F837AFF1}" destId="{407EF6B5-974D-4F77-A2C4-293FD72EBE79}" srcOrd="10" destOrd="0" presId="urn:microsoft.com/office/officeart/2005/8/layout/chart3"/>
    <dgm:cxn modelId="{FB66418B-733B-4C38-952D-909477AC4D94}" type="presParOf" srcId="{E8D7E571-1B69-4553-931B-9C71F837AFF1}" destId="{52D7CA66-9C3E-496F-9AD1-90177EB6AA2F}"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4CCA4-C53C-4F05-BA39-AB62D4D49967}">
      <dsp:nvSpPr>
        <dsp:cNvPr id="0" name=""/>
        <dsp:cNvSpPr/>
      </dsp:nvSpPr>
      <dsp:spPr>
        <a:xfrm>
          <a:off x="597892" y="347099"/>
          <a:ext cx="2866590" cy="2866590"/>
        </a:xfrm>
        <a:prstGeom prst="pie">
          <a:avLst>
            <a:gd name="adj1" fmla="val 16200000"/>
            <a:gd name="adj2" fmla="val 19800000"/>
          </a:avLst>
        </a:prstGeom>
        <a:solidFill>
          <a:srgbClr val="0018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kern="1200" dirty="0"/>
        </a:p>
      </dsp:txBody>
      <dsp:txXfrm>
        <a:off x="2061901" y="654233"/>
        <a:ext cx="836088" cy="614269"/>
      </dsp:txXfrm>
    </dsp:sp>
    <dsp:sp modelId="{D8A27DA7-C8B5-4804-8A27-23E18449662B}">
      <dsp:nvSpPr>
        <dsp:cNvPr id="0" name=""/>
        <dsp:cNvSpPr/>
      </dsp:nvSpPr>
      <dsp:spPr>
        <a:xfrm>
          <a:off x="599463" y="346891"/>
          <a:ext cx="2866590" cy="2866590"/>
        </a:xfrm>
        <a:prstGeom prst="pie">
          <a:avLst>
            <a:gd name="adj1" fmla="val 19800000"/>
            <a:gd name="adj2" fmla="val 1800000"/>
          </a:avLst>
        </a:prstGeom>
        <a:solidFill>
          <a:srgbClr val="0018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dirty="0"/>
        </a:p>
      </dsp:txBody>
      <dsp:txXfrm>
        <a:off x="2561713" y="1490115"/>
        <a:ext cx="866802" cy="580143"/>
      </dsp:txXfrm>
    </dsp:sp>
    <dsp:sp modelId="{BE544001-B459-4917-9771-2E188FEA5DF6}">
      <dsp:nvSpPr>
        <dsp:cNvPr id="0" name=""/>
        <dsp:cNvSpPr/>
      </dsp:nvSpPr>
      <dsp:spPr>
        <a:xfrm>
          <a:off x="599463" y="346891"/>
          <a:ext cx="2866590" cy="2866590"/>
        </a:xfrm>
        <a:prstGeom prst="pie">
          <a:avLst>
            <a:gd name="adj1" fmla="val 1800000"/>
            <a:gd name="adj2" fmla="val 5400000"/>
          </a:avLst>
        </a:prstGeom>
        <a:solidFill>
          <a:srgbClr val="0018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kern="1200" dirty="0"/>
        </a:p>
      </dsp:txBody>
      <dsp:txXfrm>
        <a:off x="2063472" y="2292078"/>
        <a:ext cx="836088" cy="614269"/>
      </dsp:txXfrm>
    </dsp:sp>
    <dsp:sp modelId="{96A2ABAB-D0C6-4681-AE89-C571B45A61E2}">
      <dsp:nvSpPr>
        <dsp:cNvPr id="0" name=""/>
        <dsp:cNvSpPr/>
      </dsp:nvSpPr>
      <dsp:spPr>
        <a:xfrm>
          <a:off x="599463" y="346891"/>
          <a:ext cx="2866590" cy="2866590"/>
        </a:xfrm>
        <a:prstGeom prst="pie">
          <a:avLst>
            <a:gd name="adj1" fmla="val 5400000"/>
            <a:gd name="adj2" fmla="val 9000000"/>
          </a:avLst>
        </a:prstGeom>
        <a:solidFill>
          <a:srgbClr val="0018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kern="1200" dirty="0"/>
        </a:p>
      </dsp:txBody>
      <dsp:txXfrm>
        <a:off x="1165956" y="2292078"/>
        <a:ext cx="836088" cy="614269"/>
      </dsp:txXfrm>
    </dsp:sp>
    <dsp:sp modelId="{70FF1515-2BB5-4F57-AF7D-2FB03F0C9FEE}">
      <dsp:nvSpPr>
        <dsp:cNvPr id="0" name=""/>
        <dsp:cNvSpPr/>
      </dsp:nvSpPr>
      <dsp:spPr>
        <a:xfrm>
          <a:off x="599463" y="346891"/>
          <a:ext cx="2866590" cy="2866590"/>
        </a:xfrm>
        <a:prstGeom prst="pie">
          <a:avLst>
            <a:gd name="adj1" fmla="val 9000000"/>
            <a:gd name="adj2" fmla="val 12600000"/>
          </a:avLst>
        </a:prstGeom>
        <a:solidFill>
          <a:srgbClr val="0018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endParaRPr lang="en-US" sz="3500" kern="1200" dirty="0"/>
        </a:p>
      </dsp:txBody>
      <dsp:txXfrm>
        <a:off x="643827" y="1490115"/>
        <a:ext cx="866802" cy="580143"/>
      </dsp:txXfrm>
    </dsp:sp>
    <dsp:sp modelId="{407EF6B5-974D-4F77-A2C4-293FD72EBE79}">
      <dsp:nvSpPr>
        <dsp:cNvPr id="0" name=""/>
        <dsp:cNvSpPr/>
      </dsp:nvSpPr>
      <dsp:spPr>
        <a:xfrm>
          <a:off x="599463" y="346891"/>
          <a:ext cx="2866590" cy="2866590"/>
        </a:xfrm>
        <a:prstGeom prst="pie">
          <a:avLst>
            <a:gd name="adj1" fmla="val 12600000"/>
            <a:gd name="adj2" fmla="val 16200000"/>
          </a:avLst>
        </a:prstGeom>
        <a:solidFill>
          <a:srgbClr val="00188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kern="1200" dirty="0"/>
        </a:p>
      </dsp:txBody>
      <dsp:txXfrm>
        <a:off x="1165956" y="654026"/>
        <a:ext cx="836088" cy="61426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3D2D8-791C-4BB9-9DE5-335BE9794EF9}" type="datetimeFigureOut">
              <a:rPr lang="en-US" smtClean="0"/>
              <a:t>3/16/2016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89B76-B482-4F95-BACA-75C187DD4074}" type="slidenum">
              <a:rPr lang="en-US" smtClean="0"/>
              <a:t>‹#›</a:t>
            </a:fld>
            <a:endParaRPr lang="en-US"/>
          </a:p>
        </p:txBody>
      </p:sp>
    </p:spTree>
    <p:extLst>
      <p:ext uri="{BB962C8B-B14F-4D97-AF65-F5344CB8AC3E}">
        <p14:creationId xmlns:p14="http://schemas.microsoft.com/office/powerpoint/2010/main" val="201089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6512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90030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95946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938801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628265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49080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40408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548902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270740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9686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4119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F0472-55CB-4729-B112-B8D2CCE0CF8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06706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23754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49377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F0472-55CB-4729-B112-B8D2CCE0CF88}"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53108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F0472-55CB-4729-B112-B8D2CCE0CF88}"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52193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550091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17921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98603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338623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3/16/2016 12:26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552438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GB"/>
          </a:p>
        </p:txBody>
      </p:sp>
      <p:sp>
        <p:nvSpPr>
          <p:cNvPr id="12" name="Rectangle 11"/>
          <p:cNvSpPr/>
          <p:nvPr userDrawn="1"/>
        </p:nvSpPr>
        <p:spPr>
          <a:xfrm>
            <a:off x="0" y="6093150"/>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3" name="Group 12"/>
          <p:cNvGrpSpPr/>
          <p:nvPr userDrawn="1"/>
        </p:nvGrpSpPr>
        <p:grpSpPr>
          <a:xfrm>
            <a:off x="0" y="6185095"/>
            <a:ext cx="9144000" cy="672910"/>
            <a:chOff x="0" y="5909481"/>
            <a:chExt cx="12192000" cy="948519"/>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5" name="Rectangle 14"/>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42820307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Rectangle 11"/>
          <p:cNvSpPr/>
          <p:nvPr userDrawn="1"/>
        </p:nvSpPr>
        <p:spPr>
          <a:xfrm>
            <a:off x="0" y="6091985"/>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3" name="Group 12"/>
          <p:cNvGrpSpPr/>
          <p:nvPr userDrawn="1"/>
        </p:nvGrpSpPr>
        <p:grpSpPr>
          <a:xfrm>
            <a:off x="0" y="6185095"/>
            <a:ext cx="9144000" cy="672910"/>
            <a:chOff x="0" y="5909481"/>
            <a:chExt cx="12192000" cy="948519"/>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5" name="Rectangle 14"/>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41388922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30"/>
            <a:ext cx="1971675" cy="5452201"/>
          </a:xfrm>
        </p:spPr>
        <p:txBody>
          <a:bodyPr vert="eaVert"/>
          <a:lstStyle/>
          <a:p>
            <a:r>
              <a:rPr lang="en-US" smtClean="0"/>
              <a:t>Click to edit Master title style</a:t>
            </a:r>
            <a:endParaRPr lang="en-GB" dirty="0"/>
          </a:p>
        </p:txBody>
      </p:sp>
      <p:sp>
        <p:nvSpPr>
          <p:cNvPr id="3" name="Vertical Text Placeholder 2"/>
          <p:cNvSpPr>
            <a:spLocks noGrp="1"/>
          </p:cNvSpPr>
          <p:nvPr>
            <p:ph type="body" orient="vert" idx="1"/>
          </p:nvPr>
        </p:nvSpPr>
        <p:spPr>
          <a:xfrm>
            <a:off x="628652" y="365130"/>
            <a:ext cx="5800725" cy="5452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Rectangle 11"/>
          <p:cNvSpPr/>
          <p:nvPr userDrawn="1"/>
        </p:nvSpPr>
        <p:spPr>
          <a:xfrm>
            <a:off x="0" y="6094320"/>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3" name="Group 12"/>
          <p:cNvGrpSpPr/>
          <p:nvPr userDrawn="1"/>
        </p:nvGrpSpPr>
        <p:grpSpPr>
          <a:xfrm>
            <a:off x="0" y="6185095"/>
            <a:ext cx="9144000" cy="672910"/>
            <a:chOff x="0" y="5909481"/>
            <a:chExt cx="12192000" cy="948519"/>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5" name="Rectangle 14"/>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8385974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08186" y="1635896"/>
            <a:ext cx="2016956" cy="4931036"/>
          </a:xfrm>
        </p:spPr>
        <p:txBody>
          <a:bodyPr>
            <a:noAutofit/>
          </a:bodyPr>
          <a:lstStyle>
            <a:lvl1pPr marL="252134" indent="-252134">
              <a:buNone/>
              <a:defRPr kumimoji="0" lang="en-US" sz="1765"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67218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56202433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71684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a:xfrm>
            <a:off x="628650" y="1825627"/>
            <a:ext cx="7886700" cy="39917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Rectangle 11"/>
          <p:cNvSpPr/>
          <p:nvPr userDrawn="1"/>
        </p:nvSpPr>
        <p:spPr>
          <a:xfrm>
            <a:off x="0" y="6093993"/>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3" name="Group 12"/>
          <p:cNvGrpSpPr/>
          <p:nvPr userDrawn="1"/>
        </p:nvGrpSpPr>
        <p:grpSpPr>
          <a:xfrm>
            <a:off x="0" y="6185095"/>
            <a:ext cx="9144000" cy="672910"/>
            <a:chOff x="0" y="5909481"/>
            <a:chExt cx="12192000" cy="948519"/>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5" name="Rectangle 14"/>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18681070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E1A3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892595"/>
            <a:ext cx="7886700" cy="2669880"/>
          </a:xfrm>
        </p:spPr>
        <p:txBody>
          <a:bodyPr anchor="b"/>
          <a:lstStyle>
            <a:lvl1pPr>
              <a:defRPr sz="6000">
                <a:solidFill>
                  <a:schemeClr val="bg1"/>
                </a:solidFill>
                <a:latin typeface="Segoe UI Light" panose="020B0502040204020203" pitchFamily="34" charset="0"/>
                <a:cs typeface="Segoe UI Light" panose="020B0502040204020203"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4589464"/>
            <a:ext cx="7886700" cy="733164"/>
          </a:xfrm>
        </p:spPr>
        <p:txBody>
          <a:bodyPr/>
          <a:lstStyle>
            <a:lvl1pPr marL="0" indent="0">
              <a:buNone/>
              <a:defRPr sz="2400">
                <a:solidFill>
                  <a:schemeClr val="tx2">
                    <a:lumMod val="40000"/>
                    <a:lumOff val="60000"/>
                  </a:schemeClr>
                </a:solidFill>
                <a:latin typeface="Segoe UI Light" panose="020B0502040204020203" pitchFamily="34" charset="0"/>
                <a:cs typeface="Segoe UI Light" panose="020B0502040204020203"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Click to edit Master text styles</a:t>
            </a:r>
          </a:p>
        </p:txBody>
      </p:sp>
      <p:grpSp>
        <p:nvGrpSpPr>
          <p:cNvPr id="14" name="Group 13"/>
          <p:cNvGrpSpPr/>
          <p:nvPr userDrawn="1"/>
        </p:nvGrpSpPr>
        <p:grpSpPr>
          <a:xfrm>
            <a:off x="0" y="6185095"/>
            <a:ext cx="9144000" cy="672910"/>
            <a:chOff x="0" y="5909481"/>
            <a:chExt cx="12192000" cy="948519"/>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6" name="Rectangle 15"/>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40132736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3985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6"/>
            <a:ext cx="3886200" cy="3985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3" name="Rectangle 12"/>
          <p:cNvSpPr/>
          <p:nvPr userDrawn="1"/>
        </p:nvSpPr>
        <p:spPr>
          <a:xfrm>
            <a:off x="0" y="6090918"/>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4" name="Group 13"/>
          <p:cNvGrpSpPr/>
          <p:nvPr userDrawn="1"/>
        </p:nvGrpSpPr>
        <p:grpSpPr>
          <a:xfrm>
            <a:off x="0" y="6185095"/>
            <a:ext cx="9144000" cy="672910"/>
            <a:chOff x="0" y="5909481"/>
            <a:chExt cx="12192000" cy="948519"/>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6" name="Rectangle 15"/>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3264185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8"/>
            <a:ext cx="3868340" cy="33122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2" y="2505078"/>
            <a:ext cx="3887391" cy="33122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5" name="Rectangle 14"/>
          <p:cNvSpPr/>
          <p:nvPr userDrawn="1"/>
        </p:nvSpPr>
        <p:spPr>
          <a:xfrm>
            <a:off x="0" y="6092417"/>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6" name="Group 15"/>
          <p:cNvGrpSpPr/>
          <p:nvPr userDrawn="1"/>
        </p:nvGrpSpPr>
        <p:grpSpPr>
          <a:xfrm>
            <a:off x="0" y="6185095"/>
            <a:ext cx="9144000" cy="672910"/>
            <a:chOff x="0" y="5909481"/>
            <a:chExt cx="12192000" cy="948519"/>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8" name="Rectangle 17"/>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7299154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E1A3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grpSp>
        <p:nvGrpSpPr>
          <p:cNvPr id="6" name="Group 5"/>
          <p:cNvGrpSpPr/>
          <p:nvPr userDrawn="1"/>
        </p:nvGrpSpPr>
        <p:grpSpPr>
          <a:xfrm>
            <a:off x="0" y="6185095"/>
            <a:ext cx="9144000" cy="672910"/>
            <a:chOff x="0" y="5909481"/>
            <a:chExt cx="12192000" cy="948519"/>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8" name="Rectangle 7"/>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25063262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5"/>
            <a:ext cx="2057400" cy="365125"/>
          </a:xfrm>
          <a:prstGeom prst="rect">
            <a:avLst/>
          </a:prstGeom>
        </p:spPr>
        <p:txBody>
          <a:bodyPr/>
          <a:lstStyle/>
          <a:p>
            <a:fld id="{3EA325BC-FFB7-47ED-848C-084177B3E6A6}" type="datetimeFigureOut">
              <a:rPr lang="en-GB" smtClean="0"/>
              <a:t>16/03/2016</a:t>
            </a:fld>
            <a:endParaRPr lang="en-GB"/>
          </a:p>
        </p:txBody>
      </p:sp>
      <p:sp>
        <p:nvSpPr>
          <p:cNvPr id="3" name="Footer Placeholder 2"/>
          <p:cNvSpPr>
            <a:spLocks noGrp="1"/>
          </p:cNvSpPr>
          <p:nvPr>
            <p:ph type="ftr" sz="quarter" idx="11"/>
          </p:nvPr>
        </p:nvSpPr>
        <p:spPr>
          <a:xfrm>
            <a:off x="3028950" y="6356355"/>
            <a:ext cx="30861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457950" y="6356355"/>
            <a:ext cx="2057400" cy="365125"/>
          </a:xfrm>
          <a:prstGeom prst="rect">
            <a:avLst/>
          </a:prstGeom>
        </p:spPr>
        <p:txBody>
          <a:bodyPr/>
          <a:lstStyle/>
          <a:p>
            <a:fld id="{591CDEB3-6D3D-4772-92BA-B2E49F88EEAD}" type="slidenum">
              <a:rPr lang="en-GB" smtClean="0"/>
              <a:t>‹#›</a:t>
            </a:fld>
            <a:endParaRPr lang="en-GB"/>
          </a:p>
        </p:txBody>
      </p:sp>
      <p:sp>
        <p:nvSpPr>
          <p:cNvPr id="10" name="Rectangle 9"/>
          <p:cNvSpPr/>
          <p:nvPr userDrawn="1"/>
        </p:nvSpPr>
        <p:spPr>
          <a:xfrm>
            <a:off x="0" y="6091620"/>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1" name="Group 10"/>
          <p:cNvGrpSpPr/>
          <p:nvPr userDrawn="1"/>
        </p:nvGrpSpPr>
        <p:grpSpPr>
          <a:xfrm>
            <a:off x="0" y="6185095"/>
            <a:ext cx="9144000" cy="672910"/>
            <a:chOff x="0" y="5909481"/>
            <a:chExt cx="12192000" cy="948519"/>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3" name="Rectangle 12"/>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29252719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sp>
        <p:nvSpPr>
          <p:cNvPr id="13" name="Rectangle 12"/>
          <p:cNvSpPr/>
          <p:nvPr userDrawn="1"/>
        </p:nvSpPr>
        <p:spPr>
          <a:xfrm>
            <a:off x="0" y="6091359"/>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4" name="Group 13"/>
          <p:cNvGrpSpPr/>
          <p:nvPr userDrawn="1"/>
        </p:nvGrpSpPr>
        <p:grpSpPr>
          <a:xfrm>
            <a:off x="0" y="6185095"/>
            <a:ext cx="9144000" cy="672910"/>
            <a:chOff x="0" y="5909481"/>
            <a:chExt cx="12192000" cy="948519"/>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6" name="Rectangle 15"/>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37265262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40499" y="457200"/>
            <a:ext cx="462915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smtClean="0"/>
              <a:t>Click to edit Master text styles</a:t>
            </a:r>
          </a:p>
        </p:txBody>
      </p:sp>
      <p:grpSp>
        <p:nvGrpSpPr>
          <p:cNvPr id="8" name="Group 7"/>
          <p:cNvGrpSpPr/>
          <p:nvPr userDrawn="1"/>
        </p:nvGrpSpPr>
        <p:grpSpPr>
          <a:xfrm>
            <a:off x="172269" y="6096714"/>
            <a:ext cx="8795202" cy="575679"/>
            <a:chOff x="229692" y="6096709"/>
            <a:chExt cx="11726936" cy="575679"/>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
        <p:nvSpPr>
          <p:cNvPr id="13" name="Rectangle 12"/>
          <p:cNvSpPr/>
          <p:nvPr userDrawn="1"/>
        </p:nvSpPr>
        <p:spPr>
          <a:xfrm>
            <a:off x="0" y="6095122"/>
            <a:ext cx="9144000" cy="921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nvGrpSpPr>
          <p:cNvPr id="14" name="Group 13"/>
          <p:cNvGrpSpPr/>
          <p:nvPr userDrawn="1"/>
        </p:nvGrpSpPr>
        <p:grpSpPr>
          <a:xfrm>
            <a:off x="0" y="6185095"/>
            <a:ext cx="9144000" cy="672910"/>
            <a:chOff x="0" y="5909481"/>
            <a:chExt cx="12192000" cy="948519"/>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102990"/>
              <a:ext cx="1449975" cy="569398"/>
            </a:xfrm>
            <a:prstGeom prst="rect">
              <a:avLst/>
            </a:prstGeom>
          </p:spPr>
        </p:pic>
        <p:sp>
          <p:nvSpPr>
            <p:cNvPr id="16" name="Rectangle 15"/>
            <p:cNvSpPr/>
            <p:nvPr userDrawn="1"/>
          </p:nvSpPr>
          <p:spPr>
            <a:xfrm>
              <a:off x="0" y="5909481"/>
              <a:ext cx="12192000" cy="948519"/>
            </a:xfrm>
            <a:prstGeom prst="rect">
              <a:avLst/>
            </a:prstGeom>
            <a:solidFill>
              <a:srgbClr val="0E1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05252" y="6184199"/>
              <a:ext cx="2151376" cy="394418"/>
            </a:xfrm>
            <a:prstGeom prst="rect">
              <a:avLst/>
            </a:prstGeom>
          </p:spPr>
        </p:pic>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692" y="6096709"/>
              <a:ext cx="1449975" cy="569398"/>
            </a:xfrm>
            <a:prstGeom prst="rect">
              <a:avLst/>
            </a:prstGeom>
          </p:spPr>
        </p:pic>
      </p:grpSp>
    </p:spTree>
    <p:extLst>
      <p:ext uri="{BB962C8B-B14F-4D97-AF65-F5344CB8AC3E}">
        <p14:creationId xmlns:p14="http://schemas.microsoft.com/office/powerpoint/2010/main" val="3375362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7105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iming>
    <p:tnLst>
      <p:par>
        <p:cTn id="1" dur="indefinite" restart="never" nodeType="tmRoot"/>
      </p:par>
    </p:tnLst>
  </p:timing>
  <p:txStyles>
    <p:titleStyle>
      <a:lvl1pPr algn="l" defTabSz="914377"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icrosoft/WinObj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hyperlink" Target="http://video.ch9.ms/sessions/build/2015/2-692-LG.mp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obilizeNet/UWPConversionMapping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www.mobilize.net/download-silverlight-bridge" TargetMode="External"/><Relationship Id="rId7"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github.com/MobilizeNet/UWPConversionMappings" TargetMode="External"/><Relationship Id="rId5" Type="http://schemas.openxmlformats.org/officeDocument/2006/relationships/hyperlink" Target="http://www.mobilize.net/support" TargetMode="External"/><Relationship Id="rId4" Type="http://schemas.openxmlformats.org/officeDocument/2006/relationships/hyperlink" Target="http://www.mobilize.net/blog/UWP-Tech-Preview"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v.windows.com/en-US/uwp-bridges" TargetMode="External"/><Relationship Id="rId7" Type="http://schemas.openxmlformats.org/officeDocument/2006/relationships/hyperlink" Target="https://weblogs.asp.net/scottgu/welcoming-the-xamarin-team-to-microsof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blogs.windows.com/buildingapps/2016/02/25/an-update-on-the-developer-opportunity-and-windows-10/" TargetMode="External"/><Relationship Id="rId5" Type="http://schemas.openxmlformats.org/officeDocument/2006/relationships/hyperlink" Target="http://www.zdnet.com/article/microsoft-our-android-windows-10-bridge-is-dead-but-ios-win32-ones-moving-ahead/" TargetMode="External"/><Relationship Id="rId4" Type="http://schemas.openxmlformats.org/officeDocument/2006/relationships/hyperlink" Target="https://github.com/Microsoft/WinObjC/wiki/Quick-Start-Tutoria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mailto:Alex.Krakovetskiy@devrain.com" TargetMode="External"/><Relationship Id="rId2" Type="http://schemas.openxmlformats.org/officeDocument/2006/relationships/hyperlink" Target="https://fb.com/alex.krakovetskiy" TargetMode="Externa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devrain.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357" y="2738108"/>
            <a:ext cx="7268164" cy="1069623"/>
          </a:xfrm>
          <a:prstGeom prst="rect">
            <a:avLst/>
          </a:prstGeom>
        </p:spPr>
      </p:pic>
    </p:spTree>
    <p:extLst>
      <p:ext uri="{BB962C8B-B14F-4D97-AF65-F5344CB8AC3E}">
        <p14:creationId xmlns:p14="http://schemas.microsoft.com/office/powerpoint/2010/main" val="3881880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Bridge for iOS (“Project Islandwood”)</a:t>
            </a:r>
            <a:br>
              <a:rPr lang="en-US" dirty="0"/>
            </a:br>
            <a:endParaRPr lang="en-US" dirty="0"/>
          </a:p>
        </p:txBody>
      </p:sp>
      <p:sp>
        <p:nvSpPr>
          <p:cNvPr id="3" name="Text Placeholder 2"/>
          <p:cNvSpPr>
            <a:spLocks noGrp="1"/>
          </p:cNvSpPr>
          <p:nvPr>
            <p:ph idx="1"/>
          </p:nvPr>
        </p:nvSpPr>
        <p:spPr>
          <a:xfrm>
            <a:off x="628650" y="1685028"/>
            <a:ext cx="7886700" cy="4333585"/>
          </a:xfrm>
        </p:spPr>
        <p:txBody>
          <a:bodyPr>
            <a:noAutofit/>
          </a:bodyPr>
          <a:lstStyle/>
          <a:p>
            <a:pPr marL="0" indent="0">
              <a:lnSpc>
                <a:spcPct val="100000"/>
              </a:lnSpc>
              <a:buNone/>
            </a:pPr>
            <a:r>
              <a:rPr lang="en-US" sz="1800" dirty="0" smtClean="0">
                <a:latin typeface="Segoe UI Light" panose="020B0502040204020203" pitchFamily="34" charset="0"/>
                <a:cs typeface="Segoe UI Light" panose="020B0502040204020203" pitchFamily="34" charset="0"/>
              </a:rPr>
              <a:t>Windows </a:t>
            </a:r>
            <a:r>
              <a:rPr lang="en-US" sz="1800" dirty="0">
                <a:latin typeface="Segoe UI Light" panose="020B0502040204020203" pitchFamily="34" charset="0"/>
                <a:cs typeface="Segoe UI Light" panose="020B0502040204020203" pitchFamily="34" charset="0"/>
              </a:rPr>
              <a:t>Bridge for iOS (also referred to as </a:t>
            </a:r>
            <a:r>
              <a:rPr lang="en-US" sz="1800" dirty="0" err="1">
                <a:latin typeface="Segoe UI Light" panose="020B0502040204020203" pitchFamily="34" charset="0"/>
                <a:cs typeface="Segoe UI Light" panose="020B0502040204020203" pitchFamily="34" charset="0"/>
              </a:rPr>
              <a:t>WinObjC</a:t>
            </a:r>
            <a:r>
              <a:rPr lang="en-US" sz="1800" dirty="0">
                <a:latin typeface="Segoe UI Light" panose="020B0502040204020203" pitchFamily="34" charset="0"/>
                <a:cs typeface="Segoe UI Light" panose="020B0502040204020203" pitchFamily="34" charset="0"/>
              </a:rPr>
              <a:t>) is a Microsoft open source project that provides an Objective-C development environment for Visual Studio/Windows. In addition, </a:t>
            </a:r>
            <a:r>
              <a:rPr lang="en-US" sz="1800" dirty="0" err="1">
                <a:latin typeface="Segoe UI Light" panose="020B0502040204020203" pitchFamily="34" charset="0"/>
                <a:cs typeface="Segoe UI Light" panose="020B0502040204020203" pitchFamily="34" charset="0"/>
              </a:rPr>
              <a:t>WinObjC</a:t>
            </a:r>
            <a:r>
              <a:rPr lang="en-US" sz="1800" dirty="0">
                <a:latin typeface="Segoe UI Light" panose="020B0502040204020203" pitchFamily="34" charset="0"/>
                <a:cs typeface="Segoe UI Light" panose="020B0502040204020203" pitchFamily="34" charset="0"/>
              </a:rPr>
              <a:t> provides support for iOS API compatibility.</a:t>
            </a:r>
          </a:p>
          <a:p>
            <a:pPr marL="0" indent="0">
              <a:lnSpc>
                <a:spcPct val="100000"/>
              </a:lnSpc>
              <a:buNone/>
            </a:pPr>
            <a:r>
              <a:rPr lang="en-US" sz="1800" dirty="0">
                <a:latin typeface="Segoe UI Light" panose="020B0502040204020203" pitchFamily="34" charset="0"/>
                <a:cs typeface="Segoe UI Light" panose="020B0502040204020203" pitchFamily="34" charset="0"/>
              </a:rPr>
              <a:t>With the Windows Bridge for iOS you’ll be able to:</a:t>
            </a:r>
          </a:p>
          <a:p>
            <a:pPr>
              <a:lnSpc>
                <a:spcPct val="100000"/>
              </a:lnSpc>
            </a:pPr>
            <a:r>
              <a:rPr lang="en-US" sz="1800" dirty="0">
                <a:latin typeface="Segoe UI Light" panose="020B0502040204020203" pitchFamily="34" charset="0"/>
                <a:cs typeface="Segoe UI Light" panose="020B0502040204020203" pitchFamily="34" charset="0"/>
              </a:rPr>
              <a:t>Import </a:t>
            </a:r>
            <a:r>
              <a:rPr lang="en-US" sz="1800" dirty="0" err="1">
                <a:latin typeface="Segoe UI Light" panose="020B0502040204020203" pitchFamily="34" charset="0"/>
                <a:cs typeface="Segoe UI Light" panose="020B0502040204020203" pitchFamily="34" charset="0"/>
              </a:rPr>
              <a:t>Xcode</a:t>
            </a:r>
            <a:r>
              <a:rPr lang="en-US" sz="1800" dirty="0">
                <a:latin typeface="Segoe UI Light" panose="020B0502040204020203" pitchFamily="34" charset="0"/>
                <a:cs typeface="Segoe UI Light" panose="020B0502040204020203" pitchFamily="34" charset="0"/>
              </a:rPr>
              <a:t>® projects into Visual Studio</a:t>
            </a:r>
          </a:p>
          <a:p>
            <a:pPr>
              <a:lnSpc>
                <a:spcPct val="100000"/>
              </a:lnSpc>
            </a:pPr>
            <a:r>
              <a:rPr lang="en-US" sz="1800" dirty="0">
                <a:latin typeface="Segoe UI Light" panose="020B0502040204020203" pitchFamily="34" charset="0"/>
                <a:cs typeface="Segoe UI Light" panose="020B0502040204020203" pitchFamily="34" charset="0"/>
              </a:rPr>
              <a:t>Make minimal changes to your iOS/Objective-C code to build a Windows app</a:t>
            </a:r>
          </a:p>
          <a:p>
            <a:pPr>
              <a:lnSpc>
                <a:spcPct val="100000"/>
              </a:lnSpc>
            </a:pPr>
            <a:r>
              <a:rPr lang="en-US" sz="1800" dirty="0">
                <a:latin typeface="Segoe UI Light" panose="020B0502040204020203" pitchFamily="34" charset="0"/>
                <a:cs typeface="Segoe UI Light" panose="020B0502040204020203" pitchFamily="34" charset="0"/>
              </a:rPr>
              <a:t>Build and debug your Objective-C code from Visual Studio</a:t>
            </a:r>
          </a:p>
          <a:p>
            <a:pPr>
              <a:lnSpc>
                <a:spcPct val="100000"/>
              </a:lnSpc>
            </a:pPr>
            <a:r>
              <a:rPr lang="en-US" sz="1800" dirty="0">
                <a:latin typeface="Segoe UI Light" panose="020B0502040204020203" pitchFamily="34" charset="0"/>
                <a:cs typeface="Segoe UI Light" panose="020B0502040204020203" pitchFamily="34" charset="0"/>
              </a:rPr>
              <a:t>Take advantage of great Windows services</a:t>
            </a:r>
          </a:p>
          <a:p>
            <a:pPr>
              <a:lnSpc>
                <a:spcPct val="100000"/>
              </a:lnSpc>
            </a:pPr>
            <a:r>
              <a:rPr lang="en-US" sz="1800" dirty="0">
                <a:latin typeface="Segoe UI Light" panose="020B0502040204020203" pitchFamily="34" charset="0"/>
                <a:cs typeface="Segoe UI Light" panose="020B0502040204020203" pitchFamily="34" charset="0"/>
              </a:rPr>
              <a:t>Extend your app to take advantage of Universal Windows Platform </a:t>
            </a:r>
            <a:r>
              <a:rPr lang="en-US" sz="1800" dirty="0" smtClean="0">
                <a:latin typeface="Segoe UI Light" panose="020B0502040204020203" pitchFamily="34" charset="0"/>
                <a:cs typeface="Segoe UI Light" panose="020B0502040204020203" pitchFamily="34" charset="0"/>
              </a:rPr>
              <a:t>features</a:t>
            </a:r>
          </a:p>
          <a:p>
            <a:pPr marL="0" indent="0">
              <a:lnSpc>
                <a:spcPct val="100000"/>
              </a:lnSpc>
              <a:buNone/>
            </a:pPr>
            <a:endParaRPr lang="en-US" sz="1800" dirty="0">
              <a:latin typeface="Segoe UI Light" panose="020B0502040204020203" pitchFamily="34" charset="0"/>
              <a:cs typeface="Segoe UI Light" panose="020B0502040204020203" pitchFamily="34" charset="0"/>
            </a:endParaRPr>
          </a:p>
        </p:txBody>
      </p:sp>
      <p:pic>
        <p:nvPicPr>
          <p:cNvPr id="6146" name="Picture 2" descr="http://thebigboss.org/wp-content/uploads/2014/ios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2661" y="57071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29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Windows Bridge for </a:t>
            </a:r>
            <a:r>
              <a:rPr lang="en-US" dirty="0" smtClean="0"/>
              <a:t>iOS</a:t>
            </a:r>
            <a:r>
              <a:rPr lang="en-US" dirty="0"/>
              <a:t/>
            </a:r>
            <a:br>
              <a:rPr lang="en-US" dirty="0"/>
            </a:br>
            <a:endParaRPr lang="en-US" dirty="0"/>
          </a:p>
        </p:txBody>
      </p:sp>
      <p:sp>
        <p:nvSpPr>
          <p:cNvPr id="3" name="Text Placeholder 2"/>
          <p:cNvSpPr>
            <a:spLocks noGrp="1"/>
          </p:cNvSpPr>
          <p:nvPr>
            <p:ph idx="1"/>
          </p:nvPr>
        </p:nvSpPr>
        <p:spPr>
          <a:xfrm>
            <a:off x="628650" y="1190444"/>
            <a:ext cx="7043108" cy="4828169"/>
          </a:xfrm>
        </p:spPr>
        <p:txBody>
          <a:bodyPr>
            <a:noAutofit/>
          </a:bodyPr>
          <a:lstStyle/>
          <a:p>
            <a:pPr marL="342900" indent="-342900">
              <a:lnSpc>
                <a:spcPct val="100000"/>
              </a:lnSpc>
              <a:buAutoNum type="arabicPeriod"/>
            </a:pPr>
            <a:r>
              <a:rPr lang="en-US" sz="2000" dirty="0" smtClean="0">
                <a:latin typeface="Segoe UI Light" panose="020B0502040204020203" pitchFamily="34" charset="0"/>
                <a:cs typeface="Segoe UI Light" panose="020B0502040204020203" pitchFamily="34" charset="0"/>
              </a:rPr>
              <a:t>Download </a:t>
            </a:r>
            <a:r>
              <a:rPr lang="en-US" sz="2000" dirty="0">
                <a:latin typeface="Segoe UI Light" panose="020B0502040204020203" pitchFamily="34" charset="0"/>
                <a:cs typeface="Segoe UI Light" panose="020B0502040204020203" pitchFamily="34" charset="0"/>
              </a:rPr>
              <a:t>The Windows Bridge for iOS </a:t>
            </a:r>
            <a:r>
              <a:rPr lang="en-US" sz="2000" dirty="0" smtClean="0">
                <a:latin typeface="Segoe UI Light" panose="020B0502040204020203" pitchFamily="34" charset="0"/>
                <a:cs typeface="Segoe UI Light" panose="020B0502040204020203" pitchFamily="34" charset="0"/>
              </a:rPr>
              <a:t>SDK.</a:t>
            </a:r>
          </a:p>
          <a:p>
            <a:pPr marL="342900" indent="-342900">
              <a:lnSpc>
                <a:spcPct val="100000"/>
              </a:lnSpc>
              <a:buAutoNum type="arabicPeriod"/>
            </a:pPr>
            <a:r>
              <a:rPr lang="en-US" sz="2000" dirty="0">
                <a:latin typeface="Segoe UI Light" panose="020B0502040204020203" pitchFamily="34" charset="0"/>
                <a:cs typeface="Segoe UI Light" panose="020B0502040204020203" pitchFamily="34" charset="0"/>
              </a:rPr>
              <a:t>Install </a:t>
            </a:r>
            <a:r>
              <a:rPr lang="en-US" sz="2000" b="1" dirty="0" err="1" smtClean="0">
                <a:latin typeface="Segoe UI Light" panose="020B0502040204020203" pitchFamily="34" charset="0"/>
                <a:cs typeface="Segoe UI Light" panose="020B0502040204020203" pitchFamily="34" charset="0"/>
              </a:rPr>
              <a:t>objc</a:t>
            </a:r>
            <a:r>
              <a:rPr lang="en-US" sz="2000" b="1" dirty="0" smtClean="0">
                <a:latin typeface="Segoe UI Light" panose="020B0502040204020203" pitchFamily="34" charset="0"/>
                <a:cs typeface="Segoe UI Light" panose="020B0502040204020203" pitchFamily="34" charset="0"/>
              </a:rPr>
              <a:t>-syntax-</a:t>
            </a:r>
            <a:r>
              <a:rPr lang="en-US" sz="2000" b="1" dirty="0" err="1" smtClean="0">
                <a:latin typeface="Segoe UI Light" panose="020B0502040204020203" pitchFamily="34" charset="0"/>
                <a:cs typeface="Segoe UI Light" panose="020B0502040204020203" pitchFamily="34" charset="0"/>
              </a:rPr>
              <a:t>highlighting.vsix</a:t>
            </a:r>
            <a:r>
              <a:rPr lang="en-US" sz="2000" dirty="0" smtClean="0">
                <a:latin typeface="Segoe UI Light" panose="020B0502040204020203" pitchFamily="34" charset="0"/>
                <a:cs typeface="Segoe UI Light" panose="020B0502040204020203" pitchFamily="34" charset="0"/>
              </a:rPr>
              <a:t>.</a:t>
            </a:r>
          </a:p>
          <a:p>
            <a:pPr marL="342900" indent="-342900">
              <a:lnSpc>
                <a:spcPct val="100000"/>
              </a:lnSpc>
              <a:buAutoNum type="arabicPeriod"/>
            </a:pPr>
            <a:r>
              <a:rPr lang="en-US" sz="2000" dirty="0" smtClean="0">
                <a:latin typeface="Segoe UI Light" panose="020B0502040204020203" pitchFamily="34" charset="0"/>
                <a:cs typeface="Segoe UI Light" panose="020B0502040204020203" pitchFamily="34" charset="0"/>
              </a:rPr>
              <a:t>Locate the </a:t>
            </a:r>
            <a:r>
              <a:rPr lang="en-US" sz="2000" dirty="0" err="1" smtClean="0">
                <a:latin typeface="Segoe UI Light" panose="020B0502040204020203" pitchFamily="34" charset="0"/>
                <a:cs typeface="Segoe UI Light" panose="020B0502040204020203" pitchFamily="34" charset="0"/>
              </a:rPr>
              <a:t>Xcode</a:t>
            </a:r>
            <a:r>
              <a:rPr lang="en-US" sz="2000" dirty="0">
                <a:latin typeface="Segoe UI Light" panose="020B0502040204020203" pitchFamily="34" charset="0"/>
                <a:cs typeface="Segoe UI Light" panose="020B0502040204020203" pitchFamily="34" charset="0"/>
              </a:rPr>
              <a:t> project </a:t>
            </a:r>
            <a:r>
              <a:rPr lang="en-US" sz="2000" dirty="0" smtClean="0">
                <a:latin typeface="Segoe UI Light" panose="020B0502040204020203" pitchFamily="34" charset="0"/>
                <a:cs typeface="Segoe UI Light" panose="020B0502040204020203" pitchFamily="34" charset="0"/>
              </a:rPr>
              <a:t>and run </a:t>
            </a:r>
            <a:r>
              <a:rPr lang="en-US" sz="2000" b="1" dirty="0" err="1" smtClean="0">
                <a:latin typeface="Segoe UI Light" panose="020B0502040204020203" pitchFamily="34" charset="0"/>
                <a:cs typeface="Segoe UI Light" panose="020B0502040204020203" pitchFamily="34" charset="0"/>
              </a:rPr>
              <a:t>vsimporter</a:t>
            </a:r>
            <a:r>
              <a:rPr lang="en-US" sz="2000" b="1" dirty="0" smtClean="0">
                <a:latin typeface="Segoe UI Light" panose="020B0502040204020203" pitchFamily="34" charset="0"/>
                <a:cs typeface="Segoe UI Light" panose="020B0502040204020203" pitchFamily="34" charset="0"/>
              </a:rPr>
              <a:t> </a:t>
            </a:r>
            <a:r>
              <a:rPr lang="en-US" sz="2000" dirty="0" smtClean="0">
                <a:latin typeface="Segoe UI Light" panose="020B0502040204020203" pitchFamily="34" charset="0"/>
                <a:cs typeface="Segoe UI Light" panose="020B0502040204020203" pitchFamily="34" charset="0"/>
              </a:rPr>
              <a:t>tool from the console which </a:t>
            </a:r>
            <a:r>
              <a:rPr lang="en-US" sz="2000" dirty="0">
                <a:latin typeface="Segoe UI Light" panose="020B0502040204020203" pitchFamily="34" charset="0"/>
                <a:cs typeface="Segoe UI Light" panose="020B0502040204020203" pitchFamily="34" charset="0"/>
              </a:rPr>
              <a:t>creates a Visual Studio solution for the </a:t>
            </a:r>
            <a:r>
              <a:rPr lang="en-US" sz="2000" dirty="0" err="1">
                <a:latin typeface="Segoe UI Light" panose="020B0502040204020203" pitchFamily="34" charset="0"/>
                <a:cs typeface="Segoe UI Light" panose="020B0502040204020203" pitchFamily="34" charset="0"/>
              </a:rPr>
              <a:t>Xcode</a:t>
            </a:r>
            <a:r>
              <a:rPr lang="en-US" sz="2000" dirty="0">
                <a:latin typeface="Segoe UI Light" panose="020B0502040204020203" pitchFamily="34" charset="0"/>
                <a:cs typeface="Segoe UI Light" panose="020B0502040204020203" pitchFamily="34" charset="0"/>
              </a:rPr>
              <a:t> project</a:t>
            </a:r>
            <a:r>
              <a:rPr lang="en-US" sz="2000" dirty="0" smtClean="0">
                <a:latin typeface="Segoe UI Light" panose="020B0502040204020203" pitchFamily="34" charset="0"/>
                <a:cs typeface="Segoe UI Light" panose="020B0502040204020203" pitchFamily="34" charset="0"/>
              </a:rPr>
              <a:t>.</a:t>
            </a:r>
          </a:p>
          <a:p>
            <a:pPr marL="342900" indent="-342900">
              <a:lnSpc>
                <a:spcPct val="100000"/>
              </a:lnSpc>
              <a:buAutoNum type="arabicPeriod"/>
            </a:pPr>
            <a:r>
              <a:rPr lang="en-US" sz="2000" dirty="0" smtClean="0">
                <a:latin typeface="Segoe UI Light" panose="020B0502040204020203" pitchFamily="34" charset="0"/>
                <a:cs typeface="Segoe UI Light" panose="020B0502040204020203" pitchFamily="34" charset="0"/>
              </a:rPr>
              <a:t>Profit!</a:t>
            </a:r>
          </a:p>
          <a:p>
            <a:pPr marL="342900" indent="-342900">
              <a:lnSpc>
                <a:spcPct val="100000"/>
              </a:lnSpc>
              <a:buAutoNum type="arabicPeriod"/>
            </a:pPr>
            <a:endParaRPr lang="en-US" sz="2000" dirty="0" smtClean="0">
              <a:latin typeface="Segoe UI Light" panose="020B0502040204020203" pitchFamily="34" charset="0"/>
              <a:cs typeface="Segoe UI Light" panose="020B0502040204020203" pitchFamily="34" charset="0"/>
            </a:endParaRPr>
          </a:p>
          <a:p>
            <a:pPr marL="342900" indent="-342900">
              <a:lnSpc>
                <a:spcPct val="100000"/>
              </a:lnSpc>
              <a:buAutoNum type="arabicPeriod"/>
            </a:pPr>
            <a:endParaRPr lang="en-US" sz="2000" b="1" dirty="0">
              <a:latin typeface="Segoe UI Light" panose="020B0502040204020203" pitchFamily="34" charset="0"/>
              <a:cs typeface="Segoe UI Light" panose="020B0502040204020203" pitchFamily="34" charset="0"/>
            </a:endParaRPr>
          </a:p>
        </p:txBody>
      </p:sp>
      <p:pic>
        <p:nvPicPr>
          <p:cNvPr id="3074" name="Picture 2" descr="https://github.com/Microsoft/WinObjC/wiki/images/clip_image01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6552" y="2930166"/>
            <a:ext cx="65024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thebigboss.org/wp-content/uploads/2014/ios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2661" y="57071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88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Bridge for </a:t>
            </a:r>
            <a:r>
              <a:rPr lang="en-US" dirty="0" smtClean="0"/>
              <a:t>iOS Status</a:t>
            </a:r>
            <a:r>
              <a:rPr lang="en-US" dirty="0"/>
              <a:t/>
            </a:r>
            <a:br>
              <a:rPr lang="en-US" dirty="0"/>
            </a:br>
            <a:endParaRPr lang="en-US" dirty="0"/>
          </a:p>
        </p:txBody>
      </p:sp>
      <p:sp>
        <p:nvSpPr>
          <p:cNvPr id="3" name="Text Placeholder 2"/>
          <p:cNvSpPr>
            <a:spLocks noGrp="1"/>
          </p:cNvSpPr>
          <p:nvPr>
            <p:ph idx="1"/>
          </p:nvPr>
        </p:nvSpPr>
        <p:spPr/>
        <p:txBody>
          <a:bodyPr>
            <a:normAutofit/>
          </a:bodyPr>
          <a:lstStyle/>
          <a:p>
            <a:pPr marL="0" indent="0">
              <a:buNone/>
            </a:pPr>
            <a:r>
              <a:rPr lang="en-US" sz="2400" dirty="0">
                <a:solidFill>
                  <a:schemeClr val="tx1">
                    <a:lumMod val="75000"/>
                  </a:schemeClr>
                </a:solidFill>
                <a:latin typeface="Segoe UI Light" panose="020B0502040204020203" pitchFamily="34" charset="0"/>
                <a:cs typeface="Segoe UI Light" panose="020B0502040204020203" pitchFamily="34" charset="0"/>
              </a:rPr>
              <a:t>Windows Bridge for </a:t>
            </a:r>
            <a:r>
              <a:rPr lang="en-US" sz="2400" dirty="0" smtClean="0">
                <a:solidFill>
                  <a:schemeClr val="tx1">
                    <a:lumMod val="75000"/>
                  </a:schemeClr>
                </a:solidFill>
                <a:latin typeface="Segoe UI Light" panose="020B0502040204020203" pitchFamily="34" charset="0"/>
                <a:cs typeface="Segoe UI Light" panose="020B0502040204020203" pitchFamily="34" charset="0"/>
              </a:rPr>
              <a:t>iOS was </a:t>
            </a:r>
            <a:r>
              <a:rPr lang="en-US" sz="2400" dirty="0">
                <a:solidFill>
                  <a:schemeClr val="tx1">
                    <a:lumMod val="75000"/>
                  </a:schemeClr>
                </a:solidFill>
                <a:latin typeface="Segoe UI Light" panose="020B0502040204020203" pitchFamily="34" charset="0"/>
                <a:cs typeface="Segoe UI Light" panose="020B0502040204020203" pitchFamily="34" charset="0"/>
              </a:rPr>
              <a:t>released to GitHub as an open source project in </a:t>
            </a:r>
            <a:r>
              <a:rPr lang="en-US" sz="2400" dirty="0" smtClean="0">
                <a:solidFill>
                  <a:schemeClr val="tx1">
                    <a:lumMod val="75000"/>
                  </a:schemeClr>
                </a:solidFill>
                <a:latin typeface="Segoe UI Light" panose="020B0502040204020203" pitchFamily="34" charset="0"/>
                <a:cs typeface="Segoe UI Light" panose="020B0502040204020203" pitchFamily="34" charset="0"/>
              </a:rPr>
              <a:t>August 2015 </a:t>
            </a:r>
            <a:r>
              <a:rPr lang="en-US" sz="2400" dirty="0">
                <a:solidFill>
                  <a:schemeClr val="tx1">
                    <a:lumMod val="75000"/>
                  </a:schemeClr>
                </a:solidFill>
                <a:latin typeface="Segoe UI Light" panose="020B0502040204020203" pitchFamily="34" charset="0"/>
                <a:cs typeface="Segoe UI Light" panose="020B0502040204020203" pitchFamily="34" charset="0"/>
              </a:rPr>
              <a:t>and </a:t>
            </a:r>
            <a:r>
              <a:rPr lang="en-US" sz="2400" dirty="0" smtClean="0">
                <a:solidFill>
                  <a:schemeClr val="tx1">
                    <a:lumMod val="75000"/>
                  </a:schemeClr>
                </a:solidFill>
                <a:latin typeface="Segoe UI Light" panose="020B0502040204020203" pitchFamily="34" charset="0"/>
                <a:cs typeface="Segoe UI Light" panose="020B0502040204020203" pitchFamily="34" charset="0"/>
              </a:rPr>
              <a:t>updated frequently</a:t>
            </a:r>
            <a:r>
              <a:rPr lang="en-US" sz="2400" dirty="0">
                <a:solidFill>
                  <a:schemeClr val="tx1">
                    <a:lumMod val="75000"/>
                  </a:schemeClr>
                </a:solidFill>
                <a:latin typeface="Segoe UI Light" panose="020B0502040204020203" pitchFamily="34" charset="0"/>
                <a:cs typeface="Segoe UI Light" panose="020B0502040204020203" pitchFamily="34" charset="0"/>
              </a:rPr>
              <a:t>. </a:t>
            </a:r>
            <a:endParaRPr lang="en-US" sz="2400" dirty="0" smtClean="0">
              <a:solidFill>
                <a:schemeClr val="tx1">
                  <a:lumMod val="75000"/>
                </a:schemeClr>
              </a:solidFill>
              <a:latin typeface="Segoe UI Light" panose="020B0502040204020203" pitchFamily="34" charset="0"/>
              <a:cs typeface="Segoe UI Light" panose="020B0502040204020203" pitchFamily="34" charset="0"/>
            </a:endParaRPr>
          </a:p>
          <a:p>
            <a:pPr marL="0" indent="0">
              <a:buNone/>
            </a:pPr>
            <a:endParaRPr lang="en-US" sz="2400" dirty="0">
              <a:solidFill>
                <a:schemeClr val="tx1">
                  <a:lumMod val="75000"/>
                </a:schemeClr>
              </a:solidFill>
              <a:latin typeface="Segoe UI Light" panose="020B0502040204020203" pitchFamily="34" charset="0"/>
              <a:cs typeface="Segoe UI Light" panose="020B0502040204020203" pitchFamily="34" charset="0"/>
            </a:endParaRPr>
          </a:p>
          <a:p>
            <a:pPr marL="0" indent="0">
              <a:buNone/>
            </a:pPr>
            <a:r>
              <a:rPr lang="en-US" sz="2400" dirty="0">
                <a:solidFill>
                  <a:schemeClr val="tx2">
                    <a:lumMod val="60000"/>
                    <a:lumOff val="40000"/>
                  </a:schemeClr>
                </a:solidFill>
                <a:latin typeface="Segoe UI Light" panose="020B0502040204020203" pitchFamily="34" charset="0"/>
                <a:cs typeface="Segoe UI Light" panose="020B0502040204020203" pitchFamily="34" charset="0"/>
                <a:hlinkClick r:id="rId3"/>
              </a:rPr>
              <a:t>https://github.com/Microsoft/WinObjC</a:t>
            </a:r>
            <a:r>
              <a:rPr lang="en-US" sz="2400" dirty="0" smtClean="0">
                <a:solidFill>
                  <a:schemeClr val="tx2">
                    <a:lumMod val="60000"/>
                    <a:lumOff val="40000"/>
                  </a:schemeClr>
                </a:solidFill>
                <a:latin typeface="Segoe UI Light" panose="020B0502040204020203" pitchFamily="34" charset="0"/>
                <a:cs typeface="Segoe UI Light" panose="020B0502040204020203" pitchFamily="34" charset="0"/>
                <a:hlinkClick r:id="rId3"/>
              </a:rPr>
              <a:t>/</a:t>
            </a:r>
            <a:r>
              <a:rPr lang="en-US" sz="2400" dirty="0" smtClean="0">
                <a:solidFill>
                  <a:schemeClr val="tx2">
                    <a:lumMod val="60000"/>
                    <a:lumOff val="40000"/>
                  </a:schemeClr>
                </a:solidFill>
                <a:latin typeface="Segoe UI Light" panose="020B0502040204020203" pitchFamily="34" charset="0"/>
                <a:cs typeface="Segoe UI Light" panose="020B0502040204020203" pitchFamily="34" charset="0"/>
              </a:rPr>
              <a:t> </a:t>
            </a:r>
            <a:endParaRPr lang="en-US" sz="2400" dirty="0">
              <a:solidFill>
                <a:schemeClr val="tx2">
                  <a:lumMod val="60000"/>
                  <a:lumOff val="40000"/>
                </a:schemeClr>
              </a:solidFill>
              <a:latin typeface="Segoe UI Light" panose="020B0502040204020203" pitchFamily="34" charset="0"/>
              <a:cs typeface="Segoe UI Light" panose="020B0502040204020203" pitchFamily="34" charset="0"/>
            </a:endParaRPr>
          </a:p>
        </p:txBody>
      </p:sp>
      <p:pic>
        <p:nvPicPr>
          <p:cNvPr id="8" name="Picture 2" descr="http://thebigboss.org/wp-content/uploads/2014/ios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9919" y="4808881"/>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51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Centennial</a:t>
            </a:r>
            <a:br>
              <a:rPr lang="en-US" dirty="0"/>
            </a:br>
            <a:endParaRPr lang="en-US" dirty="0"/>
          </a:p>
        </p:txBody>
      </p:sp>
      <p:sp>
        <p:nvSpPr>
          <p:cNvPr id="3" name="Text Placeholder 2"/>
          <p:cNvSpPr>
            <a:spLocks noGrp="1"/>
          </p:cNvSpPr>
          <p:nvPr>
            <p:ph idx="1"/>
          </p:nvPr>
        </p:nvSpPr>
        <p:spPr>
          <a:xfrm>
            <a:off x="628650" y="1653097"/>
            <a:ext cx="7886700" cy="3991701"/>
          </a:xfrm>
        </p:spPr>
        <p:txBody>
          <a:bodyPr>
            <a:normAutofit fontScale="62500" lnSpcReduction="20000"/>
          </a:bodyPr>
          <a:lstStyle/>
          <a:p>
            <a:pPr marL="0" indent="0">
              <a:lnSpc>
                <a:spcPct val="120000"/>
              </a:lnSpc>
              <a:buNone/>
            </a:pPr>
            <a:r>
              <a:rPr lang="en-US" dirty="0">
                <a:solidFill>
                  <a:schemeClr val="tx1">
                    <a:lumMod val="75000"/>
                  </a:schemeClr>
                </a:solidFill>
                <a:latin typeface="Segoe UI Light" panose="020B0502040204020203" pitchFamily="34" charset="0"/>
                <a:cs typeface="Segoe UI Light" panose="020B0502040204020203" pitchFamily="34" charset="0"/>
              </a:rPr>
              <a:t>Make classic Windows apps -Win32, .NET, COM- run on the Universal Platform.</a:t>
            </a:r>
            <a:endParaRPr lang="en-US" sz="2400" dirty="0">
              <a:solidFill>
                <a:srgbClr val="737373"/>
              </a:solidFill>
              <a:latin typeface="Segoe UI Light" panose="020B0502040204020203" pitchFamily="34" charset="0"/>
              <a:cs typeface="Segoe UI Light" panose="020B0502040204020203" pitchFamily="34" charset="0"/>
            </a:endParaRPr>
          </a:p>
          <a:p>
            <a:pPr marL="0" indent="0">
              <a:lnSpc>
                <a:spcPct val="120000"/>
              </a:lnSpc>
              <a:buNone/>
            </a:pPr>
            <a:endParaRPr lang="en-US" dirty="0" smtClean="0">
              <a:solidFill>
                <a:schemeClr val="tx1">
                  <a:lumMod val="75000"/>
                </a:schemeClr>
              </a:solidFill>
              <a:latin typeface="Segoe UI Light" panose="020B0502040204020203" pitchFamily="34" charset="0"/>
              <a:cs typeface="Segoe UI Light" panose="020B0502040204020203" pitchFamily="34" charset="0"/>
            </a:endParaRPr>
          </a:p>
          <a:p>
            <a:pPr>
              <a:lnSpc>
                <a:spcPct val="120000"/>
              </a:lnSpc>
            </a:pPr>
            <a:r>
              <a:rPr lang="en-US" dirty="0" smtClean="0">
                <a:solidFill>
                  <a:schemeClr val="tx1">
                    <a:lumMod val="75000"/>
                  </a:schemeClr>
                </a:solidFill>
                <a:latin typeface="Segoe UI Light" panose="020B0502040204020203" pitchFamily="34" charset="0"/>
                <a:cs typeface="Segoe UI Light" panose="020B0502040204020203" pitchFamily="34" charset="0"/>
              </a:rPr>
              <a:t>There are </a:t>
            </a:r>
            <a:r>
              <a:rPr lang="en-US" dirty="0">
                <a:solidFill>
                  <a:schemeClr val="tx1">
                    <a:lumMod val="75000"/>
                  </a:schemeClr>
                </a:solidFill>
                <a:latin typeface="Segoe UI Light" panose="020B0502040204020203" pitchFamily="34" charset="0"/>
                <a:cs typeface="Segoe UI Light" panose="020B0502040204020203" pitchFamily="34" charset="0"/>
              </a:rPr>
              <a:t>~16M classic apps that could be ported with Centennial</a:t>
            </a:r>
            <a:r>
              <a:rPr lang="en-US" dirty="0" smtClean="0">
                <a:solidFill>
                  <a:schemeClr val="tx1">
                    <a:lumMod val="75000"/>
                  </a:schemeClr>
                </a:solidFill>
                <a:latin typeface="Segoe UI Light" panose="020B0502040204020203" pitchFamily="34" charset="0"/>
                <a:cs typeface="Segoe UI Light" panose="020B0502040204020203" pitchFamily="34" charset="0"/>
              </a:rPr>
              <a:t>.</a:t>
            </a:r>
            <a:endParaRPr lang="en-US" u="sng" dirty="0">
              <a:solidFill>
                <a:schemeClr val="tx1">
                  <a:lumMod val="75000"/>
                </a:schemeClr>
              </a:solidFill>
              <a:latin typeface="Segoe UI Light" panose="020B0502040204020203" pitchFamily="34" charset="0"/>
              <a:cs typeface="Segoe UI Light" panose="020B0502040204020203" pitchFamily="34" charset="0"/>
            </a:endParaRPr>
          </a:p>
          <a:p>
            <a:pPr>
              <a:lnSpc>
                <a:spcPct val="120000"/>
              </a:lnSpc>
            </a:pPr>
            <a:r>
              <a:rPr lang="en-US" dirty="0">
                <a:latin typeface="Segoe UI Light" panose="020B0502040204020203" pitchFamily="34" charset="0"/>
                <a:cs typeface="Segoe UI Light" panose="020B0502040204020203" pitchFamily="34" charset="0"/>
              </a:rPr>
              <a:t>Project Centennial does not change anything in the code, it simply does some tricks to make app packaging and deployment run properly on UWP. </a:t>
            </a:r>
            <a:endParaRPr lang="en-US" u="sng" dirty="0">
              <a:solidFill>
                <a:schemeClr val="tx2">
                  <a:lumMod val="60000"/>
                  <a:lumOff val="40000"/>
                </a:schemeClr>
              </a:solidFill>
              <a:latin typeface="Segoe UI Light" panose="020B0502040204020203" pitchFamily="34" charset="0"/>
              <a:cs typeface="Segoe UI Light" panose="020B0502040204020203" pitchFamily="34" charset="0"/>
            </a:endParaRPr>
          </a:p>
          <a:p>
            <a:pPr>
              <a:lnSpc>
                <a:spcPct val="120000"/>
              </a:lnSpc>
            </a:pPr>
            <a:r>
              <a:rPr lang="en-US" dirty="0" smtClean="0">
                <a:latin typeface="Segoe UI Light" panose="020B0502040204020203" pitchFamily="34" charset="0"/>
                <a:cs typeface="Segoe UI Light" panose="020B0502040204020203" pitchFamily="34" charset="0"/>
              </a:rPr>
              <a:t>The </a:t>
            </a:r>
            <a:r>
              <a:rPr lang="en-US" dirty="0">
                <a:latin typeface="Segoe UI Light" panose="020B0502040204020203" pitchFamily="34" charset="0"/>
                <a:cs typeface="Segoe UI Light" panose="020B0502040204020203" pitchFamily="34" charset="0"/>
              </a:rPr>
              <a:t>Converter analyzes an MSI file, discovers and records what the app is doing during installation, what resources installs, what modifications it performs, etc. Then, an </a:t>
            </a:r>
            <a:r>
              <a:rPr lang="en-US" dirty="0" err="1">
                <a:latin typeface="Segoe UI Light" panose="020B0502040204020203" pitchFamily="34" charset="0"/>
                <a:cs typeface="Segoe UI Light" panose="020B0502040204020203" pitchFamily="34" charset="0"/>
              </a:rPr>
              <a:t>AppX</a:t>
            </a:r>
            <a:r>
              <a:rPr lang="en-US" dirty="0">
                <a:latin typeface="Segoe UI Light" panose="020B0502040204020203" pitchFamily="34" charset="0"/>
                <a:cs typeface="Segoe UI Light" panose="020B0502040204020203" pitchFamily="34" charset="0"/>
              </a:rPr>
              <a:t> is generated, including live tiles, which developers can test and load to the Store</a:t>
            </a:r>
            <a:r>
              <a:rPr lang="en-US" dirty="0" smtClean="0">
                <a:latin typeface="Segoe UI Light" panose="020B0502040204020203" pitchFamily="34" charset="0"/>
                <a:cs typeface="Segoe UI Light" panose="020B0502040204020203" pitchFamily="34" charset="0"/>
              </a:rPr>
              <a:t>.</a:t>
            </a:r>
          </a:p>
          <a:p>
            <a:pPr marL="0" indent="0">
              <a:lnSpc>
                <a:spcPct val="120000"/>
              </a:lnSpc>
              <a:buNone/>
            </a:pPr>
            <a:endParaRPr lang="en-US" dirty="0">
              <a:latin typeface="Segoe UI Light" panose="020B0502040204020203" pitchFamily="34" charset="0"/>
              <a:cs typeface="Segoe UI Light" panose="020B0502040204020203" pitchFamily="34" charset="0"/>
            </a:endParaRPr>
          </a:p>
          <a:p>
            <a:pPr marL="0" indent="0">
              <a:lnSpc>
                <a:spcPct val="120000"/>
              </a:lnSpc>
              <a:buNone/>
            </a:pPr>
            <a:r>
              <a:rPr lang="en-US" dirty="0" smtClean="0">
                <a:latin typeface="Segoe UI Light" panose="020B0502040204020203" pitchFamily="34" charset="0"/>
                <a:cs typeface="Segoe UI Light" panose="020B0502040204020203" pitchFamily="34" charset="0"/>
              </a:rPr>
              <a:t>More </a:t>
            </a:r>
            <a:r>
              <a:rPr lang="en-US" dirty="0">
                <a:latin typeface="Segoe UI Light" panose="020B0502040204020203" pitchFamily="34" charset="0"/>
                <a:cs typeface="Segoe UI Light" panose="020B0502040204020203" pitchFamily="34" charset="0"/>
              </a:rPr>
              <a:t>details can be found by watching this Build 2015 </a:t>
            </a:r>
            <a:r>
              <a:rPr lang="en-US" dirty="0">
                <a:latin typeface="Segoe UI Light" panose="020B0502040204020203" pitchFamily="34" charset="0"/>
                <a:cs typeface="Segoe UI Light" panose="020B0502040204020203" pitchFamily="34" charset="0"/>
                <a:hlinkClick r:id="rId3"/>
              </a:rPr>
              <a:t>session</a:t>
            </a:r>
            <a:r>
              <a:rPr lang="en-US" dirty="0">
                <a:latin typeface="Segoe UI Light" panose="020B0502040204020203" pitchFamily="34" charset="0"/>
                <a:cs typeface="Segoe UI Light" panose="020B0502040204020203" pitchFamily="34" charset="0"/>
              </a:rPr>
              <a:t>.</a:t>
            </a:r>
            <a:endParaRPr lang="en-US"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383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Centennial Status</a:t>
            </a:r>
            <a:endParaRPr lang="en-US" dirty="0"/>
          </a:p>
        </p:txBody>
      </p:sp>
      <p:sp>
        <p:nvSpPr>
          <p:cNvPr id="3" name="Text Placeholder 2"/>
          <p:cNvSpPr>
            <a:spLocks noGrp="1"/>
          </p:cNvSpPr>
          <p:nvPr>
            <p:ph idx="1"/>
          </p:nvPr>
        </p:nvSpPr>
        <p:spPr/>
        <p:txBody>
          <a:bodyPr>
            <a:normAutofit/>
          </a:bodyPr>
          <a:lstStyle/>
          <a:p>
            <a:pPr marL="0" indent="0">
              <a:buNone/>
            </a:pPr>
            <a:r>
              <a:rPr lang="en-US" sz="2400" dirty="0" smtClean="0">
                <a:latin typeface="Segoe UI Light" panose="020B0502040204020203" pitchFamily="34" charset="0"/>
                <a:cs typeface="Segoe UI Light" panose="020B0502040204020203" pitchFamily="34" charset="0"/>
              </a:rPr>
              <a:t>Early </a:t>
            </a:r>
            <a:r>
              <a:rPr lang="en-US" sz="2400" dirty="0">
                <a:latin typeface="Segoe UI Light" panose="020B0502040204020203" pitchFamily="34" charset="0"/>
                <a:cs typeface="Segoe UI Light" panose="020B0502040204020203" pitchFamily="34" charset="0"/>
              </a:rPr>
              <a:t>iteration of the tools </a:t>
            </a:r>
            <a:r>
              <a:rPr lang="en-US" sz="2400" dirty="0" smtClean="0">
                <a:latin typeface="Segoe UI Light" panose="020B0502040204020203" pitchFamily="34" charset="0"/>
                <a:cs typeface="Segoe UI Light" panose="020B0502040204020203" pitchFamily="34" charset="0"/>
              </a:rPr>
              <a:t>will be released soon</a:t>
            </a:r>
            <a:r>
              <a:rPr lang="en-US" sz="2400" dirty="0">
                <a:latin typeface="Segoe UI Light" panose="020B0502040204020203" pitchFamily="34" charset="0"/>
                <a:cs typeface="Segoe UI Light" panose="020B0502040204020203" pitchFamily="34" charset="0"/>
              </a:rPr>
              <a:t>, and then </a:t>
            </a:r>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program and support </a:t>
            </a:r>
            <a:r>
              <a:rPr lang="en-US" sz="2400" dirty="0" smtClean="0">
                <a:latin typeface="Segoe UI Light" panose="020B0502040204020203" pitchFamily="34" charset="0"/>
                <a:cs typeface="Segoe UI Light" panose="020B0502040204020203" pitchFamily="34" charset="0"/>
              </a:rPr>
              <a:t>will be expanded to a </a:t>
            </a:r>
            <a:r>
              <a:rPr lang="en-US" sz="2400" dirty="0">
                <a:latin typeface="Segoe UI Light" panose="020B0502040204020203" pitchFamily="34" charset="0"/>
                <a:cs typeface="Segoe UI Light" panose="020B0502040204020203" pitchFamily="34" charset="0"/>
              </a:rPr>
              <a:t>broader range of developers.</a:t>
            </a:r>
            <a:endParaRPr lang="en-US" sz="2400" dirty="0" smtClean="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2366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Project Westminster </a:t>
            </a:r>
            <a:r>
              <a:rPr lang="en-US" dirty="0" smtClean="0"/>
              <a:t>(Hosted </a:t>
            </a:r>
            <a:r>
              <a:rPr lang="en-US" dirty="0"/>
              <a:t>Web </a:t>
            </a:r>
            <a:r>
              <a:rPr lang="en-US" dirty="0" smtClean="0"/>
              <a:t>Apps)</a:t>
            </a:r>
            <a:r>
              <a:rPr lang="en-US" dirty="0"/>
              <a:t/>
            </a:r>
            <a:br>
              <a:rPr lang="en-US" dirty="0"/>
            </a:br>
            <a:endParaRPr lang="en-US" dirty="0"/>
          </a:p>
        </p:txBody>
      </p:sp>
      <p:sp>
        <p:nvSpPr>
          <p:cNvPr id="3" name="Text Placeholder 2"/>
          <p:cNvSpPr>
            <a:spLocks noGrp="1"/>
          </p:cNvSpPr>
          <p:nvPr>
            <p:ph idx="1"/>
          </p:nvPr>
        </p:nvSpPr>
        <p:spPr>
          <a:xfrm>
            <a:off x="628650" y="1474816"/>
            <a:ext cx="7886700" cy="3991701"/>
          </a:xfrm>
        </p:spPr>
        <p:txBody>
          <a:bodyPr>
            <a:normAutofit/>
          </a:bodyPr>
          <a:lstStyle/>
          <a:p>
            <a:pPr marL="0" indent="0">
              <a:lnSpc>
                <a:spcPct val="100000"/>
              </a:lnSpc>
              <a:buNone/>
            </a:pPr>
            <a:r>
              <a:rPr lang="en-US" sz="1600" dirty="0">
                <a:latin typeface="Segoe UI Light" panose="020B0502040204020203" pitchFamily="34" charset="0"/>
                <a:cs typeface="Segoe UI Light" panose="020B0502040204020203" pitchFamily="34" charset="0"/>
              </a:rPr>
              <a:t>The Windows Bridge for web apps makes it easy to publish your responsive web app to the Windows Store as a Universal Windows Platform (UWP) app, while reusing your existing code and workflow.</a:t>
            </a:r>
          </a:p>
          <a:p>
            <a:pPr>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Easily scale your responsive web app to different devices.</a:t>
            </a:r>
          </a:p>
          <a:p>
            <a:pPr>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Interact with native Windows APIs from JavaScript running on your website.</a:t>
            </a:r>
          </a:p>
          <a:p>
            <a:pPr>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Integrate with Cortana voice commands.</a:t>
            </a:r>
          </a:p>
          <a:p>
            <a:pPr>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Debug your app with Microsoft Edge F12 Developer Tools.</a:t>
            </a:r>
          </a:p>
          <a:p>
            <a:pPr>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Track status, ratings, and reviews, see analytics, and get paid for all of your Windows app in the Windows Store.</a:t>
            </a:r>
            <a:endParaRPr lang="uk-UA" sz="1600" dirty="0">
              <a:latin typeface="Segoe UI Light" panose="020B0502040204020203" pitchFamily="34" charset="0"/>
              <a:cs typeface="Segoe UI Light" panose="020B0502040204020203" pitchFamily="34" charset="0"/>
            </a:endParaRPr>
          </a:p>
          <a:p>
            <a:pPr>
              <a:buFont typeface="Arial" panose="020B0604020202020204" pitchFamily="34" charset="0"/>
              <a:buChar char="•"/>
            </a:pPr>
            <a:r>
              <a:rPr lang="en-US" sz="1600" dirty="0">
                <a:latin typeface="Segoe UI Light" panose="020B0502040204020203" pitchFamily="34" charset="0"/>
                <a:cs typeface="Segoe UI Light" panose="020B0502040204020203" pitchFamily="34" charset="0"/>
              </a:rPr>
              <a:t>Updates should be pushed to web-server not the app.</a:t>
            </a:r>
          </a:p>
        </p:txBody>
      </p:sp>
      <p:pic>
        <p:nvPicPr>
          <p:cNvPr id="2" name="Picture 1"/>
          <p:cNvPicPr>
            <a:picLocks noChangeAspect="1"/>
          </p:cNvPicPr>
          <p:nvPr/>
        </p:nvPicPr>
        <p:blipFill>
          <a:blip r:embed="rId3"/>
          <a:stretch>
            <a:fillRect/>
          </a:stretch>
        </p:blipFill>
        <p:spPr>
          <a:xfrm>
            <a:off x="2981642" y="4681136"/>
            <a:ext cx="6145105" cy="1400664"/>
          </a:xfrm>
          <a:prstGeom prst="rect">
            <a:avLst/>
          </a:prstGeom>
        </p:spPr>
      </p:pic>
      <p:pic>
        <p:nvPicPr>
          <p:cNvPr id="8194" name="Picture 2" descr="https://upload.wikimedia.org/wikipedia/commons/thumb/6/61/HTML5_logo_and_wordmark.svg/128px-HTML5_logo_and_wordmark.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150" y="365129"/>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69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2539"/>
            <a:ext cx="7886700" cy="1325563"/>
          </a:xfrm>
        </p:spPr>
        <p:txBody>
          <a:bodyPr>
            <a:normAutofit/>
          </a:bodyPr>
          <a:lstStyle/>
          <a:p>
            <a:r>
              <a:rPr lang="en-US" dirty="0" smtClean="0"/>
              <a:t>Project Westminster</a:t>
            </a:r>
            <a:r>
              <a:rPr lang="en-US" dirty="0"/>
              <a:t/>
            </a:r>
            <a:br>
              <a:rPr lang="en-US" dirty="0"/>
            </a:br>
            <a:endParaRPr lang="en-US" dirty="0"/>
          </a:p>
        </p:txBody>
      </p:sp>
      <p:sp>
        <p:nvSpPr>
          <p:cNvPr id="4" name="Content Placeholder 3"/>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184946" y="1186081"/>
            <a:ext cx="7669745" cy="3874847"/>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1313029" y="4187003"/>
            <a:ext cx="7605768" cy="1747850"/>
          </a:xfrm>
          <a:prstGeom prst="rect">
            <a:avLst/>
          </a:prstGeom>
          <a:ln>
            <a:noFill/>
          </a:ln>
          <a:effectLst>
            <a:outerShdw blurRad="292100" dist="139700" dir="2700000" algn="tl" rotWithShape="0">
              <a:srgbClr val="333333">
                <a:alpha val="65000"/>
              </a:srgbClr>
            </a:outerShdw>
          </a:effectLst>
        </p:spPr>
      </p:pic>
      <p:pic>
        <p:nvPicPr>
          <p:cNvPr id="9" name="Picture 2" descr="https://upload.wikimedia.org/wikipedia/commons/thumb/6/61/HTML5_logo_and_wordmark.svg/128px-HTML5_logo_and_wordmark.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8150" y="365129"/>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80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Westminster </a:t>
            </a:r>
            <a:r>
              <a:rPr lang="en-US" dirty="0" smtClean="0"/>
              <a:t>Status</a:t>
            </a:r>
            <a:endParaRPr lang="en-US" dirty="0"/>
          </a:p>
        </p:txBody>
      </p:sp>
      <p:sp>
        <p:nvSpPr>
          <p:cNvPr id="3" name="Text Placeholder 2"/>
          <p:cNvSpPr>
            <a:spLocks noGrp="1"/>
          </p:cNvSpPr>
          <p:nvPr>
            <p:ph idx="1"/>
          </p:nvPr>
        </p:nvSpPr>
        <p:spPr/>
        <p:txBody>
          <a:bodyPr>
            <a:normAutofit/>
          </a:bodyPr>
          <a:lstStyle/>
          <a:p>
            <a:pPr marL="0" indent="0">
              <a:buNone/>
            </a:pPr>
            <a:r>
              <a:rPr lang="en-US" sz="2400" dirty="0" smtClean="0">
                <a:latin typeface="Segoe UI Light" panose="020B0502040204020203" pitchFamily="34" charset="0"/>
                <a:cs typeface="Segoe UI Light" panose="020B0502040204020203" pitchFamily="34" charset="0"/>
              </a:rPr>
              <a:t>Shipped </a:t>
            </a:r>
            <a:r>
              <a:rPr lang="en-US" sz="2400" dirty="0">
                <a:latin typeface="Segoe UI Light" panose="020B0502040204020203" pitchFamily="34" charset="0"/>
                <a:cs typeface="Segoe UI Light" panose="020B0502040204020203" pitchFamily="34" charset="0"/>
              </a:rPr>
              <a:t>as part of the standard Windows 10 SDK in July and </a:t>
            </a:r>
            <a:r>
              <a:rPr lang="en-US" sz="2400" dirty="0" smtClean="0">
                <a:latin typeface="Segoe UI Light" panose="020B0502040204020203" pitchFamily="34" charset="0"/>
                <a:cs typeface="Segoe UI Light" panose="020B0502040204020203" pitchFamily="34" charset="0"/>
              </a:rPr>
              <a:t>already </a:t>
            </a:r>
            <a:r>
              <a:rPr lang="en-US" sz="2400" dirty="0">
                <a:latin typeface="Segoe UI Light" panose="020B0502040204020203" pitchFamily="34" charset="0"/>
                <a:cs typeface="Segoe UI Light" panose="020B0502040204020203" pitchFamily="34" charset="0"/>
              </a:rPr>
              <a:t>seen adoption from companies such as </a:t>
            </a:r>
            <a:r>
              <a:rPr lang="en-US" sz="2400" dirty="0" err="1">
                <a:latin typeface="Segoe UI Light" panose="020B0502040204020203" pitchFamily="34" charset="0"/>
                <a:cs typeface="Segoe UI Light" panose="020B0502040204020203" pitchFamily="34" charset="0"/>
              </a:rPr>
              <a:t>Shazam</a:t>
            </a:r>
            <a:r>
              <a:rPr lang="en-US" sz="2400" dirty="0">
                <a:latin typeface="Segoe UI Light" panose="020B0502040204020203" pitchFamily="34" charset="0"/>
                <a:cs typeface="Segoe UI Light" panose="020B0502040204020203" pitchFamily="34" charset="0"/>
              </a:rPr>
              <a:t> and Yahoo.</a:t>
            </a:r>
          </a:p>
        </p:txBody>
      </p:sp>
      <p:pic>
        <p:nvPicPr>
          <p:cNvPr id="8" name="Picture 2" descr="https://upload.wikimedia.org/wikipedia/commons/thumb/6/61/HTML5_logo_and_wordmark.svg/128px-HTML5_logo_and_wordma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150" y="365129"/>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11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Mobilize.NET</a:t>
            </a:r>
            <a:br>
              <a:rPr lang="en-US" dirty="0"/>
            </a:br>
            <a:endParaRPr lang="en-US" dirty="0"/>
          </a:p>
        </p:txBody>
      </p:sp>
      <p:sp>
        <p:nvSpPr>
          <p:cNvPr id="5" name="Content Placeholder 4"/>
          <p:cNvSpPr>
            <a:spLocks noGrp="1"/>
          </p:cNvSpPr>
          <p:nvPr>
            <p:ph idx="1"/>
          </p:nvPr>
        </p:nvSpPr>
        <p:spPr>
          <a:xfrm>
            <a:off x="628650" y="1236453"/>
            <a:ext cx="7886700" cy="4580875"/>
          </a:xfrm>
        </p:spPr>
        <p:txBody>
          <a:bodyPr>
            <a:normAutofit/>
          </a:bodyPr>
          <a:lstStyle/>
          <a:p>
            <a:pPr marL="0" indent="0">
              <a:lnSpc>
                <a:spcPct val="100000"/>
              </a:lnSpc>
              <a:buNone/>
            </a:pPr>
            <a:r>
              <a:rPr lang="en-US" sz="1800" dirty="0" smtClean="0">
                <a:latin typeface="Segoe UI Light" panose="020B0502040204020203" pitchFamily="34" charset="0"/>
                <a:cs typeface="Segoe UI Light" panose="020B0502040204020203" pitchFamily="34" charset="0"/>
              </a:rPr>
              <a:t>Bridge </a:t>
            </a:r>
            <a:r>
              <a:rPr lang="en-US" sz="1800" dirty="0">
                <a:latin typeface="Segoe UI Light" panose="020B0502040204020203" pitchFamily="34" charset="0"/>
                <a:cs typeface="Segoe UI Light" panose="020B0502040204020203" pitchFamily="34" charset="0"/>
              </a:rPr>
              <a:t>for bringing Silverlight apps to the Universal Windows </a:t>
            </a:r>
            <a:r>
              <a:rPr lang="en-US" sz="1800" dirty="0" smtClean="0">
                <a:latin typeface="Segoe UI Light" panose="020B0502040204020203" pitchFamily="34" charset="0"/>
                <a:cs typeface="Segoe UI Light" panose="020B0502040204020203" pitchFamily="34" charset="0"/>
              </a:rPr>
              <a:t>Platform.</a:t>
            </a:r>
          </a:p>
          <a:p>
            <a:pPr marL="0" indent="0">
              <a:lnSpc>
                <a:spcPct val="100000"/>
              </a:lnSpc>
              <a:buNone/>
            </a:pPr>
            <a:r>
              <a:rPr lang="en-US" sz="1800" dirty="0" smtClean="0">
                <a:latin typeface="Segoe UI Light" panose="020B0502040204020203" pitchFamily="34" charset="0"/>
                <a:cs typeface="Segoe UI Light" panose="020B0502040204020203" pitchFamily="34" charset="0"/>
              </a:rPr>
              <a:t>Get </a:t>
            </a:r>
            <a:r>
              <a:rPr lang="en-US" sz="1800" dirty="0">
                <a:latin typeface="Segoe UI Light" panose="020B0502040204020203" pitchFamily="34" charset="0"/>
                <a:cs typeface="Segoe UI Light" panose="020B0502040204020203" pitchFamily="34" charset="0"/>
              </a:rPr>
              <a:t>native C# code with no runtimes</a:t>
            </a:r>
            <a:r>
              <a:rPr lang="en-US" sz="1800" dirty="0" smtClean="0">
                <a:latin typeface="Segoe UI Light" panose="020B0502040204020203" pitchFamily="34" charset="0"/>
                <a:cs typeface="Segoe UI Light" panose="020B0502040204020203" pitchFamily="34" charset="0"/>
              </a:rPr>
              <a:t>:</a:t>
            </a:r>
            <a:endParaRPr lang="en-US" sz="1800" dirty="0">
              <a:latin typeface="Segoe UI Light" panose="020B0502040204020203" pitchFamily="34" charset="0"/>
              <a:cs typeface="Segoe UI Light" panose="020B0502040204020203" pitchFamily="34" charset="0"/>
            </a:endParaRPr>
          </a:p>
          <a:p>
            <a:pPr>
              <a:lnSpc>
                <a:spcPct val="100000"/>
              </a:lnSpc>
            </a:pPr>
            <a:r>
              <a:rPr lang="en-US" sz="1800" dirty="0">
                <a:latin typeface="Segoe UI Light" panose="020B0502040204020203" pitchFamily="34" charset="0"/>
                <a:cs typeface="Segoe UI Light" panose="020B0502040204020203" pitchFamily="34" charset="0"/>
              </a:rPr>
              <a:t>Convert Windows Silverlight Phone </a:t>
            </a:r>
            <a:r>
              <a:rPr lang="en-US" sz="1800" dirty="0" smtClean="0">
                <a:latin typeface="Segoe UI Light" panose="020B0502040204020203" pitchFamily="34" charset="0"/>
                <a:cs typeface="Segoe UI Light" panose="020B0502040204020203" pitchFamily="34" charset="0"/>
              </a:rPr>
              <a:t>8.x </a:t>
            </a:r>
            <a:r>
              <a:rPr lang="en-US" sz="1800" dirty="0">
                <a:latin typeface="Segoe UI Light" panose="020B0502040204020203" pitchFamily="34" charset="0"/>
                <a:cs typeface="Segoe UI Light" panose="020B0502040204020203" pitchFamily="34" charset="0"/>
              </a:rPr>
              <a:t>apps to Windows 10 apps.</a:t>
            </a:r>
          </a:p>
          <a:p>
            <a:pPr>
              <a:lnSpc>
                <a:spcPct val="100000"/>
              </a:lnSpc>
            </a:pPr>
            <a:r>
              <a:rPr lang="en-US" sz="1800" dirty="0">
                <a:latin typeface="Segoe UI Light" panose="020B0502040204020203" pitchFamily="34" charset="0"/>
                <a:cs typeface="Segoe UI Light" panose="020B0502040204020203" pitchFamily="34" charset="0"/>
              </a:rPr>
              <a:t>Migrate workloads in 1/3 the time, 1/3 the normal cost.</a:t>
            </a:r>
          </a:p>
          <a:p>
            <a:pPr>
              <a:lnSpc>
                <a:spcPct val="100000"/>
              </a:lnSpc>
            </a:pPr>
            <a:r>
              <a:rPr lang="en-US" sz="1800" dirty="0">
                <a:latin typeface="Segoe UI Light" panose="020B0502040204020203" pitchFamily="34" charset="0"/>
                <a:cs typeface="Segoe UI Light" panose="020B0502040204020203" pitchFamily="34" charset="0"/>
              </a:rPr>
              <a:t>Enables the top 80% of apps to be converted 80% of the way.</a:t>
            </a:r>
          </a:p>
          <a:p>
            <a:pPr>
              <a:lnSpc>
                <a:spcPct val="100000"/>
              </a:lnSpc>
            </a:pPr>
            <a:r>
              <a:rPr lang="en-US" sz="1800" dirty="0">
                <a:latin typeface="Segoe UI Light" panose="020B0502040204020203" pitchFamily="34" charset="0"/>
                <a:cs typeface="Segoe UI Light" panose="020B0502040204020203" pitchFamily="34" charset="0"/>
              </a:rPr>
              <a:t>Includes mappings for top APIs and components.</a:t>
            </a:r>
          </a:p>
          <a:p>
            <a:pPr>
              <a:lnSpc>
                <a:spcPct val="100000"/>
              </a:lnSpc>
            </a:pPr>
            <a:r>
              <a:rPr lang="en-US" sz="1800" dirty="0">
                <a:latin typeface="Segoe UI Light" panose="020B0502040204020203" pitchFamily="34" charset="0"/>
                <a:cs typeface="Segoe UI Light" panose="020B0502040204020203" pitchFamily="34" charset="0"/>
              </a:rPr>
              <a:t>Supports open source extensibility model - anyone can contribute </a:t>
            </a:r>
            <a:r>
              <a:rPr lang="en-US" sz="1800" dirty="0" smtClean="0">
                <a:latin typeface="Segoe UI Light" panose="020B0502040204020203" pitchFamily="34" charset="0"/>
                <a:cs typeface="Segoe UI Light" panose="020B0502040204020203" pitchFamily="34" charset="0"/>
              </a:rPr>
              <a:t>mapping</a:t>
            </a:r>
          </a:p>
        </p:txBody>
      </p:sp>
      <p:pic>
        <p:nvPicPr>
          <p:cNvPr id="10242" name="Picture 2" descr="http://www.file-extensions.org/imgs/app-icon/128/3682/microsoft-silverl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691" y="322053"/>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682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Mobilize.NET</a:t>
            </a:r>
            <a:br>
              <a:rPr lang="en-US" dirty="0"/>
            </a:br>
            <a:endParaRPr lang="en-US" dirty="0"/>
          </a:p>
        </p:txBody>
      </p:sp>
      <p:sp>
        <p:nvSpPr>
          <p:cNvPr id="5" name="Content Placeholder 4"/>
          <p:cNvSpPr>
            <a:spLocks noGrp="1"/>
          </p:cNvSpPr>
          <p:nvPr>
            <p:ph idx="1"/>
          </p:nvPr>
        </p:nvSpPr>
        <p:spPr>
          <a:xfrm>
            <a:off x="628650" y="1236453"/>
            <a:ext cx="7886700" cy="4580875"/>
          </a:xfrm>
        </p:spPr>
        <p:txBody>
          <a:bodyPr>
            <a:normAutofit/>
          </a:bodyPr>
          <a:lstStyle/>
          <a:p>
            <a:pPr marL="0" indent="0">
              <a:lnSpc>
                <a:spcPct val="120000"/>
              </a:lnSpc>
              <a:buNone/>
            </a:pPr>
            <a:r>
              <a:rPr lang="en-US" sz="2000" dirty="0">
                <a:latin typeface="Segoe UI Light" panose="020B0502040204020203" pitchFamily="34" charset="0"/>
                <a:cs typeface="Segoe UI Light" panose="020B0502040204020203" pitchFamily="34" charset="0"/>
              </a:rPr>
              <a:t>Converting an </a:t>
            </a:r>
            <a:r>
              <a:rPr lang="en-US" sz="2000" dirty="0" smtClean="0">
                <a:latin typeface="Segoe UI Light" panose="020B0502040204020203" pitchFamily="34" charset="0"/>
                <a:cs typeface="Segoe UI Light" panose="020B0502040204020203" pitchFamily="34" charset="0"/>
              </a:rPr>
              <a:t>application</a:t>
            </a:r>
          </a:p>
          <a:p>
            <a:pPr>
              <a:lnSpc>
                <a:spcPct val="120000"/>
              </a:lnSpc>
            </a:pPr>
            <a:r>
              <a:rPr lang="en-US" sz="2000" dirty="0">
                <a:latin typeface="Segoe UI Light" panose="020B0502040204020203" pitchFamily="34" charset="0"/>
                <a:cs typeface="Segoe UI Light" panose="020B0502040204020203" pitchFamily="34" charset="0"/>
              </a:rPr>
              <a:t>Project and manifest conversion</a:t>
            </a:r>
            <a:br>
              <a:rPr lang="en-US" sz="2000" dirty="0">
                <a:latin typeface="Segoe UI Light" panose="020B0502040204020203" pitchFamily="34" charset="0"/>
                <a:cs typeface="Segoe UI Light" panose="020B0502040204020203" pitchFamily="34" charset="0"/>
              </a:rPr>
            </a:br>
            <a:r>
              <a:rPr lang="en-US" sz="1600" dirty="0">
                <a:latin typeface="Segoe UI Light" panose="020B0502040204020203" pitchFamily="34" charset="0"/>
                <a:cs typeface="Segoe UI Light" panose="020B0502040204020203" pitchFamily="34" charset="0"/>
              </a:rPr>
              <a:t>Manifests of WPS 8.0 and 8.1 are very different from each other. The big difference is that WPS 8.0 manifests reference elements that come from different namespaces.  Mobilize SL bridge saves developers a lot of work by converting both WPS manifest versions to the new UWP one.</a:t>
            </a:r>
            <a:endParaRPr lang="en-US" sz="1400" dirty="0" smtClean="0">
              <a:latin typeface="Segoe UI Light" panose="020B0502040204020203" pitchFamily="34" charset="0"/>
              <a:cs typeface="Segoe UI Light" panose="020B0502040204020203" pitchFamily="34" charset="0"/>
            </a:endParaRPr>
          </a:p>
          <a:p>
            <a:pPr>
              <a:lnSpc>
                <a:spcPct val="120000"/>
              </a:lnSpc>
            </a:pPr>
            <a:r>
              <a:rPr lang="en-US" sz="2000" dirty="0">
                <a:latin typeface="Segoe UI Light" panose="020B0502040204020203" pitchFamily="34" charset="0"/>
                <a:cs typeface="Segoe UI Light" panose="020B0502040204020203" pitchFamily="34" charset="0"/>
              </a:rPr>
              <a:t>API changes</a:t>
            </a:r>
            <a:br>
              <a:rPr lang="en-US" sz="2000" dirty="0">
                <a:latin typeface="Segoe UI Light" panose="020B0502040204020203" pitchFamily="34" charset="0"/>
                <a:cs typeface="Segoe UI Light" panose="020B0502040204020203" pitchFamily="34" charset="0"/>
              </a:rPr>
            </a:br>
            <a:r>
              <a:rPr lang="en-US" sz="1600" dirty="0">
                <a:latin typeface="Segoe UI Light" panose="020B0502040204020203" pitchFamily="34" charset="0"/>
                <a:cs typeface="Segoe UI Light" panose="020B0502040204020203" pitchFamily="34" charset="0"/>
              </a:rPr>
              <a:t>The first release </a:t>
            </a:r>
            <a:r>
              <a:rPr lang="en-US" sz="1600" dirty="0" smtClean="0">
                <a:latin typeface="Segoe UI Light" panose="020B0502040204020203" pitchFamily="34" charset="0"/>
                <a:cs typeface="Segoe UI Light" panose="020B0502040204020203" pitchFamily="34" charset="0"/>
              </a:rPr>
              <a:t>includes </a:t>
            </a:r>
            <a:r>
              <a:rPr lang="en-US" sz="1600" dirty="0">
                <a:latin typeface="Segoe UI Light" panose="020B0502040204020203" pitchFamily="34" charset="0"/>
                <a:cs typeface="Segoe UI Light" panose="020B0502040204020203" pitchFamily="34" charset="0"/>
              </a:rPr>
              <a:t>700 mappings, based on analysis that Microsoft did for </a:t>
            </a:r>
            <a:r>
              <a:rPr lang="en-US" sz="1600" dirty="0" err="1">
                <a:latin typeface="Segoe UI Light" panose="020B0502040204020203" pitchFamily="34" charset="0"/>
                <a:cs typeface="Segoe UI Light" panose="020B0502040204020203" pitchFamily="34" charset="0"/>
              </a:rPr>
              <a:t>Mobilize.Net</a:t>
            </a:r>
            <a:r>
              <a:rPr lang="en-US" sz="1600" dirty="0">
                <a:latin typeface="Segoe UI Light" panose="020B0502040204020203" pitchFamily="34" charset="0"/>
                <a:cs typeface="Segoe UI Light" panose="020B0502040204020203" pitchFamily="34" charset="0"/>
              </a:rPr>
              <a:t> of the most frequently used properties, methods, and events (PMEs). An additional 500 hundred mappings will be added in a couple of </a:t>
            </a:r>
            <a:r>
              <a:rPr lang="en-US" sz="1600" dirty="0" smtClean="0">
                <a:latin typeface="Segoe UI Light" panose="020B0502040204020203" pitchFamily="34" charset="0"/>
                <a:cs typeface="Segoe UI Light" panose="020B0502040204020203" pitchFamily="34" charset="0"/>
              </a:rPr>
              <a:t>months. The </a:t>
            </a:r>
            <a:r>
              <a:rPr lang="en-US" sz="1600" dirty="0">
                <a:latin typeface="Segoe UI Light" panose="020B0502040204020203" pitchFamily="34" charset="0"/>
                <a:cs typeface="Segoe UI Light" panose="020B0502040204020203" pitchFamily="34" charset="0"/>
              </a:rPr>
              <a:t>initial 1200 available by year end should cover about 80% of all APIs used in the Silverlight Phone apps in the Windows Store</a:t>
            </a:r>
            <a:r>
              <a:rPr lang="en-US" sz="1600" dirty="0" smtClean="0">
                <a:latin typeface="Segoe UI Light" panose="020B0502040204020203" pitchFamily="34" charset="0"/>
                <a:cs typeface="Segoe UI Light" panose="020B0502040204020203" pitchFamily="34" charset="0"/>
              </a:rPr>
              <a:t>.</a:t>
            </a:r>
            <a:endParaRPr lang="en-US" sz="2000" dirty="0" smtClean="0">
              <a:latin typeface="Segoe UI Light" panose="020B0502040204020203" pitchFamily="34" charset="0"/>
              <a:cs typeface="Segoe UI Light" panose="020B0502040204020203" pitchFamily="34" charset="0"/>
            </a:endParaRPr>
          </a:p>
        </p:txBody>
      </p:sp>
      <p:pic>
        <p:nvPicPr>
          <p:cNvPr id="6" name="Picture 2" descr="http://www.file-extensions.org/imgs/app-icon/128/3682/microsoft-silverl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691" y="322053"/>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521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340" y="391988"/>
            <a:ext cx="8022566" cy="2387600"/>
          </a:xfrm>
        </p:spPr>
        <p:txBody>
          <a:bodyPr>
            <a:normAutofit fontScale="90000"/>
          </a:bodyPr>
          <a:lstStyle/>
          <a:p>
            <a:r>
              <a:rPr lang="en-US" dirty="0"/>
              <a:t>Using Universal Windows Platform </a:t>
            </a:r>
            <a:r>
              <a:rPr lang="en-US" dirty="0" smtClean="0"/>
              <a:t>Bridges</a:t>
            </a:r>
            <a:endParaRPr lang="en-GB" dirty="0"/>
          </a:p>
        </p:txBody>
      </p:sp>
      <p:sp>
        <p:nvSpPr>
          <p:cNvPr id="3" name="Subtitle 2"/>
          <p:cNvSpPr>
            <a:spLocks noGrp="1"/>
          </p:cNvSpPr>
          <p:nvPr>
            <p:ph type="subTitle" idx="1"/>
          </p:nvPr>
        </p:nvSpPr>
        <p:spPr>
          <a:xfrm>
            <a:off x="1143000" y="2906168"/>
            <a:ext cx="6858000" cy="2913787"/>
          </a:xfrm>
        </p:spPr>
        <p:txBody>
          <a:bodyPr>
            <a:normAutofit fontScale="70000" lnSpcReduction="20000"/>
          </a:bodyPr>
          <a:lstStyle/>
          <a:p>
            <a:pPr>
              <a:lnSpc>
                <a:spcPct val="120000"/>
              </a:lnSpc>
            </a:pPr>
            <a:r>
              <a:rPr lang="en-US" dirty="0" smtClean="0"/>
              <a:t>Bringing </a:t>
            </a:r>
            <a:r>
              <a:rPr lang="en-US" dirty="0" smtClean="0"/>
              <a:t>iOS/Android/Web/Classic/Silverlight </a:t>
            </a:r>
            <a:r>
              <a:rPr lang="en-US" dirty="0"/>
              <a:t>apps to Windows </a:t>
            </a:r>
            <a:r>
              <a:rPr lang="en-US" dirty="0" smtClean="0"/>
              <a:t>platform</a:t>
            </a:r>
          </a:p>
          <a:p>
            <a:pPr>
              <a:lnSpc>
                <a:spcPct val="120000"/>
              </a:lnSpc>
            </a:pPr>
            <a:endParaRPr lang="en-US" dirty="0"/>
          </a:p>
          <a:p>
            <a:pPr>
              <a:lnSpc>
                <a:spcPct val="120000"/>
              </a:lnSpc>
            </a:pPr>
            <a:endParaRPr lang="en-US" dirty="0" smtClean="0"/>
          </a:p>
          <a:p>
            <a:pPr>
              <a:lnSpc>
                <a:spcPct val="120000"/>
              </a:lnSpc>
            </a:pPr>
            <a:r>
              <a:rPr lang="en-US" b="1" dirty="0" smtClean="0"/>
              <a:t>OLEKSANDR KRAKOVETSKYI</a:t>
            </a:r>
          </a:p>
          <a:p>
            <a:pPr>
              <a:lnSpc>
                <a:spcPct val="120000"/>
              </a:lnSpc>
            </a:pPr>
            <a:r>
              <a:rPr lang="en-US" dirty="0" smtClean="0"/>
              <a:t>CEO DevRain Solutions, Windows Development MVP, Microsoft Regional Director, PhD., @</a:t>
            </a:r>
            <a:r>
              <a:rPr lang="en-US" dirty="0" err="1" smtClean="0"/>
              <a:t>msugvnua</a:t>
            </a:r>
            <a:r>
              <a:rPr lang="en-US" dirty="0" smtClean="0"/>
              <a:t>, </a:t>
            </a:r>
            <a:r>
              <a:rPr lang="en-US" dirty="0" smtClean="0">
                <a:hlinkClick r:id="rId2"/>
              </a:rPr>
              <a:t>Alex.Krakovetskiy@devrain.com</a:t>
            </a:r>
            <a:r>
              <a:rPr lang="en-US" dirty="0" smtClean="0"/>
              <a:t> </a:t>
            </a:r>
            <a:endParaRPr lang="en-GB" dirty="0"/>
          </a:p>
        </p:txBody>
      </p:sp>
    </p:spTree>
    <p:extLst>
      <p:ext uri="{BB962C8B-B14F-4D97-AF65-F5344CB8AC3E}">
        <p14:creationId xmlns:p14="http://schemas.microsoft.com/office/powerpoint/2010/main" val="852187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t>The XAML below shows how </a:t>
            </a:r>
            <a:r>
              <a:rPr lang="en-US" sz="2400" i="1" dirty="0" err="1">
                <a:solidFill>
                  <a:srgbClr val="FF0000"/>
                </a:solidFill>
              </a:rPr>
              <a:t>Microsoft.Phone.Controls.Pivot</a:t>
            </a:r>
            <a:r>
              <a:rPr lang="en-US" sz="2400" dirty="0">
                <a:solidFill>
                  <a:srgbClr val="FF0000"/>
                </a:solidFill>
              </a:rPr>
              <a:t> </a:t>
            </a:r>
            <a:r>
              <a:rPr lang="en-US" sz="2400" dirty="0"/>
              <a:t>property </a:t>
            </a:r>
            <a:r>
              <a:rPr lang="en-US" sz="2400" i="1" dirty="0">
                <a:solidFill>
                  <a:srgbClr val="FF0000"/>
                </a:solidFill>
              </a:rPr>
              <a:t>Tab</a:t>
            </a:r>
            <a:r>
              <a:rPr lang="en-US" sz="2400" dirty="0">
                <a:solidFill>
                  <a:srgbClr val="FF0000"/>
                </a:solidFill>
              </a:rPr>
              <a:t> </a:t>
            </a:r>
            <a:r>
              <a:rPr lang="en-US" sz="2400" dirty="0"/>
              <a:t>and event </a:t>
            </a:r>
            <a:r>
              <a:rPr lang="en-US" sz="2400" i="1" dirty="0" err="1">
                <a:solidFill>
                  <a:srgbClr val="FF0000"/>
                </a:solidFill>
              </a:rPr>
              <a:t>MouseMove</a:t>
            </a:r>
            <a:r>
              <a:rPr lang="en-US" sz="2400" dirty="0">
                <a:solidFill>
                  <a:srgbClr val="FF0000"/>
                </a:solidFill>
              </a:rPr>
              <a:t> </a:t>
            </a:r>
            <a:r>
              <a:rPr lang="en-US" sz="2400" dirty="0"/>
              <a:t>are renamed to </a:t>
            </a:r>
            <a:r>
              <a:rPr lang="en-US" sz="2400" i="1" dirty="0">
                <a:solidFill>
                  <a:srgbClr val="FF0000"/>
                </a:solidFill>
              </a:rPr>
              <a:t>Tapped</a:t>
            </a:r>
            <a:r>
              <a:rPr lang="en-US" sz="2400" dirty="0">
                <a:solidFill>
                  <a:srgbClr val="FF0000"/>
                </a:solidFill>
              </a:rPr>
              <a:t> </a:t>
            </a:r>
            <a:r>
              <a:rPr lang="en-US" sz="2400" dirty="0"/>
              <a:t>and </a:t>
            </a:r>
            <a:r>
              <a:rPr lang="en-US" sz="2400" i="1" dirty="0" err="1">
                <a:solidFill>
                  <a:srgbClr val="FF0000"/>
                </a:solidFill>
              </a:rPr>
              <a:t>PointerMoved</a:t>
            </a:r>
            <a:r>
              <a:rPr lang="en-US" sz="2400" dirty="0">
                <a:solidFill>
                  <a:srgbClr val="FF0000"/>
                </a:solidFill>
              </a:rPr>
              <a:t> </a:t>
            </a:r>
            <a:r>
              <a:rPr lang="en-US" sz="2400" dirty="0"/>
              <a:t>respectively:</a:t>
            </a:r>
          </a:p>
        </p:txBody>
      </p:sp>
      <p:sp>
        <p:nvSpPr>
          <p:cNvPr id="5" name="Content Placeholder 4"/>
          <p:cNvSpPr>
            <a:spLocks noGrp="1"/>
          </p:cNvSpPr>
          <p:nvPr>
            <p:ph idx="1"/>
          </p:nvPr>
        </p:nvSpPr>
        <p:spPr>
          <a:xfrm>
            <a:off x="628650" y="1782792"/>
            <a:ext cx="7886700" cy="4034536"/>
          </a:xfrm>
        </p:spPr>
        <p:txBody>
          <a:bodyPr>
            <a:noAutofit/>
          </a:bodyPr>
          <a:lstStyle/>
          <a:p>
            <a:pPr marL="0" indent="0">
              <a:lnSpc>
                <a:spcPct val="120000"/>
              </a:lnSpc>
              <a:buNone/>
            </a:pPr>
            <a:r>
              <a:rPr lang="en-US" sz="1400" b="1" dirty="0">
                <a:latin typeface="Segoe UI Light" panose="020B0502040204020203" pitchFamily="34" charset="0"/>
                <a:cs typeface="Segoe UI Light" panose="020B0502040204020203" pitchFamily="34" charset="0"/>
              </a:rPr>
              <a:t>&lt;</a:t>
            </a:r>
            <a:r>
              <a:rPr lang="en-US" sz="1400" b="1" dirty="0" err="1">
                <a:latin typeface="Segoe UI Light" panose="020B0502040204020203" pitchFamily="34" charset="0"/>
                <a:cs typeface="Segoe UI Light" panose="020B0502040204020203" pitchFamily="34" charset="0"/>
              </a:rPr>
              <a:t>map:CodeMapPackage</a:t>
            </a:r>
            <a:r>
              <a:rPr lang="en-US" sz="1400" b="1" dirty="0">
                <a:latin typeface="Segoe UI Light" panose="020B0502040204020203" pitchFamily="34" charset="0"/>
                <a:cs typeface="Segoe UI Light" panose="020B0502040204020203" pitchFamily="34" charset="0"/>
              </a:rPr>
              <a:t> Type="</a:t>
            </a:r>
            <a:r>
              <a:rPr lang="en-US" sz="1400" b="1" dirty="0" err="1">
                <a:solidFill>
                  <a:srgbClr val="FF0000"/>
                </a:solidFill>
                <a:latin typeface="Segoe UI Light" panose="020B0502040204020203" pitchFamily="34" charset="0"/>
                <a:cs typeface="Segoe UI Light" panose="020B0502040204020203" pitchFamily="34" charset="0"/>
              </a:rPr>
              <a:t>Microsoft.Phone.Controls.Pivot</a:t>
            </a:r>
            <a:r>
              <a:rPr lang="en-US" sz="1400" b="1" dirty="0">
                <a:latin typeface="Segoe UI Light" panose="020B0502040204020203" pitchFamily="34" charset="0"/>
                <a:cs typeface="Segoe UI Light" panose="020B0502040204020203" pitchFamily="34" charset="0"/>
              </a:rPr>
              <a:t>"&gt; </a:t>
            </a:r>
            <a:endParaRPr lang="en-US" sz="1400" b="1" dirty="0" smtClean="0">
              <a:latin typeface="Segoe UI Light" panose="020B0502040204020203" pitchFamily="34" charset="0"/>
              <a:cs typeface="Segoe UI Light" panose="020B0502040204020203" pitchFamily="34" charset="0"/>
            </a:endParaRPr>
          </a:p>
          <a:p>
            <a:pPr marL="0" indent="0">
              <a:lnSpc>
                <a:spcPct val="120000"/>
              </a:lnSpc>
              <a:buNone/>
            </a:pPr>
            <a:r>
              <a:rPr lang="en-US" sz="1400" b="1" dirty="0" smtClean="0">
                <a:latin typeface="Segoe UI Light" panose="020B0502040204020203" pitchFamily="34" charset="0"/>
                <a:cs typeface="Segoe UI Light" panose="020B0502040204020203" pitchFamily="34" charset="0"/>
              </a:rPr>
              <a:t>&lt;</a:t>
            </a:r>
            <a:r>
              <a:rPr lang="en-US" sz="1400" b="1" dirty="0" err="1">
                <a:latin typeface="Segoe UI Light" panose="020B0502040204020203" pitchFamily="34" charset="0"/>
                <a:cs typeface="Segoe UI Light" panose="020B0502040204020203" pitchFamily="34" charset="0"/>
              </a:rPr>
              <a:t>map:CodeMapPackage.Maps</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map:CodeMap</a:t>
            </a:r>
            <a:r>
              <a:rPr lang="en-US" sz="1400" b="1" dirty="0">
                <a:latin typeface="Segoe UI Light" panose="020B0502040204020203" pitchFamily="34" charset="0"/>
                <a:cs typeface="Segoe UI Light" panose="020B0502040204020203" pitchFamily="34" charset="0"/>
              </a:rPr>
              <a:t> Kind="</a:t>
            </a:r>
            <a:r>
              <a:rPr lang="en-US" sz="1400" b="1" dirty="0" err="1">
                <a:latin typeface="Segoe UI Light" panose="020B0502040204020203" pitchFamily="34" charset="0"/>
                <a:cs typeface="Segoe UI Light" panose="020B0502040204020203" pitchFamily="34" charset="0"/>
              </a:rPr>
              <a:t>MemberAccess</a:t>
            </a:r>
            <a:r>
              <a:rPr lang="en-US" sz="1400" b="1" dirty="0">
                <a:latin typeface="Segoe UI Light" panose="020B0502040204020203" pitchFamily="34" charset="0"/>
                <a:cs typeface="Segoe UI Light" panose="020B0502040204020203" pitchFamily="34" charset="0"/>
              </a:rPr>
              <a:t>" </a:t>
            </a:r>
            <a:r>
              <a:rPr lang="en-US" sz="1400" b="1" dirty="0" err="1">
                <a:latin typeface="Segoe UI Light" panose="020B0502040204020203" pitchFamily="34" charset="0"/>
                <a:cs typeface="Segoe UI Light" panose="020B0502040204020203" pitchFamily="34" charset="0"/>
              </a:rPr>
              <a:t>MemberName</a:t>
            </a:r>
            <a:r>
              <a:rPr lang="en-US" sz="1400" b="1" dirty="0">
                <a:latin typeface="Segoe UI Light" panose="020B0502040204020203" pitchFamily="34" charset="0"/>
                <a:cs typeface="Segoe UI Light" panose="020B0502040204020203" pitchFamily="34" charset="0"/>
              </a:rPr>
              <a:t>="</a:t>
            </a:r>
            <a:r>
              <a:rPr lang="en-US" sz="1400" b="1" dirty="0" err="1">
                <a:solidFill>
                  <a:srgbClr val="FF0000"/>
                </a:solidFill>
                <a:latin typeface="Segoe UI Light" panose="020B0502040204020203" pitchFamily="34" charset="0"/>
                <a:cs typeface="Segoe UI Light" panose="020B0502040204020203" pitchFamily="34" charset="0"/>
              </a:rPr>
              <a:t>MouseMove</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map:Rename</a:t>
            </a:r>
            <a:r>
              <a:rPr lang="en-US" sz="1400" b="1" dirty="0">
                <a:latin typeface="Segoe UI Light" panose="020B0502040204020203" pitchFamily="34" charset="0"/>
                <a:cs typeface="Segoe UI Light" panose="020B0502040204020203" pitchFamily="34" charset="0"/>
              </a:rPr>
              <a:t> </a:t>
            </a:r>
            <a:r>
              <a:rPr lang="en-US" sz="1400" b="1" dirty="0" err="1">
                <a:latin typeface="Segoe UI Light" panose="020B0502040204020203" pitchFamily="34" charset="0"/>
                <a:cs typeface="Segoe UI Light" panose="020B0502040204020203" pitchFamily="34" charset="0"/>
              </a:rPr>
              <a:t>NewName</a:t>
            </a:r>
            <a:r>
              <a:rPr lang="en-US" sz="1400" b="1" dirty="0">
                <a:latin typeface="Segoe UI Light" panose="020B0502040204020203" pitchFamily="34" charset="0"/>
                <a:cs typeface="Segoe UI Light" panose="020B0502040204020203" pitchFamily="34" charset="0"/>
              </a:rPr>
              <a:t>="</a:t>
            </a:r>
            <a:r>
              <a:rPr lang="en-US" sz="1400" b="1" dirty="0" err="1">
                <a:solidFill>
                  <a:srgbClr val="FF0000"/>
                </a:solidFill>
                <a:latin typeface="Segoe UI Light" panose="020B0502040204020203" pitchFamily="34" charset="0"/>
                <a:cs typeface="Segoe UI Light" panose="020B0502040204020203" pitchFamily="34" charset="0"/>
              </a:rPr>
              <a:t>PointerMoved</a:t>
            </a:r>
            <a:r>
              <a:rPr lang="en-US" sz="1400" b="1" dirty="0">
                <a:latin typeface="Segoe UI Light" panose="020B0502040204020203" pitchFamily="34" charset="0"/>
                <a:cs typeface="Segoe UI Light" panose="020B0502040204020203" pitchFamily="34" charset="0"/>
              </a:rPr>
              <a:t>" </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map:CodeMap</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map:CodeMap</a:t>
            </a:r>
            <a:r>
              <a:rPr lang="en-US" sz="1400" b="1" dirty="0">
                <a:latin typeface="Segoe UI Light" panose="020B0502040204020203" pitchFamily="34" charset="0"/>
                <a:cs typeface="Segoe UI Light" panose="020B0502040204020203" pitchFamily="34" charset="0"/>
              </a:rPr>
              <a:t> Kind="</a:t>
            </a:r>
            <a:r>
              <a:rPr lang="en-US" sz="1400" b="1" dirty="0" err="1">
                <a:latin typeface="Segoe UI Light" panose="020B0502040204020203" pitchFamily="34" charset="0"/>
                <a:cs typeface="Segoe UI Light" panose="020B0502040204020203" pitchFamily="34" charset="0"/>
              </a:rPr>
              <a:t>MemberAccess</a:t>
            </a:r>
            <a:r>
              <a:rPr lang="en-US" sz="1400" b="1" dirty="0">
                <a:latin typeface="Segoe UI Light" panose="020B0502040204020203" pitchFamily="34" charset="0"/>
                <a:cs typeface="Segoe UI Light" panose="020B0502040204020203" pitchFamily="34" charset="0"/>
              </a:rPr>
              <a:t>" </a:t>
            </a:r>
            <a:r>
              <a:rPr lang="en-US" sz="1400" b="1" dirty="0" err="1">
                <a:latin typeface="Segoe UI Light" panose="020B0502040204020203" pitchFamily="34" charset="0"/>
                <a:cs typeface="Segoe UI Light" panose="020B0502040204020203" pitchFamily="34" charset="0"/>
              </a:rPr>
              <a:t>MemberName</a:t>
            </a:r>
            <a:r>
              <a:rPr lang="en-US" sz="1400" b="1" dirty="0">
                <a:latin typeface="Segoe UI Light" panose="020B0502040204020203" pitchFamily="34" charset="0"/>
                <a:cs typeface="Segoe UI Light" panose="020B0502040204020203" pitchFamily="34" charset="0"/>
              </a:rPr>
              <a:t>="</a:t>
            </a:r>
            <a:r>
              <a:rPr lang="en-US" sz="1400" b="1" dirty="0">
                <a:solidFill>
                  <a:srgbClr val="FF0000"/>
                </a:solidFill>
                <a:latin typeface="Segoe UI Light" panose="020B0502040204020203" pitchFamily="34" charset="0"/>
                <a:cs typeface="Segoe UI Light" panose="020B0502040204020203" pitchFamily="34" charset="0"/>
              </a:rPr>
              <a:t>Tap</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map:Rename</a:t>
            </a:r>
            <a:r>
              <a:rPr lang="en-US" sz="1400" b="1" dirty="0">
                <a:latin typeface="Segoe UI Light" panose="020B0502040204020203" pitchFamily="34" charset="0"/>
                <a:cs typeface="Segoe UI Light" panose="020B0502040204020203" pitchFamily="34" charset="0"/>
              </a:rPr>
              <a:t> </a:t>
            </a:r>
            <a:r>
              <a:rPr lang="en-US" sz="1400" b="1" dirty="0" err="1">
                <a:latin typeface="Segoe UI Light" panose="020B0502040204020203" pitchFamily="34" charset="0"/>
                <a:cs typeface="Segoe UI Light" panose="020B0502040204020203" pitchFamily="34" charset="0"/>
              </a:rPr>
              <a:t>NewName</a:t>
            </a:r>
            <a:r>
              <a:rPr lang="en-US" sz="1400" b="1" dirty="0">
                <a:latin typeface="Segoe UI Light" panose="020B0502040204020203" pitchFamily="34" charset="0"/>
                <a:cs typeface="Segoe UI Light" panose="020B0502040204020203" pitchFamily="34" charset="0"/>
              </a:rPr>
              <a:t>="</a:t>
            </a:r>
            <a:r>
              <a:rPr lang="en-US" sz="1400" b="1" dirty="0">
                <a:solidFill>
                  <a:srgbClr val="FF0000"/>
                </a:solidFill>
                <a:latin typeface="Segoe UI Light" panose="020B0502040204020203" pitchFamily="34" charset="0"/>
                <a:cs typeface="Segoe UI Light" panose="020B0502040204020203" pitchFamily="34" charset="0"/>
              </a:rPr>
              <a:t>Tapped</a:t>
            </a:r>
            <a:r>
              <a:rPr lang="en-US" sz="1400" b="1" dirty="0">
                <a:latin typeface="Segoe UI Light" panose="020B0502040204020203" pitchFamily="34" charset="0"/>
                <a:cs typeface="Segoe UI Light" panose="020B0502040204020203" pitchFamily="34" charset="0"/>
              </a:rPr>
              <a:t>" </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map:CodeMap</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a:t>
            </a:r>
            <a:r>
              <a:rPr lang="en-US" sz="1400" b="1" dirty="0" smtClean="0">
                <a:latin typeface="Segoe UI Light" panose="020B0502040204020203" pitchFamily="34" charset="0"/>
                <a:cs typeface="Segoe UI Light" panose="020B0502040204020203" pitchFamily="34" charset="0"/>
              </a:rPr>
              <a:t>&lt;/</a:t>
            </a:r>
            <a:r>
              <a:rPr lang="en-US" sz="1400" b="1" dirty="0" err="1" smtClean="0">
                <a:latin typeface="Segoe UI Light" panose="020B0502040204020203" pitchFamily="34" charset="0"/>
                <a:cs typeface="Segoe UI Light" panose="020B0502040204020203" pitchFamily="34" charset="0"/>
              </a:rPr>
              <a:t>map:CodeMapPackage.Maps</a:t>
            </a:r>
            <a:r>
              <a:rPr lang="en-US" sz="1400" b="1" dirty="0" smtClean="0">
                <a:latin typeface="Segoe UI Light" panose="020B0502040204020203" pitchFamily="34" charset="0"/>
                <a:cs typeface="Segoe UI Light" panose="020B0502040204020203" pitchFamily="34" charset="0"/>
              </a:rPr>
              <a:t>&gt;</a:t>
            </a:r>
            <a:endParaRPr lang="en-US" sz="1400" b="1" dirty="0">
              <a:latin typeface="Segoe UI Light" panose="020B0502040204020203" pitchFamily="34" charset="0"/>
              <a:cs typeface="Segoe UI Light" panose="020B0502040204020203" pitchFamily="34" charset="0"/>
            </a:endParaRPr>
          </a:p>
          <a:p>
            <a:pPr marL="0" indent="0">
              <a:lnSpc>
                <a:spcPct val="120000"/>
              </a:lnSpc>
              <a:buNone/>
            </a:pPr>
            <a:r>
              <a:rPr lang="en-US" sz="1400" b="1" dirty="0">
                <a:latin typeface="Segoe UI Light" panose="020B0502040204020203" pitchFamily="34" charset="0"/>
                <a:cs typeface="Segoe UI Light" panose="020B0502040204020203" pitchFamily="34" charset="0"/>
              </a:rPr>
              <a:t>    &lt;/</a:t>
            </a:r>
            <a:r>
              <a:rPr lang="en-US" sz="1400" b="1" dirty="0" err="1">
                <a:latin typeface="Segoe UI Light" panose="020B0502040204020203" pitchFamily="34" charset="0"/>
                <a:cs typeface="Segoe UI Light" panose="020B0502040204020203" pitchFamily="34" charset="0"/>
              </a:rPr>
              <a:t>map:CodeMapPackage</a:t>
            </a:r>
            <a:r>
              <a:rPr lang="en-US" sz="1400" b="1" dirty="0">
                <a:latin typeface="Segoe UI Light" panose="020B0502040204020203" pitchFamily="34" charset="0"/>
                <a:cs typeface="Segoe UI Light" panose="020B0502040204020203" pitchFamily="34" charset="0"/>
              </a:rPr>
              <a:t>&gt;</a:t>
            </a:r>
            <a:endParaRPr lang="en-US" sz="1400" b="1" dirty="0" smtClean="0">
              <a:latin typeface="Segoe UI Light" panose="020B0502040204020203" pitchFamily="34" charset="0"/>
              <a:cs typeface="Segoe UI Light" panose="020B0502040204020203" pitchFamily="34" charset="0"/>
            </a:endParaRPr>
          </a:p>
        </p:txBody>
      </p:sp>
      <p:pic>
        <p:nvPicPr>
          <p:cNvPr id="6" name="Picture 2" descr="http://www.file-extensions.org/imgs/app-icon/128/3682/microsoft-silverl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891" y="4902928"/>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84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Mobilize.NET</a:t>
            </a:r>
            <a:br>
              <a:rPr lang="en-US" dirty="0"/>
            </a:br>
            <a:endParaRPr lang="en-US" dirty="0"/>
          </a:p>
        </p:txBody>
      </p:sp>
      <p:sp>
        <p:nvSpPr>
          <p:cNvPr id="5" name="Content Placeholder 4"/>
          <p:cNvSpPr>
            <a:spLocks noGrp="1"/>
          </p:cNvSpPr>
          <p:nvPr>
            <p:ph idx="1"/>
          </p:nvPr>
        </p:nvSpPr>
        <p:spPr>
          <a:xfrm>
            <a:off x="628650" y="1282460"/>
            <a:ext cx="7886700" cy="4652514"/>
          </a:xfrm>
        </p:spPr>
        <p:txBody>
          <a:bodyPr>
            <a:normAutofit/>
          </a:bodyPr>
          <a:lstStyle/>
          <a:p>
            <a:pPr>
              <a:lnSpc>
                <a:spcPct val="120000"/>
              </a:lnSpc>
            </a:pPr>
            <a:r>
              <a:rPr lang="en-US" sz="2000" dirty="0" smtClean="0">
                <a:latin typeface="Segoe UI Light" panose="020B0502040204020203" pitchFamily="34" charset="0"/>
                <a:cs typeface="Segoe UI Light" panose="020B0502040204020203" pitchFamily="34" charset="0"/>
              </a:rPr>
              <a:t>XAML </a:t>
            </a:r>
            <a:r>
              <a:rPr lang="en-US" sz="2000" dirty="0">
                <a:latin typeface="Segoe UI Light" panose="020B0502040204020203" pitchFamily="34" charset="0"/>
                <a:cs typeface="Segoe UI Light" panose="020B0502040204020203" pitchFamily="34" charset="0"/>
              </a:rPr>
              <a:t>changes</a:t>
            </a:r>
            <a:br>
              <a:rPr lang="en-US" sz="2000" dirty="0">
                <a:latin typeface="Segoe UI Light" panose="020B0502040204020203" pitchFamily="34" charset="0"/>
                <a:cs typeface="Segoe UI Light" panose="020B0502040204020203" pitchFamily="34" charset="0"/>
              </a:rPr>
            </a:br>
            <a:r>
              <a:rPr lang="en-US" sz="1600" dirty="0">
                <a:latin typeface="Segoe UI Light" panose="020B0502040204020203" pitchFamily="34" charset="0"/>
                <a:cs typeface="Segoe UI Light" panose="020B0502040204020203" pitchFamily="34" charset="0"/>
              </a:rPr>
              <a:t>Mobilize SL bridge provides the same Mapping Mechanism in order to convert XAML objects from WPS to UWP. </a:t>
            </a:r>
            <a:endParaRPr lang="en-US" sz="1600" dirty="0" smtClean="0">
              <a:latin typeface="Segoe UI Light" panose="020B0502040204020203" pitchFamily="34" charset="0"/>
              <a:cs typeface="Segoe UI Light" panose="020B0502040204020203" pitchFamily="34" charset="0"/>
            </a:endParaRPr>
          </a:p>
          <a:p>
            <a:pPr>
              <a:lnSpc>
                <a:spcPct val="120000"/>
              </a:lnSpc>
            </a:pPr>
            <a:r>
              <a:rPr lang="en-US" sz="2000" dirty="0" err="1">
                <a:latin typeface="Segoe UI Light" panose="020B0502040204020203" pitchFamily="34" charset="0"/>
                <a:cs typeface="Segoe UI Light" panose="020B0502040204020203" pitchFamily="34" charset="0"/>
              </a:rPr>
              <a:t>Async</a:t>
            </a:r>
            <a:r>
              <a:rPr lang="en-US" sz="2000" dirty="0">
                <a:latin typeface="Segoe UI Light" panose="020B0502040204020203" pitchFamily="34" charset="0"/>
                <a:cs typeface="Segoe UI Light" panose="020B0502040204020203" pitchFamily="34" charset="0"/>
              </a:rPr>
              <a:t> and Await APIs</a:t>
            </a:r>
            <a:br>
              <a:rPr lang="en-US" sz="2000" dirty="0">
                <a:latin typeface="Segoe UI Light" panose="020B0502040204020203" pitchFamily="34" charset="0"/>
                <a:cs typeface="Segoe UI Light" panose="020B0502040204020203" pitchFamily="34" charset="0"/>
              </a:rPr>
            </a:br>
            <a:r>
              <a:rPr lang="en-US" sz="1600" dirty="0">
                <a:latin typeface="Segoe UI Light" panose="020B0502040204020203" pitchFamily="34" charset="0"/>
                <a:cs typeface="Segoe UI Light" panose="020B0502040204020203" pitchFamily="34" charset="0"/>
              </a:rPr>
              <a:t>Mobilize SL bridge automates the process by analyzing the code that is involved in the </a:t>
            </a:r>
            <a:r>
              <a:rPr lang="en-US" sz="1600" dirty="0" err="1">
                <a:latin typeface="Segoe UI Light" panose="020B0502040204020203" pitchFamily="34" charset="0"/>
                <a:cs typeface="Segoe UI Light" panose="020B0502040204020203" pitchFamily="34" charset="0"/>
              </a:rPr>
              <a:t>async</a:t>
            </a:r>
            <a:r>
              <a:rPr lang="en-US" sz="1600" dirty="0">
                <a:latin typeface="Segoe UI Light" panose="020B0502040204020203" pitchFamily="34" charset="0"/>
                <a:cs typeface="Segoe UI Light" panose="020B0502040204020203" pitchFamily="34" charset="0"/>
              </a:rPr>
              <a:t> call, propagating the </a:t>
            </a:r>
            <a:r>
              <a:rPr lang="en-US" sz="1600" dirty="0" err="1">
                <a:latin typeface="Segoe UI Light" panose="020B0502040204020203" pitchFamily="34" charset="0"/>
                <a:cs typeface="Segoe UI Light" panose="020B0502040204020203" pitchFamily="34" charset="0"/>
              </a:rPr>
              <a:t>async</a:t>
            </a:r>
            <a:r>
              <a:rPr lang="en-US" sz="1600" dirty="0">
                <a:latin typeface="Segoe UI Light" panose="020B0502040204020203" pitchFamily="34" charset="0"/>
                <a:cs typeface="Segoe UI Light" panose="020B0502040204020203" pitchFamily="34" charset="0"/>
              </a:rPr>
              <a:t> and await keywords through the appropriate code path.  This propagation is heavily integrated with the Mapping Mechanism, so Windows Phone developers can also indicate which new API methods are now asynchronous. </a:t>
            </a:r>
            <a:endParaRPr lang="en-US" sz="1600" dirty="0" smtClean="0">
              <a:latin typeface="Segoe UI Light" panose="020B0502040204020203" pitchFamily="34" charset="0"/>
              <a:cs typeface="Segoe UI Light" panose="020B0502040204020203" pitchFamily="34" charset="0"/>
            </a:endParaRPr>
          </a:p>
          <a:p>
            <a:pPr>
              <a:lnSpc>
                <a:spcPct val="120000"/>
              </a:lnSpc>
            </a:pPr>
            <a:r>
              <a:rPr lang="en-US" sz="2000" dirty="0">
                <a:latin typeface="Segoe UI Light" panose="020B0502040204020203" pitchFamily="34" charset="0"/>
                <a:cs typeface="Segoe UI Light" panose="020B0502040204020203" pitchFamily="34" charset="0"/>
              </a:rPr>
              <a:t>Extensibility</a:t>
            </a:r>
            <a:br>
              <a:rPr lang="en-US" sz="2000" dirty="0">
                <a:latin typeface="Segoe UI Light" panose="020B0502040204020203" pitchFamily="34" charset="0"/>
                <a:cs typeface="Segoe UI Light" panose="020B0502040204020203" pitchFamily="34" charset="0"/>
              </a:rPr>
            </a:br>
            <a:r>
              <a:rPr lang="en-US" sz="1600" dirty="0">
                <a:latin typeface="Segoe UI Light" panose="020B0502040204020203" pitchFamily="34" charset="0"/>
                <a:cs typeface="Segoe UI Light" panose="020B0502040204020203" pitchFamily="34" charset="0"/>
              </a:rPr>
              <a:t>All mappings bundled with the tool have been open sourced and published in a public GitHub repository (</a:t>
            </a:r>
            <a:r>
              <a:rPr lang="en-US" sz="1600" dirty="0">
                <a:latin typeface="Segoe UI Light" panose="020B0502040204020203" pitchFamily="34" charset="0"/>
                <a:cs typeface="Segoe UI Light" panose="020B0502040204020203" pitchFamily="34" charset="0"/>
                <a:hlinkClick r:id="rId3"/>
              </a:rPr>
              <a:t>https://</a:t>
            </a:r>
            <a:r>
              <a:rPr lang="en-US" sz="1600" dirty="0" smtClean="0">
                <a:latin typeface="Segoe UI Light" panose="020B0502040204020203" pitchFamily="34" charset="0"/>
                <a:cs typeface="Segoe UI Light" panose="020B0502040204020203" pitchFamily="34" charset="0"/>
                <a:hlinkClick r:id="rId3"/>
              </a:rPr>
              <a:t>github.com/MobilizeNet/UWPConversionMappings</a:t>
            </a:r>
            <a:r>
              <a:rPr lang="en-US" sz="1600" dirty="0" smtClean="0">
                <a:latin typeface="Segoe UI Light" panose="020B0502040204020203" pitchFamily="34" charset="0"/>
                <a:cs typeface="Segoe UI Light" panose="020B0502040204020203" pitchFamily="34" charset="0"/>
              </a:rPr>
              <a:t>).  </a:t>
            </a:r>
            <a:r>
              <a:rPr lang="en-US" sz="1600" dirty="0">
                <a:latin typeface="Segoe UI Light" panose="020B0502040204020203" pitchFamily="34" charset="0"/>
                <a:cs typeface="Segoe UI Light" panose="020B0502040204020203" pitchFamily="34" charset="0"/>
              </a:rPr>
              <a:t>This way developers all around the world can use them as a reference implementation to write their own.</a:t>
            </a:r>
            <a:endParaRPr lang="en-US" sz="1600" dirty="0" smtClean="0">
              <a:latin typeface="Segoe UI Light" panose="020B0502040204020203" pitchFamily="34" charset="0"/>
              <a:cs typeface="Segoe UI Light" panose="020B0502040204020203" pitchFamily="34" charset="0"/>
            </a:endParaRPr>
          </a:p>
        </p:txBody>
      </p:sp>
      <p:pic>
        <p:nvPicPr>
          <p:cNvPr id="6" name="Picture 2" descr="http://www.file-extensions.org/imgs/app-icon/128/3682/microsoft-silverl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691" y="322053"/>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80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Mobilize.NET Status</a:t>
            </a:r>
            <a:r>
              <a:rPr lang="en-US" dirty="0"/>
              <a:t/>
            </a:r>
            <a:br>
              <a:rPr lang="en-US" dirty="0"/>
            </a:br>
            <a:endParaRPr lang="en-US" dirty="0"/>
          </a:p>
        </p:txBody>
      </p:sp>
      <p:sp>
        <p:nvSpPr>
          <p:cNvPr id="5" name="Content Placeholder 4"/>
          <p:cNvSpPr>
            <a:spLocks noGrp="1"/>
          </p:cNvSpPr>
          <p:nvPr>
            <p:ph idx="1"/>
          </p:nvPr>
        </p:nvSpPr>
        <p:spPr/>
        <p:txBody>
          <a:bodyPr>
            <a:normAutofit/>
          </a:bodyPr>
          <a:lstStyle/>
          <a:p>
            <a:pPr marL="0" indent="0">
              <a:buNone/>
            </a:pPr>
            <a:r>
              <a:rPr lang="en-US" sz="2000" dirty="0">
                <a:latin typeface="Segoe UI Light" panose="020B0502040204020203" pitchFamily="34" charset="0"/>
                <a:cs typeface="Segoe UI Light" panose="020B0502040204020203" pitchFamily="34" charset="0"/>
                <a:hlinkClick r:id="rId3"/>
              </a:rPr>
              <a:t>http://</a:t>
            </a:r>
            <a:r>
              <a:rPr lang="en-US" sz="2000" dirty="0" smtClean="0">
                <a:latin typeface="Segoe UI Light" panose="020B0502040204020203" pitchFamily="34" charset="0"/>
                <a:cs typeface="Segoe UI Light" panose="020B0502040204020203" pitchFamily="34" charset="0"/>
                <a:hlinkClick r:id="rId3"/>
              </a:rPr>
              <a:t>www.mobilize.net/download-silverlight-bridge</a:t>
            </a:r>
            <a:r>
              <a:rPr lang="en-US" sz="2000" dirty="0" smtClean="0">
                <a:latin typeface="Segoe UI Light" panose="020B0502040204020203" pitchFamily="34" charset="0"/>
                <a:cs typeface="Segoe UI Light" panose="020B0502040204020203" pitchFamily="34" charset="0"/>
              </a:rPr>
              <a:t> </a:t>
            </a:r>
          </a:p>
          <a:p>
            <a:pPr marL="0" indent="0">
              <a:buNone/>
            </a:pP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Read </a:t>
            </a:r>
            <a:r>
              <a:rPr lang="en-US" sz="2000" dirty="0" smtClean="0">
                <a:latin typeface="Segoe UI Light" panose="020B0502040204020203" pitchFamily="34" charset="0"/>
                <a:cs typeface="Segoe UI Light" panose="020B0502040204020203" pitchFamily="34" charset="0"/>
              </a:rPr>
              <a:t>technical </a:t>
            </a:r>
            <a:r>
              <a:rPr lang="en-US" sz="2000" dirty="0">
                <a:latin typeface="Segoe UI Light" panose="020B0502040204020203" pitchFamily="34" charset="0"/>
                <a:cs typeface="Segoe UI Light" panose="020B0502040204020203" pitchFamily="34" charset="0"/>
              </a:rPr>
              <a:t>blog post to find out what the bridge can do for you: </a:t>
            </a:r>
            <a:r>
              <a:rPr lang="en-US" sz="2000" dirty="0">
                <a:latin typeface="Segoe UI Light" panose="020B0502040204020203" pitchFamily="34" charset="0"/>
                <a:cs typeface="Segoe UI Light" panose="020B0502040204020203" pitchFamily="34" charset="0"/>
                <a:hlinkClick r:id="rId4"/>
              </a:rPr>
              <a:t>http://</a:t>
            </a:r>
            <a:r>
              <a:rPr lang="en-US" sz="2000" dirty="0" smtClean="0">
                <a:latin typeface="Segoe UI Light" panose="020B0502040204020203" pitchFamily="34" charset="0"/>
                <a:cs typeface="Segoe UI Light" panose="020B0502040204020203" pitchFamily="34" charset="0"/>
                <a:hlinkClick r:id="rId4"/>
              </a:rPr>
              <a:t>www.mobilize.net/blog/UWP-Tech-Preview</a:t>
            </a:r>
            <a:r>
              <a:rPr lang="en-US" sz="2000"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Got questions or issues? You can submit a support request here: </a:t>
            </a:r>
            <a:r>
              <a:rPr lang="en-US" sz="2000" dirty="0">
                <a:latin typeface="Segoe UI Light" panose="020B0502040204020203" pitchFamily="34" charset="0"/>
                <a:cs typeface="Segoe UI Light" panose="020B0502040204020203" pitchFamily="34" charset="0"/>
                <a:hlinkClick r:id="rId5"/>
              </a:rPr>
              <a:t>http://</a:t>
            </a:r>
            <a:r>
              <a:rPr lang="en-US" sz="2000" dirty="0" smtClean="0">
                <a:latin typeface="Segoe UI Light" panose="020B0502040204020203" pitchFamily="34" charset="0"/>
                <a:cs typeface="Segoe UI Light" panose="020B0502040204020203" pitchFamily="34" charset="0"/>
                <a:hlinkClick r:id="rId5"/>
              </a:rPr>
              <a:t>www.mobilize.net/support</a:t>
            </a:r>
            <a:r>
              <a:rPr lang="en-US" sz="2000"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GitHub repository: </a:t>
            </a:r>
            <a:r>
              <a:rPr lang="en-US" sz="2000" dirty="0">
                <a:latin typeface="Segoe UI Light" panose="020B0502040204020203" pitchFamily="34" charset="0"/>
                <a:cs typeface="Segoe UI Light" panose="020B0502040204020203" pitchFamily="34" charset="0"/>
                <a:hlinkClick r:id="rId6"/>
              </a:rPr>
              <a:t>https://</a:t>
            </a:r>
            <a:r>
              <a:rPr lang="en-US" sz="2000" dirty="0" smtClean="0">
                <a:latin typeface="Segoe UI Light" panose="020B0502040204020203" pitchFamily="34" charset="0"/>
                <a:cs typeface="Segoe UI Light" panose="020B0502040204020203" pitchFamily="34" charset="0"/>
                <a:hlinkClick r:id="rId6"/>
              </a:rPr>
              <a:t>github.com/MobilizeNet/UWPConversionMappings</a:t>
            </a:r>
            <a:r>
              <a:rPr lang="en-US" sz="2000"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p:txBody>
      </p:sp>
      <p:pic>
        <p:nvPicPr>
          <p:cNvPr id="6" name="Picture 2" descr="http://www.file-extensions.org/imgs/app-icon/128/3682/microsoft-silverl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1691" y="322053"/>
            <a:ext cx="9143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774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a:xfrm>
            <a:off x="628650" y="1397480"/>
            <a:ext cx="7886700" cy="4465856"/>
          </a:xfrm>
        </p:spPr>
        <p:txBody>
          <a:bodyPr>
            <a:normAutofit/>
          </a:bodyPr>
          <a:lstStyle/>
          <a:p>
            <a:pPr marL="457200" indent="-457200">
              <a:buFont typeface="+mj-lt"/>
              <a:buAutoNum type="arabicPeriod"/>
            </a:pPr>
            <a:r>
              <a:rPr lang="en-US" sz="2000" dirty="0" smtClean="0">
                <a:solidFill>
                  <a:schemeClr val="tx1">
                    <a:lumMod val="75000"/>
                  </a:schemeClr>
                </a:solidFill>
                <a:latin typeface="Segoe UI Light" panose="020B0502040204020203" pitchFamily="34" charset="0"/>
                <a:cs typeface="Segoe UI Light" panose="020B0502040204020203" pitchFamily="34" charset="0"/>
              </a:rPr>
              <a:t>UWP developer center </a:t>
            </a:r>
            <a:r>
              <a:rPr lang="en-US" sz="2000" dirty="0" smtClean="0">
                <a:solidFill>
                  <a:schemeClr val="tx1">
                    <a:lumMod val="75000"/>
                  </a:schemeClr>
                </a:solidFill>
                <a:latin typeface="Segoe UI Light" panose="020B0502040204020203" pitchFamily="34" charset="0"/>
                <a:cs typeface="Segoe UI Light" panose="020B0502040204020203" pitchFamily="34" charset="0"/>
                <a:hlinkClick r:id="rId3"/>
              </a:rPr>
              <a:t>https</a:t>
            </a:r>
            <a:r>
              <a:rPr lang="en-US" sz="2000" dirty="0">
                <a:solidFill>
                  <a:schemeClr val="tx1">
                    <a:lumMod val="75000"/>
                  </a:schemeClr>
                </a:solidFill>
                <a:latin typeface="Segoe UI Light" panose="020B0502040204020203" pitchFamily="34" charset="0"/>
                <a:cs typeface="Segoe UI Light" panose="020B0502040204020203" pitchFamily="34" charset="0"/>
                <a:hlinkClick r:id="rId3"/>
              </a:rPr>
              <a:t>://</a:t>
            </a:r>
            <a:r>
              <a:rPr lang="en-US" sz="2000" dirty="0" smtClean="0">
                <a:solidFill>
                  <a:schemeClr val="tx1">
                    <a:lumMod val="75000"/>
                  </a:schemeClr>
                </a:solidFill>
                <a:latin typeface="Segoe UI Light" panose="020B0502040204020203" pitchFamily="34" charset="0"/>
                <a:cs typeface="Segoe UI Light" panose="020B0502040204020203" pitchFamily="34" charset="0"/>
                <a:hlinkClick r:id="rId3"/>
              </a:rPr>
              <a:t>dev.windows.com/en-US/uwp-bridges</a:t>
            </a:r>
            <a:r>
              <a:rPr lang="en-US" sz="2000" dirty="0" smtClean="0">
                <a:solidFill>
                  <a:schemeClr val="tx1">
                    <a:lumMod val="75000"/>
                  </a:schemeClr>
                </a:solidFill>
                <a:latin typeface="Segoe UI Light" panose="020B0502040204020203" pitchFamily="34" charset="0"/>
                <a:cs typeface="Segoe UI Light" panose="020B0502040204020203" pitchFamily="34" charset="0"/>
              </a:rPr>
              <a:t> </a:t>
            </a:r>
          </a:p>
          <a:p>
            <a:pPr marL="457200" indent="-457200">
              <a:buFont typeface="+mj-lt"/>
              <a:buAutoNum type="arabicPeriod"/>
            </a:pPr>
            <a:r>
              <a:rPr lang="en-US" sz="2000" dirty="0" err="1" smtClean="0">
                <a:solidFill>
                  <a:schemeClr val="tx1">
                    <a:lumMod val="75000"/>
                  </a:schemeClr>
                </a:solidFill>
                <a:latin typeface="Segoe UI Light" panose="020B0502040204020203" pitchFamily="34" charset="0"/>
                <a:cs typeface="Segoe UI Light" panose="020B0502040204020203" pitchFamily="34" charset="0"/>
              </a:rPr>
              <a:t>WinObjC</a:t>
            </a:r>
            <a:r>
              <a:rPr lang="en-US" sz="2000" dirty="0" smtClean="0">
                <a:solidFill>
                  <a:schemeClr val="tx1">
                    <a:lumMod val="75000"/>
                  </a:schemeClr>
                </a:solidFill>
                <a:latin typeface="Segoe UI Light" panose="020B0502040204020203" pitchFamily="34" charset="0"/>
                <a:cs typeface="Segoe UI Light" panose="020B0502040204020203" pitchFamily="34" charset="0"/>
              </a:rPr>
              <a:t> - Quick </a:t>
            </a:r>
            <a:r>
              <a:rPr lang="en-US" sz="2000" dirty="0">
                <a:solidFill>
                  <a:schemeClr val="tx1">
                    <a:lumMod val="75000"/>
                  </a:schemeClr>
                </a:solidFill>
                <a:latin typeface="Segoe UI Light" panose="020B0502040204020203" pitchFamily="34" charset="0"/>
                <a:cs typeface="Segoe UI Light" panose="020B0502040204020203" pitchFamily="34" charset="0"/>
              </a:rPr>
              <a:t>Start </a:t>
            </a:r>
            <a:r>
              <a:rPr lang="en-US" sz="2000" dirty="0" smtClean="0">
                <a:solidFill>
                  <a:schemeClr val="tx1">
                    <a:lumMod val="75000"/>
                  </a:schemeClr>
                </a:solidFill>
                <a:latin typeface="Segoe UI Light" panose="020B0502040204020203" pitchFamily="34" charset="0"/>
                <a:cs typeface="Segoe UI Light" panose="020B0502040204020203" pitchFamily="34" charset="0"/>
              </a:rPr>
              <a:t>Tutorial </a:t>
            </a:r>
            <a:r>
              <a:rPr lang="en-US" sz="2000" dirty="0" smtClean="0">
                <a:solidFill>
                  <a:schemeClr val="tx1">
                    <a:lumMod val="75000"/>
                  </a:schemeClr>
                </a:solidFill>
                <a:latin typeface="Segoe UI Light" panose="020B0502040204020203" pitchFamily="34" charset="0"/>
                <a:cs typeface="Segoe UI Light" panose="020B0502040204020203" pitchFamily="34" charset="0"/>
                <a:hlinkClick r:id="rId4"/>
              </a:rPr>
              <a:t>https</a:t>
            </a:r>
            <a:r>
              <a:rPr lang="en-US" sz="2000" dirty="0">
                <a:solidFill>
                  <a:schemeClr val="tx1">
                    <a:lumMod val="75000"/>
                  </a:schemeClr>
                </a:solidFill>
                <a:latin typeface="Segoe UI Light" panose="020B0502040204020203" pitchFamily="34" charset="0"/>
                <a:cs typeface="Segoe UI Light" panose="020B0502040204020203" pitchFamily="34" charset="0"/>
                <a:hlinkClick r:id="rId4"/>
              </a:rPr>
              <a:t>://</a:t>
            </a:r>
            <a:r>
              <a:rPr lang="en-US" sz="2000" dirty="0" smtClean="0">
                <a:solidFill>
                  <a:schemeClr val="tx1">
                    <a:lumMod val="75000"/>
                  </a:schemeClr>
                </a:solidFill>
                <a:latin typeface="Segoe UI Light" panose="020B0502040204020203" pitchFamily="34" charset="0"/>
                <a:cs typeface="Segoe UI Light" panose="020B0502040204020203" pitchFamily="34" charset="0"/>
                <a:hlinkClick r:id="rId4"/>
              </a:rPr>
              <a:t>github.com/Microsoft/WinObjC/wiki/Quick-Start-Tutorial</a:t>
            </a:r>
            <a:r>
              <a:rPr lang="en-US" sz="2000" dirty="0" smtClean="0">
                <a:solidFill>
                  <a:schemeClr val="tx1">
                    <a:lumMod val="75000"/>
                  </a:schemeClr>
                </a:solidFill>
                <a:latin typeface="Segoe UI Light" panose="020B0502040204020203" pitchFamily="34" charset="0"/>
                <a:cs typeface="Segoe UI Light" panose="020B0502040204020203" pitchFamily="34" charset="0"/>
              </a:rPr>
              <a:t>  </a:t>
            </a:r>
            <a:endParaRPr lang="ru-RU" sz="2000" dirty="0" smtClean="0">
              <a:solidFill>
                <a:schemeClr val="tx1">
                  <a:lumMod val="75000"/>
                </a:schemeClr>
              </a:solidFill>
              <a:latin typeface="Segoe UI Light" panose="020B0502040204020203" pitchFamily="34" charset="0"/>
              <a:cs typeface="Segoe UI Light" panose="020B0502040204020203" pitchFamily="34" charset="0"/>
            </a:endParaRPr>
          </a:p>
          <a:p>
            <a:pPr marL="457200" indent="-457200">
              <a:buFont typeface="+mj-lt"/>
              <a:buAutoNum type="arabicPeriod"/>
            </a:pPr>
            <a:r>
              <a:rPr lang="en-US" sz="2000" dirty="0">
                <a:latin typeface="Segoe UI Light" panose="020B0502040204020203" pitchFamily="34" charset="0"/>
                <a:cs typeface="Segoe UI Light" panose="020B0502040204020203" pitchFamily="34" charset="0"/>
              </a:rPr>
              <a:t>Microsoft: Our Android Windows 10 bridge is dead, but iOS, Win32 ones moving </a:t>
            </a:r>
            <a:r>
              <a:rPr lang="en-US" sz="2000" dirty="0" smtClean="0">
                <a:latin typeface="Segoe UI Light" panose="020B0502040204020203" pitchFamily="34" charset="0"/>
                <a:cs typeface="Segoe UI Light" panose="020B0502040204020203" pitchFamily="34" charset="0"/>
              </a:rPr>
              <a:t>ahead</a:t>
            </a:r>
            <a:r>
              <a:rPr lang="ru-RU"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hlinkClick r:id="rId5"/>
              </a:rPr>
              <a:t>http://www.zdnet.com/article/microsoft-our-android-windows-10-bridge-is-dead-but-ios-win32-ones-moving-ahead</a:t>
            </a:r>
            <a:r>
              <a:rPr lang="en-US" sz="2000" dirty="0" smtClean="0">
                <a:latin typeface="Segoe UI Light" panose="020B0502040204020203" pitchFamily="34" charset="0"/>
                <a:cs typeface="Segoe UI Light" panose="020B0502040204020203" pitchFamily="34" charset="0"/>
                <a:hlinkClick r:id="rId5"/>
              </a:rPr>
              <a:t>/</a:t>
            </a:r>
            <a:r>
              <a:rPr lang="ru-RU" sz="2000" dirty="0" smtClean="0">
                <a:latin typeface="Segoe UI Light" panose="020B0502040204020203" pitchFamily="34" charset="0"/>
                <a:cs typeface="Segoe UI Light" panose="020B0502040204020203" pitchFamily="34" charset="0"/>
              </a:rPr>
              <a:t> </a:t>
            </a:r>
          </a:p>
          <a:p>
            <a:pPr marL="457200" indent="-457200">
              <a:buFont typeface="+mj-lt"/>
              <a:buAutoNum type="arabicPeriod"/>
            </a:pPr>
            <a:r>
              <a:rPr lang="en-US" sz="2000" dirty="0">
                <a:latin typeface="Segoe UI Light" panose="020B0502040204020203" pitchFamily="34" charset="0"/>
                <a:cs typeface="Segoe UI Light" panose="020B0502040204020203" pitchFamily="34" charset="0"/>
              </a:rPr>
              <a:t>An Update on the Developer Opportunity and Windows </a:t>
            </a:r>
            <a:r>
              <a:rPr lang="en-US" sz="2000" dirty="0" smtClean="0">
                <a:latin typeface="Segoe UI Light" panose="020B0502040204020203" pitchFamily="34" charset="0"/>
                <a:cs typeface="Segoe UI Light" panose="020B0502040204020203" pitchFamily="34" charset="0"/>
              </a:rPr>
              <a:t>10</a:t>
            </a:r>
            <a:r>
              <a:rPr lang="ru-RU" sz="2000" dirty="0" smtClean="0">
                <a:latin typeface="Segoe UI Light" panose="020B0502040204020203" pitchFamily="34" charset="0"/>
                <a:cs typeface="Segoe UI Light" panose="020B0502040204020203" pitchFamily="34" charset="0"/>
              </a:rPr>
              <a:t> </a:t>
            </a:r>
            <a:r>
              <a:rPr lang="en-US" sz="2000" dirty="0" smtClean="0">
                <a:latin typeface="Segoe UI Light" panose="020B0502040204020203" pitchFamily="34" charset="0"/>
                <a:cs typeface="Segoe UI Light" panose="020B0502040204020203" pitchFamily="34" charset="0"/>
                <a:hlinkClick r:id="rId6"/>
              </a:rPr>
              <a:t>https</a:t>
            </a:r>
            <a:r>
              <a:rPr lang="en-US" sz="2000" dirty="0">
                <a:latin typeface="Segoe UI Light" panose="020B0502040204020203" pitchFamily="34" charset="0"/>
                <a:cs typeface="Segoe UI Light" panose="020B0502040204020203" pitchFamily="34" charset="0"/>
                <a:hlinkClick r:id="rId6"/>
              </a:rPr>
              <a:t>://blogs.windows.com/buildingapps/2016/02/25/an-update-on-the-developer-opportunity-and-windows-10</a:t>
            </a:r>
            <a:r>
              <a:rPr lang="en-US" sz="2000" dirty="0" smtClean="0">
                <a:latin typeface="Segoe UI Light" panose="020B0502040204020203" pitchFamily="34" charset="0"/>
                <a:cs typeface="Segoe UI Light" panose="020B0502040204020203" pitchFamily="34" charset="0"/>
                <a:hlinkClick r:id="rId6"/>
              </a:rPr>
              <a:t>/</a:t>
            </a:r>
            <a:r>
              <a:rPr lang="ru-RU" sz="2000" dirty="0" smtClean="0">
                <a:latin typeface="Segoe UI Light" panose="020B0502040204020203" pitchFamily="34" charset="0"/>
                <a:cs typeface="Segoe UI Light" panose="020B0502040204020203" pitchFamily="34" charset="0"/>
              </a:rPr>
              <a:t> </a:t>
            </a:r>
            <a:endParaRPr lang="en-US" sz="2000" dirty="0" smtClean="0">
              <a:latin typeface="Segoe UI Light" panose="020B0502040204020203" pitchFamily="34" charset="0"/>
              <a:cs typeface="Segoe UI Light" panose="020B0502040204020203" pitchFamily="34" charset="0"/>
            </a:endParaRPr>
          </a:p>
          <a:p>
            <a:pPr marL="457200" indent="-457200">
              <a:buFont typeface="+mj-lt"/>
              <a:buAutoNum type="arabicPeriod"/>
            </a:pPr>
            <a:r>
              <a:rPr lang="en-US" sz="2000" dirty="0">
                <a:latin typeface="Segoe UI Light" panose="020B0502040204020203" pitchFamily="34" charset="0"/>
                <a:cs typeface="Segoe UI Light" panose="020B0502040204020203" pitchFamily="34" charset="0"/>
              </a:rPr>
              <a:t>Welcoming the </a:t>
            </a:r>
            <a:r>
              <a:rPr lang="en-US" sz="2000" dirty="0" err="1">
                <a:latin typeface="Segoe UI Light" panose="020B0502040204020203" pitchFamily="34" charset="0"/>
                <a:cs typeface="Segoe UI Light" panose="020B0502040204020203" pitchFamily="34" charset="0"/>
              </a:rPr>
              <a:t>Xamarin</a:t>
            </a:r>
            <a:r>
              <a:rPr lang="en-US" sz="2000" dirty="0">
                <a:latin typeface="Segoe UI Light" panose="020B0502040204020203" pitchFamily="34" charset="0"/>
                <a:cs typeface="Segoe UI Light" panose="020B0502040204020203" pitchFamily="34" charset="0"/>
              </a:rPr>
              <a:t> team to </a:t>
            </a:r>
            <a:r>
              <a:rPr lang="en-US" sz="2000" dirty="0" smtClean="0">
                <a:latin typeface="Segoe UI Light" panose="020B0502040204020203" pitchFamily="34" charset="0"/>
                <a:cs typeface="Segoe UI Light" panose="020B0502040204020203" pitchFamily="34" charset="0"/>
              </a:rPr>
              <a:t>Microsoft </a:t>
            </a:r>
            <a:r>
              <a:rPr lang="en-US" sz="2000" dirty="0" smtClean="0">
                <a:latin typeface="Segoe UI Light" panose="020B0502040204020203" pitchFamily="34" charset="0"/>
                <a:cs typeface="Segoe UI Light" panose="020B0502040204020203" pitchFamily="34" charset="0"/>
                <a:hlinkClick r:id="rId7"/>
              </a:rPr>
              <a:t>https</a:t>
            </a:r>
            <a:r>
              <a:rPr lang="en-US" sz="2000" dirty="0">
                <a:latin typeface="Segoe UI Light" panose="020B0502040204020203" pitchFamily="34" charset="0"/>
                <a:cs typeface="Segoe UI Light" panose="020B0502040204020203" pitchFamily="34" charset="0"/>
                <a:hlinkClick r:id="rId7"/>
              </a:rPr>
              <a:t>://</a:t>
            </a:r>
            <a:r>
              <a:rPr lang="en-US" sz="2000" dirty="0" smtClean="0">
                <a:latin typeface="Segoe UI Light" panose="020B0502040204020203" pitchFamily="34" charset="0"/>
                <a:cs typeface="Segoe UI Light" panose="020B0502040204020203" pitchFamily="34" charset="0"/>
                <a:hlinkClick r:id="rId7"/>
              </a:rPr>
              <a:t>weblogs.asp.net/scottgu/welcoming-the-xamarin-team-to-microsoft</a:t>
            </a:r>
            <a:r>
              <a:rPr lang="en-US" sz="2000" dirty="0" smtClean="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8835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297" y="2542644"/>
            <a:ext cx="8584338" cy="1178151"/>
          </a:xfrm>
        </p:spPr>
        <p:txBody>
          <a:bodyPr/>
          <a:lstStyle/>
          <a:p>
            <a:r>
              <a:rPr lang="en-US" dirty="0" smtClean="0"/>
              <a:t>Oleksandr Krakovetskyi</a:t>
            </a:r>
            <a:endParaRPr lang="en-GB" dirty="0"/>
          </a:p>
        </p:txBody>
      </p:sp>
      <p:sp>
        <p:nvSpPr>
          <p:cNvPr id="5" name="Text Placeholder 4"/>
          <p:cNvSpPr>
            <a:spLocks noGrp="1"/>
          </p:cNvSpPr>
          <p:nvPr>
            <p:ph type="body" idx="1"/>
          </p:nvPr>
        </p:nvSpPr>
        <p:spPr>
          <a:xfrm>
            <a:off x="155228" y="3720794"/>
            <a:ext cx="8366402" cy="1935727"/>
          </a:xfrm>
        </p:spPr>
        <p:txBody>
          <a:bodyPr>
            <a:noAutofit/>
          </a:bodyPr>
          <a:lstStyle/>
          <a:p>
            <a:r>
              <a:rPr lang="en-US" sz="1600" dirty="0" smtClean="0"/>
              <a:t>CEO DevRain Solutions</a:t>
            </a:r>
          </a:p>
          <a:p>
            <a:r>
              <a:rPr lang="en-US" sz="1600" dirty="0" smtClean="0"/>
              <a:t>Microsoft Regional Director</a:t>
            </a:r>
          </a:p>
          <a:p>
            <a:r>
              <a:rPr lang="en-US" sz="1600" dirty="0" smtClean="0"/>
              <a:t>Microsoft MVP (Windows Platform Development)</a:t>
            </a:r>
          </a:p>
          <a:p>
            <a:r>
              <a:rPr lang="en-US" sz="1600" dirty="0" smtClean="0"/>
              <a:t>PhD in Computer Science</a:t>
            </a:r>
          </a:p>
          <a:p>
            <a:r>
              <a:rPr lang="en-US" sz="1600" dirty="0" smtClean="0"/>
              <a:t>Alex.Krakovetskiy@devrain.com</a:t>
            </a:r>
          </a:p>
          <a:p>
            <a:r>
              <a:rPr lang="en-US" sz="1600" dirty="0" smtClean="0"/>
              <a:t>@</a:t>
            </a:r>
            <a:r>
              <a:rPr lang="en-US" sz="1600" dirty="0" err="1" smtClean="0"/>
              <a:t>msugvnua</a:t>
            </a:r>
            <a:r>
              <a:rPr lang="en-US" sz="1600" dirty="0"/>
              <a:t>, </a:t>
            </a:r>
            <a:r>
              <a:rPr lang="en-US" sz="1600" dirty="0" smtClean="0">
                <a:hlinkClick r:id="rId2"/>
              </a:rPr>
              <a:t>https://fb.com/alex.krakovetskiy</a:t>
            </a:r>
            <a:r>
              <a:rPr lang="en-US" sz="1600" dirty="0" smtClean="0"/>
              <a:t> </a:t>
            </a:r>
          </a:p>
          <a:p>
            <a:r>
              <a:rPr lang="en-US" sz="1600" dirty="0" smtClean="0">
                <a:hlinkClick r:id="rId3"/>
              </a:rPr>
              <a:t>Alex.Krakovetskiy@devrain.com</a:t>
            </a:r>
            <a:r>
              <a:rPr lang="en-US" sz="1600" dirty="0" smtClean="0"/>
              <a:t> </a:t>
            </a:r>
            <a:endParaRPr lang="en-GB" sz="1600" dirty="0"/>
          </a:p>
        </p:txBody>
      </p:sp>
      <p:pic>
        <p:nvPicPr>
          <p:cNvPr id="1026" name="Picture 2" descr="https://scontent-waw1-1.xx.fbcdn.net/hphotos-frc3/v/t1.0-9/579355_400335379989595_1880358325_n.jpg?oh=89a642b4111698120e09cd0bb95b6405&amp;oe=57903D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887" y="713843"/>
            <a:ext cx="175834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30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174" y="2601422"/>
            <a:ext cx="5623207" cy="1178151"/>
          </a:xfrm>
        </p:spPr>
        <p:txBody>
          <a:bodyPr/>
          <a:lstStyle/>
          <a:p>
            <a:r>
              <a:rPr lang="en-GB" dirty="0" smtClean="0"/>
              <a:t>Thank you!</a:t>
            </a:r>
            <a:endParaRPr lang="en-GB" dirty="0"/>
          </a:p>
        </p:txBody>
      </p:sp>
    </p:spTree>
    <p:extLst>
      <p:ext uri="{BB962C8B-B14F-4D97-AF65-F5344CB8AC3E}">
        <p14:creationId xmlns:p14="http://schemas.microsoft.com/office/powerpoint/2010/main" val="3116199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About</a:t>
            </a:r>
            <a:endParaRPr lang="en-US" dirty="0"/>
          </a:p>
        </p:txBody>
      </p:sp>
      <p:sp>
        <p:nvSpPr>
          <p:cNvPr id="3" name="Text Placeholder 2"/>
          <p:cNvSpPr>
            <a:spLocks noGrp="1"/>
          </p:cNvSpPr>
          <p:nvPr>
            <p:ph idx="1"/>
          </p:nvPr>
        </p:nvSpPr>
        <p:spPr>
          <a:xfrm>
            <a:off x="628649" y="1690692"/>
            <a:ext cx="7646959" cy="3312629"/>
          </a:xfrm>
        </p:spPr>
        <p:txBody>
          <a:bodyPr>
            <a:noAutofit/>
          </a:bodyPr>
          <a:lstStyle/>
          <a:p>
            <a:pPr>
              <a:lnSpc>
                <a:spcPct val="100000"/>
              </a:lnSpc>
              <a:buFont typeface="Arial" panose="020B0604020202020204" pitchFamily="34" charset="0"/>
              <a:buChar char="•"/>
            </a:pPr>
            <a:r>
              <a:rPr lang="en-US" sz="2400" b="1" dirty="0" smtClean="0">
                <a:latin typeface="Segoe UI Light" panose="020B0502040204020203" pitchFamily="34" charset="0"/>
                <a:cs typeface="Segoe UI Light" panose="020B0502040204020203" pitchFamily="34" charset="0"/>
              </a:rPr>
              <a:t>CEO </a:t>
            </a:r>
            <a:r>
              <a:rPr lang="en-US" sz="2400" b="1" dirty="0" smtClean="0">
                <a:latin typeface="Segoe UI Light" panose="020B0502040204020203" pitchFamily="34" charset="0"/>
                <a:cs typeface="Segoe UI Light" panose="020B0502040204020203" pitchFamily="34" charset="0"/>
                <a:hlinkClick r:id="rId3"/>
              </a:rPr>
              <a:t>DevRain Solutions</a:t>
            </a:r>
            <a:endParaRPr lang="en-US" sz="2400" b="1" dirty="0" smtClean="0">
              <a:latin typeface="Segoe UI Light" panose="020B0502040204020203" pitchFamily="34" charset="0"/>
              <a:cs typeface="Segoe UI Light" panose="020B0502040204020203" pitchFamily="34" charset="0"/>
            </a:endParaRPr>
          </a:p>
          <a:p>
            <a:pPr>
              <a:lnSpc>
                <a:spcPct val="100000"/>
              </a:lnSpc>
              <a:buFont typeface="Arial" panose="020B0604020202020204" pitchFamily="34" charset="0"/>
              <a:buChar char="•"/>
            </a:pPr>
            <a:r>
              <a:rPr lang="en-US" sz="2400" b="1" dirty="0" smtClean="0">
                <a:solidFill>
                  <a:schemeClr val="tx1">
                    <a:lumMod val="75000"/>
                  </a:schemeClr>
                </a:solidFill>
                <a:latin typeface="Segoe UI Light" panose="020B0502040204020203" pitchFamily="34" charset="0"/>
                <a:cs typeface="Segoe UI Light" panose="020B0502040204020203" pitchFamily="34" charset="0"/>
              </a:rPr>
              <a:t>Microsoft MVP (Windows Development Platform, previously – ASP.NET/IIS)</a:t>
            </a:r>
          </a:p>
          <a:p>
            <a:pPr>
              <a:lnSpc>
                <a:spcPct val="100000"/>
              </a:lnSpc>
              <a:buFont typeface="Arial" panose="020B0604020202020204" pitchFamily="34" charset="0"/>
              <a:buChar char="•"/>
            </a:pPr>
            <a:r>
              <a:rPr lang="en-US" sz="2400" b="1" dirty="0" smtClean="0">
                <a:solidFill>
                  <a:schemeClr val="tx1">
                    <a:lumMod val="75000"/>
                  </a:schemeClr>
                </a:solidFill>
                <a:latin typeface="Segoe UI Light" panose="020B0502040204020203" pitchFamily="34" charset="0"/>
                <a:cs typeface="Segoe UI Light" panose="020B0502040204020203" pitchFamily="34" charset="0"/>
              </a:rPr>
              <a:t>Microsoft Regional Director</a:t>
            </a:r>
          </a:p>
          <a:p>
            <a:pPr>
              <a:lnSpc>
                <a:spcPct val="100000"/>
              </a:lnSpc>
              <a:buFont typeface="Arial" panose="020B0604020202020204" pitchFamily="34" charset="0"/>
              <a:buChar char="•"/>
            </a:pPr>
            <a:r>
              <a:rPr lang="en-US" sz="2400" b="1" dirty="0" smtClean="0">
                <a:solidFill>
                  <a:schemeClr val="tx1">
                    <a:lumMod val="75000"/>
                  </a:schemeClr>
                </a:solidFill>
                <a:latin typeface="Segoe UI Light" panose="020B0502040204020203" pitchFamily="34" charset="0"/>
                <a:cs typeface="Segoe UI Light" panose="020B0502040204020203" pitchFamily="34" charset="0"/>
              </a:rPr>
              <a:t>PhD in Computer Science (Data Analysis and Machine Learning)</a:t>
            </a:r>
          </a:p>
        </p:txBody>
      </p:sp>
    </p:spTree>
    <p:extLst>
      <p:ext uri="{BB962C8B-B14F-4D97-AF65-F5344CB8AC3E}">
        <p14:creationId xmlns:p14="http://schemas.microsoft.com/office/powerpoint/2010/main" val="205502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2"/>
          <p:cNvSpPr txBox="1">
            <a:spLocks/>
          </p:cNvSpPr>
          <p:nvPr/>
        </p:nvSpPr>
        <p:spPr>
          <a:xfrm>
            <a:off x="198568" y="286022"/>
            <a:ext cx="8567114" cy="722018"/>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pPr defTabSz="659096"/>
            <a:endParaRPr lang="en-US" sz="2941" dirty="0">
              <a:gradFill>
                <a:gsLst>
                  <a:gs pos="0">
                    <a:srgbClr val="00188F"/>
                  </a:gs>
                  <a:gs pos="100000">
                    <a:srgbClr val="00188F"/>
                  </a:gs>
                </a:gsLst>
                <a:lin ang="5400000" scaled="1"/>
              </a:gradFill>
            </a:endParaRPr>
          </a:p>
        </p:txBody>
      </p:sp>
      <p:pic>
        <p:nvPicPr>
          <p:cNvPr id="2050" name="Picture 2" descr="http://az648995.vo.msecnd.net/win/2015/03/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343" y="1930659"/>
            <a:ext cx="7399007" cy="3521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Universal Windows </a:t>
            </a:r>
            <a:r>
              <a:rPr lang="en-US" dirty="0" smtClean="0"/>
              <a:t>Platform</a:t>
            </a:r>
            <a:endParaRPr lang="en-US" dirty="0"/>
          </a:p>
        </p:txBody>
      </p:sp>
    </p:spTree>
    <p:extLst>
      <p:ext uri="{BB962C8B-B14F-4D97-AF65-F5344CB8AC3E}">
        <p14:creationId xmlns:p14="http://schemas.microsoft.com/office/powerpoint/2010/main" val="3241302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03231" y="2118772"/>
            <a:ext cx="8437314" cy="3525546"/>
            <a:chOff x="446603" y="1498801"/>
            <a:chExt cx="11475333" cy="4794987"/>
          </a:xfrm>
        </p:grpSpPr>
        <p:sp>
          <p:nvSpPr>
            <p:cNvPr id="40" name="Web triangle"/>
            <p:cNvSpPr/>
            <p:nvPr/>
          </p:nvSpPr>
          <p:spPr>
            <a:xfrm flipH="1">
              <a:off x="6903241" y="1806722"/>
              <a:ext cx="2000652" cy="1157104"/>
            </a:xfrm>
            <a:custGeom>
              <a:avLst/>
              <a:gdLst>
                <a:gd name="connsiteX0" fmla="*/ 0 w 396160"/>
                <a:gd name="connsiteY0" fmla="*/ 1156448 h 1156448"/>
                <a:gd name="connsiteX1" fmla="*/ 0 w 396160"/>
                <a:gd name="connsiteY1" fmla="*/ 0 h 1156448"/>
                <a:gd name="connsiteX2" fmla="*/ 396160 w 396160"/>
                <a:gd name="connsiteY2" fmla="*/ 1156448 h 1156448"/>
                <a:gd name="connsiteX3" fmla="*/ 0 w 396160"/>
                <a:gd name="connsiteY3" fmla="*/ 1156448 h 1156448"/>
                <a:gd name="connsiteX0" fmla="*/ 0 w 1738072"/>
                <a:gd name="connsiteY0" fmla="*/ 1156448 h 1809591"/>
                <a:gd name="connsiteX1" fmla="*/ 0 w 1738072"/>
                <a:gd name="connsiteY1" fmla="*/ 0 h 1809591"/>
                <a:gd name="connsiteX2" fmla="*/ 1738072 w 1738072"/>
                <a:gd name="connsiteY2" fmla="*/ 1809591 h 1809591"/>
                <a:gd name="connsiteX3" fmla="*/ 0 w 1738072"/>
                <a:gd name="connsiteY3" fmla="*/ 1156448 h 1809591"/>
                <a:gd name="connsiteX0" fmla="*/ 0 w 1821199"/>
                <a:gd name="connsiteY0" fmla="*/ 1156448 h 1477452"/>
                <a:gd name="connsiteX1" fmla="*/ 0 w 1821199"/>
                <a:gd name="connsiteY1" fmla="*/ 0 h 1477452"/>
                <a:gd name="connsiteX2" fmla="*/ 1821199 w 1821199"/>
                <a:gd name="connsiteY2" fmla="*/ 1477452 h 1477452"/>
                <a:gd name="connsiteX3" fmla="*/ 0 w 1821199"/>
                <a:gd name="connsiteY3" fmla="*/ 1156448 h 1477452"/>
                <a:gd name="connsiteX0" fmla="*/ 0 w 1868700"/>
                <a:gd name="connsiteY0" fmla="*/ 1156448 h 1315871"/>
                <a:gd name="connsiteX1" fmla="*/ 0 w 1868700"/>
                <a:gd name="connsiteY1" fmla="*/ 0 h 1315871"/>
                <a:gd name="connsiteX2" fmla="*/ 1868700 w 1868700"/>
                <a:gd name="connsiteY2" fmla="*/ 1315871 h 1315871"/>
                <a:gd name="connsiteX3" fmla="*/ 0 w 1868700"/>
                <a:gd name="connsiteY3" fmla="*/ 1156448 h 1315871"/>
              </a:gdLst>
              <a:ahLst/>
              <a:cxnLst>
                <a:cxn ang="0">
                  <a:pos x="connsiteX0" y="connsiteY0"/>
                </a:cxn>
                <a:cxn ang="0">
                  <a:pos x="connsiteX1" y="connsiteY1"/>
                </a:cxn>
                <a:cxn ang="0">
                  <a:pos x="connsiteX2" y="connsiteY2"/>
                </a:cxn>
                <a:cxn ang="0">
                  <a:pos x="connsiteX3" y="connsiteY3"/>
                </a:cxn>
              </a:cxnLst>
              <a:rect l="l" t="t" r="r" b="b"/>
              <a:pathLst>
                <a:path w="1868700" h="1315871">
                  <a:moveTo>
                    <a:pt x="0" y="1156448"/>
                  </a:moveTo>
                  <a:lnTo>
                    <a:pt x="0" y="0"/>
                  </a:lnTo>
                  <a:lnTo>
                    <a:pt x="1868700" y="1315871"/>
                  </a:lnTo>
                  <a:lnTo>
                    <a:pt x="0" y="1156448"/>
                  </a:lnTo>
                  <a:close/>
                </a:path>
              </a:pathLst>
            </a:custGeom>
            <a:solidFill>
              <a:srgbClr val="D83B01">
                <a:alpha val="20000"/>
              </a:srgbClr>
            </a:solidFill>
            <a:ln>
              <a:solidFill>
                <a:srgbClr val="D83B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834" tIns="80666" rIns="100834" bIns="80666" numCol="1" spcCol="0" rtlCol="0" fromWordArt="0" anchor="t" anchorCtr="0" forceAA="0" compatLnSpc="1">
              <a:prstTxWarp prst="textNoShape">
                <a:avLst/>
              </a:prstTxWarp>
              <a:noAutofit/>
            </a:bodyPr>
            <a:lstStyle/>
            <a:p>
              <a:pPr algn="ctr" defTabSz="672334">
                <a:lnSpc>
                  <a:spcPct val="90000"/>
                </a:lnSpc>
                <a:spcBef>
                  <a:spcPts val="441"/>
                </a:spcBef>
              </a:pPr>
              <a:endParaRPr lang="en-US" sz="1471" dirty="0" err="1">
                <a:solidFill>
                  <a:srgbClr val="FFFFFF"/>
                </a:solidFill>
              </a:endParaRPr>
            </a:p>
          </p:txBody>
        </p:sp>
        <p:sp>
          <p:nvSpPr>
            <p:cNvPr id="41" name="Windows triangle"/>
            <p:cNvSpPr/>
            <p:nvPr/>
          </p:nvSpPr>
          <p:spPr>
            <a:xfrm>
              <a:off x="3463696" y="1809899"/>
              <a:ext cx="1712211" cy="1156707"/>
            </a:xfrm>
            <a:custGeom>
              <a:avLst/>
              <a:gdLst>
                <a:gd name="connsiteX0" fmla="*/ 0 w 396160"/>
                <a:gd name="connsiteY0" fmla="*/ 1156448 h 1156448"/>
                <a:gd name="connsiteX1" fmla="*/ 0 w 396160"/>
                <a:gd name="connsiteY1" fmla="*/ 0 h 1156448"/>
                <a:gd name="connsiteX2" fmla="*/ 396160 w 396160"/>
                <a:gd name="connsiteY2" fmla="*/ 1156448 h 1156448"/>
                <a:gd name="connsiteX3" fmla="*/ 0 w 396160"/>
                <a:gd name="connsiteY3" fmla="*/ 1156448 h 1156448"/>
                <a:gd name="connsiteX0" fmla="*/ 0 w 1738072"/>
                <a:gd name="connsiteY0" fmla="*/ 1156448 h 1809591"/>
                <a:gd name="connsiteX1" fmla="*/ 0 w 1738072"/>
                <a:gd name="connsiteY1" fmla="*/ 0 h 1809591"/>
                <a:gd name="connsiteX2" fmla="*/ 1738072 w 1738072"/>
                <a:gd name="connsiteY2" fmla="*/ 1809591 h 1809591"/>
                <a:gd name="connsiteX3" fmla="*/ 0 w 1738072"/>
                <a:gd name="connsiteY3" fmla="*/ 1156448 h 1809591"/>
                <a:gd name="connsiteX0" fmla="*/ 0 w 1821199"/>
                <a:gd name="connsiteY0" fmla="*/ 1156448 h 1477452"/>
                <a:gd name="connsiteX1" fmla="*/ 0 w 1821199"/>
                <a:gd name="connsiteY1" fmla="*/ 0 h 1477452"/>
                <a:gd name="connsiteX2" fmla="*/ 1821199 w 1821199"/>
                <a:gd name="connsiteY2" fmla="*/ 1477452 h 1477452"/>
                <a:gd name="connsiteX3" fmla="*/ 0 w 1821199"/>
                <a:gd name="connsiteY3" fmla="*/ 1156448 h 1477452"/>
                <a:gd name="connsiteX0" fmla="*/ 0 w 1868700"/>
                <a:gd name="connsiteY0" fmla="*/ 1156448 h 1315871"/>
                <a:gd name="connsiteX1" fmla="*/ 0 w 1868700"/>
                <a:gd name="connsiteY1" fmla="*/ 0 h 1315871"/>
                <a:gd name="connsiteX2" fmla="*/ 1868700 w 1868700"/>
                <a:gd name="connsiteY2" fmla="*/ 1315871 h 1315871"/>
                <a:gd name="connsiteX3" fmla="*/ 0 w 1868700"/>
                <a:gd name="connsiteY3" fmla="*/ 1156448 h 1315871"/>
              </a:gdLst>
              <a:ahLst/>
              <a:cxnLst>
                <a:cxn ang="0">
                  <a:pos x="connsiteX0" y="connsiteY0"/>
                </a:cxn>
                <a:cxn ang="0">
                  <a:pos x="connsiteX1" y="connsiteY1"/>
                </a:cxn>
                <a:cxn ang="0">
                  <a:pos x="connsiteX2" y="connsiteY2"/>
                </a:cxn>
                <a:cxn ang="0">
                  <a:pos x="connsiteX3" y="connsiteY3"/>
                </a:cxn>
              </a:cxnLst>
              <a:rect l="l" t="t" r="r" b="b"/>
              <a:pathLst>
                <a:path w="1868700" h="1315871">
                  <a:moveTo>
                    <a:pt x="0" y="1156448"/>
                  </a:moveTo>
                  <a:lnTo>
                    <a:pt x="0" y="0"/>
                  </a:lnTo>
                  <a:lnTo>
                    <a:pt x="1868700" y="1315871"/>
                  </a:lnTo>
                  <a:lnTo>
                    <a:pt x="0" y="1156448"/>
                  </a:lnTo>
                  <a:close/>
                </a:path>
              </a:pathLst>
            </a:custGeom>
            <a:solidFill>
              <a:srgbClr val="00BCF2">
                <a:alpha val="20000"/>
              </a:srgbClr>
            </a:solidFill>
            <a:ln>
              <a:solidFill>
                <a:srgbClr val="00BCF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834" tIns="80666" rIns="100834" bIns="80666" numCol="1" spcCol="0" rtlCol="0" fromWordArt="0" anchor="t" anchorCtr="0" forceAA="0" compatLnSpc="1">
              <a:prstTxWarp prst="textNoShape">
                <a:avLst/>
              </a:prstTxWarp>
              <a:noAutofit/>
            </a:bodyPr>
            <a:lstStyle/>
            <a:p>
              <a:pPr algn="ctr" defTabSz="672334">
                <a:lnSpc>
                  <a:spcPct val="90000"/>
                </a:lnSpc>
                <a:spcBef>
                  <a:spcPts val="441"/>
                </a:spcBef>
              </a:pPr>
              <a:endParaRPr lang="en-US" sz="1471" dirty="0" err="1">
                <a:solidFill>
                  <a:srgbClr val="FFFFFF"/>
                </a:solidFill>
              </a:endParaRPr>
            </a:p>
          </p:txBody>
        </p:sp>
        <p:sp>
          <p:nvSpPr>
            <p:cNvPr id="43" name="Middleware triangle"/>
            <p:cNvSpPr/>
            <p:nvPr/>
          </p:nvSpPr>
          <p:spPr>
            <a:xfrm flipV="1">
              <a:off x="3463695" y="4605130"/>
              <a:ext cx="1959987" cy="1460445"/>
            </a:xfrm>
            <a:custGeom>
              <a:avLst/>
              <a:gdLst>
                <a:gd name="connsiteX0" fmla="*/ 0 w 396160"/>
                <a:gd name="connsiteY0" fmla="*/ 1156448 h 1156448"/>
                <a:gd name="connsiteX1" fmla="*/ 0 w 396160"/>
                <a:gd name="connsiteY1" fmla="*/ 0 h 1156448"/>
                <a:gd name="connsiteX2" fmla="*/ 396160 w 396160"/>
                <a:gd name="connsiteY2" fmla="*/ 1156448 h 1156448"/>
                <a:gd name="connsiteX3" fmla="*/ 0 w 396160"/>
                <a:gd name="connsiteY3" fmla="*/ 1156448 h 1156448"/>
                <a:gd name="connsiteX0" fmla="*/ 0 w 1738072"/>
                <a:gd name="connsiteY0" fmla="*/ 1156448 h 1809591"/>
                <a:gd name="connsiteX1" fmla="*/ 0 w 1738072"/>
                <a:gd name="connsiteY1" fmla="*/ 0 h 1809591"/>
                <a:gd name="connsiteX2" fmla="*/ 1738072 w 1738072"/>
                <a:gd name="connsiteY2" fmla="*/ 1809591 h 1809591"/>
                <a:gd name="connsiteX3" fmla="*/ 0 w 1738072"/>
                <a:gd name="connsiteY3" fmla="*/ 1156448 h 1809591"/>
              </a:gdLst>
              <a:ahLst/>
              <a:cxnLst>
                <a:cxn ang="0">
                  <a:pos x="connsiteX0" y="connsiteY0"/>
                </a:cxn>
                <a:cxn ang="0">
                  <a:pos x="connsiteX1" y="connsiteY1"/>
                </a:cxn>
                <a:cxn ang="0">
                  <a:pos x="connsiteX2" y="connsiteY2"/>
                </a:cxn>
                <a:cxn ang="0">
                  <a:pos x="connsiteX3" y="connsiteY3"/>
                </a:cxn>
              </a:cxnLst>
              <a:rect l="l" t="t" r="r" b="b"/>
              <a:pathLst>
                <a:path w="1738072" h="1809591">
                  <a:moveTo>
                    <a:pt x="0" y="1156448"/>
                  </a:moveTo>
                  <a:lnTo>
                    <a:pt x="0" y="0"/>
                  </a:lnTo>
                  <a:lnTo>
                    <a:pt x="1738072" y="1809591"/>
                  </a:lnTo>
                  <a:lnTo>
                    <a:pt x="0" y="1156448"/>
                  </a:lnTo>
                  <a:close/>
                </a:path>
              </a:pathLst>
            </a:custGeom>
            <a:solidFill>
              <a:srgbClr val="107C10">
                <a:alpha val="20000"/>
              </a:srgbClr>
            </a:solidFill>
            <a:ln>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834" tIns="80666" rIns="100834" bIns="80666" numCol="1" spcCol="0" rtlCol="0" fromWordArt="0" anchor="t" anchorCtr="0" forceAA="0" compatLnSpc="1">
              <a:prstTxWarp prst="textNoShape">
                <a:avLst/>
              </a:prstTxWarp>
              <a:noAutofit/>
            </a:bodyPr>
            <a:lstStyle/>
            <a:p>
              <a:pPr algn="ctr" defTabSz="672334">
                <a:lnSpc>
                  <a:spcPct val="90000"/>
                </a:lnSpc>
                <a:spcBef>
                  <a:spcPts val="441"/>
                </a:spcBef>
              </a:pPr>
              <a:endParaRPr lang="en-US" sz="1471" dirty="0" err="1">
                <a:solidFill>
                  <a:srgbClr val="FFFFFF"/>
                </a:solidFill>
              </a:endParaRPr>
            </a:p>
          </p:txBody>
        </p:sp>
        <p:sp>
          <p:nvSpPr>
            <p:cNvPr id="44" name="Mobile triangle"/>
            <p:cNvSpPr/>
            <p:nvPr/>
          </p:nvSpPr>
          <p:spPr>
            <a:xfrm flipH="1" flipV="1">
              <a:off x="7141829" y="4791509"/>
              <a:ext cx="1751119" cy="1274806"/>
            </a:xfrm>
            <a:custGeom>
              <a:avLst/>
              <a:gdLst>
                <a:gd name="connsiteX0" fmla="*/ 0 w 396160"/>
                <a:gd name="connsiteY0" fmla="*/ 1156448 h 1156448"/>
                <a:gd name="connsiteX1" fmla="*/ 0 w 396160"/>
                <a:gd name="connsiteY1" fmla="*/ 0 h 1156448"/>
                <a:gd name="connsiteX2" fmla="*/ 396160 w 396160"/>
                <a:gd name="connsiteY2" fmla="*/ 1156448 h 1156448"/>
                <a:gd name="connsiteX3" fmla="*/ 0 w 396160"/>
                <a:gd name="connsiteY3" fmla="*/ 1156448 h 1156448"/>
                <a:gd name="connsiteX0" fmla="*/ 0 w 1738072"/>
                <a:gd name="connsiteY0" fmla="*/ 1156448 h 1809591"/>
                <a:gd name="connsiteX1" fmla="*/ 0 w 1738072"/>
                <a:gd name="connsiteY1" fmla="*/ 0 h 1809591"/>
                <a:gd name="connsiteX2" fmla="*/ 1738072 w 1738072"/>
                <a:gd name="connsiteY2" fmla="*/ 1809591 h 1809591"/>
                <a:gd name="connsiteX3" fmla="*/ 0 w 1738072"/>
                <a:gd name="connsiteY3" fmla="*/ 1156448 h 1809591"/>
              </a:gdLst>
              <a:ahLst/>
              <a:cxnLst>
                <a:cxn ang="0">
                  <a:pos x="connsiteX0" y="connsiteY0"/>
                </a:cxn>
                <a:cxn ang="0">
                  <a:pos x="connsiteX1" y="connsiteY1"/>
                </a:cxn>
                <a:cxn ang="0">
                  <a:pos x="connsiteX2" y="connsiteY2"/>
                </a:cxn>
                <a:cxn ang="0">
                  <a:pos x="connsiteX3" y="connsiteY3"/>
                </a:cxn>
              </a:cxnLst>
              <a:rect l="l" t="t" r="r" b="b"/>
              <a:pathLst>
                <a:path w="1738072" h="1809591">
                  <a:moveTo>
                    <a:pt x="0" y="1156448"/>
                  </a:moveTo>
                  <a:lnTo>
                    <a:pt x="0" y="0"/>
                  </a:lnTo>
                  <a:lnTo>
                    <a:pt x="1738072" y="1809591"/>
                  </a:lnTo>
                  <a:lnTo>
                    <a:pt x="0" y="1156448"/>
                  </a:lnTo>
                  <a:close/>
                </a:path>
              </a:pathLst>
            </a:custGeom>
            <a:solidFill>
              <a:srgbClr val="B4009E">
                <a:alpha val="20000"/>
              </a:srgbClr>
            </a:solidFill>
            <a:ln>
              <a:solidFill>
                <a:srgbClr val="B400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834" tIns="80666" rIns="100834" bIns="80666" numCol="1" spcCol="0" rtlCol="0" fromWordArt="0" anchor="t" anchorCtr="0" forceAA="0" compatLnSpc="1">
              <a:prstTxWarp prst="textNoShape">
                <a:avLst/>
              </a:prstTxWarp>
              <a:noAutofit/>
            </a:bodyPr>
            <a:lstStyle/>
            <a:p>
              <a:pPr algn="ctr" defTabSz="672334">
                <a:lnSpc>
                  <a:spcPct val="90000"/>
                </a:lnSpc>
                <a:spcBef>
                  <a:spcPts val="441"/>
                </a:spcBef>
              </a:pPr>
              <a:endParaRPr lang="en-US" sz="1471" dirty="0" err="1">
                <a:solidFill>
                  <a:srgbClr val="FFFFFF"/>
                </a:solidFill>
              </a:endParaRPr>
            </a:p>
          </p:txBody>
        </p:sp>
        <p:grpSp>
          <p:nvGrpSpPr>
            <p:cNvPr id="45" name="UWP with Device Families"/>
            <p:cNvGrpSpPr/>
            <p:nvPr/>
          </p:nvGrpSpPr>
          <p:grpSpPr>
            <a:xfrm>
              <a:off x="3256174" y="1498801"/>
              <a:ext cx="5645421" cy="4641384"/>
              <a:chOff x="3476816" y="1632154"/>
              <a:chExt cx="5646221" cy="4642042"/>
            </a:xfrm>
          </p:grpSpPr>
          <p:grpSp>
            <p:nvGrpSpPr>
              <p:cNvPr id="47" name="Group 2"/>
              <p:cNvGrpSpPr/>
              <p:nvPr/>
            </p:nvGrpSpPr>
            <p:grpSpPr>
              <a:xfrm>
                <a:off x="3476816" y="1632154"/>
                <a:ext cx="5646221" cy="4642042"/>
                <a:chOff x="3111335" y="1235347"/>
                <a:chExt cx="5646221" cy="4642042"/>
              </a:xfrm>
            </p:grpSpPr>
            <p:graphicFrame>
              <p:nvGraphicFramePr>
                <p:cNvPr id="58" name="Diagram 6"/>
                <p:cNvGraphicFramePr/>
                <p:nvPr>
                  <p:extLst/>
                </p:nvPr>
              </p:nvGraphicFramePr>
              <p:xfrm>
                <a:off x="3111335" y="1235347"/>
                <a:ext cx="5646221" cy="4642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 name="TextBox 27"/>
                <p:cNvSpPr txBox="1"/>
                <p:nvPr/>
              </p:nvSpPr>
              <p:spPr>
                <a:xfrm rot="1705757">
                  <a:off x="5728464" y="2096558"/>
                  <a:ext cx="1980245" cy="3410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9113"/>
                  <a:r>
                    <a:rPr lang="en-US" sz="1029" dirty="0">
                      <a:solidFill>
                        <a:srgbClr val="FFFFFF"/>
                      </a:solidFill>
                      <a:cs typeface="Segoe UI" panose="020B0502040204020203" pitchFamily="34" charset="0"/>
                    </a:rPr>
                    <a:t>Desktop</a:t>
                  </a:r>
                </a:p>
              </p:txBody>
            </p:sp>
            <p:sp>
              <p:nvSpPr>
                <p:cNvPr id="62" name="TextBox 28"/>
                <p:cNvSpPr txBox="1"/>
                <p:nvPr/>
              </p:nvSpPr>
              <p:spPr>
                <a:xfrm rot="19603187">
                  <a:off x="5904223" y="4945073"/>
                  <a:ext cx="1621509" cy="3410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9113"/>
                  <a:r>
                    <a:rPr lang="en-US" sz="1029" dirty="0">
                      <a:solidFill>
                        <a:srgbClr val="FFFFFF"/>
                      </a:solidFill>
                      <a:cs typeface="Segoe UI" panose="020B0502040204020203" pitchFamily="34" charset="0"/>
                    </a:rPr>
                    <a:t>Mobile</a:t>
                  </a:r>
                </a:p>
              </p:txBody>
            </p:sp>
            <p:sp>
              <p:nvSpPr>
                <p:cNvPr id="63" name="TextBox 29"/>
                <p:cNvSpPr txBox="1"/>
                <p:nvPr/>
              </p:nvSpPr>
              <p:spPr>
                <a:xfrm>
                  <a:off x="7103658" y="3551923"/>
                  <a:ext cx="930032" cy="3410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9113"/>
                  <a:r>
                    <a:rPr lang="en-US" sz="1029" dirty="0">
                      <a:solidFill>
                        <a:srgbClr val="FFFFFF"/>
                      </a:solidFill>
                      <a:cs typeface="Segoe UI" panose="020B0502040204020203" pitchFamily="34" charset="0"/>
                    </a:rPr>
                    <a:t>Xbox</a:t>
                  </a:r>
                </a:p>
              </p:txBody>
            </p:sp>
            <p:sp>
              <p:nvSpPr>
                <p:cNvPr id="64" name="TextBox 30"/>
                <p:cNvSpPr txBox="1"/>
                <p:nvPr/>
              </p:nvSpPr>
              <p:spPr>
                <a:xfrm>
                  <a:off x="3791115" y="3555492"/>
                  <a:ext cx="930032" cy="3410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9113"/>
                  <a:r>
                    <a:rPr lang="en-US" sz="1029" dirty="0">
                      <a:solidFill>
                        <a:srgbClr val="FFFFFF"/>
                      </a:solidFill>
                      <a:cs typeface="Segoe UI" panose="020B0502040204020203" pitchFamily="34" charset="0"/>
                    </a:rPr>
                    <a:t>IoT</a:t>
                  </a:r>
                </a:p>
              </p:txBody>
            </p:sp>
            <p:sp>
              <p:nvSpPr>
                <p:cNvPr id="65" name="TextBox 31"/>
                <p:cNvSpPr txBox="1"/>
                <p:nvPr/>
              </p:nvSpPr>
              <p:spPr>
                <a:xfrm rot="1818755">
                  <a:off x="4115525" y="4866626"/>
                  <a:ext cx="1951439" cy="3410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9113"/>
                  <a:r>
                    <a:rPr lang="en-US" sz="1029" dirty="0">
                      <a:solidFill>
                        <a:srgbClr val="FFFFFF"/>
                      </a:solidFill>
                      <a:cs typeface="Segoe UI" panose="020B0502040204020203" pitchFamily="34" charset="0"/>
                    </a:rPr>
                    <a:t>Holographic</a:t>
                  </a:r>
                </a:p>
              </p:txBody>
            </p:sp>
            <p:sp>
              <p:nvSpPr>
                <p:cNvPr id="66" name="TextBox 32"/>
                <p:cNvSpPr txBox="1"/>
                <p:nvPr/>
              </p:nvSpPr>
              <p:spPr>
                <a:xfrm rot="19849316">
                  <a:off x="4200173" y="2134074"/>
                  <a:ext cx="1677462" cy="3410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59113"/>
                  <a:r>
                    <a:rPr lang="en-US" sz="1029" dirty="0">
                      <a:solidFill>
                        <a:srgbClr val="FFFFFF"/>
                      </a:solidFill>
                      <a:cs typeface="Segoe UI" panose="020B0502040204020203" pitchFamily="34" charset="0"/>
                    </a:rPr>
                    <a:t>Surface Hub</a:t>
                  </a:r>
                </a:p>
              </p:txBody>
            </p:sp>
          </p:grpSp>
          <p:grpSp>
            <p:nvGrpSpPr>
              <p:cNvPr id="52" name="Group 3"/>
              <p:cNvGrpSpPr/>
              <p:nvPr/>
            </p:nvGrpSpPr>
            <p:grpSpPr>
              <a:xfrm>
                <a:off x="4913729" y="2712495"/>
                <a:ext cx="2743200" cy="2743200"/>
                <a:chOff x="4548248" y="2315688"/>
                <a:chExt cx="2743200" cy="2743200"/>
              </a:xfrm>
            </p:grpSpPr>
            <p:sp>
              <p:nvSpPr>
                <p:cNvPr id="55" name="Oval 4"/>
                <p:cNvSpPr/>
                <p:nvPr/>
              </p:nvSpPr>
              <p:spPr>
                <a:xfrm>
                  <a:off x="4548248" y="2315688"/>
                  <a:ext cx="2743200" cy="27432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72334">
                    <a:lnSpc>
                      <a:spcPct val="90000"/>
                    </a:lnSpc>
                    <a:spcBef>
                      <a:spcPts val="441"/>
                    </a:spcBef>
                  </a:pPr>
                  <a:endParaRPr lang="en-US" sz="1471" dirty="0">
                    <a:ln w="38100">
                      <a:noFill/>
                    </a:ln>
                    <a:solidFill>
                      <a:srgbClr val="FFFFFF"/>
                    </a:solidFill>
                  </a:endParaRPr>
                </a:p>
              </p:txBody>
            </p:sp>
            <p:sp>
              <p:nvSpPr>
                <p:cNvPr id="57" name="TextBox 5"/>
                <p:cNvSpPr txBox="1"/>
                <p:nvPr/>
              </p:nvSpPr>
              <p:spPr>
                <a:xfrm>
                  <a:off x="4548248" y="3314197"/>
                  <a:ext cx="2743200" cy="775794"/>
                </a:xfrm>
                <a:prstGeom prst="rect">
                  <a:avLst/>
                </a:prstGeom>
                <a:noFill/>
              </p:spPr>
              <p:txBody>
                <a:bodyPr wrap="square" lIns="100834" tIns="80666" rIns="100834" bIns="80666" rtlCol="0" anchor="ctr">
                  <a:spAutoFit/>
                </a:bodyPr>
                <a:lstStyle/>
                <a:p>
                  <a:pPr algn="ctr" defTabSz="672334">
                    <a:lnSpc>
                      <a:spcPct val="90000"/>
                    </a:lnSpc>
                    <a:spcBef>
                      <a:spcPts val="441"/>
                    </a:spcBef>
                    <a:spcAft>
                      <a:spcPts val="882"/>
                    </a:spcAft>
                  </a:pPr>
                  <a:r>
                    <a:rPr lang="en-US" sz="1471" dirty="0">
                      <a:solidFill>
                        <a:srgbClr val="FFFFFF"/>
                      </a:solidFill>
                      <a:latin typeface="Segoe Pro Semibold" panose="020B0702040504020203" pitchFamily="34" charset="0"/>
                    </a:rPr>
                    <a:t>Universal </a:t>
                  </a:r>
                  <a:br>
                    <a:rPr lang="en-US" sz="1471" dirty="0">
                      <a:solidFill>
                        <a:srgbClr val="FFFFFF"/>
                      </a:solidFill>
                      <a:latin typeface="Segoe Pro Semibold" panose="020B0702040504020203" pitchFamily="34" charset="0"/>
                    </a:rPr>
                  </a:br>
                  <a:r>
                    <a:rPr lang="en-US" sz="1471" dirty="0">
                      <a:solidFill>
                        <a:srgbClr val="FFFFFF"/>
                      </a:solidFill>
                      <a:latin typeface="Segoe Pro Semibold" panose="020B0702040504020203" pitchFamily="34" charset="0"/>
                    </a:rPr>
                    <a:t>Windows Platform</a:t>
                  </a:r>
                </a:p>
              </p:txBody>
            </p:sp>
          </p:grpSp>
        </p:grpSp>
        <p:grpSp>
          <p:nvGrpSpPr>
            <p:cNvPr id="69" name="Middleware"/>
            <p:cNvGrpSpPr/>
            <p:nvPr/>
          </p:nvGrpSpPr>
          <p:grpSpPr>
            <a:xfrm>
              <a:off x="446603" y="4739528"/>
              <a:ext cx="3017092" cy="1554260"/>
              <a:chOff x="451261" y="4553029"/>
              <a:chExt cx="3017520" cy="1554480"/>
            </a:xfrm>
          </p:grpSpPr>
          <p:sp>
            <p:nvSpPr>
              <p:cNvPr id="70" name="Rounded Rectangle 69"/>
              <p:cNvSpPr/>
              <p:nvPr/>
            </p:nvSpPr>
            <p:spPr>
              <a:xfrm>
                <a:off x="451261" y="4553029"/>
                <a:ext cx="3017520" cy="1554480"/>
              </a:xfrm>
              <a:prstGeom prst="roundRect">
                <a:avLst/>
              </a:prstGeom>
              <a:solidFill>
                <a:srgbClr val="107C10">
                  <a:alpha val="20000"/>
                </a:srgbClr>
              </a:solidFill>
              <a:ln w="19050">
                <a:solidFill>
                  <a:srgbClr val="107C1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7222" tIns="67222" rIns="67222" bIns="67222" numCol="1" spcCol="0" rtlCol="0" fromWordArt="0" anchor="t" anchorCtr="0" forceAA="0" compatLnSpc="1">
                <a:prstTxWarp prst="textNoShape">
                  <a:avLst/>
                </a:prstTxWarp>
                <a:noAutofit/>
              </a:bodyPr>
              <a:lstStyle/>
              <a:p>
                <a:pPr defTabSz="672334">
                  <a:lnSpc>
                    <a:spcPct val="90000"/>
                  </a:lnSpc>
                  <a:spcBef>
                    <a:spcPts val="441"/>
                  </a:spcBef>
                </a:pPr>
                <a:r>
                  <a:rPr lang="en-US" sz="1176" dirty="0">
                    <a:solidFill>
                      <a:srgbClr val="107C10"/>
                    </a:solidFill>
                  </a:rPr>
                  <a:t>Middleware Platforms</a:t>
                </a:r>
              </a:p>
            </p:txBody>
          </p:sp>
          <p:sp>
            <p:nvSpPr>
              <p:cNvPr id="71" name="Rectangle 70"/>
              <p:cNvSpPr/>
              <p:nvPr/>
            </p:nvSpPr>
            <p:spPr>
              <a:xfrm>
                <a:off x="591693" y="5058260"/>
                <a:ext cx="2743200" cy="36576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Middleware Partners </a:t>
                </a:r>
                <a:r>
                  <a:rPr lang="en-US" sz="882" dirty="0">
                    <a:solidFill>
                      <a:srgbClr val="FFFFFF"/>
                    </a:solidFill>
                    <a:latin typeface="Segoe UI Light"/>
                  </a:rPr>
                  <a:t>(e.g., Xamarin)</a:t>
                </a:r>
              </a:p>
            </p:txBody>
          </p:sp>
          <p:sp>
            <p:nvSpPr>
              <p:cNvPr id="72" name="Rectangle 71"/>
              <p:cNvSpPr/>
              <p:nvPr/>
            </p:nvSpPr>
            <p:spPr>
              <a:xfrm>
                <a:off x="591693" y="5522025"/>
                <a:ext cx="2743200" cy="36576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Game Engine Partners </a:t>
                </a:r>
                <a:r>
                  <a:rPr lang="en-US" sz="882" dirty="0">
                    <a:solidFill>
                      <a:srgbClr val="FFFFFF"/>
                    </a:solidFill>
                    <a:latin typeface="Segoe UI Light"/>
                  </a:rPr>
                  <a:t>(e.g., Unity)</a:t>
                </a:r>
              </a:p>
            </p:txBody>
          </p:sp>
        </p:grpSp>
        <p:grpSp>
          <p:nvGrpSpPr>
            <p:cNvPr id="73" name="Windows"/>
            <p:cNvGrpSpPr/>
            <p:nvPr/>
          </p:nvGrpSpPr>
          <p:grpSpPr>
            <a:xfrm>
              <a:off x="446603" y="1529687"/>
              <a:ext cx="3017092" cy="2011394"/>
              <a:chOff x="445801" y="1529417"/>
              <a:chExt cx="3017520" cy="2011680"/>
            </a:xfrm>
          </p:grpSpPr>
          <p:sp>
            <p:nvSpPr>
              <p:cNvPr id="74" name="Rounded Rectangle 26"/>
              <p:cNvSpPr/>
              <p:nvPr/>
            </p:nvSpPr>
            <p:spPr>
              <a:xfrm>
                <a:off x="445801" y="1529417"/>
                <a:ext cx="3017520" cy="2011680"/>
              </a:xfrm>
              <a:prstGeom prst="roundRect">
                <a:avLst/>
              </a:prstGeom>
              <a:solidFill>
                <a:srgbClr val="00BCF2">
                  <a:alpha val="20000"/>
                </a:srgbClr>
              </a:solidFill>
              <a:ln w="19050">
                <a:solidFill>
                  <a:srgbClr val="00BCF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7222" tIns="67222" rIns="67222" bIns="67222" numCol="1" spcCol="0" rtlCol="0" fromWordArt="0" anchor="t" anchorCtr="0" forceAA="0" compatLnSpc="1">
                <a:prstTxWarp prst="textNoShape">
                  <a:avLst/>
                </a:prstTxWarp>
                <a:noAutofit/>
              </a:bodyPr>
              <a:lstStyle/>
              <a:p>
                <a:pPr defTabSz="672334">
                  <a:lnSpc>
                    <a:spcPct val="90000"/>
                  </a:lnSpc>
                  <a:spcBef>
                    <a:spcPts val="441"/>
                  </a:spcBef>
                </a:pPr>
                <a:r>
                  <a:rPr lang="en-US" sz="1176" dirty="0">
                    <a:solidFill>
                      <a:srgbClr val="00188F"/>
                    </a:solidFill>
                  </a:rPr>
                  <a:t>Windows Platform</a:t>
                </a:r>
              </a:p>
            </p:txBody>
          </p:sp>
          <p:sp>
            <p:nvSpPr>
              <p:cNvPr id="75" name="Rectangle 27"/>
              <p:cNvSpPr/>
              <p:nvPr/>
            </p:nvSpPr>
            <p:spPr>
              <a:xfrm>
                <a:off x="586233" y="2025096"/>
                <a:ext cx="2743200" cy="36576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Universal Windows 8 Apps</a:t>
                </a:r>
                <a:r>
                  <a:rPr lang="en-US" sz="588" dirty="0">
                    <a:solidFill>
                      <a:srgbClr val="FFFFFF"/>
                    </a:solidFill>
                    <a:latin typeface="Segoe UI Light"/>
                  </a:rPr>
                  <a:t> </a:t>
                </a:r>
                <a:r>
                  <a:rPr lang="en-US" sz="662" dirty="0">
                    <a:solidFill>
                      <a:srgbClr val="FFFFFF"/>
                    </a:solidFill>
                    <a:latin typeface="Segoe UI Light"/>
                  </a:rPr>
                  <a:t>(C++/C#/JS)</a:t>
                </a:r>
              </a:p>
            </p:txBody>
          </p:sp>
          <p:sp>
            <p:nvSpPr>
              <p:cNvPr id="76" name="Rectangle 28"/>
              <p:cNvSpPr/>
              <p:nvPr/>
            </p:nvSpPr>
            <p:spPr>
              <a:xfrm>
                <a:off x="586233" y="2488861"/>
                <a:ext cx="2743200" cy="36576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Universal Windows 10 Apps</a:t>
                </a:r>
                <a:r>
                  <a:rPr lang="en-US" sz="588" dirty="0">
                    <a:solidFill>
                      <a:srgbClr val="FFFFFF"/>
                    </a:solidFill>
                    <a:latin typeface="Segoe UI Light"/>
                  </a:rPr>
                  <a:t> </a:t>
                </a:r>
                <a:r>
                  <a:rPr lang="en-US" sz="294" dirty="0">
                    <a:solidFill>
                      <a:srgbClr val="FFFFFF"/>
                    </a:solidFill>
                    <a:latin typeface="Segoe UI Light"/>
                  </a:rPr>
                  <a:t> </a:t>
                </a:r>
                <a:r>
                  <a:rPr lang="en-US" sz="662" dirty="0">
                    <a:solidFill>
                      <a:srgbClr val="FFFFFF"/>
                    </a:solidFill>
                    <a:latin typeface="Segoe UI Light"/>
                  </a:rPr>
                  <a:t>(C++/C#/JS)</a:t>
                </a:r>
              </a:p>
            </p:txBody>
          </p:sp>
          <p:sp>
            <p:nvSpPr>
              <p:cNvPr id="77" name="Rectangle 29"/>
              <p:cNvSpPr/>
              <p:nvPr/>
            </p:nvSpPr>
            <p:spPr>
              <a:xfrm>
                <a:off x="582961" y="2950022"/>
                <a:ext cx="2743200" cy="36576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Project Centennial </a:t>
                </a:r>
                <a:r>
                  <a:rPr lang="en-US" sz="882" dirty="0">
                    <a:solidFill>
                      <a:srgbClr val="FFFFFF"/>
                    </a:solidFill>
                    <a:latin typeface="Segoe UI Light"/>
                  </a:rPr>
                  <a:t>(Classic Apps)</a:t>
                </a:r>
              </a:p>
            </p:txBody>
          </p:sp>
        </p:grpSp>
        <p:grpSp>
          <p:nvGrpSpPr>
            <p:cNvPr id="78" name="Web"/>
            <p:cNvGrpSpPr/>
            <p:nvPr/>
          </p:nvGrpSpPr>
          <p:grpSpPr>
            <a:xfrm>
              <a:off x="8904844" y="1529689"/>
              <a:ext cx="3017092" cy="2011394"/>
              <a:chOff x="8905242" y="1529419"/>
              <a:chExt cx="3017520" cy="2011680"/>
            </a:xfrm>
          </p:grpSpPr>
          <p:sp>
            <p:nvSpPr>
              <p:cNvPr id="79" name="Rounded Rectangle 36"/>
              <p:cNvSpPr/>
              <p:nvPr/>
            </p:nvSpPr>
            <p:spPr>
              <a:xfrm>
                <a:off x="8905242" y="1529419"/>
                <a:ext cx="3017520" cy="2011680"/>
              </a:xfrm>
              <a:prstGeom prst="roundRect">
                <a:avLst/>
              </a:prstGeom>
              <a:solidFill>
                <a:srgbClr val="D83B01">
                  <a:alpha val="20000"/>
                </a:srgbClr>
              </a:solidFill>
              <a:ln w="19050">
                <a:solidFill>
                  <a:srgbClr val="D83B0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7222" tIns="67222" rIns="67222" bIns="67222" numCol="1" spcCol="0" rtlCol="0" fromWordArt="0" anchor="t" anchorCtr="0" forceAA="0" compatLnSpc="1">
                <a:prstTxWarp prst="textNoShape">
                  <a:avLst/>
                </a:prstTxWarp>
                <a:noAutofit/>
              </a:bodyPr>
              <a:lstStyle/>
              <a:p>
                <a:pPr defTabSz="672334">
                  <a:lnSpc>
                    <a:spcPct val="90000"/>
                  </a:lnSpc>
                  <a:spcBef>
                    <a:spcPts val="441"/>
                  </a:spcBef>
                </a:pPr>
                <a:r>
                  <a:rPr lang="en-US" sz="1176" dirty="0">
                    <a:solidFill>
                      <a:srgbClr val="D83B01"/>
                    </a:solidFill>
                  </a:rPr>
                  <a:t>Web Platform</a:t>
                </a:r>
              </a:p>
            </p:txBody>
          </p:sp>
          <p:sp>
            <p:nvSpPr>
              <p:cNvPr id="80" name="Rectangle 37"/>
              <p:cNvSpPr/>
              <p:nvPr/>
            </p:nvSpPr>
            <p:spPr>
              <a:xfrm>
                <a:off x="9052626" y="2025094"/>
                <a:ext cx="2743200" cy="36576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Microsoft Edge HTML Engine</a:t>
                </a:r>
              </a:p>
            </p:txBody>
          </p:sp>
          <p:sp>
            <p:nvSpPr>
              <p:cNvPr id="81" name="Rectangle 38"/>
              <p:cNvSpPr/>
              <p:nvPr/>
            </p:nvSpPr>
            <p:spPr>
              <a:xfrm>
                <a:off x="9052626" y="2488859"/>
                <a:ext cx="2743200" cy="36576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Cordova Tooling</a:t>
                </a:r>
                <a:r>
                  <a:rPr lang="en-US" sz="882" dirty="0">
                    <a:solidFill>
                      <a:srgbClr val="FFFFFF"/>
                    </a:solidFill>
                    <a:latin typeface="Segoe UI Light"/>
                  </a:rPr>
                  <a:t> (HTML/JS)</a:t>
                </a:r>
              </a:p>
            </p:txBody>
          </p:sp>
          <p:sp>
            <p:nvSpPr>
              <p:cNvPr id="82" name="Rectangle 41"/>
              <p:cNvSpPr/>
              <p:nvPr/>
            </p:nvSpPr>
            <p:spPr>
              <a:xfrm>
                <a:off x="9042402" y="2950022"/>
                <a:ext cx="2743200" cy="36576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Hosted Web Apps </a:t>
                </a:r>
                <a:r>
                  <a:rPr lang="en-US" sz="882" dirty="0">
                    <a:solidFill>
                      <a:srgbClr val="FFFFFF"/>
                    </a:solidFill>
                    <a:latin typeface="Segoe UI Light"/>
                  </a:rPr>
                  <a:t>(HTML/JS)</a:t>
                </a:r>
              </a:p>
            </p:txBody>
          </p:sp>
        </p:grpSp>
        <p:pic>
          <p:nvPicPr>
            <p:cNvPr id="83" name="Picture 82"/>
            <p:cNvPicPr>
              <a:picLocks noChangeAspect="1"/>
            </p:cNvPicPr>
            <p:nvPr/>
          </p:nvPicPr>
          <p:blipFill>
            <a:blip r:embed="rId8">
              <a:duotone>
                <a:schemeClr val="bg2">
                  <a:shade val="45000"/>
                  <a:satMod val="135000"/>
                </a:schemeClr>
                <a:prstClr val="white"/>
              </a:duotone>
            </a:blip>
            <a:stretch>
              <a:fillRect/>
            </a:stretch>
          </p:blipFill>
          <p:spPr>
            <a:xfrm>
              <a:off x="11276228" y="5345956"/>
              <a:ext cx="394843" cy="162737"/>
            </a:xfrm>
            <a:prstGeom prst="rect">
              <a:avLst/>
            </a:prstGeom>
          </p:spPr>
        </p:pic>
        <p:pic>
          <p:nvPicPr>
            <p:cNvPr id="84" name="Picture 83"/>
            <p:cNvPicPr>
              <a:picLocks noChangeAspect="1"/>
            </p:cNvPicPr>
            <p:nvPr/>
          </p:nvPicPr>
          <p:blipFill>
            <a:blip r:embed="rId8">
              <a:duotone>
                <a:schemeClr val="bg2">
                  <a:shade val="45000"/>
                  <a:satMod val="135000"/>
                </a:schemeClr>
                <a:prstClr val="white"/>
              </a:duotone>
            </a:blip>
            <a:stretch>
              <a:fillRect/>
            </a:stretch>
          </p:blipFill>
          <p:spPr>
            <a:xfrm>
              <a:off x="11269878" y="5791673"/>
              <a:ext cx="394843" cy="162737"/>
            </a:xfrm>
            <a:prstGeom prst="rect">
              <a:avLst/>
            </a:prstGeom>
          </p:spPr>
        </p:pic>
        <p:grpSp>
          <p:nvGrpSpPr>
            <p:cNvPr id="85" name="Mobile"/>
            <p:cNvGrpSpPr/>
            <p:nvPr/>
          </p:nvGrpSpPr>
          <p:grpSpPr>
            <a:xfrm>
              <a:off x="8892950" y="4719533"/>
              <a:ext cx="3017092" cy="1554260"/>
              <a:chOff x="8716712" y="4533033"/>
              <a:chExt cx="3017520" cy="1554480"/>
            </a:xfrm>
          </p:grpSpPr>
          <p:sp>
            <p:nvSpPr>
              <p:cNvPr id="86" name="Rounded Rectangle 85"/>
              <p:cNvSpPr/>
              <p:nvPr/>
            </p:nvSpPr>
            <p:spPr>
              <a:xfrm>
                <a:off x="8716712" y="4533033"/>
                <a:ext cx="3017520" cy="1554480"/>
              </a:xfrm>
              <a:prstGeom prst="roundRect">
                <a:avLst/>
              </a:prstGeom>
              <a:solidFill>
                <a:srgbClr val="B4009E">
                  <a:alpha val="20000"/>
                </a:srgbClr>
              </a:solidFill>
              <a:ln w="19050">
                <a:solidFill>
                  <a:srgbClr val="B4009E"/>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67222" tIns="67222" rIns="67222" bIns="67222" numCol="1" spcCol="0" rtlCol="0" fromWordArt="0" anchor="t" anchorCtr="0" forceAA="0" compatLnSpc="1">
                <a:prstTxWarp prst="textNoShape">
                  <a:avLst/>
                </a:prstTxWarp>
                <a:noAutofit/>
              </a:bodyPr>
              <a:lstStyle/>
              <a:p>
                <a:pPr defTabSz="672334">
                  <a:lnSpc>
                    <a:spcPct val="90000"/>
                  </a:lnSpc>
                  <a:spcBef>
                    <a:spcPts val="441"/>
                  </a:spcBef>
                </a:pPr>
                <a:r>
                  <a:rPr lang="en-US" sz="1176" dirty="0">
                    <a:solidFill>
                      <a:srgbClr val="B4009E"/>
                    </a:solidFill>
                  </a:rPr>
                  <a:t>Other Mobile Platforms</a:t>
                </a:r>
              </a:p>
            </p:txBody>
          </p:sp>
          <p:sp>
            <p:nvSpPr>
              <p:cNvPr id="87" name="Rectangle 86"/>
              <p:cNvSpPr/>
              <p:nvPr/>
            </p:nvSpPr>
            <p:spPr>
              <a:xfrm>
                <a:off x="8875992" y="5058260"/>
                <a:ext cx="2743200" cy="36576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Project Astoria </a:t>
                </a:r>
                <a:r>
                  <a:rPr lang="en-US" sz="793" dirty="0">
                    <a:solidFill>
                      <a:srgbClr val="FFFFFF"/>
                    </a:solidFill>
                    <a:latin typeface="Segoe UI Light"/>
                  </a:rPr>
                  <a:t>(Java/C++)</a:t>
                </a:r>
                <a:endParaRPr lang="en-US" sz="882" dirty="0">
                  <a:solidFill>
                    <a:srgbClr val="FFFFFF"/>
                  </a:solidFill>
                  <a:latin typeface="Segoe UI Light"/>
                </a:endParaRPr>
              </a:p>
            </p:txBody>
          </p:sp>
          <p:sp>
            <p:nvSpPr>
              <p:cNvPr id="88" name="Rectangle 87"/>
              <p:cNvSpPr/>
              <p:nvPr/>
            </p:nvSpPr>
            <p:spPr>
              <a:xfrm>
                <a:off x="8875992" y="5522025"/>
                <a:ext cx="2743200" cy="36576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222" tIns="67222" rIns="67222" bIns="67222" numCol="1" spcCol="0" rtlCol="0" fromWordArt="0" anchor="ctr" anchorCtr="0" forceAA="0" compatLnSpc="1">
                <a:prstTxWarp prst="textNoShape">
                  <a:avLst/>
                </a:prstTxWarp>
                <a:noAutofit/>
              </a:bodyPr>
              <a:lstStyle/>
              <a:p>
                <a:pPr defTabSz="672334">
                  <a:lnSpc>
                    <a:spcPct val="90000"/>
                  </a:lnSpc>
                  <a:spcBef>
                    <a:spcPts val="441"/>
                  </a:spcBef>
                </a:pPr>
                <a:r>
                  <a:rPr lang="en-US" sz="882" dirty="0">
                    <a:solidFill>
                      <a:srgbClr val="FFFFFF"/>
                    </a:solidFill>
                    <a:latin typeface="Segoe Pro Semibold" panose="020B0702040504020203" pitchFamily="34" charset="0"/>
                  </a:rPr>
                  <a:t>Project Islandwood </a:t>
                </a:r>
                <a:r>
                  <a:rPr lang="en-US" sz="793" dirty="0">
                    <a:solidFill>
                      <a:srgbClr val="FFFFFF"/>
                    </a:solidFill>
                    <a:latin typeface="Segoe UI Light"/>
                  </a:rPr>
                  <a:t>(Objective C/C++)</a:t>
                </a:r>
              </a:p>
            </p:txBody>
          </p:sp>
        </p:grpSp>
      </p:grpSp>
      <p:sp>
        <p:nvSpPr>
          <p:cNvPr id="3" name="Title 2"/>
          <p:cNvSpPr>
            <a:spLocks noGrp="1"/>
          </p:cNvSpPr>
          <p:nvPr>
            <p:ph type="title"/>
          </p:nvPr>
        </p:nvSpPr>
        <p:spPr/>
        <p:txBody>
          <a:bodyPr/>
          <a:lstStyle/>
          <a:p>
            <a:r>
              <a:rPr lang="en-US" dirty="0"/>
              <a:t>Universal Windows Platform</a:t>
            </a:r>
          </a:p>
        </p:txBody>
      </p:sp>
      <p:sp>
        <p:nvSpPr>
          <p:cNvPr id="5" name="Rectangle 4"/>
          <p:cNvSpPr/>
          <p:nvPr/>
        </p:nvSpPr>
        <p:spPr>
          <a:xfrm>
            <a:off x="676493" y="1303846"/>
            <a:ext cx="6404787" cy="369332"/>
          </a:xfrm>
          <a:prstGeom prst="rect">
            <a:avLst/>
          </a:prstGeom>
        </p:spPr>
        <p:txBody>
          <a:bodyPr wrap="square">
            <a:spAutoFit/>
          </a:bodyPr>
          <a:lstStyle/>
          <a:p>
            <a:pPr defTabSz="672334"/>
            <a:r>
              <a:rPr lang="en-US" dirty="0">
                <a:solidFill>
                  <a:srgbClr val="737373"/>
                </a:solidFill>
              </a:rPr>
              <a:t>Wherever your code was born, you can bring it to Windows</a:t>
            </a:r>
          </a:p>
        </p:txBody>
      </p:sp>
    </p:spTree>
    <p:extLst>
      <p:ext uri="{BB962C8B-B14F-4D97-AF65-F5344CB8AC3E}">
        <p14:creationId xmlns:p14="http://schemas.microsoft.com/office/powerpoint/2010/main" val="1663898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1u88jj3r4db2x4txp44yqfj1.wpengine.netdna-cdn.com/wp-content/uploads/2015/04/app_typ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211" y="950686"/>
            <a:ext cx="812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43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Universal Windows Platform Bridges</a:t>
            </a:r>
            <a:br>
              <a:rPr lang="en-US" dirty="0"/>
            </a:br>
            <a:endParaRPr lang="en-US" dirty="0"/>
          </a:p>
        </p:txBody>
      </p:sp>
      <p:sp>
        <p:nvSpPr>
          <p:cNvPr id="3" name="Text Placeholder 2"/>
          <p:cNvSpPr>
            <a:spLocks noGrp="1"/>
          </p:cNvSpPr>
          <p:nvPr>
            <p:ph idx="1"/>
          </p:nvPr>
        </p:nvSpPr>
        <p:spPr>
          <a:xfrm>
            <a:off x="628649" y="1150189"/>
            <a:ext cx="8302565" cy="4991819"/>
          </a:xfrm>
        </p:spPr>
        <p:txBody>
          <a:bodyPr>
            <a:noAutofit/>
          </a:bodyPr>
          <a:lstStyle/>
          <a:p>
            <a:pPr>
              <a:lnSpc>
                <a:spcPct val="100000"/>
              </a:lnSpc>
              <a:buFont typeface="Arial" panose="020B0604020202020204" pitchFamily="34" charset="0"/>
              <a:buChar char="•"/>
            </a:pPr>
            <a:r>
              <a:rPr lang="en-US" sz="1800" b="1" dirty="0">
                <a:latin typeface="Segoe UI Light" panose="020B0502040204020203" pitchFamily="34" charset="0"/>
                <a:cs typeface="Segoe UI Light" panose="020B0502040204020203" pitchFamily="34" charset="0"/>
              </a:rPr>
              <a:t>Windows Bridge for Android (</a:t>
            </a:r>
            <a:r>
              <a:rPr lang="en-US" sz="1800" b="1" dirty="0">
                <a:solidFill>
                  <a:schemeClr val="tx1">
                    <a:lumMod val="75000"/>
                  </a:schemeClr>
                </a:solidFill>
                <a:latin typeface="Segoe UI Light" panose="020B0502040204020203" pitchFamily="34" charset="0"/>
                <a:cs typeface="Segoe UI Light" panose="020B0502040204020203" pitchFamily="34" charset="0"/>
              </a:rPr>
              <a:t>”Project Astoria”) </a:t>
            </a:r>
            <a:r>
              <a:rPr lang="en-US" sz="1800" dirty="0">
                <a:solidFill>
                  <a:schemeClr val="tx1">
                    <a:lumMod val="75000"/>
                  </a:schemeClr>
                </a:solidFill>
                <a:latin typeface="Segoe UI Light" panose="020B0502040204020203" pitchFamily="34" charset="0"/>
                <a:cs typeface="Segoe UI Light" panose="020B0502040204020203" pitchFamily="34" charset="0"/>
              </a:rPr>
              <a:t>will enable you to build apps using Android code to target Windows 10 phones without having to leave your Android IDE.</a:t>
            </a:r>
            <a:endParaRPr lang="en-US" sz="1800" u="sng" dirty="0">
              <a:solidFill>
                <a:schemeClr val="tx2">
                  <a:lumMod val="60000"/>
                  <a:lumOff val="40000"/>
                </a:schemeClr>
              </a:solidFill>
              <a:latin typeface="Segoe UI Light" panose="020B0502040204020203" pitchFamily="34" charset="0"/>
              <a:cs typeface="Segoe UI Light" panose="020B0502040204020203" pitchFamily="34" charset="0"/>
            </a:endParaRPr>
          </a:p>
          <a:p>
            <a:pPr>
              <a:lnSpc>
                <a:spcPct val="100000"/>
              </a:lnSpc>
              <a:buFont typeface="Arial" panose="020B0604020202020204" pitchFamily="34" charset="0"/>
              <a:buChar char="•"/>
            </a:pPr>
            <a:r>
              <a:rPr lang="en-US" sz="1800" b="1" dirty="0">
                <a:latin typeface="Segoe UI Light" panose="020B0502040204020203" pitchFamily="34" charset="0"/>
                <a:cs typeface="Segoe UI Light" panose="020B0502040204020203" pitchFamily="34" charset="0"/>
              </a:rPr>
              <a:t>Windows Bridge for iOS (</a:t>
            </a:r>
            <a:r>
              <a:rPr lang="en-US" sz="1800" b="1" dirty="0">
                <a:solidFill>
                  <a:schemeClr val="tx1">
                    <a:lumMod val="75000"/>
                  </a:schemeClr>
                </a:solidFill>
                <a:latin typeface="Segoe UI Light" panose="020B0502040204020203" pitchFamily="34" charset="0"/>
                <a:cs typeface="Segoe UI Light" panose="020B0502040204020203" pitchFamily="34" charset="0"/>
              </a:rPr>
              <a:t>”Project Islandwood”)</a:t>
            </a:r>
            <a:r>
              <a:rPr lang="en-US" sz="1800" dirty="0">
                <a:solidFill>
                  <a:schemeClr val="tx1">
                    <a:lumMod val="75000"/>
                  </a:schemeClr>
                </a:solidFill>
                <a:latin typeface="Segoe UI Light" panose="020B0502040204020203" pitchFamily="34" charset="0"/>
                <a:cs typeface="Segoe UI Light" panose="020B0502040204020203" pitchFamily="34" charset="0"/>
              </a:rPr>
              <a:t> will enable you to build a universal Windows app from within Visual Studio 2015 using your existing Objective-C code.</a:t>
            </a:r>
          </a:p>
          <a:p>
            <a:pPr>
              <a:lnSpc>
                <a:spcPct val="100000"/>
              </a:lnSpc>
              <a:buFont typeface="Arial" panose="020B0604020202020204" pitchFamily="34" charset="0"/>
              <a:buChar char="•"/>
            </a:pPr>
            <a:r>
              <a:rPr lang="en-US" sz="1800" b="1" dirty="0">
                <a:latin typeface="Segoe UI Light" panose="020B0502040204020203" pitchFamily="34" charset="0"/>
                <a:cs typeface="Segoe UI Light" panose="020B0502040204020203" pitchFamily="34" charset="0"/>
              </a:rPr>
              <a:t>Windows Bridge for Classic Windows apps (</a:t>
            </a:r>
            <a:r>
              <a:rPr lang="en-US" sz="1800" b="1" dirty="0">
                <a:solidFill>
                  <a:schemeClr val="tx1">
                    <a:lumMod val="75000"/>
                  </a:schemeClr>
                </a:solidFill>
                <a:latin typeface="Segoe UI Light" panose="020B0502040204020203" pitchFamily="34" charset="0"/>
                <a:cs typeface="Segoe UI Light" panose="020B0502040204020203" pitchFamily="34" charset="0"/>
              </a:rPr>
              <a:t>”Project Centennial”)</a:t>
            </a:r>
            <a:r>
              <a:rPr lang="en-US" sz="1800" dirty="0">
                <a:solidFill>
                  <a:schemeClr val="tx1">
                    <a:lumMod val="75000"/>
                  </a:schemeClr>
                </a:solidFill>
                <a:latin typeface="Segoe UI Light" panose="020B0502040204020203" pitchFamily="34" charset="0"/>
                <a:cs typeface="Segoe UI Light" panose="020B0502040204020203" pitchFamily="34" charset="0"/>
              </a:rPr>
              <a:t> will make it possible to package and publish your current .NET and Win32-based Windows applications to the Windows Store, providing a new way of distributing and monetizing your application on Windows PCs.</a:t>
            </a:r>
          </a:p>
          <a:p>
            <a:pPr>
              <a:lnSpc>
                <a:spcPct val="100000"/>
              </a:lnSpc>
              <a:buFont typeface="Arial" panose="020B0604020202020204" pitchFamily="34" charset="0"/>
              <a:buChar char="•"/>
            </a:pPr>
            <a:r>
              <a:rPr lang="en-US" sz="1800" b="1" dirty="0">
                <a:latin typeface="Segoe UI Light" panose="020B0502040204020203" pitchFamily="34" charset="0"/>
                <a:cs typeface="Segoe UI Light" panose="020B0502040204020203" pitchFamily="34" charset="0"/>
              </a:rPr>
              <a:t>Windows Bridge for web (”Project Westminster”).</a:t>
            </a:r>
            <a:r>
              <a:rPr lang="en-US" sz="1800" dirty="0">
                <a:latin typeface="Segoe UI Light" panose="020B0502040204020203" pitchFamily="34" charset="0"/>
                <a:cs typeface="Segoe UI Light" panose="020B0502040204020203" pitchFamily="34" charset="0"/>
              </a:rPr>
              <a:t> </a:t>
            </a:r>
            <a:r>
              <a:rPr lang="en-US" sz="1800" dirty="0">
                <a:solidFill>
                  <a:schemeClr val="tx1">
                    <a:lumMod val="75000"/>
                  </a:schemeClr>
                </a:solidFill>
                <a:latin typeface="Segoe UI Light" panose="020B0502040204020203" pitchFamily="34" charset="0"/>
                <a:cs typeface="Segoe UI Light" panose="020B0502040204020203" pitchFamily="34" charset="0"/>
              </a:rPr>
              <a:t>Windows 10 will make it easy for you to create a Windows app that packages your website for publishing to the Store. Once installed, your website can update and call Windows APIs from JavaScript, creating a more engaging user experience</a:t>
            </a:r>
            <a:r>
              <a:rPr lang="en-US" sz="1800" dirty="0" smtClean="0">
                <a:solidFill>
                  <a:schemeClr val="tx1">
                    <a:lumMod val="75000"/>
                  </a:schemeClr>
                </a:solidFill>
                <a:latin typeface="Segoe UI Light" panose="020B0502040204020203" pitchFamily="34" charset="0"/>
                <a:cs typeface="Segoe UI Light" panose="020B0502040204020203" pitchFamily="34" charset="0"/>
              </a:rPr>
              <a:t>.</a:t>
            </a:r>
          </a:p>
          <a:p>
            <a:pPr>
              <a:lnSpc>
                <a:spcPct val="100000"/>
              </a:lnSpc>
            </a:pPr>
            <a:r>
              <a:rPr lang="en-US" sz="1800" b="1" dirty="0" smtClean="0">
                <a:solidFill>
                  <a:schemeClr val="tx1">
                    <a:lumMod val="75000"/>
                  </a:schemeClr>
                </a:solidFill>
                <a:latin typeface="Segoe UI Light" panose="020B0502040204020203" pitchFamily="34" charset="0"/>
                <a:cs typeface="Segoe UI Light" panose="020B0502040204020203" pitchFamily="34" charset="0"/>
              </a:rPr>
              <a:t>Bridge for bringing Silverlight apps</a:t>
            </a:r>
            <a:r>
              <a:rPr lang="en-US" sz="1800" dirty="0" smtClean="0">
                <a:solidFill>
                  <a:schemeClr val="tx1">
                    <a:lumMod val="75000"/>
                  </a:schemeClr>
                </a:solidFill>
                <a:latin typeface="Segoe UI Light" panose="020B0502040204020203" pitchFamily="34" charset="0"/>
                <a:cs typeface="Segoe UI Light" panose="020B0502040204020203" pitchFamily="34" charset="0"/>
              </a:rPr>
              <a:t> to the UWP (</a:t>
            </a:r>
            <a:r>
              <a:rPr lang="en-US" sz="1800" dirty="0" err="1" smtClean="0">
                <a:solidFill>
                  <a:schemeClr val="tx1">
                    <a:lumMod val="75000"/>
                  </a:schemeClr>
                </a:solidFill>
                <a:latin typeface="Segoe UI Light" panose="020B0502040204020203" pitchFamily="34" charset="0"/>
                <a:cs typeface="Segoe UI Light" panose="020B0502040204020203" pitchFamily="34" charset="0"/>
              </a:rPr>
              <a:t>Mobilize.Net</a:t>
            </a:r>
            <a:r>
              <a:rPr lang="en-US" sz="1800" dirty="0" smtClean="0">
                <a:solidFill>
                  <a:schemeClr val="tx1">
                    <a:lumMod val="75000"/>
                  </a:schemeClr>
                </a:solidFill>
                <a:latin typeface="Segoe UI Light" panose="020B0502040204020203" pitchFamily="34" charset="0"/>
                <a:cs typeface="Segoe UI Light" panose="020B0502040204020203" pitchFamily="34" charset="0"/>
              </a:rPr>
              <a:t>)</a:t>
            </a:r>
          </a:p>
          <a:p>
            <a:pPr marL="0" indent="0">
              <a:lnSpc>
                <a:spcPct val="100000"/>
              </a:lnSpc>
              <a:buNone/>
            </a:pPr>
            <a:endParaRPr lang="en-US" sz="1800" dirty="0" smtClean="0">
              <a:solidFill>
                <a:schemeClr val="tx1">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889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Bridge for Android («Project Astoria</a:t>
            </a:r>
            <a:r>
              <a:rPr lang="en-US" dirty="0" smtClean="0"/>
              <a:t>»)</a:t>
            </a:r>
            <a:r>
              <a:rPr lang="en-US" dirty="0"/>
              <a:t/>
            </a:r>
            <a:br>
              <a:rPr lang="en-US" dirty="0"/>
            </a:br>
            <a:endParaRPr lang="en-US" dirty="0"/>
          </a:p>
        </p:txBody>
      </p:sp>
      <p:sp>
        <p:nvSpPr>
          <p:cNvPr id="3" name="Text Placeholder 2"/>
          <p:cNvSpPr>
            <a:spLocks noGrp="1"/>
          </p:cNvSpPr>
          <p:nvPr>
            <p:ph idx="1"/>
          </p:nvPr>
        </p:nvSpPr>
        <p:spPr>
          <a:xfrm>
            <a:off x="628651" y="1489495"/>
            <a:ext cx="8089780" cy="4695898"/>
          </a:xfrm>
        </p:spPr>
        <p:txBody>
          <a:bodyPr>
            <a:noAutofit/>
          </a:bodyPr>
          <a:lstStyle/>
          <a:p>
            <a:pPr>
              <a:lnSpc>
                <a:spcPct val="100000"/>
              </a:lnSpc>
            </a:pPr>
            <a:r>
              <a:rPr lang="en-US" sz="1800" dirty="0">
                <a:solidFill>
                  <a:schemeClr val="tx1">
                    <a:lumMod val="75000"/>
                  </a:schemeClr>
                </a:solidFill>
                <a:latin typeface="Segoe UI Light" panose="020B0502040204020203" pitchFamily="34" charset="0"/>
                <a:cs typeface="Segoe UI Light" panose="020B0502040204020203" pitchFamily="34" charset="0"/>
              </a:rPr>
              <a:t>The goal is to allow apps to be ported with as minimum code changes as possible, desirably none</a:t>
            </a:r>
          </a:p>
          <a:p>
            <a:pPr>
              <a:lnSpc>
                <a:spcPct val="100000"/>
              </a:lnSpc>
              <a:buFont typeface="Arial" panose="020B0604020202020204" pitchFamily="34" charset="0"/>
              <a:buChar char="•"/>
            </a:pPr>
            <a:r>
              <a:rPr lang="en-US" sz="1800" dirty="0" smtClean="0">
                <a:solidFill>
                  <a:schemeClr val="tx1">
                    <a:lumMod val="75000"/>
                  </a:schemeClr>
                </a:solidFill>
                <a:latin typeface="Segoe UI Light" panose="020B0502040204020203" pitchFamily="34" charset="0"/>
                <a:cs typeface="Segoe UI Light" panose="020B0502040204020203" pitchFamily="34" charset="0"/>
              </a:rPr>
              <a:t>The </a:t>
            </a:r>
            <a:r>
              <a:rPr lang="en-US" sz="1800" dirty="0">
                <a:solidFill>
                  <a:schemeClr val="tx1">
                    <a:lumMod val="75000"/>
                  </a:schemeClr>
                </a:solidFill>
                <a:latin typeface="Segoe UI Light" panose="020B0502040204020203" pitchFamily="34" charset="0"/>
                <a:cs typeface="Segoe UI Light" panose="020B0502040204020203" pitchFamily="34" charset="0"/>
              </a:rPr>
              <a:t>UI is converted to a native Windows one, but there are limitations on what can be done.</a:t>
            </a:r>
          </a:p>
          <a:p>
            <a:pPr>
              <a:lnSpc>
                <a:spcPct val="100000"/>
              </a:lnSpc>
              <a:buFont typeface="Arial" panose="020B0604020202020204" pitchFamily="34" charset="0"/>
              <a:buChar char="•"/>
            </a:pPr>
            <a:r>
              <a:rPr lang="en-US" sz="1800" dirty="0">
                <a:solidFill>
                  <a:schemeClr val="tx1">
                    <a:lumMod val="75000"/>
                  </a:schemeClr>
                </a:solidFill>
                <a:latin typeface="Segoe UI Light" panose="020B0502040204020203" pitchFamily="34" charset="0"/>
                <a:cs typeface="Segoe UI Light" panose="020B0502040204020203" pitchFamily="34" charset="0"/>
              </a:rPr>
              <a:t>Porting works by redirecting Android OS calls to their corresponding Windows operations, without introducing any intermediary VM or runtime. This is done to avoid unnecessary CPU consumption which is important on mobile devices.</a:t>
            </a:r>
          </a:p>
          <a:p>
            <a:pPr>
              <a:lnSpc>
                <a:spcPct val="100000"/>
              </a:lnSpc>
              <a:buFont typeface="Arial" panose="020B0604020202020204" pitchFamily="34" charset="0"/>
              <a:buChar char="•"/>
            </a:pPr>
            <a:r>
              <a:rPr lang="en-US" sz="1800" dirty="0">
                <a:solidFill>
                  <a:schemeClr val="tx1">
                    <a:lumMod val="75000"/>
                  </a:schemeClr>
                </a:solidFill>
                <a:latin typeface="Segoe UI Light" panose="020B0502040204020203" pitchFamily="34" charset="0"/>
                <a:cs typeface="Segoe UI Light" panose="020B0502040204020203" pitchFamily="34" charset="0"/>
              </a:rPr>
              <a:t>Google Play services calls - Ads, Analytics, In-app purchases and Notifications - are automatically redirected to corresponding Windows services without source code change. Bing Maps is used instead of Google Maps. Calls to Android device sensors, buttons or features, such as Contacts, Share, keyboard, are also mapped to Windows ones.</a:t>
            </a:r>
          </a:p>
          <a:p>
            <a:pPr>
              <a:lnSpc>
                <a:spcPct val="100000"/>
              </a:lnSpc>
              <a:buFont typeface="Arial" panose="020B0604020202020204" pitchFamily="34" charset="0"/>
              <a:buChar char="•"/>
            </a:pPr>
            <a:r>
              <a:rPr lang="en-US" sz="1800" dirty="0">
                <a:solidFill>
                  <a:schemeClr val="tx1">
                    <a:lumMod val="75000"/>
                  </a:schemeClr>
                </a:solidFill>
                <a:latin typeface="Segoe UI Light" panose="020B0502040204020203" pitchFamily="34" charset="0"/>
                <a:cs typeface="Segoe UI Light" panose="020B0502040204020203" pitchFamily="34" charset="0"/>
              </a:rPr>
              <a:t>Windows specific code, such as Live Tiles, is added using Java.</a:t>
            </a:r>
            <a:endParaRPr lang="en-US" sz="1800" dirty="0" smtClean="0">
              <a:solidFill>
                <a:schemeClr val="tx1">
                  <a:lumMod val="75000"/>
                </a:schemeClr>
              </a:solidFill>
              <a:latin typeface="Segoe UI Light" panose="020B0502040204020203" pitchFamily="34" charset="0"/>
              <a:cs typeface="Segoe UI Light" panose="020B0502040204020203" pitchFamily="34" charset="0"/>
            </a:endParaRPr>
          </a:p>
        </p:txBody>
      </p:sp>
      <p:pic>
        <p:nvPicPr>
          <p:cNvPr id="5122" name="Picture 2" descr="http://unikeyy.net/wp-content/uploads/Andorid-application-develop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404" y="365129"/>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477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Bridge for Android («Project Astoria</a:t>
            </a:r>
            <a:r>
              <a:rPr lang="en-US" dirty="0" smtClean="0"/>
              <a:t>») Status</a:t>
            </a:r>
            <a:r>
              <a:rPr lang="en-US" dirty="0"/>
              <a:t/>
            </a:r>
            <a:br>
              <a:rPr lang="en-US" dirty="0"/>
            </a:br>
            <a:endParaRPr lang="en-US" dirty="0"/>
          </a:p>
        </p:txBody>
      </p:sp>
      <p:sp>
        <p:nvSpPr>
          <p:cNvPr id="3" name="Text Placeholder 2"/>
          <p:cNvSpPr>
            <a:spLocks noGrp="1"/>
          </p:cNvSpPr>
          <p:nvPr>
            <p:ph idx="1"/>
          </p:nvPr>
        </p:nvSpPr>
        <p:spPr>
          <a:xfrm>
            <a:off x="628651" y="1851807"/>
            <a:ext cx="8089780" cy="4333585"/>
          </a:xfrm>
        </p:spPr>
        <p:txBody>
          <a:bodyPr>
            <a:noAutofit/>
          </a:bodyPr>
          <a:lstStyle/>
          <a:p>
            <a:pPr marL="0" indent="0">
              <a:lnSpc>
                <a:spcPct val="100000"/>
              </a:lnSpc>
              <a:buNone/>
            </a:pPr>
            <a:r>
              <a:rPr lang="en-US" sz="2400" dirty="0">
                <a:solidFill>
                  <a:schemeClr val="tx1">
                    <a:lumMod val="75000"/>
                  </a:schemeClr>
                </a:solidFill>
                <a:latin typeface="Segoe UI Light" panose="020B0502040204020203" pitchFamily="34" charset="0"/>
                <a:cs typeface="Segoe UI Light" panose="020B0502040204020203" pitchFamily="34" charset="0"/>
              </a:rPr>
              <a:t>Microsoft officially acknowledged the company is dropping plans for its Android bridge</a:t>
            </a:r>
            <a:r>
              <a:rPr lang="en-US" sz="2400" dirty="0" smtClean="0">
                <a:solidFill>
                  <a:schemeClr val="tx1">
                    <a:lumMod val="75000"/>
                  </a:schemeClr>
                </a:solidFill>
                <a:latin typeface="Segoe UI Light" panose="020B0502040204020203" pitchFamily="34" charset="0"/>
                <a:cs typeface="Segoe UI Light" panose="020B0502040204020203" pitchFamily="34" charset="0"/>
              </a:rPr>
              <a:t>.</a:t>
            </a:r>
          </a:p>
          <a:p>
            <a:pPr marL="0" indent="0">
              <a:lnSpc>
                <a:spcPct val="100000"/>
              </a:lnSpc>
              <a:buNone/>
            </a:pPr>
            <a:endParaRPr lang="en-US" sz="2400" dirty="0">
              <a:solidFill>
                <a:schemeClr val="tx1">
                  <a:lumMod val="75000"/>
                </a:schemeClr>
              </a:solidFill>
              <a:latin typeface="Segoe UI Light" panose="020B0502040204020203" pitchFamily="34" charset="0"/>
              <a:cs typeface="Segoe UI Light" panose="020B0502040204020203" pitchFamily="34" charset="0"/>
            </a:endParaRPr>
          </a:p>
        </p:txBody>
      </p:sp>
      <p:pic>
        <p:nvPicPr>
          <p:cNvPr id="4" name="Picture 2" descr="http://unikeyy.net/wp-content/uploads/Andorid-application-develop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5404" y="365129"/>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PCeeTemplate.potx" id="{4E7D61B8-47FA-48BA-97DD-B620FAED999F}" vid="{6A43C146-83B3-4CFD-A847-95CDB2B6B8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MVPCeeTemplate43</Template>
  <TotalTime>5665</TotalTime>
  <Words>1798</Words>
  <Application>Microsoft Office PowerPoint</Application>
  <PresentationFormat>On-screen Show (4:3)</PresentationFormat>
  <Paragraphs>210</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Segoe Pro Semibold</vt:lpstr>
      <vt:lpstr>Segoe UI</vt:lpstr>
      <vt:lpstr>Segoe UI Light</vt:lpstr>
      <vt:lpstr>Office Theme</vt:lpstr>
      <vt:lpstr>PowerPoint Presentation</vt:lpstr>
      <vt:lpstr>Using Universal Windows Platform Bridges</vt:lpstr>
      <vt:lpstr>About</vt:lpstr>
      <vt:lpstr>Universal Windows Platform</vt:lpstr>
      <vt:lpstr>Universal Windows Platform</vt:lpstr>
      <vt:lpstr>PowerPoint Presentation</vt:lpstr>
      <vt:lpstr>Universal Windows Platform Bridges </vt:lpstr>
      <vt:lpstr>Windows Bridge for Android («Project Astoria») </vt:lpstr>
      <vt:lpstr>Windows Bridge for Android («Project Astoria») Status </vt:lpstr>
      <vt:lpstr>Windows Bridge for iOS (“Project Islandwood”) </vt:lpstr>
      <vt:lpstr>Windows Bridge for iOS </vt:lpstr>
      <vt:lpstr>Windows Bridge for iOS Status </vt:lpstr>
      <vt:lpstr>Project Centennial </vt:lpstr>
      <vt:lpstr>Project Centennial Status</vt:lpstr>
      <vt:lpstr>Project Westminster (Hosted Web Apps) </vt:lpstr>
      <vt:lpstr>Project Westminster </vt:lpstr>
      <vt:lpstr>Project Westminster Status</vt:lpstr>
      <vt:lpstr>Mobilize.NET </vt:lpstr>
      <vt:lpstr>Mobilize.NET </vt:lpstr>
      <vt:lpstr>The XAML below shows how Microsoft.Phone.Controls.Pivot property Tab and event MouseMove are renamed to Tapped and PointerMoved respectively:</vt:lpstr>
      <vt:lpstr>Mobilize.NET </vt:lpstr>
      <vt:lpstr>Mobilize.NET Status </vt:lpstr>
      <vt:lpstr>References</vt:lpstr>
      <vt:lpstr>Oleksandr Krakovetskyi</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Krakovetskiy</dc:creator>
  <cp:lastModifiedBy>Oleksandr Krakovetskiy</cp:lastModifiedBy>
  <cp:revision>115</cp:revision>
  <dcterms:created xsi:type="dcterms:W3CDTF">2016-03-12T12:26:42Z</dcterms:created>
  <dcterms:modified xsi:type="dcterms:W3CDTF">2016-03-16T11:06:58Z</dcterms:modified>
</cp:coreProperties>
</file>