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20" r:id="rId2"/>
    <p:sldMasterId id="2147483737" r:id="rId3"/>
  </p:sldMasterIdLst>
  <p:sldIdLst>
    <p:sldId id="266" r:id="rId4"/>
    <p:sldId id="307" r:id="rId5"/>
    <p:sldId id="302" r:id="rId6"/>
    <p:sldId id="305" r:id="rId7"/>
    <p:sldId id="303" r:id="rId8"/>
    <p:sldId id="314" r:id="rId9"/>
    <p:sldId id="269" r:id="rId10"/>
    <p:sldId id="306" r:id="rId11"/>
    <p:sldId id="270" r:id="rId12"/>
    <p:sldId id="311" r:id="rId13"/>
    <p:sldId id="271" r:id="rId14"/>
    <p:sldId id="288" r:id="rId15"/>
    <p:sldId id="309" r:id="rId16"/>
    <p:sldId id="272" r:id="rId17"/>
    <p:sldId id="268" r:id="rId18"/>
    <p:sldId id="273" r:id="rId19"/>
    <p:sldId id="308" r:id="rId20"/>
    <p:sldId id="274" r:id="rId21"/>
    <p:sldId id="275" r:id="rId22"/>
    <p:sldId id="313" r:id="rId23"/>
    <p:sldId id="276" r:id="rId24"/>
    <p:sldId id="312" r:id="rId25"/>
    <p:sldId id="277" r:id="rId26"/>
    <p:sldId id="279" r:id="rId27"/>
    <p:sldId id="304" r:id="rId28"/>
    <p:sldId id="280" r:id="rId29"/>
    <p:sldId id="283" r:id="rId30"/>
    <p:sldId id="310" r:id="rId31"/>
    <p:sldId id="282" r:id="rId32"/>
    <p:sldId id="284" r:id="rId33"/>
    <p:sldId id="285" r:id="rId34"/>
    <p:sldId id="286" r:id="rId35"/>
    <p:sldId id="30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52CE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33" autoAdjust="0"/>
    <p:restoredTop sz="94660"/>
  </p:normalViewPr>
  <p:slideViewPr>
    <p:cSldViewPr snapToGrid="0">
      <p:cViewPr varScale="1">
        <p:scale>
          <a:sx n="77" d="100"/>
          <a:sy n="77" d="100"/>
        </p:scale>
        <p:origin x="81" y="1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5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3093155"/>
            <a:ext cx="8827911" cy="1896533"/>
          </a:xfrm>
        </p:spPr>
        <p:txBody>
          <a:bodyPr anchor="t"/>
          <a:lstStyle>
            <a:lvl1pPr algn="l">
              <a:defRPr sz="6000">
                <a:solidFill>
                  <a:schemeClr val="bg1"/>
                </a:solidFill>
                <a:latin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40087" y="5092172"/>
            <a:ext cx="8827911" cy="9699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7389842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621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8241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18067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54264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2417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6" y="699911"/>
            <a:ext cx="8940802" cy="990777"/>
          </a:xfrm>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1772355" y="1825625"/>
            <a:ext cx="8940802" cy="4812242"/>
          </a:xfrm>
        </p:spPr>
        <p:txBody>
          <a:bodyPr/>
          <a:lstStyle>
            <a:lvl1pPr>
              <a:buClr>
                <a:srgbClr val="00B0F0"/>
              </a:buClr>
              <a:defRPr>
                <a:solidFill>
                  <a:schemeClr val="tx1"/>
                </a:solidFill>
                <a:latin typeface="Segoe UI" panose="020B0502040204020203" pitchFamily="34" charset="0"/>
                <a:cs typeface="Segoe UI" panose="020B0502040204020203" pitchFamily="34" charset="0"/>
              </a:defRPr>
            </a:lvl1pPr>
            <a:lvl2pPr>
              <a:buClr>
                <a:srgbClr val="00B0F0"/>
              </a:buClr>
              <a:defRPr>
                <a:solidFill>
                  <a:schemeClr val="tx1"/>
                </a:solidFill>
                <a:latin typeface="Segoe UI" panose="020B0502040204020203" pitchFamily="34" charset="0"/>
                <a:cs typeface="Segoe UI" panose="020B0502040204020203" pitchFamily="34" charset="0"/>
              </a:defRPr>
            </a:lvl2pPr>
            <a:lvl3pPr>
              <a:buClr>
                <a:srgbClr val="00B0F0"/>
              </a:buClr>
              <a:defRPr>
                <a:solidFill>
                  <a:schemeClr val="tx1"/>
                </a:solidFill>
                <a:latin typeface="Segoe UI" panose="020B0502040204020203" pitchFamily="34" charset="0"/>
                <a:cs typeface="Segoe UI" panose="020B0502040204020203" pitchFamily="34" charset="0"/>
              </a:defRPr>
            </a:lvl3pPr>
            <a:lvl4pPr>
              <a:buClr>
                <a:srgbClr val="00B0F0"/>
              </a:buClr>
              <a:defRPr>
                <a:solidFill>
                  <a:schemeClr val="tx1"/>
                </a:solidFill>
                <a:latin typeface="Segoe UI" panose="020B0502040204020203" pitchFamily="34" charset="0"/>
                <a:cs typeface="Segoe UI" panose="020B0502040204020203" pitchFamily="34" charset="0"/>
              </a:defRPr>
            </a:lvl4pPr>
            <a:lvl5pPr>
              <a:buClr>
                <a:srgbClr val="00B0F0"/>
              </a:buClr>
              <a:defRPr>
                <a:solidFill>
                  <a:schemeClr val="tx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7625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5" y="699911"/>
            <a:ext cx="8929513" cy="990777"/>
          </a:xfrm>
        </p:spPr>
        <p:txBody>
          <a:bodyPr/>
          <a:lstStyle>
            <a:lvl1pPr>
              <a:defRPr>
                <a:solidFill>
                  <a:srgbClr val="7030A0"/>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1772354" y="1825625"/>
            <a:ext cx="8929513" cy="4812242"/>
          </a:xfrm>
        </p:spPr>
        <p:txBody>
          <a:bodyPr/>
          <a:lstStyle>
            <a:lvl1pPr>
              <a:buClr>
                <a:srgbClr val="7030A0"/>
              </a:buClr>
              <a:defRPr>
                <a:solidFill>
                  <a:schemeClr val="tx1"/>
                </a:solidFill>
                <a:latin typeface="Segoe UI" panose="020B0502040204020203" pitchFamily="34" charset="0"/>
                <a:cs typeface="Segoe UI" panose="020B0502040204020203" pitchFamily="34" charset="0"/>
              </a:defRPr>
            </a:lvl1pPr>
            <a:lvl2pPr>
              <a:buClr>
                <a:srgbClr val="7030A0"/>
              </a:buClr>
              <a:defRPr>
                <a:solidFill>
                  <a:schemeClr val="tx1"/>
                </a:solidFill>
                <a:latin typeface="Segoe UI" panose="020B0502040204020203" pitchFamily="34" charset="0"/>
                <a:cs typeface="Segoe UI" panose="020B0502040204020203" pitchFamily="34" charset="0"/>
              </a:defRPr>
            </a:lvl2pPr>
            <a:lvl3pPr>
              <a:buClr>
                <a:srgbClr val="7030A0"/>
              </a:buClr>
              <a:defRPr>
                <a:solidFill>
                  <a:schemeClr val="tx1"/>
                </a:solidFill>
                <a:latin typeface="Segoe UI" panose="020B0502040204020203" pitchFamily="34" charset="0"/>
                <a:cs typeface="Segoe UI" panose="020B0502040204020203" pitchFamily="34" charset="0"/>
              </a:defRPr>
            </a:lvl3pPr>
            <a:lvl4pPr>
              <a:buClr>
                <a:srgbClr val="7030A0"/>
              </a:buClr>
              <a:defRPr>
                <a:solidFill>
                  <a:schemeClr val="tx1"/>
                </a:solidFill>
                <a:latin typeface="Segoe UI" panose="020B0502040204020203" pitchFamily="34" charset="0"/>
                <a:cs typeface="Segoe UI" panose="020B0502040204020203" pitchFamily="34" charset="0"/>
              </a:defRPr>
            </a:lvl4pPr>
            <a:lvl5pPr>
              <a:buClr>
                <a:srgbClr val="7030A0"/>
              </a:buClr>
              <a:defRPr>
                <a:solidFill>
                  <a:schemeClr val="tx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6599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6" y="699911"/>
            <a:ext cx="8918224" cy="990777"/>
          </a:xfrm>
        </p:spPr>
        <p:txBody>
          <a:bodyPr/>
          <a:lstStyle>
            <a:lvl1pPr>
              <a:defRPr>
                <a:solidFill>
                  <a:schemeClr val="accent2"/>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1772355" y="1825625"/>
            <a:ext cx="8918224" cy="4812242"/>
          </a:xfrm>
        </p:spPr>
        <p:txBody>
          <a:bodyPr/>
          <a:lstStyle>
            <a:lvl1pPr>
              <a:buClr>
                <a:schemeClr val="accent2"/>
              </a:buClr>
              <a:defRPr>
                <a:solidFill>
                  <a:schemeClr val="tx1"/>
                </a:solidFill>
                <a:latin typeface="Segoe UI" panose="020B0502040204020203" pitchFamily="34" charset="0"/>
                <a:cs typeface="Segoe UI" panose="020B0502040204020203" pitchFamily="34" charset="0"/>
              </a:defRPr>
            </a:lvl1pPr>
            <a:lvl2pPr>
              <a:buClr>
                <a:schemeClr val="accent2"/>
              </a:buClr>
              <a:defRPr>
                <a:solidFill>
                  <a:schemeClr val="tx1"/>
                </a:solidFill>
                <a:latin typeface="Segoe UI" panose="020B0502040204020203" pitchFamily="34" charset="0"/>
                <a:cs typeface="Segoe UI" panose="020B0502040204020203" pitchFamily="34" charset="0"/>
              </a:defRPr>
            </a:lvl2pPr>
            <a:lvl3pPr>
              <a:buClr>
                <a:schemeClr val="accent2"/>
              </a:buClr>
              <a:defRPr>
                <a:solidFill>
                  <a:schemeClr val="tx1"/>
                </a:solidFill>
                <a:latin typeface="Segoe UI" panose="020B0502040204020203" pitchFamily="34" charset="0"/>
                <a:cs typeface="Segoe UI" panose="020B0502040204020203" pitchFamily="34" charset="0"/>
              </a:defRPr>
            </a:lvl3pPr>
            <a:lvl4pPr>
              <a:buClr>
                <a:schemeClr val="accent2"/>
              </a:buClr>
              <a:defRPr>
                <a:solidFill>
                  <a:schemeClr val="tx1"/>
                </a:solidFill>
                <a:latin typeface="Segoe UI" panose="020B0502040204020203" pitchFamily="34" charset="0"/>
                <a:cs typeface="Segoe UI" panose="020B0502040204020203" pitchFamily="34" charset="0"/>
              </a:defRPr>
            </a:lvl4pPr>
            <a:lvl5pPr>
              <a:buClr>
                <a:schemeClr val="accent2"/>
              </a:buClr>
              <a:defRPr>
                <a:solidFill>
                  <a:schemeClr val="tx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89015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5" y="699911"/>
            <a:ext cx="8963379" cy="990777"/>
          </a:xfrm>
        </p:spPr>
        <p:txBody>
          <a:bodyPr/>
          <a:lstStyle>
            <a:lvl1pPr>
              <a:defRPr>
                <a:solidFill>
                  <a:srgbClr val="92D050"/>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1772354" y="1825625"/>
            <a:ext cx="8963379" cy="4812242"/>
          </a:xfrm>
        </p:spPr>
        <p:txBody>
          <a:bodyPr/>
          <a:lstStyle>
            <a:lvl1pPr>
              <a:buClr>
                <a:srgbClr val="92D050"/>
              </a:buClr>
              <a:defRPr>
                <a:solidFill>
                  <a:schemeClr val="tx1"/>
                </a:solidFill>
                <a:latin typeface="Segoe UI" panose="020B0502040204020203" pitchFamily="34" charset="0"/>
                <a:cs typeface="Segoe UI" panose="020B0502040204020203" pitchFamily="34" charset="0"/>
              </a:defRPr>
            </a:lvl1pPr>
            <a:lvl2pPr>
              <a:buClr>
                <a:srgbClr val="92D050"/>
              </a:buClr>
              <a:defRPr>
                <a:solidFill>
                  <a:schemeClr val="tx1"/>
                </a:solidFill>
                <a:latin typeface="Segoe UI" panose="020B0502040204020203" pitchFamily="34" charset="0"/>
                <a:cs typeface="Segoe UI" panose="020B0502040204020203" pitchFamily="34" charset="0"/>
              </a:defRPr>
            </a:lvl2pPr>
            <a:lvl3pPr>
              <a:buClr>
                <a:srgbClr val="92D050"/>
              </a:buClr>
              <a:defRPr>
                <a:solidFill>
                  <a:schemeClr val="tx1"/>
                </a:solidFill>
                <a:latin typeface="Segoe UI" panose="020B0502040204020203" pitchFamily="34" charset="0"/>
                <a:cs typeface="Segoe UI" panose="020B0502040204020203" pitchFamily="34" charset="0"/>
              </a:defRPr>
            </a:lvl3pPr>
            <a:lvl4pPr>
              <a:buClr>
                <a:srgbClr val="92D050"/>
              </a:buClr>
              <a:defRPr>
                <a:solidFill>
                  <a:schemeClr val="tx1"/>
                </a:solidFill>
                <a:latin typeface="Segoe UI" panose="020B0502040204020203" pitchFamily="34" charset="0"/>
                <a:cs typeface="Segoe UI" panose="020B0502040204020203" pitchFamily="34" charset="0"/>
              </a:defRPr>
            </a:lvl4pPr>
            <a:lvl5pPr>
              <a:buClr>
                <a:srgbClr val="92D050"/>
              </a:buClr>
              <a:defRPr>
                <a:solidFill>
                  <a:schemeClr val="tx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4726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6" y="699911"/>
            <a:ext cx="8895646" cy="990777"/>
          </a:xfrm>
        </p:spPr>
        <p:txBody>
          <a:bodyPr/>
          <a:lstStyle>
            <a:lvl1pPr>
              <a:defRPr>
                <a:solidFill>
                  <a:srgbClr val="52CECB"/>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1772355" y="1825625"/>
            <a:ext cx="8895646" cy="4812242"/>
          </a:xfrm>
        </p:spPr>
        <p:txBody>
          <a:bodyPr/>
          <a:lstStyle>
            <a:lvl1pPr>
              <a:buClr>
                <a:srgbClr val="52CECB"/>
              </a:buClr>
              <a:defRPr>
                <a:solidFill>
                  <a:schemeClr val="tx1"/>
                </a:solidFill>
                <a:latin typeface="Segoe UI" panose="020B0502040204020203" pitchFamily="34" charset="0"/>
                <a:cs typeface="Segoe UI" panose="020B0502040204020203" pitchFamily="34" charset="0"/>
              </a:defRPr>
            </a:lvl1pPr>
            <a:lvl2pPr>
              <a:buClr>
                <a:srgbClr val="52CECB"/>
              </a:buClr>
              <a:defRPr>
                <a:solidFill>
                  <a:schemeClr val="tx1"/>
                </a:solidFill>
                <a:latin typeface="Segoe UI" panose="020B0502040204020203" pitchFamily="34" charset="0"/>
                <a:cs typeface="Segoe UI" panose="020B0502040204020203" pitchFamily="34" charset="0"/>
              </a:defRPr>
            </a:lvl2pPr>
            <a:lvl3pPr>
              <a:buClr>
                <a:srgbClr val="52CECB"/>
              </a:buClr>
              <a:defRPr>
                <a:solidFill>
                  <a:schemeClr val="tx1"/>
                </a:solidFill>
                <a:latin typeface="Segoe UI" panose="020B0502040204020203" pitchFamily="34" charset="0"/>
                <a:cs typeface="Segoe UI" panose="020B0502040204020203" pitchFamily="34" charset="0"/>
              </a:defRPr>
            </a:lvl3pPr>
            <a:lvl4pPr>
              <a:buClr>
                <a:srgbClr val="52CECB"/>
              </a:buClr>
              <a:defRPr>
                <a:solidFill>
                  <a:schemeClr val="tx1"/>
                </a:solidFill>
                <a:latin typeface="Segoe UI" panose="020B0502040204020203" pitchFamily="34" charset="0"/>
                <a:cs typeface="Segoe UI" panose="020B0502040204020203" pitchFamily="34" charset="0"/>
              </a:defRPr>
            </a:lvl4pPr>
            <a:lvl5pPr>
              <a:buClr>
                <a:srgbClr val="52CECB"/>
              </a:buClr>
              <a:defRPr>
                <a:solidFill>
                  <a:schemeClr val="tx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084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3093155"/>
            <a:ext cx="8827911" cy="1896533"/>
          </a:xfrm>
        </p:spPr>
        <p:txBody>
          <a:bodyPr anchor="t"/>
          <a:lstStyle>
            <a:lvl1pPr algn="l">
              <a:defRPr sz="6000">
                <a:solidFill>
                  <a:schemeClr val="bg1"/>
                </a:solidFill>
                <a:latin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40087" y="5092172"/>
            <a:ext cx="8827911" cy="9699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875628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6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Clr>
                <a:srgbClr val="00B0F0"/>
              </a:buClr>
              <a:defRPr>
                <a:solidFill>
                  <a:schemeClr val="tx1"/>
                </a:solidFill>
                <a:latin typeface="Segoe UI" panose="020B0502040204020203" pitchFamily="34" charset="0"/>
                <a:cs typeface="Segoe UI" panose="020B0502040204020203" pitchFamily="34" charset="0"/>
              </a:defRPr>
            </a:lvl1pPr>
            <a:lvl2pPr>
              <a:buClr>
                <a:srgbClr val="00B0F0"/>
              </a:buClr>
              <a:defRPr>
                <a:solidFill>
                  <a:schemeClr val="tx1"/>
                </a:solidFill>
                <a:latin typeface="Segoe UI" panose="020B0502040204020203" pitchFamily="34" charset="0"/>
                <a:cs typeface="Segoe UI" panose="020B0502040204020203" pitchFamily="34" charset="0"/>
              </a:defRPr>
            </a:lvl2pPr>
            <a:lvl3pPr>
              <a:buClr>
                <a:srgbClr val="00B0F0"/>
              </a:buClr>
              <a:defRPr>
                <a:solidFill>
                  <a:schemeClr val="tx1"/>
                </a:solidFill>
                <a:latin typeface="Segoe UI" panose="020B0502040204020203" pitchFamily="34" charset="0"/>
                <a:cs typeface="Segoe UI" panose="020B0502040204020203" pitchFamily="34" charset="0"/>
              </a:defRPr>
            </a:lvl3pPr>
            <a:lvl4pPr>
              <a:buClr>
                <a:srgbClr val="00B0F0"/>
              </a:buClr>
              <a:defRPr>
                <a:solidFill>
                  <a:schemeClr val="tx1"/>
                </a:solidFill>
                <a:latin typeface="Segoe UI" panose="020B0502040204020203" pitchFamily="34" charset="0"/>
                <a:cs typeface="Segoe UI" panose="020B0502040204020203" pitchFamily="34" charset="0"/>
              </a:defRPr>
            </a:lvl4pPr>
            <a:lvl5pPr>
              <a:buClr>
                <a:srgbClr val="00B0F0"/>
              </a:buClr>
              <a:defRPr>
                <a:solidFill>
                  <a:schemeClr val="tx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4" name="Picture 4" descr="http://devrain.com/Conten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77500" y="6089016"/>
            <a:ext cx="1409698" cy="599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54430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Clr>
                <a:srgbClr val="7030A0"/>
              </a:buClr>
              <a:defRPr>
                <a:solidFill>
                  <a:schemeClr val="tx1"/>
                </a:solidFill>
                <a:latin typeface="Segoe UI" panose="020B0502040204020203" pitchFamily="34" charset="0"/>
                <a:cs typeface="Segoe UI" panose="020B0502040204020203" pitchFamily="34" charset="0"/>
              </a:defRPr>
            </a:lvl1pPr>
            <a:lvl2pPr>
              <a:buClr>
                <a:srgbClr val="7030A0"/>
              </a:buClr>
              <a:defRPr>
                <a:solidFill>
                  <a:schemeClr val="tx1"/>
                </a:solidFill>
                <a:latin typeface="Segoe UI" panose="020B0502040204020203" pitchFamily="34" charset="0"/>
                <a:cs typeface="Segoe UI" panose="020B0502040204020203" pitchFamily="34" charset="0"/>
              </a:defRPr>
            </a:lvl2pPr>
            <a:lvl3pPr>
              <a:buClr>
                <a:srgbClr val="7030A0"/>
              </a:buClr>
              <a:defRPr>
                <a:solidFill>
                  <a:schemeClr val="tx1"/>
                </a:solidFill>
                <a:latin typeface="Segoe UI" panose="020B0502040204020203" pitchFamily="34" charset="0"/>
                <a:cs typeface="Segoe UI" panose="020B0502040204020203" pitchFamily="34" charset="0"/>
              </a:defRPr>
            </a:lvl3pPr>
            <a:lvl4pPr>
              <a:buClr>
                <a:srgbClr val="7030A0"/>
              </a:buClr>
              <a:defRPr>
                <a:solidFill>
                  <a:schemeClr val="tx1"/>
                </a:solidFill>
                <a:latin typeface="Segoe UI" panose="020B0502040204020203" pitchFamily="34" charset="0"/>
                <a:cs typeface="Segoe UI" panose="020B0502040204020203" pitchFamily="34" charset="0"/>
              </a:defRPr>
            </a:lvl4pPr>
            <a:lvl5pPr>
              <a:buClr>
                <a:srgbClr val="7030A0"/>
              </a:buClr>
              <a:defRPr>
                <a:solidFill>
                  <a:schemeClr val="tx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11046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Clr>
                <a:schemeClr val="accent2"/>
              </a:buClr>
              <a:defRPr>
                <a:solidFill>
                  <a:schemeClr val="tx1"/>
                </a:solidFill>
                <a:latin typeface="Segoe UI" panose="020B0502040204020203" pitchFamily="34" charset="0"/>
                <a:cs typeface="Segoe UI" panose="020B0502040204020203" pitchFamily="34" charset="0"/>
              </a:defRPr>
            </a:lvl1pPr>
            <a:lvl2pPr>
              <a:buClr>
                <a:schemeClr val="accent2"/>
              </a:buClr>
              <a:defRPr>
                <a:solidFill>
                  <a:schemeClr val="tx1"/>
                </a:solidFill>
                <a:latin typeface="Segoe UI" panose="020B0502040204020203" pitchFamily="34" charset="0"/>
                <a:cs typeface="Segoe UI" panose="020B0502040204020203" pitchFamily="34" charset="0"/>
              </a:defRPr>
            </a:lvl2pPr>
            <a:lvl3pPr>
              <a:buClr>
                <a:schemeClr val="accent2"/>
              </a:buClr>
              <a:defRPr>
                <a:solidFill>
                  <a:schemeClr val="tx1"/>
                </a:solidFill>
                <a:latin typeface="Segoe UI" panose="020B0502040204020203" pitchFamily="34" charset="0"/>
                <a:cs typeface="Segoe UI" panose="020B0502040204020203" pitchFamily="34" charset="0"/>
              </a:defRPr>
            </a:lvl3pPr>
            <a:lvl4pPr>
              <a:buClr>
                <a:schemeClr val="accent2"/>
              </a:buClr>
              <a:defRPr>
                <a:solidFill>
                  <a:schemeClr val="tx1"/>
                </a:solidFill>
                <a:latin typeface="Segoe UI" panose="020B0502040204020203" pitchFamily="34" charset="0"/>
                <a:cs typeface="Segoe UI" panose="020B0502040204020203" pitchFamily="34" charset="0"/>
              </a:defRPr>
            </a:lvl4pPr>
            <a:lvl5pPr>
              <a:buClr>
                <a:schemeClr val="accent2"/>
              </a:buClr>
              <a:defRPr>
                <a:solidFill>
                  <a:schemeClr val="tx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1712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4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D050"/>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Clr>
                <a:srgbClr val="92D050"/>
              </a:buClr>
              <a:defRPr>
                <a:solidFill>
                  <a:schemeClr val="tx1"/>
                </a:solidFill>
                <a:latin typeface="Segoe UI" panose="020B0502040204020203" pitchFamily="34" charset="0"/>
                <a:cs typeface="Segoe UI" panose="020B0502040204020203" pitchFamily="34" charset="0"/>
              </a:defRPr>
            </a:lvl1pPr>
            <a:lvl2pPr>
              <a:buClr>
                <a:srgbClr val="92D050"/>
              </a:buClr>
              <a:defRPr>
                <a:solidFill>
                  <a:schemeClr val="tx1"/>
                </a:solidFill>
                <a:latin typeface="Segoe UI" panose="020B0502040204020203" pitchFamily="34" charset="0"/>
                <a:cs typeface="Segoe UI" panose="020B0502040204020203" pitchFamily="34" charset="0"/>
              </a:defRPr>
            </a:lvl2pPr>
            <a:lvl3pPr>
              <a:buClr>
                <a:srgbClr val="92D050"/>
              </a:buClr>
              <a:defRPr>
                <a:solidFill>
                  <a:schemeClr val="tx1"/>
                </a:solidFill>
                <a:latin typeface="Segoe UI" panose="020B0502040204020203" pitchFamily="34" charset="0"/>
                <a:cs typeface="Segoe UI" panose="020B0502040204020203" pitchFamily="34" charset="0"/>
              </a:defRPr>
            </a:lvl3pPr>
            <a:lvl4pPr>
              <a:buClr>
                <a:srgbClr val="92D050"/>
              </a:buClr>
              <a:defRPr>
                <a:solidFill>
                  <a:schemeClr val="tx1"/>
                </a:solidFill>
                <a:latin typeface="Segoe UI" panose="020B0502040204020203" pitchFamily="34" charset="0"/>
                <a:cs typeface="Segoe UI" panose="020B0502040204020203" pitchFamily="34" charset="0"/>
              </a:defRPr>
            </a:lvl4pPr>
            <a:lvl5pPr>
              <a:buClr>
                <a:srgbClr val="92D050"/>
              </a:buClr>
              <a:defRPr>
                <a:solidFill>
                  <a:schemeClr val="tx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733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5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2CECB"/>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Clr>
                <a:srgbClr val="52CECB"/>
              </a:buClr>
              <a:defRPr>
                <a:solidFill>
                  <a:schemeClr val="tx1"/>
                </a:solidFill>
                <a:latin typeface="Segoe UI" panose="020B0502040204020203" pitchFamily="34" charset="0"/>
                <a:cs typeface="Segoe UI" panose="020B0502040204020203" pitchFamily="34" charset="0"/>
              </a:defRPr>
            </a:lvl1pPr>
            <a:lvl2pPr>
              <a:buClr>
                <a:srgbClr val="52CECB"/>
              </a:buClr>
              <a:defRPr>
                <a:solidFill>
                  <a:schemeClr val="tx1"/>
                </a:solidFill>
                <a:latin typeface="Segoe UI" panose="020B0502040204020203" pitchFamily="34" charset="0"/>
                <a:cs typeface="Segoe UI" panose="020B0502040204020203" pitchFamily="34" charset="0"/>
              </a:defRPr>
            </a:lvl2pPr>
            <a:lvl3pPr>
              <a:buClr>
                <a:srgbClr val="52CECB"/>
              </a:buClr>
              <a:defRPr>
                <a:solidFill>
                  <a:schemeClr val="tx1"/>
                </a:solidFill>
                <a:latin typeface="Segoe UI" panose="020B0502040204020203" pitchFamily="34" charset="0"/>
                <a:cs typeface="Segoe UI" panose="020B0502040204020203" pitchFamily="34" charset="0"/>
              </a:defRPr>
            </a:lvl3pPr>
            <a:lvl4pPr>
              <a:buClr>
                <a:srgbClr val="52CECB"/>
              </a:buClr>
              <a:defRPr>
                <a:solidFill>
                  <a:schemeClr val="tx1"/>
                </a:solidFill>
                <a:latin typeface="Segoe UI" panose="020B0502040204020203" pitchFamily="34" charset="0"/>
                <a:cs typeface="Segoe UI" panose="020B0502040204020203" pitchFamily="34" charset="0"/>
              </a:defRPr>
            </a:lvl4pPr>
            <a:lvl5pPr>
              <a:buClr>
                <a:srgbClr val="52CECB"/>
              </a:buClr>
              <a:defRPr>
                <a:solidFill>
                  <a:schemeClr val="tx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43984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248930"/>
            <a:ext cx="9552517" cy="2313545"/>
          </a:xfrm>
        </p:spPr>
        <p:txBody>
          <a:bodyPr anchor="b"/>
          <a:lstStyle>
            <a:lvl1pPr>
              <a:defRPr sz="6000">
                <a:solidFill>
                  <a:srgbClr val="00B0F0"/>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6663252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5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075935"/>
            <a:ext cx="9552517" cy="2486540"/>
          </a:xfrm>
        </p:spPr>
        <p:txBody>
          <a:bodyPr anchor="b"/>
          <a:lstStyle>
            <a:lvl1pPr>
              <a:defRPr sz="6000">
                <a:solidFill>
                  <a:srgbClr val="7030A0"/>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7827554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6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chemeClr val="accent2"/>
                </a:solidFill>
                <a:latin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5779155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7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rgbClr val="92D050"/>
                </a:solidFill>
                <a:latin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5529782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9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00649"/>
            <a:ext cx="9552517" cy="2461826"/>
          </a:xfrm>
        </p:spPr>
        <p:txBody>
          <a:bodyPr anchor="b"/>
          <a:lstStyle>
            <a:lvl1pPr>
              <a:defRPr sz="6000">
                <a:solidFill>
                  <a:srgbClr val="52CECB"/>
                </a:solidFill>
                <a:latin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86334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8153938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8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248930"/>
            <a:ext cx="9552517" cy="2313545"/>
          </a:xfrm>
        </p:spPr>
        <p:txBody>
          <a:bodyPr anchor="b"/>
          <a:lstStyle>
            <a:lvl1pPr>
              <a:defRPr sz="6000">
                <a:solidFill>
                  <a:srgbClr val="00B0F0"/>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5995150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15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075935"/>
            <a:ext cx="9552517" cy="2486540"/>
          </a:xfrm>
        </p:spPr>
        <p:txBody>
          <a:bodyPr anchor="b"/>
          <a:lstStyle>
            <a:lvl1pPr>
              <a:defRPr sz="6000">
                <a:solidFill>
                  <a:srgbClr val="7030A0"/>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7957463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16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chemeClr val="accent2"/>
                </a:solidFill>
                <a:latin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5749113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17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rgbClr val="92D050"/>
                </a:solidFill>
                <a:latin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2241357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18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00649"/>
            <a:ext cx="9552517" cy="2461826"/>
          </a:xfrm>
        </p:spPr>
        <p:txBody>
          <a:bodyPr anchor="b"/>
          <a:lstStyle>
            <a:lvl1pPr>
              <a:defRPr sz="6000">
                <a:solidFill>
                  <a:srgbClr val="52CECB"/>
                </a:solidFill>
                <a:latin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6670054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10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248930"/>
            <a:ext cx="9552517" cy="2313545"/>
          </a:xfrm>
        </p:spPr>
        <p:txBody>
          <a:bodyPr anchor="b"/>
          <a:lstStyle>
            <a:lvl1pPr>
              <a:defRPr sz="6000">
                <a:solidFill>
                  <a:srgbClr val="00B0F0"/>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563395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1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075935"/>
            <a:ext cx="9552517" cy="2486540"/>
          </a:xfrm>
        </p:spPr>
        <p:txBody>
          <a:bodyPr anchor="b"/>
          <a:lstStyle>
            <a:lvl1pPr>
              <a:defRPr sz="6000">
                <a:solidFill>
                  <a:srgbClr val="7030A0"/>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8106504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1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chemeClr val="accent2"/>
                </a:solidFill>
                <a:latin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2661703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13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rgbClr val="92D050"/>
                </a:solidFill>
                <a:latin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973464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14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00649"/>
            <a:ext cx="9552517" cy="2461826"/>
          </a:xfrm>
        </p:spPr>
        <p:txBody>
          <a:bodyPr anchor="b"/>
          <a:lstStyle>
            <a:lvl1pPr>
              <a:defRPr sz="6000">
                <a:solidFill>
                  <a:srgbClr val="52CECB"/>
                </a:solidFill>
                <a:latin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12478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6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7724731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3450" y="1594022"/>
            <a:ext cx="10194324" cy="654908"/>
          </a:xfrm>
        </p:spPr>
        <p:txBody>
          <a:bodyPr anchor="b">
            <a:noAutofit/>
          </a:bodyPr>
          <a:lstStyle>
            <a:lvl1pPr>
              <a:defRPr sz="3600">
                <a:solidFill>
                  <a:srgbClr val="00B0F0"/>
                </a:solidFill>
                <a:latin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643451" y="2360141"/>
            <a:ext cx="10194322" cy="4028302"/>
          </a:xfrm>
        </p:spPr>
        <p:txBody>
          <a:bodyPr/>
          <a:lstStyle>
            <a:lvl1pPr marL="0" indent="0">
              <a:buNone/>
              <a:defRPr sz="2400">
                <a:solidFill>
                  <a:schemeClr val="bg1">
                    <a:lumMod val="50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217735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3450" y="1594022"/>
            <a:ext cx="10194324" cy="654908"/>
          </a:xfrm>
        </p:spPr>
        <p:txBody>
          <a:bodyPr anchor="b">
            <a:noAutofit/>
          </a:bodyPr>
          <a:lstStyle>
            <a:lvl1pPr>
              <a:defRPr sz="3600">
                <a:solidFill>
                  <a:srgbClr val="7030A0"/>
                </a:solidFill>
                <a:latin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643451" y="2360141"/>
            <a:ext cx="10194322" cy="4028302"/>
          </a:xfrm>
        </p:spPr>
        <p:txBody>
          <a:bodyPr/>
          <a:lstStyle>
            <a:lvl1pPr marL="0" indent="0">
              <a:buNone/>
              <a:defRPr sz="2400">
                <a:solidFill>
                  <a:schemeClr val="bg1">
                    <a:lumMod val="50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5269298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3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3450" y="1594022"/>
            <a:ext cx="10194324" cy="654908"/>
          </a:xfrm>
        </p:spPr>
        <p:txBody>
          <a:bodyPr anchor="b">
            <a:noAutofit/>
          </a:bodyPr>
          <a:lstStyle>
            <a:lvl1pPr>
              <a:defRPr sz="3600">
                <a:solidFill>
                  <a:srgbClr val="FF9900"/>
                </a:solidFill>
                <a:latin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643451" y="2360141"/>
            <a:ext cx="10194322" cy="4028302"/>
          </a:xfrm>
        </p:spPr>
        <p:txBody>
          <a:bodyPr/>
          <a:lstStyle>
            <a:lvl1pPr marL="0" indent="0">
              <a:buNone/>
              <a:defRPr sz="2400">
                <a:solidFill>
                  <a:schemeClr val="bg1">
                    <a:lumMod val="50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1765170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4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3450" y="1594022"/>
            <a:ext cx="10194324" cy="654908"/>
          </a:xfrm>
        </p:spPr>
        <p:txBody>
          <a:bodyPr anchor="b">
            <a:noAutofit/>
          </a:bodyPr>
          <a:lstStyle>
            <a:lvl1pPr>
              <a:defRPr sz="3600">
                <a:solidFill>
                  <a:srgbClr val="92D050"/>
                </a:solidFill>
                <a:latin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643451" y="2360141"/>
            <a:ext cx="10194322" cy="4028302"/>
          </a:xfrm>
        </p:spPr>
        <p:txBody>
          <a:bodyPr/>
          <a:lstStyle>
            <a:lvl1pPr marL="0" indent="0">
              <a:buNone/>
              <a:defRPr sz="2400">
                <a:solidFill>
                  <a:schemeClr val="bg1">
                    <a:lumMod val="50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577220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43467"/>
            <a:ext cx="10515600" cy="1047221"/>
          </a:xfrm>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688064"/>
          </a:xfrm>
        </p:spPr>
        <p:txBody>
          <a:bodyPr/>
          <a:lstStyle>
            <a:lvl1pPr>
              <a:buClr>
                <a:srgbClr val="00B0F0"/>
              </a:buClr>
              <a:defRPr>
                <a:latin typeface="Segoe UI" panose="020B0502040204020203" pitchFamily="34" charset="0"/>
                <a:cs typeface="Segoe UI" panose="020B0502040204020203" pitchFamily="34" charset="0"/>
              </a:defRPr>
            </a:lvl1pPr>
            <a:lvl2pPr>
              <a:buClr>
                <a:srgbClr val="00B0F0"/>
              </a:buClr>
              <a:defRPr>
                <a:latin typeface="Segoe UI" panose="020B0502040204020203" pitchFamily="34" charset="0"/>
                <a:cs typeface="Segoe UI" panose="020B0502040204020203" pitchFamily="34" charset="0"/>
              </a:defRPr>
            </a:lvl2pPr>
            <a:lvl3pPr>
              <a:buClr>
                <a:srgbClr val="00B0F0"/>
              </a:buClr>
              <a:defRPr>
                <a:latin typeface="Segoe UI" panose="020B0502040204020203" pitchFamily="34" charset="0"/>
                <a:cs typeface="Segoe UI" panose="020B0502040204020203" pitchFamily="34" charset="0"/>
              </a:defRPr>
            </a:lvl3pPr>
            <a:lvl4pPr>
              <a:buClr>
                <a:srgbClr val="00B0F0"/>
              </a:buClr>
              <a:defRPr>
                <a:latin typeface="Segoe UI" panose="020B0502040204020203" pitchFamily="34" charset="0"/>
                <a:cs typeface="Segoe UI" panose="020B0502040204020203" pitchFamily="34" charset="0"/>
              </a:defRPr>
            </a:lvl4pPr>
            <a:lvl5pPr>
              <a:buClr>
                <a:srgbClr val="00B0F0"/>
              </a:buClr>
              <a:defRPr>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688064"/>
          </a:xfrm>
        </p:spPr>
        <p:txBody>
          <a:bodyPr/>
          <a:lstStyle>
            <a:lvl1pPr>
              <a:buClr>
                <a:srgbClr val="00B0F0"/>
              </a:buClr>
              <a:defRPr>
                <a:latin typeface="Segoe UI" panose="020B0502040204020203" pitchFamily="34" charset="0"/>
                <a:cs typeface="Segoe UI" panose="020B0502040204020203" pitchFamily="34" charset="0"/>
              </a:defRPr>
            </a:lvl1pPr>
            <a:lvl2pPr>
              <a:buClr>
                <a:srgbClr val="00B0F0"/>
              </a:buClr>
              <a:defRPr>
                <a:latin typeface="Segoe UI" panose="020B0502040204020203" pitchFamily="34" charset="0"/>
                <a:cs typeface="Segoe UI" panose="020B0502040204020203" pitchFamily="34" charset="0"/>
              </a:defRPr>
            </a:lvl2pPr>
            <a:lvl3pPr>
              <a:buClr>
                <a:srgbClr val="00B0F0"/>
              </a:buClr>
              <a:defRPr>
                <a:latin typeface="Segoe UI" panose="020B0502040204020203" pitchFamily="34" charset="0"/>
                <a:cs typeface="Segoe UI" panose="020B0502040204020203" pitchFamily="34" charset="0"/>
              </a:defRPr>
            </a:lvl3pPr>
            <a:lvl4pPr>
              <a:buClr>
                <a:srgbClr val="00B0F0"/>
              </a:buClr>
              <a:defRPr>
                <a:latin typeface="Segoe UI" panose="020B0502040204020203" pitchFamily="34" charset="0"/>
                <a:cs typeface="Segoe UI" panose="020B0502040204020203" pitchFamily="34" charset="0"/>
              </a:defRPr>
            </a:lvl4pPr>
            <a:lvl5pPr>
              <a:buClr>
                <a:srgbClr val="00B0F0"/>
              </a:buClr>
              <a:defRPr>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93117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10515600" cy="959556"/>
          </a:xfrm>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00B0F0"/>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50230"/>
            <a:ext cx="5157787" cy="4053769"/>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00B0F0"/>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50230"/>
            <a:ext cx="5183188" cy="4053769"/>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81816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26712612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3404644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39743858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6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2171132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5751015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16260874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16251133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5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32127344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58997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976489"/>
            <a:ext cx="3932237" cy="1416756"/>
          </a:xfrm>
        </p:spPr>
        <p:txBody>
          <a:bodyPr anchor="t"/>
          <a:lstStyle>
            <a:lvl1pPr>
              <a:defRPr sz="3200">
                <a:solidFill>
                  <a:srgbClr val="00B0F0"/>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Picture Placeholder 2"/>
          <p:cNvSpPr>
            <a:spLocks noGrp="1"/>
          </p:cNvSpPr>
          <p:nvPr>
            <p:ph type="pic" idx="1"/>
          </p:nvPr>
        </p:nvSpPr>
        <p:spPr>
          <a:xfrm>
            <a:off x="5183188" y="976490"/>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576689"/>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6552183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5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5505692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6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solidFill>
                  <a:schemeClr val="bg1"/>
                </a:solidFill>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0998508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1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998867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2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4271247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3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05329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7218605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4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9304338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26055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4755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1"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69239" y="2084173"/>
            <a:ext cx="11653522" cy="894996"/>
          </a:xfrm>
        </p:spPr>
        <p:txBody>
          <a:bodyPr/>
          <a:lstStyle>
            <a:lvl1pPr>
              <a:defRPr sz="5294"/>
            </a:lvl1pPr>
          </a:lstStyle>
          <a:p>
            <a:r>
              <a:rPr lang="en-US" dirty="0" smtClean="0"/>
              <a:t>Click to edit master title style</a:t>
            </a:r>
            <a:endParaRPr lang="en-US" dirty="0"/>
          </a:p>
        </p:txBody>
      </p:sp>
    </p:spTree>
    <p:extLst>
      <p:ext uri="{BB962C8B-B14F-4D97-AF65-F5344CB8AC3E}">
        <p14:creationId xmlns:p14="http://schemas.microsoft.com/office/powerpoint/2010/main" val="37823806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239" y="1187620"/>
            <a:ext cx="11653523"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5918986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54939" y="2084172"/>
            <a:ext cx="8067824" cy="4482760"/>
          </a:xfrm>
        </p:spPr>
        <p:txBody>
          <a:bodyPr lIns="182880" tIns="146304" rIns="182880" bIns="146304">
            <a:noAutofit/>
          </a:bodyPr>
          <a:lstStyle>
            <a:lvl1pPr>
              <a:defRPr sz="3529"/>
            </a:lvl1pPr>
            <a:lvl2pPr>
              <a:defRPr sz="2745"/>
            </a:lvl2pPr>
            <a:lvl3pPr>
              <a:defRPr sz="2353"/>
            </a:lvl3pPr>
            <a:lvl4pPr>
              <a:defRPr sz="1961"/>
            </a:lvl4pPr>
            <a:lvl5pPr>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69239" y="2084172"/>
            <a:ext cx="2689274" cy="4482760"/>
          </a:xfrm>
        </p:spPr>
        <p:txBody>
          <a:bodyPr lIns="182880" tIns="146304" rIns="182880" bIns="146304">
            <a:noAutofit/>
          </a:bodyPr>
          <a:lstStyle>
            <a:lvl1pPr algn="l" defTabSz="896157" rtl="0" eaLnBrk="1" latinLnBrk="0" hangingPunct="1">
              <a:spcBef>
                <a:spcPct val="0"/>
              </a:spcBef>
              <a:buNone/>
              <a:defRPr lang="en-US" sz="2353" kern="1200" dirty="0" smtClean="0">
                <a:gradFill>
                  <a:gsLst>
                    <a:gs pos="0">
                      <a:schemeClr val="tx1"/>
                    </a:gs>
                    <a:gs pos="100000">
                      <a:schemeClr val="tx1"/>
                    </a:gs>
                  </a:gsLst>
                  <a:lin ang="5400000" scaled="0"/>
                </a:gradFill>
                <a:latin typeface="+mn-lt"/>
                <a:ea typeface="+mj-ea"/>
                <a:cs typeface="+mj-cs"/>
              </a:defRPr>
            </a:lvl1pPr>
            <a:lvl2pPr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2pPr>
            <a:lvl3pPr marL="224039"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3pPr>
            <a:lvl4pPr marL="448077"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4pPr>
            <a:lvl5pPr marL="725016" indent="0" algn="l" defTabSz="896157" rtl="0" eaLnBrk="1" latinLnBrk="0" hangingPunct="1">
              <a:spcBef>
                <a:spcPct val="0"/>
              </a:spcBef>
              <a:buNone/>
              <a:defRPr lang="en-US" sz="1568"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719843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65665" y="2084173"/>
            <a:ext cx="9860673" cy="894996"/>
          </a:xfrm>
        </p:spPr>
        <p:txBody>
          <a:bodyPr/>
          <a:lstStyle>
            <a:lvl1pPr>
              <a:defRPr sz="3529"/>
            </a:lvl1pPr>
          </a:lstStyle>
          <a:p>
            <a:r>
              <a:rPr lang="en-US" dirty="0" smtClean="0"/>
              <a:t>Click to edit master title style</a:t>
            </a:r>
            <a:endParaRPr lang="en-US" dirty="0"/>
          </a:p>
        </p:txBody>
      </p:sp>
    </p:spTree>
    <p:extLst>
      <p:ext uri="{BB962C8B-B14F-4D97-AF65-F5344CB8AC3E}">
        <p14:creationId xmlns:p14="http://schemas.microsoft.com/office/powerpoint/2010/main" val="172209670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69239" y="2084173"/>
            <a:ext cx="11653525" cy="894996"/>
          </a:xfrm>
        </p:spPr>
        <p:txBody>
          <a:bodyPr/>
          <a:lstStyle>
            <a:lvl1pPr>
              <a:defRPr sz="5294"/>
            </a:lvl1pPr>
          </a:lstStyle>
          <a:p>
            <a:r>
              <a:rPr lang="en-US" dirty="0" smtClean="0"/>
              <a:t>Click to edit master title style</a:t>
            </a:r>
            <a:endParaRPr lang="en-US" dirty="0"/>
          </a:p>
        </p:txBody>
      </p:sp>
    </p:spTree>
    <p:extLst>
      <p:ext uri="{BB962C8B-B14F-4D97-AF65-F5344CB8AC3E}">
        <p14:creationId xmlns:p14="http://schemas.microsoft.com/office/powerpoint/2010/main" val="140562518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2084172"/>
            <a:ext cx="2689274" cy="4481203"/>
          </a:xfrm>
        </p:spPr>
        <p:txBody>
          <a:bodyPr vert="horz" lIns="182880" tIns="146304" rIns="182880" bIns="146304" rtlCol="0">
            <a:noAutofit/>
          </a:bodyPr>
          <a:lstStyle>
            <a:lvl1pPr>
              <a:defRPr lang="en-US" sz="2353"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2073987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7620"/>
            <a:ext cx="2689274" cy="5377755"/>
          </a:xfrm>
        </p:spPr>
        <p:txBody>
          <a:bodyPr lIns="182880" tIns="146304" rIns="182880" bIns="146304"/>
          <a:lstStyle>
            <a:lvl1pPr>
              <a:defRPr lang="en-US" sz="2353" kern="1200" dirty="0" smtClean="0">
                <a:gradFill>
                  <a:gsLst>
                    <a:gs pos="0">
                      <a:schemeClr val="tx1"/>
                    </a:gs>
                    <a:gs pos="100000">
                      <a:schemeClr val="tx1"/>
                    </a:gs>
                  </a:gsLst>
                  <a:lin ang="5400000" scaled="0"/>
                </a:gradFill>
                <a:latin typeface="+mn-lt"/>
                <a:ea typeface="+mj-ea"/>
                <a:cs typeface="+mj-cs"/>
              </a:defRPr>
            </a:lvl1pPr>
          </a:lstStyle>
          <a:p>
            <a:pPr marL="0" lvl="0" indent="0" algn="l" defTabSz="896157"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2032150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1508201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39" y="1194773"/>
            <a:ext cx="4482124"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91800152"/>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40" y="1187620"/>
            <a:ext cx="4496468"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69242" y="291070"/>
            <a:ext cx="11653522" cy="896552"/>
          </a:xfrm>
        </p:spPr>
        <p:txBody>
          <a:bodyPr vert="horz" lIns="182880" tIns="45720" rIns="182880" bIns="45720" rtlCol="0" anchor="t">
            <a:noAutofit/>
          </a:bodyPr>
          <a:lstStyle>
            <a:lvl1pPr>
              <a:defRPr lang="en-US" sz="4705"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9959092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69239" y="1187624"/>
            <a:ext cx="4482124"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1592594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198909215"/>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93106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7253230"/>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4481204"/>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01143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5376199"/>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73253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67683" y="5960377"/>
            <a:ext cx="11655078" cy="606556"/>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686" dirty="0" smtClean="0">
                <a:gradFill>
                  <a:gsLst>
                    <a:gs pos="0">
                      <a:srgbClr val="FFFFFF"/>
                    </a:gs>
                    <a:gs pos="100000">
                      <a:srgbClr val="FFFFFF"/>
                    </a:gs>
                  </a:gsLst>
                  <a:lin ang="5400000" scaled="0"/>
                </a:gradFill>
                <a:cs typeface="Segoe UI" pitchFamily="34" charset="0"/>
              </a:rPr>
              <a:t>. Because </a:t>
            </a:r>
            <a:r>
              <a:rPr lang="en-US" sz="686"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686" dirty="0" smtClean="0">
                <a:gradFill>
                  <a:gsLst>
                    <a:gs pos="0">
                      <a:srgbClr val="FFFFFF"/>
                    </a:gs>
                    <a:gs pos="100000">
                      <a:srgbClr val="FFFFFF"/>
                    </a:gs>
                  </a:gsLst>
                  <a:lin ang="5400000" scaled="0"/>
                </a:gradFill>
                <a:cs typeface="Segoe UI" pitchFamily="34" charset="0"/>
              </a:rPr>
              <a:t>. MICROSOFT </a:t>
            </a:r>
            <a:r>
              <a:rPr lang="en-US" sz="686"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51992043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1"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69239" y="2084173"/>
            <a:ext cx="11653522" cy="894996"/>
          </a:xfrm>
        </p:spPr>
        <p:txBody>
          <a:bodyPr/>
          <a:lstStyle>
            <a:lvl1pPr>
              <a:defRPr sz="5294"/>
            </a:lvl1pPr>
          </a:lstStyle>
          <a:p>
            <a:r>
              <a:rPr lang="en-US" dirty="0" smtClean="0"/>
              <a:t>Click to edit master title style</a:t>
            </a:r>
            <a:endParaRPr lang="en-US" dirty="0"/>
          </a:p>
        </p:txBody>
      </p:sp>
    </p:spTree>
    <p:extLst>
      <p:ext uri="{BB962C8B-B14F-4D97-AF65-F5344CB8AC3E}">
        <p14:creationId xmlns:p14="http://schemas.microsoft.com/office/powerpoint/2010/main" val="163062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80446849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239" y="1187620"/>
            <a:ext cx="11653523"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78291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54939" y="2084172"/>
            <a:ext cx="8067824" cy="4482760"/>
          </a:xfrm>
        </p:spPr>
        <p:txBody>
          <a:bodyPr lIns="182880" tIns="146304" rIns="182880" bIns="146304">
            <a:noAutofit/>
          </a:bodyPr>
          <a:lstStyle>
            <a:lvl1pPr>
              <a:defRPr sz="3529"/>
            </a:lvl1pPr>
            <a:lvl2pPr>
              <a:defRPr sz="2745"/>
            </a:lvl2pPr>
            <a:lvl3pPr>
              <a:defRPr sz="2353"/>
            </a:lvl3pPr>
            <a:lvl4pPr>
              <a:defRPr sz="1961"/>
            </a:lvl4pPr>
            <a:lvl5pPr>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69239" y="2084172"/>
            <a:ext cx="2689274" cy="4482760"/>
          </a:xfrm>
        </p:spPr>
        <p:txBody>
          <a:bodyPr lIns="182880" tIns="146304" rIns="182880" bIns="146304">
            <a:noAutofit/>
          </a:bodyPr>
          <a:lstStyle>
            <a:lvl1pPr algn="l" defTabSz="896157" rtl="0" eaLnBrk="1" latinLnBrk="0" hangingPunct="1">
              <a:spcBef>
                <a:spcPct val="0"/>
              </a:spcBef>
              <a:buNone/>
              <a:defRPr lang="en-US" sz="2353" kern="1200" dirty="0" smtClean="0">
                <a:gradFill>
                  <a:gsLst>
                    <a:gs pos="0">
                      <a:schemeClr val="tx1"/>
                    </a:gs>
                    <a:gs pos="100000">
                      <a:schemeClr val="tx1"/>
                    </a:gs>
                  </a:gsLst>
                  <a:lin ang="5400000" scaled="0"/>
                </a:gradFill>
                <a:latin typeface="+mn-lt"/>
                <a:ea typeface="+mj-ea"/>
                <a:cs typeface="+mj-cs"/>
              </a:defRPr>
            </a:lvl1pPr>
            <a:lvl2pPr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2pPr>
            <a:lvl3pPr marL="224039"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3pPr>
            <a:lvl4pPr marL="448077"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4pPr>
            <a:lvl5pPr marL="725016" indent="0" algn="l" defTabSz="896157" rtl="0" eaLnBrk="1" latinLnBrk="0" hangingPunct="1">
              <a:spcBef>
                <a:spcPct val="0"/>
              </a:spcBef>
              <a:buNone/>
              <a:defRPr lang="en-US" sz="1568"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1116560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65665" y="2084173"/>
            <a:ext cx="9860673" cy="894996"/>
          </a:xfrm>
        </p:spPr>
        <p:txBody>
          <a:bodyPr/>
          <a:lstStyle>
            <a:lvl1pPr>
              <a:defRPr sz="3529"/>
            </a:lvl1pPr>
          </a:lstStyle>
          <a:p>
            <a:r>
              <a:rPr lang="en-US" dirty="0" smtClean="0"/>
              <a:t>Click to edit master title style</a:t>
            </a:r>
            <a:endParaRPr lang="en-US" dirty="0"/>
          </a:p>
        </p:txBody>
      </p:sp>
    </p:spTree>
    <p:extLst>
      <p:ext uri="{BB962C8B-B14F-4D97-AF65-F5344CB8AC3E}">
        <p14:creationId xmlns:p14="http://schemas.microsoft.com/office/powerpoint/2010/main" val="337520298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69239" y="2084173"/>
            <a:ext cx="11653525" cy="894996"/>
          </a:xfrm>
        </p:spPr>
        <p:txBody>
          <a:bodyPr/>
          <a:lstStyle>
            <a:lvl1pPr>
              <a:defRPr sz="5294"/>
            </a:lvl1pPr>
          </a:lstStyle>
          <a:p>
            <a:r>
              <a:rPr lang="en-US" dirty="0" smtClean="0"/>
              <a:t>Click to edit master title style</a:t>
            </a:r>
            <a:endParaRPr lang="en-US" dirty="0"/>
          </a:p>
        </p:txBody>
      </p:sp>
    </p:spTree>
    <p:extLst>
      <p:ext uri="{BB962C8B-B14F-4D97-AF65-F5344CB8AC3E}">
        <p14:creationId xmlns:p14="http://schemas.microsoft.com/office/powerpoint/2010/main" val="58585580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2084172"/>
            <a:ext cx="2689274" cy="4481203"/>
          </a:xfrm>
        </p:spPr>
        <p:txBody>
          <a:bodyPr vert="horz" lIns="182880" tIns="146304" rIns="182880" bIns="146304" rtlCol="0">
            <a:noAutofit/>
          </a:bodyPr>
          <a:lstStyle>
            <a:lvl1pPr>
              <a:defRPr lang="en-US" sz="2353"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728772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7620"/>
            <a:ext cx="2689274" cy="5377755"/>
          </a:xfrm>
        </p:spPr>
        <p:txBody>
          <a:bodyPr lIns="182880" tIns="146304" rIns="182880" bIns="146304"/>
          <a:lstStyle>
            <a:lvl1pPr>
              <a:defRPr lang="en-US" sz="2353" kern="1200" dirty="0" smtClean="0">
                <a:gradFill>
                  <a:gsLst>
                    <a:gs pos="0">
                      <a:schemeClr val="tx1"/>
                    </a:gs>
                    <a:gs pos="100000">
                      <a:schemeClr val="tx1"/>
                    </a:gs>
                  </a:gsLst>
                  <a:lin ang="5400000" scaled="0"/>
                </a:gradFill>
                <a:latin typeface="+mn-lt"/>
                <a:ea typeface="+mj-ea"/>
                <a:cs typeface="+mj-cs"/>
              </a:defRPr>
            </a:lvl1pPr>
          </a:lstStyle>
          <a:p>
            <a:pPr marL="0" lvl="0" indent="0" algn="l" defTabSz="896157"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88866518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39" y="1194773"/>
            <a:ext cx="4482124"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0736096"/>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40" y="1187620"/>
            <a:ext cx="4496468"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69242" y="291070"/>
            <a:ext cx="11653522" cy="896552"/>
          </a:xfrm>
        </p:spPr>
        <p:txBody>
          <a:bodyPr vert="horz" lIns="182880" tIns="45720" rIns="182880" bIns="45720" rtlCol="0" anchor="t">
            <a:noAutofit/>
          </a:bodyPr>
          <a:lstStyle>
            <a:lvl1pPr>
              <a:defRPr lang="en-US" sz="4705"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431721921"/>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69239" y="1187624"/>
            <a:ext cx="4482124"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32992671"/>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2354338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067265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31479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81451826"/>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4481204"/>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30180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5376199"/>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61973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67683" y="5960377"/>
            <a:ext cx="11655078" cy="606556"/>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686" dirty="0" smtClean="0">
                <a:gradFill>
                  <a:gsLst>
                    <a:gs pos="0">
                      <a:srgbClr val="FFFFFF"/>
                    </a:gs>
                    <a:gs pos="100000">
                      <a:srgbClr val="FFFFFF"/>
                    </a:gs>
                  </a:gsLst>
                  <a:lin ang="5400000" scaled="0"/>
                </a:gradFill>
                <a:cs typeface="Segoe UI" pitchFamily="34" charset="0"/>
              </a:rPr>
              <a:t>. Because </a:t>
            </a:r>
            <a:r>
              <a:rPr lang="en-US" sz="686"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686" dirty="0" smtClean="0">
                <a:gradFill>
                  <a:gsLst>
                    <a:gs pos="0">
                      <a:srgbClr val="FFFFFF"/>
                    </a:gs>
                    <a:gs pos="100000">
                      <a:srgbClr val="FFFFFF"/>
                    </a:gs>
                  </a:gsLst>
                  <a:lin ang="5400000" scaled="0"/>
                </a:gradFill>
                <a:cs typeface="Segoe UI" pitchFamily="34" charset="0"/>
              </a:rPr>
              <a:t>. MICROSOFT </a:t>
            </a:r>
            <a:r>
              <a:rPr lang="en-US" sz="686"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261075639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theme" Target="../theme/theme2.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theme" Target="../theme/theme3.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4053479"/>
      </p:ext>
    </p:extLst>
  </p:cSld>
  <p:clrMap bg1="lt1" tx1="dk1" bg2="lt2" tx2="dk2" accent1="accent1" accent2="accent2" accent3="accent3" accent4="accent4" accent5="accent5" accent6="accent6" hlink="hlink" folHlink="folHlink"/>
  <p:sldLayoutIdLst>
    <p:sldLayoutId id="2147483681" r:id="rId1"/>
    <p:sldLayoutId id="2147483712" r:id="rId2"/>
    <p:sldLayoutId id="2147483649" r:id="rId3"/>
    <p:sldLayoutId id="2147483706" r:id="rId4"/>
    <p:sldLayoutId id="2147483677" r:id="rId5"/>
    <p:sldLayoutId id="2147483678" r:id="rId6"/>
    <p:sldLayoutId id="2147483679" r:id="rId7"/>
    <p:sldLayoutId id="2147483680" r:id="rId8"/>
    <p:sldLayoutId id="2147483650" r:id="rId9"/>
    <p:sldLayoutId id="2147483707" r:id="rId10"/>
    <p:sldLayoutId id="2147483708" r:id="rId11"/>
    <p:sldLayoutId id="2147483709" r:id="rId12"/>
    <p:sldLayoutId id="2147483710" r:id="rId13"/>
    <p:sldLayoutId id="2147483711" r:id="rId14"/>
    <p:sldLayoutId id="2147483686" r:id="rId15"/>
    <p:sldLayoutId id="2147483692" r:id="rId16"/>
    <p:sldLayoutId id="2147483693" r:id="rId17"/>
    <p:sldLayoutId id="2147483694" r:id="rId18"/>
    <p:sldLayoutId id="2147483695" r:id="rId19"/>
    <p:sldLayoutId id="2147483691" r:id="rId20"/>
    <p:sldLayoutId id="2147483687" r:id="rId21"/>
    <p:sldLayoutId id="2147483688" r:id="rId22"/>
    <p:sldLayoutId id="2147483689" r:id="rId23"/>
    <p:sldLayoutId id="2147483690" r:id="rId24"/>
    <p:sldLayoutId id="2147483658" r:id="rId25"/>
    <p:sldLayoutId id="2147483666" r:id="rId26"/>
    <p:sldLayoutId id="2147483667" r:id="rId27"/>
    <p:sldLayoutId id="2147483668" r:id="rId28"/>
    <p:sldLayoutId id="2147483670" r:id="rId29"/>
    <p:sldLayoutId id="2147483713" r:id="rId30"/>
    <p:sldLayoutId id="2147483714" r:id="rId31"/>
    <p:sldLayoutId id="2147483715" r:id="rId32"/>
    <p:sldLayoutId id="2147483716" r:id="rId33"/>
    <p:sldLayoutId id="2147483717" r:id="rId34"/>
    <p:sldLayoutId id="2147483696" r:id="rId35"/>
    <p:sldLayoutId id="2147483697" r:id="rId36"/>
    <p:sldLayoutId id="2147483698" r:id="rId37"/>
    <p:sldLayoutId id="2147483699" r:id="rId38"/>
    <p:sldLayoutId id="2147483700" r:id="rId39"/>
    <p:sldLayoutId id="2147483651" r:id="rId40"/>
    <p:sldLayoutId id="2147483701" r:id="rId41"/>
    <p:sldLayoutId id="2147483702" r:id="rId42"/>
    <p:sldLayoutId id="2147483703" r:id="rId43"/>
    <p:sldLayoutId id="2147483652" r:id="rId44"/>
    <p:sldLayoutId id="2147483653" r:id="rId45"/>
    <p:sldLayoutId id="2147483654" r:id="rId46"/>
    <p:sldLayoutId id="2147483662" r:id="rId47"/>
    <p:sldLayoutId id="2147483663" r:id="rId48"/>
    <p:sldLayoutId id="2147483704" r:id="rId49"/>
    <p:sldLayoutId id="2147483664" r:id="rId50"/>
    <p:sldLayoutId id="2147483665" r:id="rId51"/>
    <p:sldLayoutId id="2147483671" r:id="rId52"/>
    <p:sldLayoutId id="2147483655" r:id="rId53"/>
    <p:sldLayoutId id="2147483657" r:id="rId54"/>
    <p:sldLayoutId id="2147483676" r:id="rId55"/>
    <p:sldLayoutId id="2147483705" r:id="rId56"/>
    <p:sldLayoutId id="2147483672" r:id="rId57"/>
    <p:sldLayoutId id="2147483673" r:id="rId58"/>
    <p:sldLayoutId id="2147483674" r:id="rId59"/>
    <p:sldLayoutId id="2147483675" r:id="rId60"/>
    <p:sldLayoutId id="2147483718" r:id="rId61"/>
    <p:sldLayoutId id="2147483719" r:id="rId62"/>
  </p:sldLayoutIdLst>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69239" y="1187620"/>
            <a:ext cx="11653523" cy="5379314"/>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69239" y="292625"/>
            <a:ext cx="11653522" cy="894996"/>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377176114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896157" rtl="0" eaLnBrk="1" latinLnBrk="0" hangingPunct="1">
        <a:spcBef>
          <a:spcPct val="0"/>
        </a:spcBef>
        <a:buNone/>
        <a:defRPr sz="4705" kern="1200">
          <a:gradFill>
            <a:gsLst>
              <a:gs pos="0">
                <a:schemeClr val="tx1"/>
              </a:gs>
              <a:gs pos="100000">
                <a:schemeClr val="tx1"/>
              </a:gs>
            </a:gsLst>
            <a:lin ang="5400000" scaled="0"/>
          </a:gradFill>
          <a:latin typeface="+mj-lt"/>
          <a:ea typeface="+mj-ea"/>
          <a:cs typeface="+mj-cs"/>
        </a:defRPr>
      </a:lvl1pPr>
    </p:titleStyle>
    <p:bodyStyle>
      <a:lvl1pPr marL="0" indent="0" algn="l" defTabSz="896157" rtl="0" eaLnBrk="1" latinLnBrk="0" hangingPunct="1">
        <a:spcBef>
          <a:spcPct val="20000"/>
        </a:spcBef>
        <a:buFont typeface="Arial" pitchFamily="34" charset="0"/>
        <a:buNone/>
        <a:defRPr sz="3529" kern="1200">
          <a:gradFill>
            <a:gsLst>
              <a:gs pos="0">
                <a:schemeClr val="tx1"/>
              </a:gs>
              <a:gs pos="100000">
                <a:schemeClr val="tx1"/>
              </a:gs>
            </a:gsLst>
            <a:lin ang="5400000" scaled="0"/>
          </a:gradFill>
          <a:latin typeface="+mj-lt"/>
          <a:ea typeface="+mn-ea"/>
          <a:cs typeface="+mn-cs"/>
        </a:defRPr>
      </a:lvl1pPr>
      <a:lvl2pPr marL="0" indent="0" algn="l" defTabSz="896157" rtl="0" eaLnBrk="1" latinLnBrk="0" hangingPunct="1">
        <a:spcBef>
          <a:spcPct val="20000"/>
        </a:spcBef>
        <a:buFont typeface="Arial" pitchFamily="34" charset="0"/>
        <a:buNone/>
        <a:defRPr sz="2745" kern="1200">
          <a:gradFill>
            <a:gsLst>
              <a:gs pos="0">
                <a:schemeClr val="tx1"/>
              </a:gs>
              <a:gs pos="100000">
                <a:schemeClr val="tx1"/>
              </a:gs>
            </a:gsLst>
            <a:lin ang="5400000" scaled="0"/>
          </a:gra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gradFill>
            <a:gsLst>
              <a:gs pos="0">
                <a:schemeClr val="tx1"/>
              </a:gs>
              <a:gs pos="100000">
                <a:schemeClr val="tx1"/>
              </a:gs>
            </a:gsLst>
            <a:lin ang="5400000" scaled="0"/>
          </a:gra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gradFill>
            <a:gsLst>
              <a:gs pos="0">
                <a:schemeClr val="tx1"/>
              </a:gs>
              <a:gs pos="100000">
                <a:schemeClr val="tx1"/>
              </a:gs>
            </a:gsLst>
            <a:lin ang="5400000" scaled="0"/>
          </a:gra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gradFill>
            <a:gsLst>
              <a:gs pos="0">
                <a:schemeClr val="tx1"/>
              </a:gs>
              <a:gs pos="100000">
                <a:schemeClr val="tx1"/>
              </a:gs>
            </a:gsLst>
            <a:lin ang="5400000" scaled="0"/>
          </a:gra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157" rtl="0" eaLnBrk="1" latinLnBrk="0" hangingPunct="1">
        <a:defRPr sz="1765" kern="1200">
          <a:solidFill>
            <a:schemeClr val="tx1"/>
          </a:solidFill>
          <a:latin typeface="+mn-lt"/>
          <a:ea typeface="+mn-ea"/>
          <a:cs typeface="+mn-cs"/>
        </a:defRPr>
      </a:lvl1pPr>
      <a:lvl2pPr marL="448077" algn="l" defTabSz="896157" rtl="0" eaLnBrk="1" latinLnBrk="0" hangingPunct="1">
        <a:defRPr sz="1765" kern="1200">
          <a:solidFill>
            <a:schemeClr val="tx1"/>
          </a:solidFill>
          <a:latin typeface="+mn-lt"/>
          <a:ea typeface="+mn-ea"/>
          <a:cs typeface="+mn-cs"/>
        </a:defRPr>
      </a:lvl2pPr>
      <a:lvl3pPr marL="896157" algn="l" defTabSz="896157" rtl="0" eaLnBrk="1" latinLnBrk="0" hangingPunct="1">
        <a:defRPr sz="1765" kern="1200">
          <a:solidFill>
            <a:schemeClr val="tx1"/>
          </a:solidFill>
          <a:latin typeface="+mn-lt"/>
          <a:ea typeface="+mn-ea"/>
          <a:cs typeface="+mn-cs"/>
        </a:defRPr>
      </a:lvl3pPr>
      <a:lvl4pPr marL="1344235" algn="l" defTabSz="896157" rtl="0" eaLnBrk="1" latinLnBrk="0" hangingPunct="1">
        <a:defRPr sz="1765" kern="1200">
          <a:solidFill>
            <a:schemeClr val="tx1"/>
          </a:solidFill>
          <a:latin typeface="+mn-lt"/>
          <a:ea typeface="+mn-ea"/>
          <a:cs typeface="+mn-cs"/>
        </a:defRPr>
      </a:lvl4pPr>
      <a:lvl5pPr marL="1792314" algn="l" defTabSz="896157" rtl="0" eaLnBrk="1" latinLnBrk="0" hangingPunct="1">
        <a:defRPr sz="1765" kern="1200">
          <a:solidFill>
            <a:schemeClr val="tx1"/>
          </a:solidFill>
          <a:latin typeface="+mn-lt"/>
          <a:ea typeface="+mn-ea"/>
          <a:cs typeface="+mn-cs"/>
        </a:defRPr>
      </a:lvl5pPr>
      <a:lvl6pPr marL="2240392" algn="l" defTabSz="896157" rtl="0" eaLnBrk="1" latinLnBrk="0" hangingPunct="1">
        <a:defRPr sz="1765" kern="1200">
          <a:solidFill>
            <a:schemeClr val="tx1"/>
          </a:solidFill>
          <a:latin typeface="+mn-lt"/>
          <a:ea typeface="+mn-ea"/>
          <a:cs typeface="+mn-cs"/>
        </a:defRPr>
      </a:lvl6pPr>
      <a:lvl7pPr marL="2688471" algn="l" defTabSz="896157" rtl="0" eaLnBrk="1" latinLnBrk="0" hangingPunct="1">
        <a:defRPr sz="1765" kern="1200">
          <a:solidFill>
            <a:schemeClr val="tx1"/>
          </a:solidFill>
          <a:latin typeface="+mn-lt"/>
          <a:ea typeface="+mn-ea"/>
          <a:cs typeface="+mn-cs"/>
        </a:defRPr>
      </a:lvl7pPr>
      <a:lvl8pPr marL="3136549" algn="l" defTabSz="896157" rtl="0" eaLnBrk="1" latinLnBrk="0" hangingPunct="1">
        <a:defRPr sz="1765" kern="1200">
          <a:solidFill>
            <a:schemeClr val="tx1"/>
          </a:solidFill>
          <a:latin typeface="+mn-lt"/>
          <a:ea typeface="+mn-ea"/>
          <a:cs typeface="+mn-cs"/>
        </a:defRPr>
      </a:lvl8pPr>
      <a:lvl9pPr marL="3584627" algn="l" defTabSz="896157"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69239" y="1187620"/>
            <a:ext cx="11653523" cy="5379314"/>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69239" y="292625"/>
            <a:ext cx="11653522" cy="894996"/>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800630352"/>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896157" rtl="0" eaLnBrk="1" latinLnBrk="0" hangingPunct="1">
        <a:spcBef>
          <a:spcPct val="0"/>
        </a:spcBef>
        <a:buNone/>
        <a:defRPr sz="4705" kern="1200">
          <a:gradFill>
            <a:gsLst>
              <a:gs pos="0">
                <a:schemeClr val="tx1"/>
              </a:gs>
              <a:gs pos="100000">
                <a:schemeClr val="tx1"/>
              </a:gs>
            </a:gsLst>
            <a:lin ang="5400000" scaled="0"/>
          </a:gradFill>
          <a:latin typeface="+mj-lt"/>
          <a:ea typeface="+mj-ea"/>
          <a:cs typeface="+mj-cs"/>
        </a:defRPr>
      </a:lvl1pPr>
    </p:titleStyle>
    <p:bodyStyle>
      <a:lvl1pPr marL="0" indent="0" algn="l" defTabSz="896157" rtl="0" eaLnBrk="1" latinLnBrk="0" hangingPunct="1">
        <a:spcBef>
          <a:spcPct val="20000"/>
        </a:spcBef>
        <a:buFont typeface="Arial" pitchFamily="34" charset="0"/>
        <a:buNone/>
        <a:defRPr sz="3529" kern="1200">
          <a:gradFill>
            <a:gsLst>
              <a:gs pos="0">
                <a:schemeClr val="tx1"/>
              </a:gs>
              <a:gs pos="100000">
                <a:schemeClr val="tx1"/>
              </a:gs>
            </a:gsLst>
            <a:lin ang="5400000" scaled="0"/>
          </a:gradFill>
          <a:latin typeface="+mj-lt"/>
          <a:ea typeface="+mn-ea"/>
          <a:cs typeface="+mn-cs"/>
        </a:defRPr>
      </a:lvl1pPr>
      <a:lvl2pPr marL="0" indent="0" algn="l" defTabSz="896157" rtl="0" eaLnBrk="1" latinLnBrk="0" hangingPunct="1">
        <a:spcBef>
          <a:spcPct val="20000"/>
        </a:spcBef>
        <a:buFont typeface="Arial" pitchFamily="34" charset="0"/>
        <a:buNone/>
        <a:defRPr sz="2745" kern="1200">
          <a:gradFill>
            <a:gsLst>
              <a:gs pos="0">
                <a:schemeClr val="tx1"/>
              </a:gs>
              <a:gs pos="100000">
                <a:schemeClr val="tx1"/>
              </a:gs>
            </a:gsLst>
            <a:lin ang="5400000" scaled="0"/>
          </a:gra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gradFill>
            <a:gsLst>
              <a:gs pos="0">
                <a:schemeClr val="tx1"/>
              </a:gs>
              <a:gs pos="100000">
                <a:schemeClr val="tx1"/>
              </a:gs>
            </a:gsLst>
            <a:lin ang="5400000" scaled="0"/>
          </a:gra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gradFill>
            <a:gsLst>
              <a:gs pos="0">
                <a:schemeClr val="tx1"/>
              </a:gs>
              <a:gs pos="100000">
                <a:schemeClr val="tx1"/>
              </a:gs>
            </a:gsLst>
            <a:lin ang="5400000" scaled="0"/>
          </a:gra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gradFill>
            <a:gsLst>
              <a:gs pos="0">
                <a:schemeClr val="tx1"/>
              </a:gs>
              <a:gs pos="100000">
                <a:schemeClr val="tx1"/>
              </a:gs>
            </a:gsLst>
            <a:lin ang="5400000" scaled="0"/>
          </a:gra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157" rtl="0" eaLnBrk="1" latinLnBrk="0" hangingPunct="1">
        <a:defRPr sz="1765" kern="1200">
          <a:solidFill>
            <a:schemeClr val="tx1"/>
          </a:solidFill>
          <a:latin typeface="+mn-lt"/>
          <a:ea typeface="+mn-ea"/>
          <a:cs typeface="+mn-cs"/>
        </a:defRPr>
      </a:lvl1pPr>
      <a:lvl2pPr marL="448077" algn="l" defTabSz="896157" rtl="0" eaLnBrk="1" latinLnBrk="0" hangingPunct="1">
        <a:defRPr sz="1765" kern="1200">
          <a:solidFill>
            <a:schemeClr val="tx1"/>
          </a:solidFill>
          <a:latin typeface="+mn-lt"/>
          <a:ea typeface="+mn-ea"/>
          <a:cs typeface="+mn-cs"/>
        </a:defRPr>
      </a:lvl2pPr>
      <a:lvl3pPr marL="896157" algn="l" defTabSz="896157" rtl="0" eaLnBrk="1" latinLnBrk="0" hangingPunct="1">
        <a:defRPr sz="1765" kern="1200">
          <a:solidFill>
            <a:schemeClr val="tx1"/>
          </a:solidFill>
          <a:latin typeface="+mn-lt"/>
          <a:ea typeface="+mn-ea"/>
          <a:cs typeface="+mn-cs"/>
        </a:defRPr>
      </a:lvl3pPr>
      <a:lvl4pPr marL="1344235" algn="l" defTabSz="896157" rtl="0" eaLnBrk="1" latinLnBrk="0" hangingPunct="1">
        <a:defRPr sz="1765" kern="1200">
          <a:solidFill>
            <a:schemeClr val="tx1"/>
          </a:solidFill>
          <a:latin typeface="+mn-lt"/>
          <a:ea typeface="+mn-ea"/>
          <a:cs typeface="+mn-cs"/>
        </a:defRPr>
      </a:lvl4pPr>
      <a:lvl5pPr marL="1792314" algn="l" defTabSz="896157" rtl="0" eaLnBrk="1" latinLnBrk="0" hangingPunct="1">
        <a:defRPr sz="1765" kern="1200">
          <a:solidFill>
            <a:schemeClr val="tx1"/>
          </a:solidFill>
          <a:latin typeface="+mn-lt"/>
          <a:ea typeface="+mn-ea"/>
          <a:cs typeface="+mn-cs"/>
        </a:defRPr>
      </a:lvl5pPr>
      <a:lvl6pPr marL="2240392" algn="l" defTabSz="896157" rtl="0" eaLnBrk="1" latinLnBrk="0" hangingPunct="1">
        <a:defRPr sz="1765" kern="1200">
          <a:solidFill>
            <a:schemeClr val="tx1"/>
          </a:solidFill>
          <a:latin typeface="+mn-lt"/>
          <a:ea typeface="+mn-ea"/>
          <a:cs typeface="+mn-cs"/>
        </a:defRPr>
      </a:lvl6pPr>
      <a:lvl7pPr marL="2688471" algn="l" defTabSz="896157" rtl="0" eaLnBrk="1" latinLnBrk="0" hangingPunct="1">
        <a:defRPr sz="1765" kern="1200">
          <a:solidFill>
            <a:schemeClr val="tx1"/>
          </a:solidFill>
          <a:latin typeface="+mn-lt"/>
          <a:ea typeface="+mn-ea"/>
          <a:cs typeface="+mn-cs"/>
        </a:defRPr>
      </a:lvl7pPr>
      <a:lvl8pPr marL="3136549" algn="l" defTabSz="896157" rtl="0" eaLnBrk="1" latinLnBrk="0" hangingPunct="1">
        <a:defRPr sz="1765" kern="1200">
          <a:solidFill>
            <a:schemeClr val="tx1"/>
          </a:solidFill>
          <a:latin typeface="+mn-lt"/>
          <a:ea typeface="+mn-ea"/>
          <a:cs typeface="+mn-cs"/>
        </a:defRPr>
      </a:lvl8pPr>
      <a:lvl9pPr marL="3584627" algn="l" defTabSz="89615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6pPP67Qu9K8" TargetMode="External"/><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www.disciplinedagiledelivery.com/software-guesstimation/" TargetMode="Externa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habrahabr.ru/post/167877/" TargetMode="Externa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hyperlink" Target="mailto:Alex.Krakovetskiy@devrain.com" TargetMode="Externa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hlinkClick r:id="rId2"/>
              </a:rPr>
              <a:t>https://</a:t>
            </a:r>
            <a:r>
              <a:rPr lang="en-US" sz="3600" dirty="0" smtClean="0">
                <a:hlinkClick r:id="rId2"/>
              </a:rPr>
              <a:t>www.youtube.com/watch?v=6pPP67Qu9K8</a:t>
            </a:r>
            <a:r>
              <a:rPr lang="ru-RU" sz="3600" dirty="0" smtClean="0"/>
              <a:t> </a:t>
            </a:r>
            <a:endParaRPr lang="en-US" sz="3600" dirty="0"/>
          </a:p>
        </p:txBody>
      </p:sp>
    </p:spTree>
    <p:extLst>
      <p:ext uri="{BB962C8B-B14F-4D97-AF65-F5344CB8AC3E}">
        <p14:creationId xmlns:p14="http://schemas.microsoft.com/office/powerpoint/2010/main" val="180614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Pareto </a:t>
            </a:r>
            <a:r>
              <a:rPr lang="en-US" dirty="0"/>
              <a:t>Law</a:t>
            </a:r>
          </a:p>
        </p:txBody>
      </p:sp>
      <p:sp>
        <p:nvSpPr>
          <p:cNvPr id="4" name="Content Placeholder 3"/>
          <p:cNvSpPr>
            <a:spLocks noGrp="1"/>
          </p:cNvSpPr>
          <p:nvPr>
            <p:ph idx="1"/>
          </p:nvPr>
        </p:nvSpPr>
        <p:spPr>
          <a:xfrm>
            <a:off x="838200" y="2016125"/>
            <a:ext cx="5183155" cy="4351338"/>
          </a:xfrm>
        </p:spPr>
        <p:txBody>
          <a:bodyPr>
            <a:normAutofit/>
          </a:bodyPr>
          <a:lstStyle/>
          <a:p>
            <a:pPr marL="0" indent="0">
              <a:lnSpc>
                <a:spcPct val="120000"/>
              </a:lnSpc>
              <a:buNone/>
            </a:pPr>
            <a:r>
              <a:rPr lang="en-US" dirty="0"/>
              <a:t>The Pareto principle </a:t>
            </a:r>
            <a:r>
              <a:rPr lang="en-US" dirty="0" smtClean="0"/>
              <a:t>states </a:t>
            </a:r>
            <a:r>
              <a:rPr lang="en-US" dirty="0"/>
              <a:t>that, for many events, roughly 80% of the effects come from 20% of the causes.</a:t>
            </a:r>
          </a:p>
        </p:txBody>
      </p:sp>
      <p:pic>
        <p:nvPicPr>
          <p:cNvPr id="3074" name="Picture 2" descr="http://media.infobarrel.com/media/image/94248_max.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1877" y="1690688"/>
            <a:ext cx="3486150" cy="340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91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Zone </a:t>
            </a:r>
            <a:r>
              <a:rPr lang="en-US" dirty="0"/>
              <a:t>of improbability</a:t>
            </a:r>
          </a:p>
        </p:txBody>
      </p:sp>
      <p:sp>
        <p:nvSpPr>
          <p:cNvPr id="4" name="Content Placeholder 3"/>
          <p:cNvSpPr>
            <a:spLocks noGrp="1"/>
          </p:cNvSpPr>
          <p:nvPr>
            <p:ph idx="1"/>
          </p:nvPr>
        </p:nvSpPr>
        <p:spPr>
          <a:xfrm>
            <a:off x="838199" y="1825625"/>
            <a:ext cx="10372725" cy="4351338"/>
          </a:xfrm>
        </p:spPr>
        <p:txBody>
          <a:bodyPr>
            <a:normAutofit/>
          </a:bodyPr>
          <a:lstStyle/>
          <a:p>
            <a:pPr marL="0" indent="0">
              <a:lnSpc>
                <a:spcPct val="120000"/>
              </a:lnSpc>
              <a:buNone/>
            </a:pPr>
            <a:endParaRPr lang="en-US" sz="4000" dirty="0" smtClean="0"/>
          </a:p>
          <a:p>
            <a:pPr marL="0" indent="0">
              <a:lnSpc>
                <a:spcPct val="120000"/>
              </a:lnSpc>
              <a:buNone/>
            </a:pPr>
            <a:r>
              <a:rPr lang="en-US" sz="4000" dirty="0" smtClean="0"/>
              <a:t>9 </a:t>
            </a:r>
            <a:r>
              <a:rPr lang="en-US" sz="4000" dirty="0"/>
              <a:t>women can’t make a baby in a </a:t>
            </a:r>
            <a:r>
              <a:rPr lang="en-US" sz="4000" dirty="0" smtClean="0"/>
              <a:t>month</a:t>
            </a:r>
          </a:p>
          <a:p>
            <a:pPr marL="0" indent="0">
              <a:lnSpc>
                <a:spcPct val="120000"/>
              </a:lnSpc>
              <a:buNone/>
            </a:pPr>
            <a:r>
              <a:rPr lang="en-US" sz="2000" dirty="0" smtClean="0"/>
              <a:t>*25% - max volume </a:t>
            </a:r>
            <a:r>
              <a:rPr lang="en-US" sz="2000" dirty="0"/>
              <a:t>of project </a:t>
            </a:r>
            <a:r>
              <a:rPr lang="en-US" sz="2000" dirty="0" smtClean="0"/>
              <a:t>squeezing time</a:t>
            </a:r>
          </a:p>
          <a:p>
            <a:pPr marL="0" indent="0">
              <a:lnSpc>
                <a:spcPct val="120000"/>
              </a:lnSpc>
              <a:buNone/>
            </a:pPr>
            <a:endParaRPr lang="en-US" sz="2000" dirty="0"/>
          </a:p>
          <a:p>
            <a:pPr marL="0" indent="0">
              <a:lnSpc>
                <a:spcPct val="120000"/>
              </a:lnSpc>
              <a:buNone/>
            </a:pPr>
            <a:endParaRPr lang="en-US" sz="2000" dirty="0" smtClean="0"/>
          </a:p>
          <a:p>
            <a:pPr marL="0" indent="0">
              <a:lnSpc>
                <a:spcPct val="120000"/>
              </a:lnSpc>
              <a:buNone/>
            </a:pPr>
            <a:endParaRPr lang="en-US" sz="2000" dirty="0"/>
          </a:p>
          <a:p>
            <a:pPr marL="0" indent="0" algn="r">
              <a:lnSpc>
                <a:spcPct val="120000"/>
              </a:lnSpc>
              <a:buNone/>
            </a:pPr>
            <a:r>
              <a:rPr lang="en-US" sz="2000" i="1" dirty="0"/>
              <a:t>Fred Brooks </a:t>
            </a:r>
            <a:r>
              <a:rPr lang="en-US" sz="2000" i="1" dirty="0" smtClean="0"/>
              <a:t>“Mythical </a:t>
            </a:r>
            <a:r>
              <a:rPr lang="en-US" sz="2000" i="1" dirty="0"/>
              <a:t>man </a:t>
            </a:r>
            <a:r>
              <a:rPr lang="en-US" sz="2000" i="1" dirty="0" smtClean="0"/>
              <a:t>month”</a:t>
            </a:r>
            <a:r>
              <a:rPr lang="uk-UA" sz="2000" i="1" dirty="0" smtClean="0"/>
              <a:t>, </a:t>
            </a:r>
            <a:r>
              <a:rPr lang="en-US" sz="2000" i="1" dirty="0" smtClean="0"/>
              <a:t>1975</a:t>
            </a:r>
            <a:endParaRPr lang="en-US" sz="2000" i="1" dirty="0"/>
          </a:p>
        </p:txBody>
      </p:sp>
    </p:spTree>
    <p:extLst>
      <p:ext uri="{BB962C8B-B14F-4D97-AF65-F5344CB8AC3E}">
        <p14:creationId xmlns:p14="http://schemas.microsoft.com/office/powerpoint/2010/main" val="50225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stage</a:t>
            </a:r>
            <a:endParaRPr lang="en-US" dirty="0"/>
          </a:p>
        </p:txBody>
      </p:sp>
      <p:sp>
        <p:nvSpPr>
          <p:cNvPr id="4" name="Content Placeholder 3"/>
          <p:cNvSpPr>
            <a:spLocks noGrp="1"/>
          </p:cNvSpPr>
          <p:nvPr>
            <p:ph idx="1"/>
          </p:nvPr>
        </p:nvSpPr>
        <p:spPr>
          <a:xfrm>
            <a:off x="838199" y="1825625"/>
            <a:ext cx="10372725" cy="4351338"/>
          </a:xfrm>
        </p:spPr>
        <p:txBody>
          <a:bodyPr>
            <a:normAutofit/>
          </a:bodyPr>
          <a:lstStyle/>
          <a:p>
            <a:pPr marL="0" indent="0">
              <a:lnSpc>
                <a:spcPct val="120000"/>
              </a:lnSpc>
              <a:buNone/>
            </a:pPr>
            <a:r>
              <a:rPr lang="en-US" sz="4000" dirty="0" smtClean="0"/>
              <a:t>Estimation, environment installation (staging and production), creating accounts for all team members, understanding roles and management flow</a:t>
            </a:r>
          </a:p>
          <a:p>
            <a:pPr marL="0" indent="0">
              <a:lnSpc>
                <a:spcPct val="120000"/>
              </a:lnSpc>
              <a:buNone/>
            </a:pPr>
            <a:r>
              <a:rPr lang="en-US" sz="2000" dirty="0" smtClean="0"/>
              <a:t>*it’s good to have “zero” stage completed as soon as possible</a:t>
            </a:r>
          </a:p>
          <a:p>
            <a:pPr marL="0" indent="0">
              <a:lnSpc>
                <a:spcPct val="120000"/>
              </a:lnSpc>
              <a:buNone/>
            </a:pPr>
            <a:endParaRPr lang="en-US" sz="2000" dirty="0"/>
          </a:p>
          <a:p>
            <a:pPr marL="0" indent="0">
              <a:lnSpc>
                <a:spcPct val="120000"/>
              </a:lnSpc>
              <a:buNone/>
            </a:pPr>
            <a:endParaRPr lang="en-US" sz="2000" dirty="0" smtClean="0"/>
          </a:p>
          <a:p>
            <a:pPr marL="0" indent="0">
              <a:lnSpc>
                <a:spcPct val="120000"/>
              </a:lnSpc>
              <a:buNone/>
            </a:pPr>
            <a:endParaRPr lang="en-US" sz="2000" dirty="0"/>
          </a:p>
        </p:txBody>
      </p:sp>
    </p:spTree>
    <p:extLst>
      <p:ext uri="{BB962C8B-B14F-4D97-AF65-F5344CB8AC3E}">
        <p14:creationId xmlns:p14="http://schemas.microsoft.com/office/powerpoint/2010/main" val="2430045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simple estimation model</a:t>
            </a:r>
            <a:endParaRPr lang="en-US" dirty="0"/>
          </a:p>
        </p:txBody>
      </p:sp>
      <p:sp>
        <p:nvSpPr>
          <p:cNvPr id="4" name="Content Placeholder 3"/>
          <p:cNvSpPr>
            <a:spLocks noGrp="1"/>
          </p:cNvSpPr>
          <p:nvPr>
            <p:ph idx="1"/>
          </p:nvPr>
        </p:nvSpPr>
        <p:spPr>
          <a:xfrm>
            <a:off x="838199" y="1825625"/>
            <a:ext cx="10734676" cy="4351338"/>
          </a:xfrm>
        </p:spPr>
        <p:txBody>
          <a:bodyPr>
            <a:normAutofit/>
          </a:bodyPr>
          <a:lstStyle/>
          <a:p>
            <a:pPr marL="0" indent="0">
              <a:lnSpc>
                <a:spcPct val="120000"/>
              </a:lnSpc>
              <a:buNone/>
            </a:pPr>
            <a:endParaRPr lang="en-US" dirty="0" smtClean="0"/>
          </a:p>
          <a:p>
            <a:pPr marL="0" indent="0">
              <a:lnSpc>
                <a:spcPct val="120000"/>
              </a:lnSpc>
              <a:buNone/>
            </a:pPr>
            <a:endParaRPr lang="en-US" dirty="0"/>
          </a:p>
          <a:p>
            <a:pPr marL="0" indent="0" algn="ctr">
              <a:lnSpc>
                <a:spcPct val="120000"/>
              </a:lnSpc>
              <a:buNone/>
            </a:pPr>
            <a:r>
              <a:rPr lang="en-US" dirty="0" smtClean="0"/>
              <a:t>Hours per feature * Number of features</a:t>
            </a:r>
          </a:p>
        </p:txBody>
      </p:sp>
    </p:spTree>
    <p:extLst>
      <p:ext uri="{BB962C8B-B14F-4D97-AF65-F5344CB8AC3E}">
        <p14:creationId xmlns:p14="http://schemas.microsoft.com/office/powerpoint/2010/main" val="143629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estimation model</a:t>
            </a:r>
            <a:endParaRPr lang="en-US" dirty="0"/>
          </a:p>
        </p:txBody>
      </p:sp>
      <p:sp>
        <p:nvSpPr>
          <p:cNvPr id="4" name="Content Placeholder 3"/>
          <p:cNvSpPr>
            <a:spLocks noGrp="1"/>
          </p:cNvSpPr>
          <p:nvPr>
            <p:ph idx="1"/>
          </p:nvPr>
        </p:nvSpPr>
        <p:spPr>
          <a:xfrm>
            <a:off x="838199" y="1825625"/>
            <a:ext cx="10372725" cy="4351338"/>
          </a:xfrm>
        </p:spPr>
        <p:txBody>
          <a:bodyPr>
            <a:normAutofit/>
          </a:bodyPr>
          <a:lstStyle/>
          <a:p>
            <a:pPr marL="0" indent="0">
              <a:lnSpc>
                <a:spcPct val="120000"/>
              </a:lnSpc>
              <a:buNone/>
            </a:pPr>
            <a:endParaRPr lang="en-US" sz="4000" dirty="0" smtClean="0"/>
          </a:p>
          <a:p>
            <a:pPr marL="0" indent="0">
              <a:lnSpc>
                <a:spcPct val="120000"/>
              </a:lnSpc>
              <a:buNone/>
            </a:pPr>
            <a:r>
              <a:rPr lang="en-US" sz="4000" dirty="0" smtClean="0"/>
              <a:t>Hourly rate * hours * 1.3 = project cost</a:t>
            </a:r>
          </a:p>
          <a:p>
            <a:pPr marL="0" indent="0">
              <a:lnSpc>
                <a:spcPct val="120000"/>
              </a:lnSpc>
              <a:buNone/>
            </a:pPr>
            <a:r>
              <a:rPr lang="en-US" sz="2000" dirty="0" smtClean="0"/>
              <a:t>~30% - project risks (employees search, bug fixing, requirements missing, illness, lacks of communication, lazy developers)</a:t>
            </a:r>
          </a:p>
          <a:p>
            <a:pPr marL="0" indent="0">
              <a:lnSpc>
                <a:spcPct val="120000"/>
              </a:lnSpc>
              <a:buNone/>
            </a:pPr>
            <a:endParaRPr lang="en-US" sz="2000" dirty="0"/>
          </a:p>
          <a:p>
            <a:pPr marL="0" indent="0">
              <a:lnSpc>
                <a:spcPct val="120000"/>
              </a:lnSpc>
              <a:buNone/>
            </a:pPr>
            <a:endParaRPr lang="en-US" sz="2000" dirty="0" smtClean="0"/>
          </a:p>
          <a:p>
            <a:pPr marL="0" indent="0" algn="r">
              <a:lnSpc>
                <a:spcPct val="120000"/>
              </a:lnSpc>
              <a:buNone/>
            </a:pPr>
            <a:r>
              <a:rPr lang="en-US" sz="2000" i="1" dirty="0" smtClean="0"/>
              <a:t>Payable hour != standard hour</a:t>
            </a:r>
          </a:p>
          <a:p>
            <a:pPr marL="0" indent="0">
              <a:lnSpc>
                <a:spcPct val="120000"/>
              </a:lnSpc>
              <a:buNone/>
            </a:pPr>
            <a:endParaRPr lang="en-US" sz="2000" dirty="0"/>
          </a:p>
        </p:txBody>
      </p:sp>
    </p:spTree>
    <p:extLst>
      <p:ext uri="{BB962C8B-B14F-4D97-AF65-F5344CB8AC3E}">
        <p14:creationId xmlns:p14="http://schemas.microsoft.com/office/powerpoint/2010/main" val="1400708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1000"/>
                                        <p:tgtEl>
                                          <p:spTgt spid="4">
                                            <p:txEl>
                                              <p:pRg st="5" end="5"/>
                                            </p:txEl>
                                          </p:spTgt>
                                        </p:tgtEl>
                                      </p:cBhvr>
                                    </p:animEffect>
                                    <p:anim calcmode="lin" valueType="num">
                                      <p:cBhvr>
                                        <p:cTn id="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Guesstimation</a:t>
            </a:r>
            <a:endParaRPr lang="en-US" dirty="0"/>
          </a:p>
        </p:txBody>
      </p:sp>
      <p:sp>
        <p:nvSpPr>
          <p:cNvPr id="4" name="Content Placeholder 3"/>
          <p:cNvSpPr>
            <a:spLocks noGrp="1"/>
          </p:cNvSpPr>
          <p:nvPr>
            <p:ph idx="1"/>
          </p:nvPr>
        </p:nvSpPr>
        <p:spPr>
          <a:xfrm>
            <a:off x="838200" y="1882774"/>
            <a:ext cx="5245360" cy="4704637"/>
          </a:xfrm>
        </p:spPr>
        <p:txBody>
          <a:bodyPr>
            <a:normAutofit fontScale="85000" lnSpcReduction="20000"/>
          </a:bodyPr>
          <a:lstStyle/>
          <a:p>
            <a:pPr marL="0" indent="0">
              <a:lnSpc>
                <a:spcPct val="120000"/>
              </a:lnSpc>
              <a:buNone/>
            </a:pPr>
            <a:r>
              <a:rPr lang="en-US" sz="2400" dirty="0"/>
              <a:t>An estimate is a rough approximation or calculation, in other words a guess. Unfortunately, too many people think that estimates are promises, or worse yet </a:t>
            </a:r>
            <a:r>
              <a:rPr lang="en-US" sz="2400" dirty="0" smtClean="0"/>
              <a:t>guarantees.</a:t>
            </a:r>
          </a:p>
          <a:p>
            <a:pPr marL="0" indent="0">
              <a:lnSpc>
                <a:spcPct val="120000"/>
              </a:lnSpc>
              <a:buNone/>
            </a:pPr>
            <a:r>
              <a:rPr lang="en-US" sz="2400" dirty="0" smtClean="0"/>
              <a:t>There </a:t>
            </a:r>
            <a:r>
              <a:rPr lang="en-US" sz="2400" dirty="0"/>
              <a:t>is ample evidence that the initial estimate for a software development project should be given in a range of -25% to +75%, so your million dollar project should be quoted as a range of $750,000 and $1,750,000. </a:t>
            </a:r>
            <a:endParaRPr lang="en-US" sz="2400" dirty="0" smtClean="0"/>
          </a:p>
          <a:p>
            <a:pPr marL="0" indent="0">
              <a:lnSpc>
                <a:spcPct val="120000"/>
              </a:lnSpc>
              <a:buNone/>
            </a:pPr>
            <a:endParaRPr lang="en-US" sz="2400" dirty="0"/>
          </a:p>
          <a:p>
            <a:pPr marL="0" indent="0">
              <a:lnSpc>
                <a:spcPct val="120000"/>
              </a:lnSpc>
              <a:buNone/>
            </a:pPr>
            <a:r>
              <a:rPr lang="en-US" sz="1500" dirty="0">
                <a:hlinkClick r:id="rId2"/>
              </a:rPr>
              <a:t>http://www.disciplinedagiledelivery.com/software-guesstimation</a:t>
            </a:r>
            <a:r>
              <a:rPr lang="en-US" sz="1500" dirty="0" smtClean="0">
                <a:hlinkClick r:id="rId2"/>
              </a:rPr>
              <a:t>/</a:t>
            </a:r>
            <a:r>
              <a:rPr lang="en-US" sz="1500" dirty="0" smtClean="0"/>
              <a:t> </a:t>
            </a:r>
            <a:r>
              <a:rPr lang="en-US" sz="2400" dirty="0"/>
              <a:t> </a:t>
            </a:r>
            <a:r>
              <a:rPr lang="en-US" sz="2400" dirty="0" smtClean="0"/>
              <a:t>  </a:t>
            </a:r>
          </a:p>
        </p:txBody>
      </p:sp>
      <p:pic>
        <p:nvPicPr>
          <p:cNvPr id="1026" name="Picture 2" descr="Practical Realities of Software Guesstim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534" y="741768"/>
            <a:ext cx="5207881" cy="4477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66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estimations (best/worse cases)</a:t>
            </a:r>
            <a:endParaRPr lang="en-US" dirty="0"/>
          </a:p>
        </p:txBody>
      </p:sp>
      <p:sp>
        <p:nvSpPr>
          <p:cNvPr id="4" name="Content Placeholder 3"/>
          <p:cNvSpPr>
            <a:spLocks noGrp="1"/>
          </p:cNvSpPr>
          <p:nvPr>
            <p:ph idx="1"/>
          </p:nvPr>
        </p:nvSpPr>
        <p:spPr>
          <a:xfrm>
            <a:off x="838199" y="1825625"/>
            <a:ext cx="10372725" cy="4351338"/>
          </a:xfrm>
        </p:spPr>
        <p:txBody>
          <a:bodyPr>
            <a:normAutofit/>
          </a:bodyPr>
          <a:lstStyle/>
          <a:p>
            <a:pPr marL="0" indent="0">
              <a:lnSpc>
                <a:spcPct val="120000"/>
              </a:lnSpc>
              <a:buNone/>
            </a:pPr>
            <a:r>
              <a:rPr lang="en-US" sz="4000" dirty="0" smtClean="0"/>
              <a:t>(</a:t>
            </a:r>
            <a:r>
              <a:rPr lang="en-US" sz="4000" dirty="0" err="1" smtClean="0"/>
              <a:t>C</a:t>
            </a:r>
            <a:r>
              <a:rPr lang="en-US" dirty="0" err="1" smtClean="0"/>
              <a:t>bc</a:t>
            </a:r>
            <a:r>
              <a:rPr lang="en-US" sz="4000" dirty="0" smtClean="0"/>
              <a:t> * </a:t>
            </a:r>
            <a:r>
              <a:rPr lang="en-US" sz="4000" dirty="0" err="1" smtClean="0"/>
              <a:t>P</a:t>
            </a:r>
            <a:r>
              <a:rPr lang="en-US" dirty="0" err="1" smtClean="0"/>
              <a:t>bc</a:t>
            </a:r>
            <a:r>
              <a:rPr lang="en-US" sz="4000" dirty="0" smtClean="0"/>
              <a:t>) + (</a:t>
            </a:r>
            <a:r>
              <a:rPr lang="en-US" sz="4000" dirty="0" err="1" smtClean="0"/>
              <a:t>C</a:t>
            </a:r>
            <a:r>
              <a:rPr lang="en-US" dirty="0" err="1" smtClean="0"/>
              <a:t>wc</a:t>
            </a:r>
            <a:r>
              <a:rPr lang="en-US" sz="4000" dirty="0" smtClean="0"/>
              <a:t> * </a:t>
            </a:r>
            <a:r>
              <a:rPr lang="en-US" sz="4000" dirty="0" err="1" smtClean="0"/>
              <a:t>P</a:t>
            </a:r>
            <a:r>
              <a:rPr lang="en-US" dirty="0" err="1" smtClean="0"/>
              <a:t>wc</a:t>
            </a:r>
            <a:r>
              <a:rPr lang="en-US" sz="4000" dirty="0" smtClean="0"/>
              <a:t>)</a:t>
            </a:r>
          </a:p>
          <a:p>
            <a:pPr>
              <a:lnSpc>
                <a:spcPct val="120000"/>
              </a:lnSpc>
            </a:pPr>
            <a:r>
              <a:rPr lang="en-US" dirty="0" err="1" smtClean="0">
                <a:solidFill>
                  <a:prstClr val="black"/>
                </a:solidFill>
              </a:rPr>
              <a:t>C</a:t>
            </a:r>
            <a:r>
              <a:rPr lang="en-US" sz="1800" dirty="0" err="1" smtClean="0">
                <a:solidFill>
                  <a:prstClr val="black"/>
                </a:solidFill>
              </a:rPr>
              <a:t>bc</a:t>
            </a:r>
            <a:r>
              <a:rPr lang="en-US" dirty="0" smtClean="0">
                <a:solidFill>
                  <a:prstClr val="black"/>
                </a:solidFill>
              </a:rPr>
              <a:t> </a:t>
            </a:r>
            <a:r>
              <a:rPr lang="en-US" sz="2200" dirty="0" smtClean="0">
                <a:solidFill>
                  <a:prstClr val="black"/>
                </a:solidFill>
              </a:rPr>
              <a:t>– cost (best case)</a:t>
            </a:r>
          </a:p>
          <a:p>
            <a:pPr>
              <a:lnSpc>
                <a:spcPct val="120000"/>
              </a:lnSpc>
            </a:pPr>
            <a:r>
              <a:rPr lang="en-US" dirty="0" err="1" smtClean="0">
                <a:solidFill>
                  <a:prstClr val="black"/>
                </a:solidFill>
              </a:rPr>
              <a:t>P</a:t>
            </a:r>
            <a:r>
              <a:rPr lang="en-US" sz="1800" dirty="0" err="1" smtClean="0">
                <a:solidFill>
                  <a:prstClr val="black"/>
                </a:solidFill>
              </a:rPr>
              <a:t>bc</a:t>
            </a:r>
            <a:r>
              <a:rPr lang="en-US" sz="1800" dirty="0" smtClean="0">
                <a:solidFill>
                  <a:prstClr val="black"/>
                </a:solidFill>
              </a:rPr>
              <a:t> </a:t>
            </a:r>
            <a:r>
              <a:rPr lang="en-US" sz="2200" dirty="0" smtClean="0">
                <a:solidFill>
                  <a:prstClr val="black"/>
                </a:solidFill>
              </a:rPr>
              <a:t>– probability (best case)</a:t>
            </a:r>
          </a:p>
          <a:p>
            <a:pPr>
              <a:lnSpc>
                <a:spcPct val="120000"/>
              </a:lnSpc>
            </a:pPr>
            <a:r>
              <a:rPr lang="en-US" dirty="0" err="1" smtClean="0">
                <a:solidFill>
                  <a:prstClr val="black"/>
                </a:solidFill>
              </a:rPr>
              <a:t>C</a:t>
            </a:r>
            <a:r>
              <a:rPr lang="en-US" sz="1800" dirty="0" err="1" smtClean="0">
                <a:solidFill>
                  <a:prstClr val="black"/>
                </a:solidFill>
              </a:rPr>
              <a:t>wc</a:t>
            </a:r>
            <a:r>
              <a:rPr lang="en-US" dirty="0" smtClean="0">
                <a:solidFill>
                  <a:prstClr val="black"/>
                </a:solidFill>
              </a:rPr>
              <a:t> </a:t>
            </a:r>
            <a:r>
              <a:rPr lang="en-US" sz="2200" dirty="0" smtClean="0">
                <a:solidFill>
                  <a:prstClr val="black"/>
                </a:solidFill>
              </a:rPr>
              <a:t>– cost (worse case)</a:t>
            </a:r>
          </a:p>
          <a:p>
            <a:pPr>
              <a:lnSpc>
                <a:spcPct val="120000"/>
              </a:lnSpc>
            </a:pPr>
            <a:r>
              <a:rPr lang="en-US" dirty="0" err="1" smtClean="0">
                <a:solidFill>
                  <a:prstClr val="black"/>
                </a:solidFill>
              </a:rPr>
              <a:t>P</a:t>
            </a:r>
            <a:r>
              <a:rPr lang="en-US" sz="1800" dirty="0" err="1" smtClean="0">
                <a:solidFill>
                  <a:prstClr val="black"/>
                </a:solidFill>
              </a:rPr>
              <a:t>wc</a:t>
            </a:r>
            <a:r>
              <a:rPr lang="en-US" sz="1800" dirty="0" smtClean="0">
                <a:solidFill>
                  <a:prstClr val="black"/>
                </a:solidFill>
              </a:rPr>
              <a:t> </a:t>
            </a:r>
            <a:r>
              <a:rPr lang="en-US" sz="2200" dirty="0" smtClean="0">
                <a:solidFill>
                  <a:prstClr val="black"/>
                </a:solidFill>
              </a:rPr>
              <a:t>– probability (worse case)</a:t>
            </a:r>
            <a:endParaRPr lang="en-US" sz="2200" dirty="0">
              <a:solidFill>
                <a:prstClr val="black"/>
              </a:solidFill>
            </a:endParaRPr>
          </a:p>
          <a:p>
            <a:pPr>
              <a:lnSpc>
                <a:spcPct val="120000"/>
              </a:lnSpc>
            </a:pPr>
            <a:endParaRPr lang="en-US" dirty="0" smtClean="0"/>
          </a:p>
        </p:txBody>
      </p:sp>
      <p:pic>
        <p:nvPicPr>
          <p:cNvPr id="5" name="Picture 10" descr="imag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237" y="4376737"/>
            <a:ext cx="5095875" cy="6667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151563" y="5338733"/>
            <a:ext cx="5162550" cy="830997"/>
          </a:xfrm>
          <a:prstGeom prst="rect">
            <a:avLst/>
          </a:prstGeom>
          <a:noFill/>
        </p:spPr>
        <p:txBody>
          <a:bodyPr wrap="square" rtlCol="0">
            <a:spAutoFit/>
          </a:bodyPr>
          <a:lstStyle/>
          <a:p>
            <a:r>
              <a:rPr lang="en-US" sz="2400" i="1" dirty="0" smtClean="0"/>
              <a:t>Real cost will be higher than best/worse average cost.</a:t>
            </a:r>
            <a:endParaRPr lang="en-US" sz="2400" i="1" dirty="0"/>
          </a:p>
        </p:txBody>
      </p:sp>
    </p:spTree>
    <p:extLst>
      <p:ext uri="{BB962C8B-B14F-4D97-AF65-F5344CB8AC3E}">
        <p14:creationId xmlns:p14="http://schemas.microsoft.com/office/powerpoint/2010/main" val="139690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estimation model (</a:t>
            </a:r>
            <a:r>
              <a:rPr lang="en-US" dirty="0" err="1" smtClean="0"/>
              <a:t>Shazam</a:t>
            </a:r>
            <a:r>
              <a:rPr lang="en-US" dirty="0" smtClean="0"/>
              <a:t>)</a:t>
            </a:r>
            <a:endParaRPr lang="en-US" dirty="0"/>
          </a:p>
        </p:txBody>
      </p:sp>
      <p:sp>
        <p:nvSpPr>
          <p:cNvPr id="4" name="Content Placeholder 3"/>
          <p:cNvSpPr>
            <a:spLocks noGrp="1"/>
          </p:cNvSpPr>
          <p:nvPr>
            <p:ph idx="1"/>
          </p:nvPr>
        </p:nvSpPr>
        <p:spPr>
          <a:xfrm>
            <a:off x="838199" y="1825625"/>
            <a:ext cx="10781523" cy="1956383"/>
          </a:xfrm>
        </p:spPr>
        <p:txBody>
          <a:bodyPr>
            <a:noAutofit/>
          </a:bodyPr>
          <a:lstStyle/>
          <a:p>
            <a:pPr marL="0" indent="0">
              <a:lnSpc>
                <a:spcPct val="120000"/>
              </a:lnSpc>
              <a:buNone/>
            </a:pPr>
            <a:r>
              <a:rPr lang="en-US" sz="2400" dirty="0"/>
              <a:t>When will all the Stories get done?</a:t>
            </a:r>
          </a:p>
          <a:p>
            <a:pPr marL="0" indent="0">
              <a:lnSpc>
                <a:spcPct val="120000"/>
              </a:lnSpc>
              <a:buNone/>
            </a:pPr>
            <a:r>
              <a:rPr lang="en-US" sz="2400" dirty="0"/>
              <a:t>1. You can get these Stories within X days with </a:t>
            </a:r>
            <a:r>
              <a:rPr lang="en-US" sz="2400" dirty="0" smtClean="0"/>
              <a:t>85% probability</a:t>
            </a:r>
            <a:r>
              <a:rPr lang="en-US" sz="2400" dirty="0"/>
              <a:t>.</a:t>
            </a:r>
          </a:p>
          <a:p>
            <a:pPr marL="0" indent="0">
              <a:lnSpc>
                <a:spcPct val="120000"/>
              </a:lnSpc>
              <a:buNone/>
            </a:pPr>
            <a:r>
              <a:rPr lang="en-US" sz="2400" dirty="0"/>
              <a:t>2. Probability of you getting them within a week is Y%.</a:t>
            </a:r>
            <a:endParaRPr lang="en-US" sz="2400" dirty="0" smtClean="0"/>
          </a:p>
        </p:txBody>
      </p:sp>
      <p:pic>
        <p:nvPicPr>
          <p:cNvPr id="6" name="Picture 5"/>
          <p:cNvPicPr>
            <a:picLocks noChangeAspect="1"/>
          </p:cNvPicPr>
          <p:nvPr/>
        </p:nvPicPr>
        <p:blipFill>
          <a:blip r:embed="rId2"/>
          <a:stretch>
            <a:fillRect/>
          </a:stretch>
        </p:blipFill>
        <p:spPr>
          <a:xfrm>
            <a:off x="2128655" y="3458546"/>
            <a:ext cx="7230225" cy="3145975"/>
          </a:xfrm>
          <a:prstGeom prst="rect">
            <a:avLst/>
          </a:prstGeom>
        </p:spPr>
      </p:pic>
    </p:spTree>
    <p:extLst>
      <p:ext uri="{BB962C8B-B14F-4D97-AF65-F5344CB8AC3E}">
        <p14:creationId xmlns:p14="http://schemas.microsoft.com/office/powerpoint/2010/main" val="38082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goals</a:t>
            </a:r>
            <a:endParaRPr lang="en-US" dirty="0"/>
          </a:p>
        </p:txBody>
      </p:sp>
      <p:sp>
        <p:nvSpPr>
          <p:cNvPr id="4" name="Content Placeholder 3"/>
          <p:cNvSpPr>
            <a:spLocks noGrp="1"/>
          </p:cNvSpPr>
          <p:nvPr>
            <p:ph idx="1"/>
          </p:nvPr>
        </p:nvSpPr>
        <p:spPr>
          <a:xfrm>
            <a:off x="838199" y="1825625"/>
            <a:ext cx="5313785" cy="4351338"/>
          </a:xfrm>
        </p:spPr>
        <p:txBody>
          <a:bodyPr>
            <a:normAutofit/>
          </a:bodyPr>
          <a:lstStyle/>
          <a:p>
            <a:pPr marL="0" indent="0">
              <a:lnSpc>
                <a:spcPct val="120000"/>
              </a:lnSpc>
              <a:buNone/>
            </a:pPr>
            <a:r>
              <a:rPr lang="en-US" sz="4000" dirty="0" smtClean="0"/>
              <a:t>Customers are worried about business</a:t>
            </a:r>
          </a:p>
          <a:p>
            <a:pPr marL="0" indent="0">
              <a:lnSpc>
                <a:spcPct val="120000"/>
              </a:lnSpc>
              <a:buNone/>
            </a:pPr>
            <a:r>
              <a:rPr lang="en-US" sz="2400" dirty="0" smtClean="0"/>
              <a:t>Developers are worried about technologies and ideal code</a:t>
            </a:r>
            <a:endParaRPr lang="ru-RU" sz="2400" dirty="0" smtClean="0"/>
          </a:p>
          <a:p>
            <a:pPr marL="0" indent="0">
              <a:lnSpc>
                <a:spcPct val="120000"/>
              </a:lnSpc>
              <a:buNone/>
            </a:pPr>
            <a:endParaRPr lang="ru-RU" sz="2400" dirty="0" smtClean="0"/>
          </a:p>
          <a:p>
            <a:pPr marL="0" indent="0">
              <a:lnSpc>
                <a:spcPct val="120000"/>
              </a:lnSpc>
              <a:buNone/>
            </a:pPr>
            <a:r>
              <a:rPr lang="ru-RU" sz="1500" dirty="0" smtClean="0"/>
              <a:t>Об </a:t>
            </a:r>
            <a:r>
              <a:rPr lang="ru-RU" sz="1500" dirty="0"/>
              <a:t>идеальном коде и суровой реальности</a:t>
            </a:r>
          </a:p>
          <a:p>
            <a:pPr marL="0" indent="0">
              <a:lnSpc>
                <a:spcPct val="120000"/>
              </a:lnSpc>
              <a:buNone/>
            </a:pPr>
            <a:r>
              <a:rPr lang="en-US" sz="1500" dirty="0">
                <a:hlinkClick r:id="rId2"/>
              </a:rPr>
              <a:t>https://habrahabr.ru/post/167877</a:t>
            </a:r>
            <a:r>
              <a:rPr lang="en-US" sz="1500" dirty="0" smtClean="0">
                <a:hlinkClick r:id="rId2"/>
              </a:rPr>
              <a:t>/</a:t>
            </a:r>
            <a:r>
              <a:rPr lang="ru-RU" sz="1500" dirty="0" smtClean="0"/>
              <a:t> </a:t>
            </a:r>
            <a:endParaRPr lang="en-US" sz="2400" dirty="0" smtClean="0"/>
          </a:p>
          <a:p>
            <a:pPr marL="0" indent="0">
              <a:lnSpc>
                <a:spcPct val="120000"/>
              </a:lnSpc>
              <a:buNone/>
            </a:pPr>
            <a:endParaRPr lang="en-US" sz="4000" dirty="0" smtClean="0"/>
          </a:p>
        </p:txBody>
      </p:sp>
      <p:pic>
        <p:nvPicPr>
          <p:cNvPr id="1026" name="Picture 2" descr="https://habrastorage.org/storage2/78d/b9e/880/78db9e880901ba5f992b32cd26667a7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367" y="3391645"/>
            <a:ext cx="6214734" cy="2164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62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4" name="Content Placeholder 3"/>
          <p:cNvSpPr>
            <a:spLocks noGrp="1"/>
          </p:cNvSpPr>
          <p:nvPr>
            <p:ph idx="1"/>
          </p:nvPr>
        </p:nvSpPr>
        <p:spPr>
          <a:xfrm>
            <a:off x="838198" y="1825625"/>
            <a:ext cx="5067301" cy="4351338"/>
          </a:xfrm>
        </p:spPr>
        <p:txBody>
          <a:bodyPr>
            <a:normAutofit/>
          </a:bodyPr>
          <a:lstStyle/>
          <a:p>
            <a:pPr marL="0" indent="0">
              <a:lnSpc>
                <a:spcPct val="120000"/>
              </a:lnSpc>
              <a:buNone/>
            </a:pPr>
            <a:r>
              <a:rPr lang="en-US" sz="3200" dirty="0" smtClean="0"/>
              <a:t>Ask yourself do you know:</a:t>
            </a:r>
          </a:p>
          <a:p>
            <a:pPr>
              <a:lnSpc>
                <a:spcPct val="120000"/>
              </a:lnSpc>
            </a:pPr>
            <a:r>
              <a:rPr lang="en-US" sz="2000" dirty="0" smtClean="0"/>
              <a:t>who </a:t>
            </a:r>
            <a:r>
              <a:rPr lang="en-US" sz="2000" dirty="0"/>
              <a:t>determines the </a:t>
            </a:r>
            <a:r>
              <a:rPr lang="en-US" sz="2000" dirty="0" smtClean="0"/>
              <a:t>business strategy of </a:t>
            </a:r>
            <a:r>
              <a:rPr lang="en-US" sz="2000" dirty="0"/>
              <a:t>the project</a:t>
            </a:r>
            <a:r>
              <a:rPr lang="en-US" sz="2000" dirty="0" smtClean="0"/>
              <a:t>?</a:t>
            </a:r>
          </a:p>
          <a:p>
            <a:pPr>
              <a:lnSpc>
                <a:spcPct val="120000"/>
              </a:lnSpc>
            </a:pPr>
            <a:r>
              <a:rPr lang="en-US" sz="2000" dirty="0" smtClean="0"/>
              <a:t>who will evaluate the quality of your work and what is “project done” criteria?</a:t>
            </a:r>
          </a:p>
          <a:p>
            <a:pPr>
              <a:lnSpc>
                <a:spcPct val="120000"/>
              </a:lnSpc>
            </a:pPr>
            <a:r>
              <a:rPr lang="en-US" sz="2000" dirty="0"/>
              <a:t>how many bosses do you have?</a:t>
            </a:r>
          </a:p>
          <a:p>
            <a:pPr>
              <a:lnSpc>
                <a:spcPct val="120000"/>
              </a:lnSpc>
            </a:pPr>
            <a:r>
              <a:rPr lang="en-US" sz="2000" dirty="0" smtClean="0"/>
              <a:t>who </a:t>
            </a:r>
            <a:r>
              <a:rPr lang="en-US" sz="2000" dirty="0"/>
              <a:t>has the final </a:t>
            </a:r>
            <a:r>
              <a:rPr lang="en-US" sz="2000" dirty="0" smtClean="0"/>
              <a:t>voice in decisions?</a:t>
            </a:r>
          </a:p>
        </p:txBody>
      </p:sp>
      <p:pic>
        <p:nvPicPr>
          <p:cNvPr id="5" name="Picture 2" descr="http://www.pedaily.cn/UploadFiles/XYFL/2011/7/2011070109581149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175" y="566895"/>
            <a:ext cx="5467350" cy="533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64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1636152"/>
            <a:ext cx="11653525" cy="1343082"/>
          </a:xfrm>
        </p:spPr>
        <p:txBody>
          <a:bodyPr/>
          <a:lstStyle/>
          <a:p>
            <a:r>
              <a:rPr lang="ru-RU" sz="6470" dirty="0" smtClean="0"/>
              <a:t>Заказчик-исполнитель</a:t>
            </a:r>
            <a:r>
              <a:rPr lang="ru-RU" sz="6470" dirty="0"/>
              <a:t>: распространенные ошибки и способы </a:t>
            </a:r>
            <a:r>
              <a:rPr lang="ru-RU" sz="6470" dirty="0" err="1"/>
              <a:t>избежания</a:t>
            </a:r>
            <a:r>
              <a:rPr lang="ru-RU" sz="6470" dirty="0"/>
              <a:t/>
            </a:r>
            <a:br>
              <a:rPr lang="ru-RU" sz="6470" dirty="0"/>
            </a:br>
            <a:r>
              <a:rPr lang="ru-RU" sz="2353" dirty="0"/>
              <a:t/>
            </a:r>
            <a:br>
              <a:rPr lang="ru-RU" sz="2353" dirty="0"/>
            </a:br>
            <a:r>
              <a:rPr lang="en-US" sz="2353" dirty="0"/>
              <a:t>Oleksandr </a:t>
            </a:r>
            <a:r>
              <a:rPr lang="en-US" sz="2353" dirty="0" err="1"/>
              <a:t>Krakovetskyi</a:t>
            </a:r>
            <a:r>
              <a:rPr lang="en-US" sz="2353" dirty="0"/>
              <a:t/>
            </a:r>
            <a:br>
              <a:rPr lang="en-US" sz="2353" dirty="0"/>
            </a:br>
            <a:r>
              <a:rPr lang="en-US" sz="2353" dirty="0"/>
              <a:t>CEO, DevRain Solutions</a:t>
            </a:r>
            <a:br>
              <a:rPr lang="en-US" sz="2353" dirty="0"/>
            </a:br>
            <a:r>
              <a:rPr lang="en-US" sz="2353" dirty="0"/>
              <a:t>@</a:t>
            </a:r>
            <a:r>
              <a:rPr lang="en-US" sz="2353" dirty="0" err="1"/>
              <a:t>msugvnua</a:t>
            </a:r>
            <a:r>
              <a:rPr lang="en-US" sz="2353" dirty="0"/>
              <a:t>, alex.krakovetskiy@devrain.com</a:t>
            </a:r>
            <a:endParaRPr lang="en-US" sz="6470" dirty="0"/>
          </a:p>
        </p:txBody>
      </p:sp>
    </p:spTree>
    <p:extLst>
      <p:ext uri="{BB962C8B-B14F-4D97-AF65-F5344CB8AC3E}">
        <p14:creationId xmlns:p14="http://schemas.microsoft.com/office/powerpoint/2010/main" val="162870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4" name="Content Placeholder 3"/>
          <p:cNvSpPr>
            <a:spLocks noGrp="1"/>
          </p:cNvSpPr>
          <p:nvPr>
            <p:ph idx="1"/>
          </p:nvPr>
        </p:nvSpPr>
        <p:spPr>
          <a:xfrm>
            <a:off x="838198" y="1825625"/>
            <a:ext cx="5067301" cy="4351338"/>
          </a:xfrm>
        </p:spPr>
        <p:txBody>
          <a:bodyPr>
            <a:normAutofit lnSpcReduction="10000"/>
          </a:bodyPr>
          <a:lstStyle/>
          <a:p>
            <a:pPr marL="514350" indent="-514350">
              <a:lnSpc>
                <a:spcPct val="120000"/>
              </a:lnSpc>
              <a:buFont typeface="+mj-lt"/>
              <a:buAutoNum type="arabicPeriod"/>
            </a:pPr>
            <a:r>
              <a:rPr lang="en-US" sz="3200" dirty="0" smtClean="0"/>
              <a:t>All deals should be in written form (email).</a:t>
            </a:r>
            <a:endParaRPr lang="en-US" sz="3200" dirty="0"/>
          </a:p>
          <a:p>
            <a:pPr marL="514350" indent="-514350">
              <a:lnSpc>
                <a:spcPct val="120000"/>
              </a:lnSpc>
              <a:buFont typeface="+mj-lt"/>
              <a:buAutoNum type="arabicPeriod"/>
            </a:pPr>
            <a:r>
              <a:rPr lang="en-US" sz="3200" dirty="0" smtClean="0"/>
              <a:t>Start using PM tool as earlier as can. </a:t>
            </a:r>
          </a:p>
          <a:p>
            <a:pPr marL="514350" indent="-514350">
              <a:lnSpc>
                <a:spcPct val="120000"/>
              </a:lnSpc>
              <a:buFont typeface="+mj-lt"/>
              <a:buAutoNum type="arabicPeriod"/>
            </a:pPr>
            <a:r>
              <a:rPr lang="en-US" sz="3200" dirty="0" smtClean="0"/>
              <a:t>Documents: contract, requirements</a:t>
            </a:r>
            <a:r>
              <a:rPr lang="en-US" sz="3200" smtClean="0"/>
              <a:t>, prototype.</a:t>
            </a:r>
            <a:endParaRPr lang="en-US" sz="3200" dirty="0" smtClean="0"/>
          </a:p>
        </p:txBody>
      </p:sp>
      <p:pic>
        <p:nvPicPr>
          <p:cNvPr id="5122" name="Picture 2" descr="http://images.techhive.com/images/article/2013/04/meeting-notes-drafts-email-to-omnifocus-100033265-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5592" y="1555717"/>
            <a:ext cx="5524500" cy="422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65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not titles</a:t>
            </a:r>
            <a:endParaRPr lang="en-US" dirty="0"/>
          </a:p>
        </p:txBody>
      </p:sp>
      <p:sp>
        <p:nvSpPr>
          <p:cNvPr id="4" name="Content Placeholder 3"/>
          <p:cNvSpPr>
            <a:spLocks noGrp="1"/>
          </p:cNvSpPr>
          <p:nvPr>
            <p:ph idx="1"/>
          </p:nvPr>
        </p:nvSpPr>
        <p:spPr>
          <a:xfrm>
            <a:off x="838198" y="1825625"/>
            <a:ext cx="4838701" cy="4351338"/>
          </a:xfrm>
        </p:spPr>
        <p:txBody>
          <a:bodyPr>
            <a:normAutofit/>
          </a:bodyPr>
          <a:lstStyle/>
          <a:p>
            <a:pPr marL="0" indent="0">
              <a:lnSpc>
                <a:spcPct val="120000"/>
              </a:lnSpc>
              <a:buNone/>
            </a:pPr>
            <a:endParaRPr lang="en-US" sz="3200" dirty="0" smtClean="0"/>
          </a:p>
          <a:p>
            <a:pPr marL="0" indent="0">
              <a:lnSpc>
                <a:spcPct val="120000"/>
              </a:lnSpc>
              <a:buNone/>
            </a:pPr>
            <a:r>
              <a:rPr lang="en-US" sz="3200" dirty="0" smtClean="0"/>
              <a:t>Job title == many roles</a:t>
            </a:r>
          </a:p>
          <a:p>
            <a:pPr marL="457200" indent="-457200">
              <a:lnSpc>
                <a:spcPct val="120000"/>
              </a:lnSpc>
              <a:buFont typeface="+mj-lt"/>
              <a:buAutoNum type="arabicPeriod"/>
            </a:pPr>
            <a:r>
              <a:rPr lang="en-US" sz="2400" dirty="0" smtClean="0"/>
              <a:t>Every team member should know his roles.</a:t>
            </a:r>
          </a:p>
          <a:p>
            <a:pPr marL="457200" indent="-457200">
              <a:lnSpc>
                <a:spcPct val="120000"/>
              </a:lnSpc>
              <a:buFont typeface="+mj-lt"/>
              <a:buAutoNum type="arabicPeriod"/>
            </a:pPr>
            <a:r>
              <a:rPr lang="en-US" sz="2400" dirty="0" smtClean="0"/>
              <a:t>Avoid too many “bosses” (ideally just one).</a:t>
            </a:r>
          </a:p>
        </p:txBody>
      </p:sp>
      <p:pic>
        <p:nvPicPr>
          <p:cNvPr id="4100" name="Picture 4" descr="http://www.netlore.ru/files/uploads/2007/05/manag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531" y="1462244"/>
            <a:ext cx="4914319" cy="4487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40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Peter principle</a:t>
            </a:r>
            <a:endParaRPr lang="en-US" dirty="0"/>
          </a:p>
        </p:txBody>
      </p:sp>
      <p:sp>
        <p:nvSpPr>
          <p:cNvPr id="4" name="Content Placeholder 3"/>
          <p:cNvSpPr>
            <a:spLocks noGrp="1"/>
          </p:cNvSpPr>
          <p:nvPr>
            <p:ph idx="1"/>
          </p:nvPr>
        </p:nvSpPr>
        <p:spPr>
          <a:xfrm>
            <a:off x="838200" y="2016125"/>
            <a:ext cx="5183155" cy="4351338"/>
          </a:xfrm>
        </p:spPr>
        <p:txBody>
          <a:bodyPr>
            <a:normAutofit fontScale="77500" lnSpcReduction="20000"/>
          </a:bodyPr>
          <a:lstStyle/>
          <a:p>
            <a:pPr marL="0" indent="0">
              <a:lnSpc>
                <a:spcPct val="120000"/>
              </a:lnSpc>
              <a:buNone/>
            </a:pPr>
            <a:r>
              <a:rPr lang="en-US" dirty="0"/>
              <a:t>The Peter principle is a concept in management theory formulated by Laurence J. Peter in which the selection of a candidate for a position is based on the candidate's performance in their current role, rather than on abilities relevant to the intended role. Thus, employees only stop being promoted once they can no longer perform effectively, and "managers rise to the level of their incompetence."</a:t>
            </a:r>
          </a:p>
        </p:txBody>
      </p:sp>
      <p:pic>
        <p:nvPicPr>
          <p:cNvPr id="4098" name="Picture 2" descr="https://upload.wikimedia.org/wikipedia/commons/thumb/d/db/Peters_principle.svg/1573px-Peters_principl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67" y="1417022"/>
            <a:ext cx="4613797"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554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highlights</a:t>
            </a:r>
            <a:endParaRPr lang="en-US" dirty="0"/>
          </a:p>
        </p:txBody>
      </p:sp>
      <p:sp>
        <p:nvSpPr>
          <p:cNvPr id="4" name="Content Placeholder 3"/>
          <p:cNvSpPr>
            <a:spLocks noGrp="1"/>
          </p:cNvSpPr>
          <p:nvPr>
            <p:ph idx="1"/>
          </p:nvPr>
        </p:nvSpPr>
        <p:spPr>
          <a:xfrm>
            <a:off x="838198" y="1825625"/>
            <a:ext cx="10515602" cy="4351338"/>
          </a:xfrm>
        </p:spPr>
        <p:txBody>
          <a:bodyPr>
            <a:normAutofit/>
          </a:bodyPr>
          <a:lstStyle/>
          <a:p>
            <a:pPr marL="514350" indent="-514350">
              <a:lnSpc>
                <a:spcPct val="120000"/>
              </a:lnSpc>
              <a:buFont typeface="+mj-lt"/>
              <a:buAutoNum type="arabicPeriod"/>
            </a:pPr>
            <a:r>
              <a:rPr lang="en-US" sz="3200" dirty="0" smtClean="0"/>
              <a:t>With integration to customer’s process</a:t>
            </a:r>
            <a:br>
              <a:rPr lang="en-US" sz="3200" dirty="0" smtClean="0"/>
            </a:br>
            <a:r>
              <a:rPr lang="en-US" sz="2000" dirty="0" smtClean="0"/>
              <a:t>Team should be totally aware with customer’s business process.</a:t>
            </a:r>
          </a:p>
          <a:p>
            <a:pPr marL="514350" lvl="0" indent="-514350">
              <a:lnSpc>
                <a:spcPct val="120000"/>
              </a:lnSpc>
              <a:buFont typeface="+mj-lt"/>
              <a:buAutoNum type="arabicPeriod"/>
            </a:pPr>
            <a:r>
              <a:rPr lang="en-US" sz="3200" dirty="0" smtClean="0">
                <a:solidFill>
                  <a:prstClr val="black"/>
                </a:solidFill>
              </a:rPr>
              <a:t>Without </a:t>
            </a:r>
            <a:r>
              <a:rPr lang="en-US" sz="3200" dirty="0">
                <a:solidFill>
                  <a:prstClr val="black"/>
                </a:solidFill>
              </a:rPr>
              <a:t>integration to customer’s </a:t>
            </a:r>
            <a:r>
              <a:rPr lang="en-US" sz="3200" dirty="0" smtClean="0">
                <a:solidFill>
                  <a:prstClr val="black"/>
                </a:solidFill>
              </a:rPr>
              <a:t>process</a:t>
            </a:r>
            <a:br>
              <a:rPr lang="en-US" sz="3200" dirty="0" smtClean="0">
                <a:solidFill>
                  <a:prstClr val="black"/>
                </a:solidFill>
              </a:rPr>
            </a:br>
            <a:r>
              <a:rPr lang="en-US" sz="2000" dirty="0" smtClean="0">
                <a:solidFill>
                  <a:prstClr val="black"/>
                </a:solidFill>
              </a:rPr>
              <a:t>Teams use own process internally and use a “public interface” to customer’s business process. Interfaces can be differ with different customers.</a:t>
            </a:r>
          </a:p>
          <a:p>
            <a:pPr marL="514350" lvl="0" indent="-514350">
              <a:lnSpc>
                <a:spcPct val="120000"/>
              </a:lnSpc>
              <a:buFont typeface="+mj-lt"/>
              <a:buAutoNum type="arabicPeriod"/>
            </a:pPr>
            <a:r>
              <a:rPr lang="en-US" sz="3200" dirty="0" smtClean="0">
                <a:solidFill>
                  <a:prstClr val="black"/>
                </a:solidFill>
              </a:rPr>
              <a:t>Orientation on result, not the process</a:t>
            </a:r>
            <a:br>
              <a:rPr lang="en-US" sz="3200" dirty="0" smtClean="0">
                <a:solidFill>
                  <a:prstClr val="black"/>
                </a:solidFill>
              </a:rPr>
            </a:br>
            <a:r>
              <a:rPr lang="en-US" sz="2000" dirty="0" smtClean="0">
                <a:solidFill>
                  <a:prstClr val="black"/>
                </a:solidFill>
              </a:rPr>
              <a:t>Agile is not good in all 146% cases. </a:t>
            </a:r>
            <a:r>
              <a:rPr lang="en-US" sz="2000" dirty="0">
                <a:solidFill>
                  <a:prstClr val="black"/>
                </a:solidFill>
              </a:rPr>
              <a:t>Sometimes </a:t>
            </a:r>
            <a:r>
              <a:rPr lang="en-US" sz="2000" dirty="0" smtClean="0">
                <a:solidFill>
                  <a:prstClr val="black"/>
                </a:solidFill>
              </a:rPr>
              <a:t>F*</a:t>
            </a:r>
            <a:r>
              <a:rPr lang="en-US" sz="2000" dirty="0" err="1" smtClean="0">
                <a:solidFill>
                  <a:prstClr val="black"/>
                </a:solidFill>
              </a:rPr>
              <a:t>ckup</a:t>
            </a:r>
            <a:r>
              <a:rPr lang="en-US" sz="2000" dirty="0" smtClean="0">
                <a:solidFill>
                  <a:prstClr val="black"/>
                </a:solidFill>
              </a:rPr>
              <a:t> Development works better.</a:t>
            </a:r>
            <a:endParaRPr lang="en-US" sz="2000" dirty="0">
              <a:solidFill>
                <a:prstClr val="black"/>
              </a:solidFill>
            </a:endParaRPr>
          </a:p>
        </p:txBody>
      </p:sp>
    </p:spTree>
    <p:extLst>
      <p:ext uri="{BB962C8B-B14F-4D97-AF65-F5344CB8AC3E}">
        <p14:creationId xmlns:p14="http://schemas.microsoft.com/office/powerpoint/2010/main" val="1656747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highlights</a:t>
            </a:r>
            <a:endParaRPr lang="en-US" dirty="0"/>
          </a:p>
        </p:txBody>
      </p:sp>
      <p:sp>
        <p:nvSpPr>
          <p:cNvPr id="4" name="Content Placeholder 3"/>
          <p:cNvSpPr>
            <a:spLocks noGrp="1"/>
          </p:cNvSpPr>
          <p:nvPr>
            <p:ph idx="1"/>
          </p:nvPr>
        </p:nvSpPr>
        <p:spPr>
          <a:xfrm>
            <a:off x="838198" y="1825624"/>
            <a:ext cx="10515602" cy="4594225"/>
          </a:xfrm>
        </p:spPr>
        <p:txBody>
          <a:bodyPr>
            <a:normAutofit fontScale="85000" lnSpcReduction="20000"/>
          </a:bodyPr>
          <a:lstStyle/>
          <a:p>
            <a:pPr marL="514350" indent="-514350">
              <a:lnSpc>
                <a:spcPct val="120000"/>
              </a:lnSpc>
              <a:buFont typeface="+mj-lt"/>
              <a:buAutoNum type="arabicPeriod"/>
            </a:pPr>
            <a:r>
              <a:rPr lang="en-US" sz="3500" dirty="0" smtClean="0"/>
              <a:t>UX/UI &amp; guidelines &amp; graphic design</a:t>
            </a:r>
            <a:br>
              <a:rPr lang="en-US" sz="3500" dirty="0" smtClean="0"/>
            </a:br>
            <a:r>
              <a:rPr lang="en-US" sz="2100" dirty="0" smtClean="0"/>
              <a:t>Exactly in this order</a:t>
            </a:r>
            <a:endParaRPr lang="en-US" sz="2200" dirty="0" smtClean="0"/>
          </a:p>
          <a:p>
            <a:pPr marL="514350" lvl="0" indent="-514350">
              <a:lnSpc>
                <a:spcPct val="120000"/>
              </a:lnSpc>
              <a:buFont typeface="+mj-lt"/>
              <a:buAutoNum type="arabicPeriod"/>
            </a:pPr>
            <a:r>
              <a:rPr lang="en-US" sz="3500" dirty="0" smtClean="0">
                <a:solidFill>
                  <a:prstClr val="black"/>
                </a:solidFill>
              </a:rPr>
              <a:t>If development for several platforms</a:t>
            </a:r>
            <a:br>
              <a:rPr lang="en-US" sz="3500" dirty="0" smtClean="0">
                <a:solidFill>
                  <a:prstClr val="black"/>
                </a:solidFill>
              </a:rPr>
            </a:br>
            <a:r>
              <a:rPr lang="en-US" sz="2100" dirty="0" smtClean="0">
                <a:solidFill>
                  <a:prstClr val="black"/>
                </a:solidFill>
              </a:rPr>
              <a:t>Make at least alpha version for the one platform </a:t>
            </a:r>
            <a:r>
              <a:rPr lang="en-US" sz="2100" b="1" dirty="0" smtClean="0">
                <a:solidFill>
                  <a:prstClr val="black"/>
                </a:solidFill>
              </a:rPr>
              <a:t>with real data</a:t>
            </a:r>
            <a:r>
              <a:rPr lang="en-US" sz="2100" dirty="0" smtClean="0">
                <a:solidFill>
                  <a:prstClr val="black"/>
                </a:solidFill>
              </a:rPr>
              <a:t>, than – other platforms</a:t>
            </a:r>
          </a:p>
          <a:p>
            <a:pPr marL="514350" indent="-514350">
              <a:lnSpc>
                <a:spcPct val="120000"/>
              </a:lnSpc>
              <a:buFont typeface="+mj-lt"/>
              <a:buAutoNum type="arabicPeriod"/>
            </a:pPr>
            <a:r>
              <a:rPr lang="en-US" sz="3500" dirty="0"/>
              <a:t>Time to first solution (estimate/answer) is </a:t>
            </a:r>
            <a:r>
              <a:rPr lang="en-US" sz="3500" dirty="0" smtClean="0"/>
              <a:t>very critical</a:t>
            </a:r>
            <a:endParaRPr lang="en-US" sz="3500" dirty="0"/>
          </a:p>
          <a:p>
            <a:pPr marL="514350" indent="-514350">
              <a:lnSpc>
                <a:spcPct val="120000"/>
              </a:lnSpc>
              <a:buFont typeface="+mj-lt"/>
              <a:buAutoNum type="arabicPeriod"/>
            </a:pPr>
            <a:r>
              <a:rPr lang="en-US" sz="3500" dirty="0"/>
              <a:t>Avoid “not invented here” </a:t>
            </a:r>
            <a:r>
              <a:rPr lang="en-US" sz="3500" dirty="0" smtClean="0"/>
              <a:t>philosophy</a:t>
            </a:r>
            <a:r>
              <a:rPr lang="en-US" sz="3500" dirty="0"/>
              <a:t/>
            </a:r>
            <a:br>
              <a:rPr lang="en-US" sz="3500" dirty="0"/>
            </a:br>
            <a:r>
              <a:rPr lang="en-US" sz="2100" dirty="0"/>
              <a:t>Don’t hesitate to use already existing products, research, standards, or knowledge even if they are paid.</a:t>
            </a:r>
          </a:p>
          <a:p>
            <a:pPr marL="514350" indent="-514350">
              <a:lnSpc>
                <a:spcPct val="120000"/>
              </a:lnSpc>
              <a:buFont typeface="+mj-lt"/>
              <a:buAutoNum type="arabicPeriod"/>
            </a:pPr>
            <a:r>
              <a:rPr lang="en-US" sz="3500" dirty="0"/>
              <a:t>Use best </a:t>
            </a:r>
            <a:r>
              <a:rPr lang="en-US" sz="3500" dirty="0" smtClean="0"/>
              <a:t>tools</a:t>
            </a:r>
            <a:r>
              <a:rPr lang="en-US" sz="2400" dirty="0"/>
              <a:t/>
            </a:r>
            <a:br>
              <a:rPr lang="en-US" sz="2400" dirty="0"/>
            </a:br>
            <a:r>
              <a:rPr lang="en-US" sz="2100" dirty="0"/>
              <a:t>Collaboration &amp; communication, storage, documents exchange, source controls, tasks management, Wiki &amp; CRM, feedback etc.</a:t>
            </a:r>
            <a:endParaRPr lang="en-US" sz="2100" dirty="0" smtClean="0">
              <a:solidFill>
                <a:prstClr val="black"/>
              </a:solidFill>
            </a:endParaRPr>
          </a:p>
        </p:txBody>
      </p:sp>
    </p:spTree>
    <p:extLst>
      <p:ext uri="{BB962C8B-B14F-4D97-AF65-F5344CB8AC3E}">
        <p14:creationId xmlns:p14="http://schemas.microsoft.com/office/powerpoint/2010/main" val="123171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What </a:t>
            </a:r>
            <a:r>
              <a:rPr lang="en-US" dirty="0"/>
              <a:t>tools we use</a:t>
            </a:r>
          </a:p>
        </p:txBody>
      </p:sp>
      <p:sp>
        <p:nvSpPr>
          <p:cNvPr id="4" name="Content Placeholder 3"/>
          <p:cNvSpPr>
            <a:spLocks noGrp="1"/>
          </p:cNvSpPr>
          <p:nvPr>
            <p:ph idx="1"/>
          </p:nvPr>
        </p:nvSpPr>
        <p:spPr>
          <a:xfrm>
            <a:off x="838198" y="1825624"/>
            <a:ext cx="10515602" cy="4594225"/>
          </a:xfrm>
        </p:spPr>
        <p:txBody>
          <a:bodyPr>
            <a:normAutofit/>
          </a:bodyPr>
          <a:lstStyle/>
          <a:p>
            <a:pPr marL="0" indent="0">
              <a:lnSpc>
                <a:spcPct val="120000"/>
              </a:lnSpc>
              <a:buNone/>
            </a:pPr>
            <a:endParaRPr lang="fr-FR" sz="3500" dirty="0" smtClean="0"/>
          </a:p>
          <a:p>
            <a:pPr marL="0" indent="0">
              <a:lnSpc>
                <a:spcPct val="120000"/>
              </a:lnSpc>
              <a:buNone/>
            </a:pPr>
            <a:endParaRPr lang="fr-FR" sz="3500" dirty="0"/>
          </a:p>
          <a:p>
            <a:pPr marL="0" indent="0">
              <a:lnSpc>
                <a:spcPct val="120000"/>
              </a:lnSpc>
              <a:buNone/>
            </a:pPr>
            <a:endParaRPr lang="fr-FR" sz="3500" dirty="0" smtClean="0"/>
          </a:p>
          <a:p>
            <a:pPr marL="0" indent="0">
              <a:lnSpc>
                <a:spcPct val="120000"/>
              </a:lnSpc>
              <a:buNone/>
            </a:pPr>
            <a:r>
              <a:rPr lang="fr-FR" sz="3500" dirty="0" smtClean="0"/>
              <a:t>UX/UI</a:t>
            </a:r>
            <a:r>
              <a:rPr lang="fr-FR" sz="3500" dirty="0"/>
              <a:t>, collaboration, communication, source control, docs management, </a:t>
            </a:r>
            <a:r>
              <a:rPr lang="en-US" sz="3500" dirty="0" smtClean="0"/>
              <a:t>education</a:t>
            </a:r>
            <a:endParaRPr lang="en-US" sz="3500" dirty="0"/>
          </a:p>
        </p:txBody>
      </p:sp>
    </p:spTree>
    <p:extLst>
      <p:ext uri="{BB962C8B-B14F-4D97-AF65-F5344CB8AC3E}">
        <p14:creationId xmlns:p14="http://schemas.microsoft.com/office/powerpoint/2010/main" val="101807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1000"/>
                                        <p:tgtEl>
                                          <p:spTgt spid="4">
                                            <p:txEl>
                                              <p:pRg st="3" end="3"/>
                                            </p:txEl>
                                          </p:spTgt>
                                        </p:tgtEl>
                                      </p:cBhvr>
                                    </p:animEffect>
                                    <p:anim calcmode="lin" valueType="num">
                                      <p:cBhvr>
                                        <p:cTn id="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UX/UI &amp; Prototyping</a:t>
            </a:r>
            <a:endParaRPr lang="en-US" dirty="0"/>
          </a:p>
        </p:txBody>
      </p:sp>
      <p:sp>
        <p:nvSpPr>
          <p:cNvPr id="4" name="Content Placeholder 3"/>
          <p:cNvSpPr>
            <a:spLocks noGrp="1"/>
          </p:cNvSpPr>
          <p:nvPr>
            <p:ph idx="1"/>
          </p:nvPr>
        </p:nvSpPr>
        <p:spPr>
          <a:xfrm>
            <a:off x="838198" y="1825625"/>
            <a:ext cx="4733927" cy="4351338"/>
          </a:xfrm>
        </p:spPr>
        <p:txBody>
          <a:bodyPr>
            <a:normAutofit/>
          </a:bodyPr>
          <a:lstStyle/>
          <a:p>
            <a:pPr marL="0" indent="0">
              <a:lnSpc>
                <a:spcPct val="120000"/>
              </a:lnSpc>
              <a:buNone/>
            </a:pPr>
            <a:r>
              <a:rPr lang="en-US" dirty="0" err="1" smtClean="0"/>
              <a:t>MockupBuilder</a:t>
            </a:r>
            <a:r>
              <a:rPr lang="uk-UA" dirty="0" smtClean="0"/>
              <a:t>, </a:t>
            </a:r>
            <a:r>
              <a:rPr lang="en-US" dirty="0" err="1" smtClean="0"/>
              <a:t>Balsamiq</a:t>
            </a:r>
            <a:r>
              <a:rPr lang="en-US" dirty="0" smtClean="0"/>
              <a:t>:</a:t>
            </a:r>
          </a:p>
          <a:p>
            <a:pPr>
              <a:lnSpc>
                <a:spcPct val="120000"/>
              </a:lnSpc>
            </a:pPr>
            <a:r>
              <a:rPr lang="en-US" sz="2000" dirty="0" smtClean="0"/>
              <a:t>sketchy wireframes;</a:t>
            </a:r>
            <a:endParaRPr lang="en-US" sz="2000" dirty="0"/>
          </a:p>
          <a:p>
            <a:pPr>
              <a:lnSpc>
                <a:spcPct val="120000"/>
              </a:lnSpc>
            </a:pPr>
            <a:r>
              <a:rPr lang="en-US" sz="2000" dirty="0" smtClean="0"/>
              <a:t>UI components </a:t>
            </a:r>
            <a:r>
              <a:rPr lang="en-US" sz="2000" dirty="0"/>
              <a:t>&amp; </a:t>
            </a:r>
            <a:r>
              <a:rPr lang="en-US" sz="2000" dirty="0" smtClean="0"/>
              <a:t>icons;</a:t>
            </a:r>
          </a:p>
          <a:p>
            <a:pPr>
              <a:lnSpc>
                <a:spcPct val="120000"/>
              </a:lnSpc>
            </a:pPr>
            <a:r>
              <a:rPr lang="en-US" sz="2000" dirty="0" smtClean="0"/>
              <a:t>drag </a:t>
            </a:r>
            <a:r>
              <a:rPr lang="en-US" sz="2000" dirty="0"/>
              <a:t>&amp; </a:t>
            </a:r>
            <a:r>
              <a:rPr lang="en-US" sz="2000" dirty="0" smtClean="0"/>
              <a:t>drop simplicity;</a:t>
            </a:r>
          </a:p>
          <a:p>
            <a:pPr>
              <a:lnSpc>
                <a:spcPct val="120000"/>
              </a:lnSpc>
            </a:pPr>
            <a:r>
              <a:rPr lang="en-US" sz="2000" dirty="0" smtClean="0"/>
              <a:t>click-through prototypes.</a:t>
            </a:r>
          </a:p>
          <a:p>
            <a:pPr>
              <a:lnSpc>
                <a:spcPct val="120000"/>
              </a:lnSpc>
            </a:pPr>
            <a:endParaRPr lang="en-US" sz="2000" dirty="0"/>
          </a:p>
        </p:txBody>
      </p:sp>
      <p:pic>
        <p:nvPicPr>
          <p:cNvPr id="11270" name="Picture 6" descr="http://balsamiqmu.wpengine.netdna-cdn.com/champions/files/2013/06/weather_app_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675" y="1975416"/>
            <a:ext cx="6394450" cy="4051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86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a:t>
            </a:r>
            <a:endParaRPr lang="en-US" dirty="0"/>
          </a:p>
        </p:txBody>
      </p:sp>
      <p:sp>
        <p:nvSpPr>
          <p:cNvPr id="4" name="Content Placeholder 3"/>
          <p:cNvSpPr>
            <a:spLocks noGrp="1"/>
          </p:cNvSpPr>
          <p:nvPr>
            <p:ph idx="1"/>
          </p:nvPr>
        </p:nvSpPr>
        <p:spPr>
          <a:xfrm>
            <a:off x="838198" y="1825625"/>
            <a:ext cx="4733927" cy="4351338"/>
          </a:xfrm>
        </p:spPr>
        <p:txBody>
          <a:bodyPr>
            <a:normAutofit fontScale="85000" lnSpcReduction="10000"/>
          </a:bodyPr>
          <a:lstStyle/>
          <a:p>
            <a:pPr marL="0" indent="0">
              <a:lnSpc>
                <a:spcPct val="120000"/>
              </a:lnSpc>
              <a:buNone/>
            </a:pPr>
            <a:r>
              <a:rPr lang="en-US" sz="3300" dirty="0" smtClean="0"/>
              <a:t>Yammer:</a:t>
            </a:r>
          </a:p>
          <a:p>
            <a:pPr>
              <a:lnSpc>
                <a:spcPct val="120000"/>
              </a:lnSpc>
            </a:pPr>
            <a:r>
              <a:rPr lang="en-US" sz="2100" dirty="0" smtClean="0"/>
              <a:t>Freemium </a:t>
            </a:r>
            <a:r>
              <a:rPr lang="en-US" sz="2100" dirty="0"/>
              <a:t>enterprise social network service that was launched in 2008 and sold to Microsoft in 2012</a:t>
            </a:r>
            <a:r>
              <a:rPr lang="en-US" sz="2100" dirty="0" smtClean="0"/>
              <a:t>.</a:t>
            </a:r>
            <a:endParaRPr lang="en-US" sz="2100" dirty="0"/>
          </a:p>
          <a:p>
            <a:pPr>
              <a:lnSpc>
                <a:spcPct val="120000"/>
              </a:lnSpc>
            </a:pPr>
            <a:r>
              <a:rPr lang="en-US" sz="2100" dirty="0"/>
              <a:t>Yammer is used for private communication within organizations and is an example of enterprise social software. </a:t>
            </a:r>
            <a:endParaRPr lang="en-US" sz="2100" dirty="0" smtClean="0"/>
          </a:p>
          <a:p>
            <a:pPr>
              <a:lnSpc>
                <a:spcPct val="120000"/>
              </a:lnSpc>
            </a:pPr>
            <a:r>
              <a:rPr lang="en-US" sz="2100" dirty="0" smtClean="0"/>
              <a:t>Access </a:t>
            </a:r>
            <a:r>
              <a:rPr lang="en-US" sz="2100" dirty="0"/>
              <a:t>to a Yammer network is determined by a user's Internet domain so that only individuals with appropriate email addresses may join their respective networks</a:t>
            </a:r>
            <a:r>
              <a:rPr lang="en-US" sz="2100" dirty="0" smtClean="0"/>
              <a:t>.</a:t>
            </a:r>
            <a:endParaRPr lang="en-US" sz="2000" dirty="0" smtClean="0"/>
          </a:p>
        </p:txBody>
      </p:sp>
      <p:pic>
        <p:nvPicPr>
          <p:cNvPr id="11266" name="Picture 2" descr="http://venturebeat.files.wordpress.com/2012/08/yammer-new-home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149" y="1290637"/>
            <a:ext cx="6238875" cy="463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12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a:t>
            </a:r>
            <a:endParaRPr lang="en-US" dirty="0"/>
          </a:p>
        </p:txBody>
      </p:sp>
      <p:sp>
        <p:nvSpPr>
          <p:cNvPr id="4" name="Content Placeholder 3"/>
          <p:cNvSpPr>
            <a:spLocks noGrp="1"/>
          </p:cNvSpPr>
          <p:nvPr>
            <p:ph idx="1"/>
          </p:nvPr>
        </p:nvSpPr>
        <p:spPr>
          <a:xfrm>
            <a:off x="838199" y="1825625"/>
            <a:ext cx="3945296" cy="4351338"/>
          </a:xfrm>
        </p:spPr>
        <p:txBody>
          <a:bodyPr>
            <a:normAutofit/>
          </a:bodyPr>
          <a:lstStyle/>
          <a:p>
            <a:pPr marL="0" indent="0">
              <a:lnSpc>
                <a:spcPct val="120000"/>
              </a:lnSpc>
              <a:buNone/>
            </a:pPr>
            <a:r>
              <a:rPr lang="en-US" sz="3300" dirty="0" smtClean="0"/>
              <a:t>#Slack:</a:t>
            </a:r>
          </a:p>
          <a:p>
            <a:pPr>
              <a:lnSpc>
                <a:spcPct val="120000"/>
              </a:lnSpc>
            </a:pPr>
            <a:r>
              <a:rPr lang="en-US" sz="2100" dirty="0"/>
              <a:t>Slack brings all your communication together in one place. It's real-time messaging, archiving and search for </a:t>
            </a:r>
            <a:r>
              <a:rPr lang="en-US" sz="2100" dirty="0" smtClean="0"/>
              <a:t>modern teams.</a:t>
            </a:r>
            <a:endParaRPr lang="en-US" sz="2000" dirty="0" smtClean="0"/>
          </a:p>
        </p:txBody>
      </p:sp>
      <p:pic>
        <p:nvPicPr>
          <p:cNvPr id="2054" name="Picture 6" descr="http://fooplugins.com/wp-content/uploads/2014/05/001-slack-team-communic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8277" y="1208297"/>
            <a:ext cx="654156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01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4" name="Content Placeholder 3"/>
          <p:cNvSpPr>
            <a:spLocks noGrp="1"/>
          </p:cNvSpPr>
          <p:nvPr>
            <p:ph idx="1"/>
          </p:nvPr>
        </p:nvSpPr>
        <p:spPr>
          <a:xfrm>
            <a:off x="838198" y="1825625"/>
            <a:ext cx="4733927" cy="4351338"/>
          </a:xfrm>
        </p:spPr>
        <p:txBody>
          <a:bodyPr>
            <a:noAutofit/>
          </a:bodyPr>
          <a:lstStyle/>
          <a:p>
            <a:pPr marL="0" indent="0">
              <a:lnSpc>
                <a:spcPct val="100000"/>
              </a:lnSpc>
              <a:buNone/>
            </a:pPr>
            <a:r>
              <a:rPr lang="en-US" dirty="0" smtClean="0"/>
              <a:t>Skype:</a:t>
            </a:r>
          </a:p>
          <a:p>
            <a:pPr>
              <a:lnSpc>
                <a:spcPct val="100000"/>
              </a:lnSpc>
            </a:pPr>
            <a:r>
              <a:rPr lang="en-US" sz="1800" dirty="0" smtClean="0"/>
              <a:t>for small group conversation;</a:t>
            </a:r>
          </a:p>
          <a:p>
            <a:pPr>
              <a:lnSpc>
                <a:spcPct val="100000"/>
              </a:lnSpc>
            </a:pPr>
            <a:r>
              <a:rPr lang="en-US" sz="1800" dirty="0" smtClean="0"/>
              <a:t>share screen, group video chat (premium).</a:t>
            </a:r>
          </a:p>
          <a:p>
            <a:pPr marL="0" indent="0">
              <a:lnSpc>
                <a:spcPct val="100000"/>
              </a:lnSpc>
              <a:buNone/>
            </a:pPr>
            <a:r>
              <a:rPr lang="en-US" dirty="0" smtClean="0"/>
              <a:t>Lync:</a:t>
            </a:r>
            <a:endParaRPr lang="en-US" dirty="0"/>
          </a:p>
          <a:p>
            <a:pPr>
              <a:lnSpc>
                <a:spcPct val="100000"/>
              </a:lnSpc>
            </a:pPr>
            <a:r>
              <a:rPr lang="en-US" sz="1800" dirty="0" smtClean="0"/>
              <a:t>for big groups (webinars);</a:t>
            </a:r>
          </a:p>
          <a:p>
            <a:pPr>
              <a:lnSpc>
                <a:spcPct val="100000"/>
              </a:lnSpc>
            </a:pPr>
            <a:r>
              <a:rPr lang="en-US" sz="1800" dirty="0" smtClean="0"/>
              <a:t>easy recording, powerful interaction features.</a:t>
            </a:r>
            <a:endParaRPr lang="en-US" sz="1800" dirty="0"/>
          </a:p>
        </p:txBody>
      </p:sp>
      <p:pic>
        <p:nvPicPr>
          <p:cNvPr id="16394" name="Picture 10" descr="http://www.wpcentral.com/sites/wpcentral.com/files/postimages/4213/lyncm3_0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2821" y="2156933"/>
            <a:ext cx="5850845" cy="3237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93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smtClean="0"/>
              <a:t>CEO of DevRain Solutions – software development.</a:t>
            </a:r>
          </a:p>
          <a:p>
            <a:pPr marL="514350" indent="-514350">
              <a:buFont typeface="+mj-lt"/>
              <a:buAutoNum type="arabicPeriod"/>
            </a:pPr>
            <a:r>
              <a:rPr lang="en-US" dirty="0"/>
              <a:t>C</a:t>
            </a:r>
            <a:r>
              <a:rPr lang="en-US" dirty="0" smtClean="0"/>
              <a:t>o-founder of </a:t>
            </a:r>
            <a:r>
              <a:rPr lang="en-US" dirty="0" err="1" smtClean="0"/>
              <a:t>DonorUA</a:t>
            </a:r>
            <a:r>
              <a:rPr lang="en-US" dirty="0" smtClean="0"/>
              <a:t> and </a:t>
            </a:r>
            <a:r>
              <a:rPr lang="en-US" dirty="0" err="1" smtClean="0"/>
              <a:t>uDonors</a:t>
            </a:r>
            <a:r>
              <a:rPr lang="en-US" dirty="0" smtClean="0"/>
              <a:t>. </a:t>
            </a:r>
          </a:p>
          <a:p>
            <a:pPr marL="514350" indent="-514350">
              <a:buFont typeface="+mj-lt"/>
              <a:buAutoNum type="arabicPeriod"/>
            </a:pPr>
            <a:r>
              <a:rPr lang="en-US" dirty="0" smtClean="0"/>
              <a:t>Microsoft Regional Director.</a:t>
            </a:r>
          </a:p>
          <a:p>
            <a:pPr marL="514350" indent="-514350">
              <a:buFont typeface="+mj-lt"/>
              <a:buAutoNum type="arabicPeriod"/>
            </a:pPr>
            <a:r>
              <a:rPr lang="en-US" dirty="0" smtClean="0"/>
              <a:t>Microsoft Most Valuable Professional (Windows Development Platform).</a:t>
            </a:r>
          </a:p>
          <a:p>
            <a:pPr marL="514350" indent="-514350">
              <a:buFont typeface="+mj-lt"/>
              <a:buAutoNum type="arabicPeriod"/>
            </a:pPr>
            <a:r>
              <a:rPr lang="en-US" dirty="0" smtClean="0"/>
              <a:t>Community Lead in Kyiv Smart City.</a:t>
            </a:r>
          </a:p>
          <a:p>
            <a:pPr marL="514350" indent="-514350">
              <a:buFont typeface="+mj-lt"/>
              <a:buAutoNum type="arabicPeriod"/>
            </a:pPr>
            <a:r>
              <a:rPr lang="en-US" dirty="0" smtClean="0"/>
              <a:t>Open Data Expert </a:t>
            </a:r>
            <a:r>
              <a:rPr lang="en-US" dirty="0"/>
              <a:t>in State Agency for E-Governance in </a:t>
            </a:r>
            <a:r>
              <a:rPr lang="en-US" dirty="0" smtClean="0"/>
              <a:t>Ukraine.</a:t>
            </a:r>
          </a:p>
          <a:p>
            <a:pPr marL="514350" indent="-514350">
              <a:buFont typeface="+mj-lt"/>
              <a:buAutoNum type="arabicPeriod"/>
            </a:pPr>
            <a:r>
              <a:rPr lang="en-US" dirty="0" smtClean="0"/>
              <a:t>Best Professional in Software Architecture (Ukrainian IT Award).</a:t>
            </a:r>
          </a:p>
          <a:p>
            <a:pPr marL="514350" indent="-514350">
              <a:buFont typeface="+mj-lt"/>
              <a:buAutoNum type="arabicPeriod"/>
            </a:pPr>
            <a:r>
              <a:rPr lang="en-US" dirty="0"/>
              <a:t>Ph.D</a:t>
            </a:r>
            <a:r>
              <a:rPr lang="en-US" dirty="0" smtClean="0"/>
              <a:t>. in Computer Science.</a:t>
            </a:r>
          </a:p>
          <a:p>
            <a:pPr marL="0" indent="0">
              <a:buNone/>
            </a:pPr>
            <a:endParaRPr lang="en-US" dirty="0" smtClean="0"/>
          </a:p>
        </p:txBody>
      </p:sp>
    </p:spTree>
    <p:extLst>
      <p:ext uri="{BB962C8B-B14F-4D97-AF65-F5344CB8AC3E}">
        <p14:creationId xmlns:p14="http://schemas.microsoft.com/office/powerpoint/2010/main" val="402355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control</a:t>
            </a:r>
            <a:endParaRPr lang="en-US" dirty="0"/>
          </a:p>
        </p:txBody>
      </p:sp>
      <p:sp>
        <p:nvSpPr>
          <p:cNvPr id="4" name="Content Placeholder 3"/>
          <p:cNvSpPr>
            <a:spLocks noGrp="1"/>
          </p:cNvSpPr>
          <p:nvPr>
            <p:ph idx="1"/>
          </p:nvPr>
        </p:nvSpPr>
        <p:spPr>
          <a:xfrm>
            <a:off x="838198" y="1825625"/>
            <a:ext cx="4829177" cy="4351338"/>
          </a:xfrm>
        </p:spPr>
        <p:txBody>
          <a:bodyPr>
            <a:noAutofit/>
          </a:bodyPr>
          <a:lstStyle/>
          <a:p>
            <a:pPr marL="0" indent="0">
              <a:lnSpc>
                <a:spcPct val="100000"/>
              </a:lnSpc>
              <a:buNone/>
            </a:pPr>
            <a:r>
              <a:rPr lang="en-US" dirty="0" smtClean="0"/>
              <a:t>TFS Online:</a:t>
            </a:r>
          </a:p>
          <a:p>
            <a:pPr>
              <a:lnSpc>
                <a:spcPct val="100000"/>
              </a:lnSpc>
            </a:pPr>
            <a:r>
              <a:rPr lang="en-US" sz="2000" dirty="0" smtClean="0"/>
              <a:t>cloud solution;</a:t>
            </a:r>
          </a:p>
          <a:p>
            <a:pPr>
              <a:lnSpc>
                <a:spcPct val="100000"/>
              </a:lnSpc>
            </a:pPr>
            <a:r>
              <a:rPr lang="en-US" sz="2000" dirty="0"/>
              <a:t>free for small </a:t>
            </a:r>
            <a:r>
              <a:rPr lang="en-US" sz="2000" dirty="0" smtClean="0"/>
              <a:t>groups;</a:t>
            </a:r>
          </a:p>
          <a:p>
            <a:pPr>
              <a:lnSpc>
                <a:spcPct val="100000"/>
              </a:lnSpc>
            </a:pPr>
            <a:r>
              <a:rPr lang="en-US" sz="2000" dirty="0" smtClean="0"/>
              <a:t>natively integrated with Visual Studio.</a:t>
            </a:r>
            <a:endParaRPr lang="en-US" sz="1800" dirty="0" smtClean="0"/>
          </a:p>
          <a:p>
            <a:pPr marL="0" indent="0">
              <a:lnSpc>
                <a:spcPct val="100000"/>
              </a:lnSpc>
              <a:buNone/>
            </a:pPr>
            <a:endParaRPr lang="uk-UA" dirty="0" smtClean="0"/>
          </a:p>
          <a:p>
            <a:pPr marL="0" indent="0">
              <a:lnSpc>
                <a:spcPct val="100000"/>
              </a:lnSpc>
              <a:buNone/>
            </a:pPr>
            <a:r>
              <a:rPr lang="en-US" dirty="0" smtClean="0"/>
              <a:t>Alternatives:</a:t>
            </a:r>
            <a:endParaRPr lang="en-US" dirty="0"/>
          </a:p>
          <a:p>
            <a:pPr>
              <a:lnSpc>
                <a:spcPct val="100000"/>
              </a:lnSpc>
            </a:pPr>
            <a:r>
              <a:rPr lang="en-US" sz="2000" dirty="0" smtClean="0"/>
              <a:t>Codeplex.com;</a:t>
            </a:r>
            <a:endParaRPr lang="en-US" sz="2000" dirty="0"/>
          </a:p>
          <a:p>
            <a:pPr>
              <a:lnSpc>
                <a:spcPct val="100000"/>
              </a:lnSpc>
            </a:pPr>
            <a:r>
              <a:rPr lang="en-US" sz="2000" dirty="0" smtClean="0"/>
              <a:t>Bitbucket.com;</a:t>
            </a:r>
            <a:endParaRPr lang="en-US" sz="2000" dirty="0"/>
          </a:p>
          <a:p>
            <a:pPr>
              <a:lnSpc>
                <a:spcPct val="100000"/>
              </a:lnSpc>
            </a:pPr>
            <a:r>
              <a:rPr lang="en-US" sz="2000" dirty="0" smtClean="0"/>
              <a:t>Github.com.</a:t>
            </a:r>
            <a:endParaRPr lang="en-US" dirty="0"/>
          </a:p>
        </p:txBody>
      </p:sp>
      <p:pic>
        <p:nvPicPr>
          <p:cNvPr id="19458" name="Picture 2" descr="http://www.pchenry.com/Portals/0/Blog/Files/2/478/Windows-Live-Writer-Switching-to-TFS-but-tired-of-entering-i_12918-image_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6950" y="1730375"/>
            <a:ext cx="5705475" cy="415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1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tools</a:t>
            </a:r>
            <a:endParaRPr lang="en-US" dirty="0"/>
          </a:p>
        </p:txBody>
      </p:sp>
      <p:sp>
        <p:nvSpPr>
          <p:cNvPr id="4" name="Content Placeholder 3"/>
          <p:cNvSpPr>
            <a:spLocks noGrp="1"/>
          </p:cNvSpPr>
          <p:nvPr>
            <p:ph idx="1"/>
          </p:nvPr>
        </p:nvSpPr>
        <p:spPr>
          <a:xfrm>
            <a:off x="838198" y="1606550"/>
            <a:ext cx="4829177" cy="4351338"/>
          </a:xfrm>
        </p:spPr>
        <p:txBody>
          <a:bodyPr>
            <a:noAutofit/>
          </a:bodyPr>
          <a:lstStyle/>
          <a:p>
            <a:pPr marL="0" indent="0">
              <a:lnSpc>
                <a:spcPct val="100000"/>
              </a:lnSpc>
              <a:buNone/>
            </a:pPr>
            <a:r>
              <a:rPr lang="en-US" dirty="0" err="1" smtClean="0"/>
              <a:t>OneDrive</a:t>
            </a:r>
            <a:r>
              <a:rPr lang="en-US" dirty="0" smtClean="0"/>
              <a:t> &amp; Dropbox</a:t>
            </a:r>
            <a:br>
              <a:rPr lang="en-US" dirty="0" smtClean="0"/>
            </a:br>
            <a:r>
              <a:rPr lang="en-US" sz="1800" dirty="0" smtClean="0"/>
              <a:t>For files storage</a:t>
            </a:r>
            <a:br>
              <a:rPr lang="en-US" sz="1800" dirty="0" smtClean="0"/>
            </a:br>
            <a:endParaRPr lang="en-US" sz="2000" dirty="0" smtClean="0"/>
          </a:p>
          <a:p>
            <a:pPr marL="0" indent="0">
              <a:lnSpc>
                <a:spcPct val="100000"/>
              </a:lnSpc>
              <a:buNone/>
            </a:pPr>
            <a:r>
              <a:rPr lang="en-US" dirty="0" smtClean="0"/>
              <a:t>Google Docs &amp; Office 365 </a:t>
            </a:r>
            <a:br>
              <a:rPr lang="en-US" dirty="0" smtClean="0"/>
            </a:br>
            <a:r>
              <a:rPr lang="en-US" dirty="0" smtClean="0"/>
              <a:t>&amp; </a:t>
            </a:r>
            <a:r>
              <a:rPr lang="en-US" dirty="0" err="1" smtClean="0"/>
              <a:t>DocuSign</a:t>
            </a:r>
            <a:r>
              <a:rPr lang="en-US" dirty="0"/>
              <a:t/>
            </a:r>
            <a:br>
              <a:rPr lang="en-US" dirty="0"/>
            </a:br>
            <a:r>
              <a:rPr lang="en-US" sz="1800" dirty="0" smtClean="0"/>
              <a:t>For docs management</a:t>
            </a:r>
            <a:br>
              <a:rPr lang="en-US" sz="1800" dirty="0" smtClean="0"/>
            </a:br>
            <a:endParaRPr lang="en-US" sz="1800" dirty="0" smtClean="0"/>
          </a:p>
          <a:p>
            <a:pPr marL="0" indent="0">
              <a:lnSpc>
                <a:spcPct val="100000"/>
              </a:lnSpc>
              <a:buNone/>
            </a:pPr>
            <a:r>
              <a:rPr lang="en-US" dirty="0" smtClean="0"/>
              <a:t>Asana</a:t>
            </a:r>
            <a:r>
              <a:rPr lang="en-US" sz="2000" dirty="0" smtClean="0"/>
              <a:t/>
            </a:r>
            <a:br>
              <a:rPr lang="en-US" sz="2000" dirty="0" smtClean="0"/>
            </a:br>
            <a:r>
              <a:rPr lang="en-US" sz="1800" dirty="0" smtClean="0"/>
              <a:t>For task management</a:t>
            </a:r>
            <a:br>
              <a:rPr lang="en-US" sz="1800" dirty="0" smtClean="0"/>
            </a:br>
            <a:endParaRPr lang="en-US" sz="2000" dirty="0" smtClean="0"/>
          </a:p>
          <a:p>
            <a:pPr marL="0" indent="0">
              <a:lnSpc>
                <a:spcPct val="100000"/>
              </a:lnSpc>
              <a:buNone/>
            </a:pPr>
            <a:r>
              <a:rPr lang="en-US" dirty="0" err="1" smtClean="0"/>
              <a:t>Bitrix</a:t>
            </a:r>
            <a:r>
              <a:rPr lang="en-US" dirty="0" smtClean="0"/>
              <a:t> 24</a:t>
            </a:r>
            <a:br>
              <a:rPr lang="en-US" dirty="0" smtClean="0"/>
            </a:br>
            <a:r>
              <a:rPr lang="en-US" sz="1800" dirty="0" smtClean="0"/>
              <a:t>CRM</a:t>
            </a:r>
            <a:endParaRPr lang="en-US" sz="2000" dirty="0"/>
          </a:p>
        </p:txBody>
      </p:sp>
      <p:pic>
        <p:nvPicPr>
          <p:cNvPr id="20484" name="Picture 4" descr="http://www.dmcinfo.com/Portals/0/2012%20Web%20Reskin%20Graphics/Office-365-Infograph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8768" y="636587"/>
            <a:ext cx="5374432" cy="5326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1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baseline="30000" dirty="0" smtClean="0"/>
              <a:t>rd</a:t>
            </a:r>
            <a:r>
              <a:rPr lang="en-US" dirty="0" smtClean="0"/>
              <a:t> party tools and services</a:t>
            </a:r>
            <a:endParaRPr lang="en-US" dirty="0"/>
          </a:p>
        </p:txBody>
      </p:sp>
      <p:sp>
        <p:nvSpPr>
          <p:cNvPr id="4" name="Content Placeholder 3"/>
          <p:cNvSpPr>
            <a:spLocks noGrp="1"/>
          </p:cNvSpPr>
          <p:nvPr>
            <p:ph idx="1"/>
          </p:nvPr>
        </p:nvSpPr>
        <p:spPr>
          <a:xfrm>
            <a:off x="838198" y="1825625"/>
            <a:ext cx="4829177" cy="4351338"/>
          </a:xfrm>
        </p:spPr>
        <p:txBody>
          <a:bodyPr>
            <a:noAutofit/>
          </a:bodyPr>
          <a:lstStyle/>
          <a:p>
            <a:pPr marL="0" indent="0">
              <a:lnSpc>
                <a:spcPct val="100000"/>
              </a:lnSpc>
              <a:buNone/>
            </a:pPr>
            <a:r>
              <a:rPr lang="en-US" dirty="0" err="1" smtClean="0"/>
              <a:t>Telerik</a:t>
            </a:r>
            <a:r>
              <a:rPr lang="en-US" dirty="0" smtClean="0"/>
              <a:t/>
            </a:r>
            <a:br>
              <a:rPr lang="en-US" dirty="0" smtClean="0"/>
            </a:br>
            <a:r>
              <a:rPr lang="en-US" sz="2000" dirty="0" smtClean="0"/>
              <a:t>Controls &amp; tools</a:t>
            </a:r>
          </a:p>
          <a:p>
            <a:pPr marL="0" indent="0">
              <a:lnSpc>
                <a:spcPct val="100000"/>
              </a:lnSpc>
              <a:buNone/>
            </a:pPr>
            <a:r>
              <a:rPr lang="en-US" dirty="0" err="1" smtClean="0"/>
              <a:t>Xamarin</a:t>
            </a:r>
            <a:r>
              <a:rPr lang="en-US" sz="2000" dirty="0" smtClean="0"/>
              <a:t/>
            </a:r>
            <a:br>
              <a:rPr lang="en-US" sz="2000" dirty="0" smtClean="0"/>
            </a:br>
            <a:r>
              <a:rPr lang="en-US" sz="2000" dirty="0" smtClean="0"/>
              <a:t>For cross platform development</a:t>
            </a:r>
          </a:p>
          <a:p>
            <a:pPr marL="0" lvl="0" indent="0">
              <a:lnSpc>
                <a:spcPct val="100000"/>
              </a:lnSpc>
              <a:buNone/>
            </a:pPr>
            <a:r>
              <a:rPr lang="en-US" dirty="0" err="1" smtClean="0">
                <a:solidFill>
                  <a:prstClr val="black"/>
                </a:solidFill>
              </a:rPr>
              <a:t>RedGate</a:t>
            </a:r>
            <a:r>
              <a:rPr lang="en-US" sz="2000" dirty="0">
                <a:solidFill>
                  <a:prstClr val="black"/>
                </a:solidFill>
              </a:rPr>
              <a:t/>
            </a:r>
            <a:br>
              <a:rPr lang="en-US" sz="2000" dirty="0">
                <a:solidFill>
                  <a:prstClr val="black"/>
                </a:solidFill>
              </a:rPr>
            </a:br>
            <a:r>
              <a:rPr lang="en-US" sz="2000" dirty="0"/>
              <a:t>SQL </a:t>
            </a:r>
            <a:r>
              <a:rPr lang="en-US" sz="2000" dirty="0" smtClean="0"/>
              <a:t>Server</a:t>
            </a:r>
            <a:r>
              <a:rPr lang="en-US" sz="2000" dirty="0"/>
              <a:t>, .NET, </a:t>
            </a:r>
            <a:r>
              <a:rPr lang="en-US" sz="2000" dirty="0" smtClean="0"/>
              <a:t>Oracle tools</a:t>
            </a:r>
          </a:p>
          <a:p>
            <a:pPr marL="0" lvl="0" indent="0">
              <a:lnSpc>
                <a:spcPct val="100000"/>
              </a:lnSpc>
              <a:buNone/>
            </a:pPr>
            <a:r>
              <a:rPr lang="en-US" dirty="0" err="1" smtClean="0">
                <a:solidFill>
                  <a:prstClr val="black"/>
                </a:solidFill>
              </a:rPr>
              <a:t>Pluralsight</a:t>
            </a:r>
            <a:r>
              <a:rPr lang="en-US" dirty="0" smtClean="0">
                <a:solidFill>
                  <a:prstClr val="black"/>
                </a:solidFill>
              </a:rPr>
              <a:t> </a:t>
            </a:r>
            <a:br>
              <a:rPr lang="en-US" dirty="0" smtClean="0">
                <a:solidFill>
                  <a:prstClr val="black"/>
                </a:solidFill>
              </a:rPr>
            </a:br>
            <a:r>
              <a:rPr lang="en-US" sz="2000" dirty="0">
                <a:solidFill>
                  <a:prstClr val="black"/>
                </a:solidFill>
              </a:rPr>
              <a:t>Hardcore Dev and IT Training</a:t>
            </a:r>
            <a:endParaRPr lang="en-US" sz="2000" dirty="0" smtClean="0">
              <a:solidFill>
                <a:prstClr val="black"/>
              </a:solidFill>
            </a:endParaRPr>
          </a:p>
          <a:p>
            <a:pPr marL="0" lvl="0" indent="0">
              <a:lnSpc>
                <a:spcPct val="100000"/>
              </a:lnSpc>
              <a:buNone/>
            </a:pPr>
            <a:endParaRPr lang="en-US" sz="2000" dirty="0" smtClean="0"/>
          </a:p>
        </p:txBody>
      </p:sp>
      <p:pic>
        <p:nvPicPr>
          <p:cNvPr id="21506" name="Picture 2" descr="https://xamarin.com/images/studio/screensho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8853" y="1681163"/>
            <a:ext cx="6520571" cy="4125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36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
            </a:r>
            <a:br>
              <a:rPr lang="ru-RU" dirty="0" smtClean="0"/>
            </a:br>
            <a:r>
              <a:rPr lang="ru-RU" dirty="0"/>
              <a:t/>
            </a:r>
            <a:br>
              <a:rPr lang="ru-RU" dirty="0"/>
            </a:br>
            <a:r>
              <a:rPr lang="ru-RU" dirty="0" smtClean="0"/>
              <a:t/>
            </a:r>
            <a:br>
              <a:rPr lang="ru-RU" dirty="0" smtClean="0"/>
            </a:br>
            <a:r>
              <a:rPr lang="ru-RU" dirty="0"/>
              <a:t/>
            </a:r>
            <a:br>
              <a:rPr lang="ru-RU" dirty="0"/>
            </a:br>
            <a:r>
              <a:rPr lang="ru-RU" dirty="0" smtClean="0"/>
              <a:t/>
            </a:r>
            <a:br>
              <a:rPr lang="ru-RU" dirty="0" smtClean="0"/>
            </a:br>
            <a:r>
              <a:rPr lang="ru-RU" dirty="0"/>
              <a:t/>
            </a:r>
            <a:br>
              <a:rPr lang="ru-RU" dirty="0"/>
            </a:br>
            <a:r>
              <a:rPr lang="en-US" dirty="0" smtClean="0"/>
              <a:t>Q&amp;A</a:t>
            </a:r>
            <a:endParaRPr lang="en-US" dirty="0"/>
          </a:p>
        </p:txBody>
      </p:sp>
      <p:sp>
        <p:nvSpPr>
          <p:cNvPr id="3" name="Content Placeholder 2"/>
          <p:cNvSpPr>
            <a:spLocks noGrp="1"/>
          </p:cNvSpPr>
          <p:nvPr>
            <p:ph idx="1"/>
          </p:nvPr>
        </p:nvSpPr>
        <p:spPr/>
        <p:txBody>
          <a:bodyPr/>
          <a:lstStyle/>
          <a:p>
            <a:pPr marL="0" indent="0">
              <a:buNone/>
            </a:pPr>
            <a:endParaRPr lang="en-US" dirty="0" smtClean="0">
              <a:hlinkClick r:id="rId2"/>
            </a:endParaRPr>
          </a:p>
          <a:p>
            <a:pPr marL="0" indent="0">
              <a:buNone/>
            </a:pPr>
            <a:endParaRPr lang="en-US" dirty="0">
              <a:hlinkClick r:id="rId2"/>
            </a:endParaRPr>
          </a:p>
          <a:p>
            <a:pPr marL="0" indent="0">
              <a:buNone/>
            </a:pPr>
            <a:endParaRPr lang="en-US" dirty="0" smtClean="0">
              <a:hlinkClick r:id="rId2"/>
            </a:endParaRPr>
          </a:p>
          <a:p>
            <a:pPr marL="0" indent="0">
              <a:buNone/>
            </a:pPr>
            <a:r>
              <a:rPr lang="en-US" dirty="0" smtClean="0">
                <a:hlinkClick r:id="rId2"/>
              </a:rPr>
              <a:t>Alex.Krakovetskiy@devrain.com</a:t>
            </a:r>
            <a:endParaRPr lang="en-US" dirty="0" smtClean="0"/>
          </a:p>
          <a:p>
            <a:pPr marL="0" indent="0">
              <a:buNone/>
            </a:pPr>
            <a:r>
              <a:rPr lang="en-US" dirty="0" smtClean="0"/>
              <a:t>@</a:t>
            </a:r>
            <a:r>
              <a:rPr lang="en-US" dirty="0" err="1" smtClean="0"/>
              <a:t>msugvnua</a:t>
            </a:r>
            <a:endParaRPr lang="en-US" dirty="0" smtClean="0"/>
          </a:p>
          <a:p>
            <a:pPr marL="0" indent="0">
              <a:buNone/>
            </a:pPr>
            <a:endParaRPr lang="en-US" dirty="0"/>
          </a:p>
        </p:txBody>
      </p:sp>
    </p:spTree>
    <p:extLst>
      <p:ext uri="{BB962C8B-B14F-4D97-AF65-F5344CB8AC3E}">
        <p14:creationId xmlns:p14="http://schemas.microsoft.com/office/powerpoint/2010/main" val="389252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http://nevsepic.com.ua/uploads/posts/2011-06/1309256830_yu-567_www.nevsepic.com.u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69" y="-81997"/>
            <a:ext cx="12370973" cy="7731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293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1636152"/>
            <a:ext cx="11653525" cy="1343082"/>
          </a:xfrm>
        </p:spPr>
        <p:txBody>
          <a:bodyPr/>
          <a:lstStyle/>
          <a:p>
            <a:r>
              <a:rPr lang="en-US" sz="6000" dirty="0" smtClean="0"/>
              <a:t/>
            </a:r>
            <a:br>
              <a:rPr lang="en-US" sz="6000" dirty="0" smtClean="0"/>
            </a:br>
            <a:r>
              <a:rPr lang="en-US" sz="6000" dirty="0" smtClean="0"/>
              <a:t>~80</a:t>
            </a:r>
            <a:r>
              <a:rPr lang="en-US" sz="6000" dirty="0"/>
              <a:t>% </a:t>
            </a:r>
            <a:r>
              <a:rPr lang="en-US" sz="6000" dirty="0" smtClean="0"/>
              <a:t>of projects are not successful</a:t>
            </a:r>
            <a:r>
              <a:rPr lang="ru-RU" sz="6470" dirty="0"/>
              <a:t/>
            </a:r>
            <a:br>
              <a:rPr lang="ru-RU" sz="6470" dirty="0"/>
            </a:br>
            <a:r>
              <a:rPr lang="ru-RU" sz="2353" dirty="0"/>
              <a:t/>
            </a:r>
            <a:br>
              <a:rPr lang="ru-RU" sz="2353" dirty="0"/>
            </a:br>
            <a:r>
              <a:rPr lang="en-US" sz="2353" dirty="0" smtClean="0"/>
              <a:t> * project considered successful if budget and schedule exceed not more than 20%     </a:t>
            </a:r>
            <a:br>
              <a:rPr lang="en-US" sz="2353" dirty="0" smtClean="0"/>
            </a:br>
            <a:r>
              <a:rPr lang="en-US" sz="2353" dirty="0" smtClean="0"/>
              <a:t>   compared from the planned ones</a:t>
            </a:r>
            <a:endParaRPr lang="en-US" sz="6470" dirty="0"/>
          </a:p>
        </p:txBody>
      </p:sp>
    </p:spTree>
    <p:extLst>
      <p:ext uri="{BB962C8B-B14F-4D97-AF65-F5344CB8AC3E}">
        <p14:creationId xmlns:p14="http://schemas.microsoft.com/office/powerpoint/2010/main" val="64147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issues</a:t>
            </a:r>
            <a:endParaRPr lang="en-US" dirty="0"/>
          </a:p>
        </p:txBody>
      </p:sp>
      <p:sp>
        <p:nvSpPr>
          <p:cNvPr id="4" name="Content Placeholder 3"/>
          <p:cNvSpPr>
            <a:spLocks noGrp="1"/>
          </p:cNvSpPr>
          <p:nvPr>
            <p:ph idx="1"/>
          </p:nvPr>
        </p:nvSpPr>
        <p:spPr>
          <a:xfrm>
            <a:off x="838199" y="1882775"/>
            <a:ext cx="8921621" cy="4351338"/>
          </a:xfrm>
        </p:spPr>
        <p:txBody>
          <a:bodyPr>
            <a:normAutofit/>
          </a:bodyPr>
          <a:lstStyle/>
          <a:p>
            <a:pPr marL="457200" indent="-457200">
              <a:lnSpc>
                <a:spcPct val="120000"/>
              </a:lnSpc>
              <a:buFont typeface="+mj-lt"/>
              <a:buAutoNum type="arabicPeriod"/>
            </a:pPr>
            <a:r>
              <a:rPr lang="en-US" sz="2400" dirty="0" smtClean="0"/>
              <a:t>Requirements.</a:t>
            </a:r>
          </a:p>
          <a:p>
            <a:pPr marL="457200" indent="-457200">
              <a:lnSpc>
                <a:spcPct val="120000"/>
              </a:lnSpc>
              <a:buFont typeface="+mj-lt"/>
              <a:buAutoNum type="arabicPeriod"/>
            </a:pPr>
            <a:r>
              <a:rPr lang="en-US" sz="2400" dirty="0" smtClean="0"/>
              <a:t>Estimates. </a:t>
            </a:r>
          </a:p>
          <a:p>
            <a:pPr marL="457200" indent="-457200">
              <a:lnSpc>
                <a:spcPct val="120000"/>
              </a:lnSpc>
              <a:buFont typeface="+mj-lt"/>
              <a:buAutoNum type="arabicPeriod"/>
            </a:pPr>
            <a:r>
              <a:rPr lang="en-US" sz="2400" dirty="0" smtClean="0"/>
              <a:t>Communication.</a:t>
            </a:r>
          </a:p>
          <a:p>
            <a:pPr marL="457200" indent="-457200">
              <a:lnSpc>
                <a:spcPct val="120000"/>
              </a:lnSpc>
              <a:buFont typeface="+mj-lt"/>
              <a:buAutoNum type="arabicPeriod"/>
            </a:pPr>
            <a:r>
              <a:rPr lang="en-US" sz="2400" dirty="0" smtClean="0"/>
              <a:t>Technologies.</a:t>
            </a:r>
            <a:endParaRPr lang="ru-RU" sz="2400" dirty="0" smtClean="0"/>
          </a:p>
          <a:p>
            <a:pPr marL="457200" indent="-457200">
              <a:lnSpc>
                <a:spcPct val="120000"/>
              </a:lnSpc>
              <a:buFont typeface="+mj-lt"/>
              <a:buAutoNum type="arabicPeriod"/>
            </a:pPr>
            <a:r>
              <a:rPr lang="en-US" sz="2400" dirty="0" smtClean="0"/>
              <a:t>Cost.</a:t>
            </a:r>
          </a:p>
          <a:p>
            <a:pPr marL="457200" indent="-457200">
              <a:lnSpc>
                <a:spcPct val="120000"/>
              </a:lnSpc>
              <a:buFont typeface="+mj-lt"/>
              <a:buAutoNum type="arabicPeriod"/>
            </a:pPr>
            <a:endParaRPr lang="en-US" sz="2400" dirty="0" smtClean="0"/>
          </a:p>
        </p:txBody>
      </p:sp>
    </p:spTree>
    <p:extLst>
      <p:ext uri="{BB962C8B-B14F-4D97-AF65-F5344CB8AC3E}">
        <p14:creationId xmlns:p14="http://schemas.microsoft.com/office/powerpoint/2010/main" val="260350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t>
            </a:r>
            <a:r>
              <a:rPr lang="en-US" dirty="0"/>
              <a:t>cost </a:t>
            </a:r>
            <a:r>
              <a:rPr lang="en-US" dirty="0" smtClean="0"/>
              <a:t>(cone </a:t>
            </a:r>
            <a:r>
              <a:rPr lang="en-US" dirty="0"/>
              <a:t>of </a:t>
            </a:r>
            <a:r>
              <a:rPr lang="en-US" dirty="0" smtClean="0"/>
              <a:t>uncertainty)</a:t>
            </a:r>
            <a:endParaRPr lang="en-US" dirty="0"/>
          </a:p>
        </p:txBody>
      </p:sp>
      <p:sp>
        <p:nvSpPr>
          <p:cNvPr id="4" name="Content Placeholder 3"/>
          <p:cNvSpPr>
            <a:spLocks noGrp="1"/>
          </p:cNvSpPr>
          <p:nvPr>
            <p:ph idx="1"/>
          </p:nvPr>
        </p:nvSpPr>
        <p:spPr>
          <a:xfrm>
            <a:off x="838200" y="1825625"/>
            <a:ext cx="4800600" cy="4351338"/>
          </a:xfrm>
        </p:spPr>
        <p:txBody>
          <a:bodyPr>
            <a:normAutofit fontScale="77500" lnSpcReduction="20000"/>
          </a:bodyPr>
          <a:lstStyle/>
          <a:p>
            <a:pPr marL="0" indent="0">
              <a:lnSpc>
                <a:spcPct val="120000"/>
              </a:lnSpc>
              <a:buNone/>
            </a:pPr>
            <a:r>
              <a:rPr lang="en-US" dirty="0" smtClean="0"/>
              <a:t>At </a:t>
            </a:r>
            <a:r>
              <a:rPr lang="en-US" dirty="0"/>
              <a:t>the beginning of any project we don’t know exactly how long a project is going to take</a:t>
            </a:r>
            <a:r>
              <a:rPr lang="en-US" dirty="0" smtClean="0"/>
              <a:t>.</a:t>
            </a:r>
          </a:p>
          <a:p>
            <a:pPr marL="0" indent="0">
              <a:lnSpc>
                <a:spcPct val="120000"/>
              </a:lnSpc>
              <a:buNone/>
            </a:pPr>
            <a:r>
              <a:rPr lang="en-US" dirty="0" smtClean="0"/>
              <a:t/>
            </a:r>
            <a:br>
              <a:rPr lang="en-US" dirty="0" smtClean="0"/>
            </a:br>
            <a:r>
              <a:rPr lang="en-US" dirty="0" smtClean="0"/>
              <a:t>No </a:t>
            </a:r>
            <a:r>
              <a:rPr lang="en-US" dirty="0"/>
              <a:t>two ever projects have:</a:t>
            </a:r>
          </a:p>
          <a:p>
            <a:pPr>
              <a:lnSpc>
                <a:spcPct val="120000"/>
              </a:lnSpc>
            </a:pPr>
            <a:r>
              <a:rPr lang="en-US" dirty="0"/>
              <a:t>The same requirements.</a:t>
            </a:r>
          </a:p>
          <a:p>
            <a:pPr>
              <a:lnSpc>
                <a:spcPct val="120000"/>
              </a:lnSpc>
            </a:pPr>
            <a:r>
              <a:rPr lang="en-US" dirty="0"/>
              <a:t>The same people.</a:t>
            </a:r>
          </a:p>
          <a:p>
            <a:pPr>
              <a:lnSpc>
                <a:spcPct val="120000"/>
              </a:lnSpc>
            </a:pPr>
            <a:r>
              <a:rPr lang="en-US" dirty="0"/>
              <a:t>The same business context.</a:t>
            </a:r>
          </a:p>
          <a:p>
            <a:pPr>
              <a:lnSpc>
                <a:spcPct val="120000"/>
              </a:lnSpc>
            </a:pPr>
            <a:r>
              <a:rPr lang="en-US" dirty="0"/>
              <a:t>The same technology.</a:t>
            </a:r>
          </a:p>
          <a:p>
            <a:pPr>
              <a:lnSpc>
                <a:spcPct val="120000"/>
              </a:lnSpc>
            </a:pPr>
            <a:r>
              <a:rPr lang="en-US" dirty="0"/>
              <a:t>The same priorities &amp; constraints.</a:t>
            </a:r>
          </a:p>
          <a:p>
            <a:pPr marL="0" indent="0">
              <a:lnSpc>
                <a:spcPct val="120000"/>
              </a:lnSpc>
              <a:buNone/>
            </a:pPr>
            <a:endParaRPr lang="en-US" dirty="0"/>
          </a:p>
        </p:txBody>
      </p:sp>
      <p:pic>
        <p:nvPicPr>
          <p:cNvPr id="6" name="Picture 4" descr="http://shmaliy.com/resources/articles/10/654/Estimation_Cone_of_Uncertain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825625"/>
            <a:ext cx="5715000" cy="41433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5600700" y="1661319"/>
            <a:ext cx="6343650" cy="4371975"/>
          </a:xfrm>
          <a:prstGeom prst="rect">
            <a:avLst/>
          </a:prstGeom>
        </p:spPr>
      </p:pic>
    </p:spTree>
    <p:extLst>
      <p:ext uri="{BB962C8B-B14F-4D97-AF65-F5344CB8AC3E}">
        <p14:creationId xmlns:p14="http://schemas.microsoft.com/office/powerpoint/2010/main" val="426595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is non-linear process</a:t>
            </a:r>
            <a:endParaRPr lang="en-US" dirty="0"/>
          </a:p>
        </p:txBody>
      </p:sp>
      <p:sp>
        <p:nvSpPr>
          <p:cNvPr id="4" name="Content Placeholder 3"/>
          <p:cNvSpPr>
            <a:spLocks noGrp="1"/>
          </p:cNvSpPr>
          <p:nvPr>
            <p:ph idx="1"/>
          </p:nvPr>
        </p:nvSpPr>
        <p:spPr>
          <a:xfrm>
            <a:off x="838199" y="1882775"/>
            <a:ext cx="5229225" cy="4351338"/>
          </a:xfrm>
        </p:spPr>
        <p:txBody>
          <a:bodyPr>
            <a:normAutofit/>
          </a:bodyPr>
          <a:lstStyle/>
          <a:p>
            <a:pPr marL="457200" indent="-457200">
              <a:lnSpc>
                <a:spcPct val="120000"/>
              </a:lnSpc>
              <a:buFont typeface="+mj-lt"/>
              <a:buAutoNum type="arabicPeriod"/>
            </a:pPr>
            <a:r>
              <a:rPr lang="en-US" sz="2400" dirty="0" smtClean="0"/>
              <a:t>Increasing number of team members == increasing of communication complexity.</a:t>
            </a:r>
          </a:p>
          <a:p>
            <a:pPr marL="457200" indent="-457200">
              <a:lnSpc>
                <a:spcPct val="120000"/>
              </a:lnSpc>
              <a:buFont typeface="+mj-lt"/>
              <a:buAutoNum type="arabicPeriod"/>
            </a:pPr>
            <a:r>
              <a:rPr lang="en-US" sz="2400" dirty="0" smtClean="0"/>
              <a:t>Development is not about time and resources, it is about people and services.</a:t>
            </a:r>
          </a:p>
          <a:p>
            <a:pPr marL="457200" indent="-457200">
              <a:lnSpc>
                <a:spcPct val="120000"/>
              </a:lnSpc>
              <a:buFont typeface="+mj-lt"/>
              <a:buAutoNum type="arabicPeriod"/>
            </a:pPr>
            <a:r>
              <a:rPr lang="en-US" sz="2400" dirty="0" smtClean="0"/>
              <a:t>Productivity of junior/middle developer and “guru” may differ up to 5-10 times.</a:t>
            </a:r>
          </a:p>
        </p:txBody>
      </p:sp>
      <p:pic>
        <p:nvPicPr>
          <p:cNvPr id="1026" name="Picture 2" descr="http://2.bp.blogspot.com/-e-cMVFp5C78/T6N3olQGBiI/AAAAAAAAASY/BQgnG4FD0Gc/s1600/extrapola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99" y="1867706"/>
            <a:ext cx="5267325" cy="3370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33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Parkinson's </a:t>
            </a:r>
            <a:r>
              <a:rPr lang="en-US" dirty="0"/>
              <a:t>Law</a:t>
            </a:r>
          </a:p>
        </p:txBody>
      </p:sp>
      <p:sp>
        <p:nvSpPr>
          <p:cNvPr id="4" name="Content Placeholder 3"/>
          <p:cNvSpPr>
            <a:spLocks noGrp="1"/>
          </p:cNvSpPr>
          <p:nvPr>
            <p:ph idx="1"/>
          </p:nvPr>
        </p:nvSpPr>
        <p:spPr>
          <a:xfrm>
            <a:off x="838200" y="2016125"/>
            <a:ext cx="4257675" cy="4351338"/>
          </a:xfrm>
        </p:spPr>
        <p:txBody>
          <a:bodyPr>
            <a:normAutofit/>
          </a:bodyPr>
          <a:lstStyle/>
          <a:p>
            <a:pPr marL="0" indent="0">
              <a:lnSpc>
                <a:spcPct val="120000"/>
              </a:lnSpc>
              <a:buNone/>
            </a:pPr>
            <a:r>
              <a:rPr lang="en-US" dirty="0" smtClean="0"/>
              <a:t>Parkinson's </a:t>
            </a:r>
            <a:r>
              <a:rPr lang="en-US" dirty="0"/>
              <a:t>Law states that work expands to fill the time available for it.</a:t>
            </a:r>
            <a:br>
              <a:rPr lang="en-US" dirty="0"/>
            </a:br>
            <a:r>
              <a:rPr lang="en-US" dirty="0"/>
              <a:t/>
            </a:r>
            <a:br>
              <a:rPr lang="en-US" dirty="0"/>
            </a:br>
            <a:r>
              <a:rPr lang="en-US" dirty="0"/>
              <a:t>Result? Extra time gained is wasted.</a:t>
            </a:r>
          </a:p>
        </p:txBody>
      </p:sp>
      <p:pic>
        <p:nvPicPr>
          <p:cNvPr id="7" name="Picture 2" descr="http://skysigal.xact-solutions.com/Portals/SkySigal/images/Blog/WLW/0b1c98b0418f_C839/image15%5B1%5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325" y="2230437"/>
            <a:ext cx="6019223" cy="2842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855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3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3349</TotalTime>
  <Words>908</Words>
  <Application>Microsoft Office PowerPoint</Application>
  <PresentationFormat>Widescreen</PresentationFormat>
  <Paragraphs>158</Paragraphs>
  <Slides>33</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33</vt:i4>
      </vt:variant>
    </vt:vector>
  </HeadingPairs>
  <TitlesOfParts>
    <vt:vector size="42" baseType="lpstr">
      <vt:lpstr>ＭＳ Ｐゴシック</vt:lpstr>
      <vt:lpstr>Arial</vt:lpstr>
      <vt:lpstr>Avenir LT Pro 45 Book</vt:lpstr>
      <vt:lpstr>Calibri</vt:lpstr>
      <vt:lpstr>Segoe UI</vt:lpstr>
      <vt:lpstr>Segoe UI Light</vt:lpstr>
      <vt:lpstr>Office Theme</vt:lpstr>
      <vt:lpstr>2_5-30405_Build_Template_16x9_LightBlue_Color_Background</vt:lpstr>
      <vt:lpstr>3_5-30405_Build_Template_16x9_LightBlue_Color_Background</vt:lpstr>
      <vt:lpstr>https://www.youtube.com/watch?v=6pPP67Qu9K8 </vt:lpstr>
      <vt:lpstr>Заказчик-исполнитель: распространенные ошибки и способы избежания  Oleksandr Krakovetskyi CEO, DevRain Solutions @msugvnua, alex.krakovetskiy@devrain.com</vt:lpstr>
      <vt:lpstr>About</vt:lpstr>
      <vt:lpstr>PowerPoint Presentation</vt:lpstr>
      <vt:lpstr> ~80% of projects are not successful   * project considered successful if budget and schedule exceed not more than 20%         compared from the planned ones</vt:lpstr>
      <vt:lpstr>Common issues</vt:lpstr>
      <vt:lpstr>Error cost (cone of uncertainty)</vt:lpstr>
      <vt:lpstr>Development is non-linear process</vt:lpstr>
      <vt:lpstr>Parkinson's Law</vt:lpstr>
      <vt:lpstr>Pareto Law</vt:lpstr>
      <vt:lpstr>Zone of improbability</vt:lpstr>
      <vt:lpstr>“Zero” stage</vt:lpstr>
      <vt:lpstr>Very simple estimation model</vt:lpstr>
      <vt:lpstr>Simple estimation model</vt:lpstr>
      <vt:lpstr>Guesstimation</vt:lpstr>
      <vt:lpstr>Two estimations (best/worse cases)</vt:lpstr>
      <vt:lpstr>Probability estimation model (Shazam)</vt:lpstr>
      <vt:lpstr>Different goals</vt:lpstr>
      <vt:lpstr>Communication</vt:lpstr>
      <vt:lpstr>Communication</vt:lpstr>
      <vt:lpstr>Roles not titles</vt:lpstr>
      <vt:lpstr>Peter principle</vt:lpstr>
      <vt:lpstr>Process highlights</vt:lpstr>
      <vt:lpstr>Process highlights</vt:lpstr>
      <vt:lpstr>       What tools we use</vt:lpstr>
      <vt:lpstr>UX/UI &amp; Prototyping</vt:lpstr>
      <vt:lpstr>Collaboration</vt:lpstr>
      <vt:lpstr>Collaboration</vt:lpstr>
      <vt:lpstr>Communication</vt:lpstr>
      <vt:lpstr>Source control</vt:lpstr>
      <vt:lpstr>Other tools</vt:lpstr>
      <vt:lpstr>3rd party tools and services</vt:lpstr>
      <vt:lpstr>      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Oleg Katerinyuk (Ancor Personnel)</dc:creator>
  <cp:lastModifiedBy>Oleksandr Krakovetskiy</cp:lastModifiedBy>
  <cp:revision>111</cp:revision>
  <dcterms:created xsi:type="dcterms:W3CDTF">2013-04-04T08:15:00Z</dcterms:created>
  <dcterms:modified xsi:type="dcterms:W3CDTF">2016-04-01T11:12:03Z</dcterms:modified>
</cp:coreProperties>
</file>