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8" r:id="rId9"/>
    <p:sldId id="269" r:id="rId10"/>
    <p:sldId id="270" r:id="rId11"/>
    <p:sldId id="271" r:id="rId12"/>
    <p:sldId id="272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6" d="100"/>
          <a:sy n="86" d="100"/>
        </p:scale>
        <p:origin x="-528" y="-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8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616275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может уже написать другое название, например, психологическая службы Одещины или еще как то. Ну к примеру, начинался проект как …. но расширившись обрел название … Ведь теперь уже не только школьные психологи, а вообще практические психологи + социальные педагоги + методисты и т.д.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Второй пункт - Областные, Киевский городской учебно-методические кабинеты (центры) психологической службы системы образования (так они называются официально)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пункт третий - районные (городские) центры </a:t>
            </a: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практической психологии и социальной работы (методисты, которые отвечают за психологическу службу) - у нас в области есть только методисты психологической службы районных (городских) методических кабинетов</a:t>
            </a: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ru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четвертый пункт - не просто психолог, а практический психолог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тут тоже самое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ru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тут тоже областные центры и районные по другому называются, а психологи - практические психологи.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599" cy="2618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599" cy="173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599" cy="2736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2"/>
            <a:ext cx="8520599" cy="1056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599" cy="1122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897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897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7999" cy="100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7999" cy="4239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2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197" cy="197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>
              <a:spcBef>
                <a:spcPts val="0"/>
              </a:spcBef>
              <a:buClr>
                <a:schemeClr val="dk1"/>
              </a:buClr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2"/>
            <a:ext cx="4045197" cy="164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ru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5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99" cy="4555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fld id="{00000000-1234-1234-1234-123412341234}" type="slidenum">
              <a:rPr lang="ru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ru" sz="1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split orient="vert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facebook.com/events/362046923966035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abrika.od.ua/" TargetMode="External"/><Relationship Id="rId7" Type="http://schemas.openxmlformats.org/officeDocument/2006/relationships/hyperlink" Target="mailto:ocpp@%20i.u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olegnd63@gmail.com" TargetMode="External"/><Relationship Id="rId5" Type="http://schemas.openxmlformats.org/officeDocument/2006/relationships/hyperlink" Target="http://odessaedu.net/" TargetMode="External"/><Relationship Id="rId4" Type="http://schemas.openxmlformats.org/officeDocument/2006/relationships/hyperlink" Target="http://vilnaosvita.org.ua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570450" y="4113700"/>
            <a:ext cx="8003100" cy="186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1800" b="0" i="0" u="none" strike="noStrike" cap="none">
                <a:solidFill>
                  <a:srgbClr val="783F04"/>
                </a:solidFill>
                <a:latin typeface="Verdana"/>
                <a:ea typeface="Verdana"/>
                <a:cs typeface="Verdana"/>
                <a:sym typeface="Verdana"/>
              </a:rPr>
              <a:t>Ми не аналізуємо, ми створюємо відкриті дані. 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1800" b="0" i="0" u="none" strike="noStrike" cap="none">
                <a:solidFill>
                  <a:srgbClr val="783F04"/>
                </a:solidFill>
                <a:latin typeface="Verdana"/>
                <a:ea typeface="Verdana"/>
                <a:cs typeface="Verdana"/>
                <a:sym typeface="Verdana"/>
              </a:rPr>
              <a:t>Ми пропонуємо їх Вам. 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2400" b="1" i="0" u="none" strike="noStrike" cap="none">
                <a:solidFill>
                  <a:srgbClr val="783F04"/>
                </a:solidFill>
                <a:highlight>
                  <a:srgbClr val="FFF2CC"/>
                </a:highlight>
                <a:latin typeface="Verdana"/>
                <a:ea typeface="Verdana"/>
                <a:cs typeface="Verdana"/>
                <a:sym typeface="Verdana"/>
              </a:rPr>
              <a:t>Для визначення проблем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2400" b="1" i="0" u="none" strike="noStrike" cap="none">
                <a:solidFill>
                  <a:srgbClr val="783F04"/>
                </a:solidFill>
                <a:highlight>
                  <a:srgbClr val="FFF2CC"/>
                </a:highlight>
                <a:latin typeface="Verdana"/>
                <a:ea typeface="Verdana"/>
                <a:cs typeface="Verdana"/>
                <a:sym typeface="Verdana"/>
              </a:rPr>
              <a:t>та контролю за їхнім вирішенням!</a:t>
            </a:r>
          </a:p>
        </p:txBody>
      </p:sp>
      <p:sp>
        <p:nvSpPr>
          <p:cNvPr id="53" name="Shape 53"/>
          <p:cNvSpPr/>
          <p:nvPr/>
        </p:nvSpPr>
        <p:spPr>
          <a:xfrm>
            <a:off x="1475654" y="836712"/>
            <a:ext cx="1440159" cy="569304"/>
          </a:xfrm>
          <a:prstGeom prst="rect">
            <a:avLst/>
          </a:prstGeom>
          <a:solidFill>
            <a:srgbClr val="783F04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" name="Shape 54" descr="logo00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67350" y="947916"/>
            <a:ext cx="1278373" cy="3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3135600" y="898287"/>
            <a:ext cx="4515900" cy="59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ct val="25000"/>
              <a:buFont typeface="Arial"/>
              <a:buNone/>
            </a:pPr>
            <a:r>
              <a:rPr lang="ru" sz="1400" b="0" i="1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EGAP Challenge July 15-17, 2016</a:t>
            </a:r>
          </a:p>
        </p:txBody>
      </p:sp>
      <p:sp>
        <p:nvSpPr>
          <p:cNvPr id="56" name="Shape 56"/>
          <p:cNvSpPr txBox="1"/>
          <p:nvPr/>
        </p:nvSpPr>
        <p:spPr>
          <a:xfrm>
            <a:off x="440250" y="1950600"/>
            <a:ext cx="8263499" cy="2039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ct val="25000"/>
              <a:buFont typeface="Verdana"/>
              <a:buNone/>
            </a:pPr>
            <a:r>
              <a:rPr lang="ru" sz="3600" b="0" i="0" u="none" strike="noStrike" cap="none">
                <a:solidFill>
                  <a:srgbClr val="783F04"/>
                </a:solidFill>
                <a:latin typeface="Verdana"/>
                <a:ea typeface="Verdana"/>
                <a:cs typeface="Verdana"/>
                <a:sym typeface="Verdana"/>
              </a:rPr>
              <a:t>портал</a:t>
            </a:r>
            <a:r>
              <a:rPr lang="ru" sz="4800" b="0" i="0" u="none" strike="noStrike" cap="none">
                <a:solidFill>
                  <a:srgbClr val="783F04"/>
                </a:solidFill>
                <a:latin typeface="Verdana"/>
                <a:ea typeface="Verdana"/>
                <a:cs typeface="Verdana"/>
                <a:sym typeface="Verdana"/>
              </a:rPr>
              <a:t>                           </a:t>
            </a:r>
            <a:r>
              <a:rPr lang="ru" sz="4800" b="1" i="0" u="none" strike="noStrike" cap="none">
                <a:solidFill>
                  <a:srgbClr val="783F04"/>
                </a:solidFill>
                <a:latin typeface="Verdana"/>
                <a:ea typeface="Verdana"/>
                <a:cs typeface="Verdana"/>
                <a:sym typeface="Verdana"/>
              </a:rPr>
              <a:t>Психологічної служби</a:t>
            </a:r>
            <a:r>
              <a:rPr lang="ru" sz="6000" b="1" i="0" u="none" strike="noStrike" cap="none">
                <a:solidFill>
                  <a:srgbClr val="783F04"/>
                </a:solidFill>
                <a:latin typeface="Impact"/>
                <a:ea typeface="Impact"/>
                <a:cs typeface="Impact"/>
                <a:sym typeface="Impact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title"/>
          </p:nvPr>
        </p:nvSpPr>
        <p:spPr>
          <a:xfrm>
            <a:off x="2774578" y="1440078"/>
            <a:ext cx="1941438" cy="6207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SzPct val="25000"/>
            </a:pPr>
            <a:r>
              <a:rPr lang="ru" sz="2000" b="1" i="0" u="none" strike="noStrike" cap="none" dirty="0" smtClean="0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Планування: </a:t>
            </a:r>
            <a:endParaRPr lang="ru" sz="2000" b="1" i="0" u="none" strike="noStrike" cap="none" dirty="0">
              <a:solidFill>
                <a:srgbClr val="783F0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1907704" y="5401804"/>
            <a:ext cx="3277974" cy="76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9F59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buClr>
                <a:srgbClr val="783F04"/>
              </a:buClr>
              <a:buSzPct val="25000"/>
            </a:pPr>
            <a:r>
              <a:rPr lang="ru-RU" dirty="0" err="1">
                <a:solidFill>
                  <a:srgbClr val="783F04"/>
                </a:solidFill>
              </a:rPr>
              <a:t>автоматизація</a:t>
            </a:r>
            <a:r>
              <a:rPr lang="ru-RU" dirty="0">
                <a:solidFill>
                  <a:srgbClr val="783F04"/>
                </a:solidFill>
              </a:rPr>
              <a:t> </a:t>
            </a:r>
            <a:r>
              <a:rPr lang="ru-RU" dirty="0" err="1">
                <a:solidFill>
                  <a:srgbClr val="783F04"/>
                </a:solidFill>
              </a:rPr>
              <a:t>тестів</a:t>
            </a:r>
            <a:endParaRPr lang="ru" sz="1400" b="0" i="0" u="none" strike="noStrike" cap="none" dirty="0">
              <a:solidFill>
                <a:srgbClr val="783F0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4189204" y="2931871"/>
            <a:ext cx="3119100" cy="76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9F59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ru-RU" dirty="0" err="1" smtClean="0">
                <a:solidFill>
                  <a:srgbClr val="783F04"/>
                </a:solidFill>
              </a:rPr>
              <a:t>логічна</a:t>
            </a:r>
            <a:r>
              <a:rPr lang="ru-RU" dirty="0" smtClean="0">
                <a:solidFill>
                  <a:srgbClr val="783F04"/>
                </a:solidFill>
              </a:rPr>
              <a:t> модель </a:t>
            </a:r>
            <a:r>
              <a:rPr lang="ru-RU" dirty="0" err="1">
                <a:solidFill>
                  <a:srgbClr val="783F04"/>
                </a:solidFill>
              </a:rPr>
              <a:t>бази</a:t>
            </a:r>
            <a:r>
              <a:rPr lang="ru-RU" dirty="0">
                <a:solidFill>
                  <a:srgbClr val="783F04"/>
                </a:solidFill>
              </a:rPr>
              <a:t> </a:t>
            </a:r>
            <a:r>
              <a:rPr lang="ru-RU" dirty="0" err="1">
                <a:solidFill>
                  <a:srgbClr val="783F04"/>
                </a:solidFill>
              </a:rPr>
              <a:t>даних</a:t>
            </a:r>
            <a:endParaRPr lang="ru" sz="1400" b="0" i="0" u="none" strike="noStrike" cap="none" dirty="0">
              <a:solidFill>
                <a:srgbClr val="704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2690110" y="4573324"/>
            <a:ext cx="3178032" cy="778916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9F59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buClr>
                <a:srgbClr val="783F04"/>
              </a:buClr>
              <a:buSzPct val="25000"/>
            </a:pPr>
            <a:r>
              <a:rPr lang="ru-RU" dirty="0" smtClean="0">
                <a:solidFill>
                  <a:srgbClr val="704000"/>
                </a:solidFill>
              </a:rPr>
              <a:t>дизайн</a:t>
            </a:r>
            <a:r>
              <a:rPr lang="ru" sz="1400" b="0" i="0" u="none" strike="noStrike" cap="none" dirty="0" smtClean="0">
                <a:solidFill>
                  <a:srgbClr val="704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 b="0" i="0" u="none" strike="noStrike" cap="none" dirty="0">
                <a:solidFill>
                  <a:srgbClr val="704000"/>
                </a:solidFill>
                <a:latin typeface="Arial"/>
                <a:ea typeface="Arial"/>
                <a:cs typeface="Arial"/>
                <a:sym typeface="Arial"/>
              </a:rPr>
              <a:t>сторінок</a:t>
            </a:r>
          </a:p>
        </p:txBody>
      </p:sp>
      <p:sp>
        <p:nvSpPr>
          <p:cNvPr id="179" name="Shape 179"/>
          <p:cNvSpPr/>
          <p:nvPr/>
        </p:nvSpPr>
        <p:spPr>
          <a:xfrm>
            <a:off x="3376272" y="3737135"/>
            <a:ext cx="3283959" cy="778915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9F59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1400" b="0" i="0" u="none" strike="noStrike" cap="none">
                <a:solidFill>
                  <a:srgbClr val="704000"/>
                </a:solidFill>
                <a:latin typeface="Arial"/>
                <a:ea typeface="Arial"/>
                <a:cs typeface="Arial"/>
                <a:sym typeface="Arial"/>
              </a:rPr>
              <a:t>mockup сторінок</a:t>
            </a:r>
          </a:p>
        </p:txBody>
      </p:sp>
      <p:sp>
        <p:nvSpPr>
          <p:cNvPr id="181" name="Shape 181"/>
          <p:cNvSpPr/>
          <p:nvPr/>
        </p:nvSpPr>
        <p:spPr>
          <a:xfrm>
            <a:off x="4765267" y="2126503"/>
            <a:ext cx="3119100" cy="763500"/>
          </a:xfrm>
          <a:prstGeom prst="roundRect">
            <a:avLst>
              <a:gd name="adj" fmla="val 16667"/>
            </a:avLst>
          </a:prstGeom>
          <a:solidFill>
            <a:srgbClr val="FFCA72">
              <a:alpha val="57647"/>
            </a:srgbClr>
          </a:solidFill>
          <a:ln w="9525" cap="flat" cmpd="sng">
            <a:solidFill>
              <a:srgbClr val="9F59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buClr>
                <a:schemeClr val="dk1"/>
              </a:buClr>
              <a:buSzPct val="25000"/>
            </a:pPr>
            <a:r>
              <a:rPr lang="ru-RU" b="1" i="1" dirty="0">
                <a:solidFill>
                  <a:srgbClr val="704000"/>
                </a:solidFill>
              </a:rPr>
              <a:t>запуск в тестовому </a:t>
            </a:r>
            <a:r>
              <a:rPr lang="ru-RU" b="1" i="1" dirty="0" err="1" smtClean="0">
                <a:solidFill>
                  <a:srgbClr val="704000"/>
                </a:solidFill>
              </a:rPr>
              <a:t>режимі</a:t>
            </a:r>
            <a:r>
              <a:rPr lang="ru-RU" b="1" i="1" dirty="0" smtClean="0">
                <a:solidFill>
                  <a:srgbClr val="704000"/>
                </a:solidFill>
              </a:rPr>
              <a:t> 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ru-RU" b="1" i="1" dirty="0">
                <a:solidFill>
                  <a:srgbClr val="704000"/>
                </a:solidFill>
              </a:rPr>
              <a:t>в </a:t>
            </a:r>
            <a:r>
              <a:rPr lang="ru-RU" b="1" i="1" dirty="0" err="1">
                <a:solidFill>
                  <a:srgbClr val="704000"/>
                </a:solidFill>
              </a:rPr>
              <a:t>кінці</a:t>
            </a:r>
            <a:r>
              <a:rPr lang="ru-RU" b="1" i="1" dirty="0">
                <a:solidFill>
                  <a:srgbClr val="704000"/>
                </a:solidFill>
              </a:rPr>
              <a:t> 2016 р</a:t>
            </a:r>
            <a:r>
              <a:rPr lang="ru-RU" b="1" i="1" dirty="0" smtClean="0">
                <a:solidFill>
                  <a:srgbClr val="704000"/>
                </a:solidFill>
              </a:rPr>
              <a:t>.</a:t>
            </a:r>
            <a:endParaRPr lang="ru" b="1" i="1" dirty="0">
              <a:solidFill>
                <a:srgbClr val="704000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683568" y="2886610"/>
            <a:ext cx="3312366" cy="805370"/>
          </a:xfrm>
          <a:prstGeom prst="rect">
            <a:avLst/>
          </a:prstGeom>
          <a:solidFill>
            <a:srgbClr val="FFF2CC"/>
          </a:solidFill>
          <a:ln w="25400" cap="flat" cmpd="sng">
            <a:solidFill>
              <a:srgbClr val="FFF2CC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r">
              <a:buClr>
                <a:srgbClr val="704000"/>
              </a:buClr>
              <a:buSzPct val="25000"/>
            </a:pPr>
            <a:r>
              <a:rPr lang="ru-RU" sz="2000" b="1" dirty="0" smtClean="0">
                <a:solidFill>
                  <a:srgbClr val="704000"/>
                </a:solidFill>
              </a:rPr>
              <a:t>На </a:t>
            </a:r>
            <a:r>
              <a:rPr lang="ru-RU" sz="2000" b="1" dirty="0" err="1">
                <a:solidFill>
                  <a:srgbClr val="704000"/>
                </a:solidFill>
              </a:rPr>
              <a:t>сьогоднішній</a:t>
            </a:r>
            <a:r>
              <a:rPr lang="ru-RU" sz="2000" b="1" dirty="0">
                <a:solidFill>
                  <a:srgbClr val="704000"/>
                </a:solidFill>
              </a:rPr>
              <a:t> </a:t>
            </a:r>
            <a:r>
              <a:rPr lang="ru-RU" sz="2000" b="1" dirty="0" smtClean="0">
                <a:solidFill>
                  <a:srgbClr val="704000"/>
                </a:solidFill>
              </a:rPr>
              <a:t>день:</a:t>
            </a:r>
            <a:endParaRPr lang="ru" sz="2000" b="1" i="0" u="none" strike="noStrike" cap="none" dirty="0">
              <a:solidFill>
                <a:srgbClr val="704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hape 181"/>
          <p:cNvSpPr/>
          <p:nvPr/>
        </p:nvSpPr>
        <p:spPr>
          <a:xfrm>
            <a:off x="5269324" y="1334415"/>
            <a:ext cx="3119100" cy="763500"/>
          </a:xfrm>
          <a:prstGeom prst="roundRect">
            <a:avLst>
              <a:gd name="adj" fmla="val 16667"/>
            </a:avLst>
          </a:prstGeom>
          <a:solidFill>
            <a:srgbClr val="FFCA72">
              <a:alpha val="57647"/>
            </a:srgbClr>
          </a:solidFill>
          <a:ln w="9525" cap="flat" cmpd="sng">
            <a:solidFill>
              <a:srgbClr val="9F59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ct val="25000"/>
            </a:pPr>
            <a:endParaRPr lang="ru-RU" b="1" i="1" dirty="0" smtClean="0">
              <a:solidFill>
                <a:srgbClr val="704000"/>
              </a:solidFill>
            </a:endParaRPr>
          </a:p>
          <a:p>
            <a:pPr algn="ctr">
              <a:buClr>
                <a:schemeClr val="dk1"/>
              </a:buClr>
              <a:buSzPct val="25000"/>
            </a:pPr>
            <a:r>
              <a:rPr lang="ru-RU" b="1" i="1" dirty="0" err="1">
                <a:solidFill>
                  <a:srgbClr val="704000"/>
                </a:solidFill>
              </a:rPr>
              <a:t>м</a:t>
            </a:r>
            <a:r>
              <a:rPr lang="ru-RU" b="1" i="1" dirty="0" err="1" smtClean="0">
                <a:solidFill>
                  <a:srgbClr val="704000"/>
                </a:solidFill>
              </a:rPr>
              <a:t>асштабування</a:t>
            </a:r>
            <a:r>
              <a:rPr lang="ru-RU" b="1" i="1" dirty="0" smtClean="0">
                <a:solidFill>
                  <a:srgbClr val="704000"/>
                </a:solidFill>
              </a:rPr>
              <a:t> </a:t>
            </a:r>
          </a:p>
          <a:p>
            <a:pPr algn="ctr">
              <a:buClr>
                <a:schemeClr val="dk1"/>
              </a:buClr>
              <a:buSzPct val="25000"/>
            </a:pPr>
            <a:r>
              <a:rPr lang="ru-RU" b="1" i="1" dirty="0" smtClean="0">
                <a:solidFill>
                  <a:srgbClr val="704000"/>
                </a:solidFill>
              </a:rPr>
              <a:t>на </a:t>
            </a:r>
            <a:r>
              <a:rPr lang="ru-RU" b="1" i="1" dirty="0">
                <a:solidFill>
                  <a:srgbClr val="704000"/>
                </a:solidFill>
              </a:rPr>
              <a:t>початку 2017 р.</a:t>
            </a:r>
            <a:endParaRPr lang="ru" b="1" i="1" dirty="0">
              <a:solidFill>
                <a:srgbClr val="704000"/>
              </a:solidFill>
            </a:endParaRPr>
          </a:p>
          <a:p>
            <a:pPr lvl="0" algn="ctr">
              <a:buClr>
                <a:schemeClr val="dk1"/>
              </a:buClr>
              <a:buSzPct val="25000"/>
            </a:pPr>
            <a:endParaRPr lang="ru" sz="1400" b="1" i="1" u="none" strike="noStrike" cap="none" dirty="0">
              <a:solidFill>
                <a:srgbClr val="704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>
            <a:spLocks noGrp="1"/>
          </p:cNvSpPr>
          <p:nvPr>
            <p:ph type="title"/>
          </p:nvPr>
        </p:nvSpPr>
        <p:spPr>
          <a:xfrm>
            <a:off x="882300" y="415275"/>
            <a:ext cx="7379400" cy="101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1" i="0" u="none" strike="noStrike" cap="none">
              <a:solidFill>
                <a:srgbClr val="783F0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1" i="0" u="none" strike="noStrike" cap="none">
              <a:solidFill>
                <a:srgbClr val="783F0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Shape 188"/>
          <p:cNvSpPr txBox="1">
            <a:spLocks noGrp="1"/>
          </p:cNvSpPr>
          <p:nvPr>
            <p:ph type="body" idx="1"/>
          </p:nvPr>
        </p:nvSpPr>
        <p:spPr>
          <a:xfrm>
            <a:off x="882300" y="1759050"/>
            <a:ext cx="7265398" cy="39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1400" b="1" i="1" u="none" strike="noStrike" cap="none" dirty="0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Олег Дубенко</a:t>
            </a:r>
            <a:r>
              <a:rPr lang="ru" sz="1400" b="0" i="0" u="none" strike="noStrike" cap="none" dirty="0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                         </a:t>
            </a:r>
            <a:r>
              <a:rPr lang="ru" sz="900" b="0" i="0" u="none" strike="noStrike" cap="none" dirty="0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IT  freelancer</a:t>
            </a:r>
            <a:r>
              <a:rPr lang="ru" sz="1400" b="0" i="0" u="none" strike="noStrike" cap="none" dirty="0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lv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</a:pPr>
            <a:r>
              <a:rPr lang="ru-RU" sz="1400" b="1" i="1" dirty="0" err="1">
                <a:solidFill>
                  <a:srgbClr val="783F04"/>
                </a:solidFill>
              </a:rPr>
              <a:t>Юрій</a:t>
            </a:r>
            <a:r>
              <a:rPr lang="ru-RU" sz="1400" b="1" i="1" dirty="0">
                <a:solidFill>
                  <a:srgbClr val="783F04"/>
                </a:solidFill>
              </a:rPr>
              <a:t> </a:t>
            </a:r>
            <a:r>
              <a:rPr lang="ru-RU" sz="1400" b="1" i="1" dirty="0" smtClean="0">
                <a:solidFill>
                  <a:srgbClr val="783F04"/>
                </a:solidFill>
              </a:rPr>
              <a:t>Чистяков       </a:t>
            </a:r>
            <a:r>
              <a:rPr lang="ru" sz="1400" b="0" i="1" u="none" strike="noStrike" cap="none" dirty="0" smtClean="0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 b="0" i="0" u="none" strike="noStrike" cap="none" dirty="0" smtClean="0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lang="ru" sz="900" b="0" i="0" u="none" strike="noStrike" cap="none" dirty="0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IT  freelancer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1400" b="1" i="1" u="none" strike="noStrike" cap="none" dirty="0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Світлана Витупоренко</a:t>
            </a:r>
            <a:r>
              <a:rPr lang="ru" sz="1400" b="0" i="0" u="none" strike="noStrike" cap="none" dirty="0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  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1400" b="1" i="1" u="none" strike="noStrike" cap="none" dirty="0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Зоя Дмитрук</a:t>
            </a:r>
            <a:r>
              <a:rPr lang="ru" sz="1400" b="0" i="0" u="none" strike="noStrike" cap="none" dirty="0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1400" b="1" i="1" u="none" strike="noStrike" cap="none" dirty="0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Герман Машликін  </a:t>
            </a:r>
            <a:r>
              <a:rPr lang="ru" sz="1400" b="0" i="0" u="none" strike="noStrike" cap="none" dirty="0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1400" b="1" i="0" u="none" strike="noStrike" cap="none" dirty="0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                             </a:t>
            </a:r>
            <a:r>
              <a:rPr lang="ru" sz="1300" b="1" i="1" u="none" strike="noStrike" cap="none" dirty="0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Фабрика Курси підготовки IT спеціалістів   </a:t>
            </a:r>
            <a:r>
              <a:rPr lang="ru" sz="1300" b="0" i="1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</a:t>
            </a:r>
            <a:r>
              <a:rPr lang="ru" sz="1300" b="1" i="1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://</a:t>
            </a:r>
            <a:r>
              <a:rPr lang="ru" sz="1300" b="0" i="1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www.fabrika.od.ua</a:t>
            </a:r>
            <a:r>
              <a:rPr lang="ru" sz="1300" b="1" i="1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ru" sz="1300" b="1" i="0" u="none" strike="noStrike" cap="none" dirty="0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                               </a:t>
            </a:r>
            <a:r>
              <a:rPr lang="ru" sz="1300" b="1" i="1" u="none" strike="noStrike" cap="none" dirty="0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Вільна Освіта    </a:t>
            </a:r>
            <a:r>
              <a:rPr lang="ru" sz="1300" b="0" i="1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http://vilnaosvita.org.ua/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ru" sz="1300" b="1" i="1" u="none" strike="noStrike" cap="none" dirty="0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                               Освіта Одещини</a:t>
            </a:r>
            <a:r>
              <a:rPr lang="ru" sz="1300" b="0" i="0" u="none" strike="noStrike" cap="none" dirty="0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" sz="1300" b="0" i="1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http://odessaedu.net/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1300" b="1" i="0" u="none" strike="noStrike" cap="none" dirty="0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900" b="1" i="1" u="none" strike="noStrike" cap="none" dirty="0">
              <a:solidFill>
                <a:srgbClr val="783F0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endParaRPr sz="1800" b="0" i="0" u="none" strike="noStrike" cap="none" dirty="0">
              <a:solidFill>
                <a:srgbClr val="783F0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3360025" y="2554400"/>
            <a:ext cx="4743298" cy="646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900" b="0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практичний психолог,  завідувач Центром практичної психології та соціальної роботи Одеського обласного інституту удосконалення вчителів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3360025" y="2890875"/>
            <a:ext cx="5102998" cy="568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900" b="0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практичний психолог, головний спеціаліст відділу загальноосвітнього, середньої та позашкільної освіти Управління нормативності і якості освіти Департаменту освіти і науки Одеської державної адміністрації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882300" y="4042325"/>
            <a:ext cx="1441799" cy="90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1000" b="1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висловлюємо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1000" b="1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свою подяку за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1000" b="1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допомогу в роботі: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882300" y="5760275"/>
            <a:ext cx="7562999" cy="90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ct val="25000"/>
              <a:buFont typeface="Arial"/>
              <a:buNone/>
            </a:pPr>
            <a:r>
              <a:rPr lang="ru" sz="1400" b="1" i="1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© Enthusiastic Team    </a:t>
            </a:r>
            <a:r>
              <a:rPr lang="ru" sz="1400" b="0" i="1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olegnd63@gmail.com</a:t>
            </a:r>
            <a:r>
              <a:rPr lang="ru" sz="1400" b="0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ru" sz="1400" b="0" i="1" u="sng" strike="noStrike" cap="none">
                <a:solidFill>
                  <a:schemeClr val="hlink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  <a:hlinkClick r:id="rId7"/>
              </a:rPr>
              <a:t>ocpp@ i.ua</a:t>
            </a:r>
            <a:r>
              <a:rPr lang="ru" sz="1400" b="0" i="0" u="none" strike="noStrike" cap="none">
                <a:solidFill>
                  <a:srgbClr val="289C99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ru" sz="1400" b="0" i="1" u="none" strike="noStrike" cap="none">
                <a:solidFill>
                  <a:srgbClr val="289C99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 b="1" i="1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cell phone +380 50 316 8666  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1400" b="1" i="1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Odessa 2016</a:t>
            </a:r>
          </a:p>
        </p:txBody>
      </p:sp>
      <p:sp>
        <p:nvSpPr>
          <p:cNvPr id="193" name="Shape 193"/>
          <p:cNvSpPr/>
          <p:nvPr/>
        </p:nvSpPr>
        <p:spPr>
          <a:xfrm>
            <a:off x="882300" y="389200"/>
            <a:ext cx="7562999" cy="1127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9F59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2800" b="1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Проект представили і реалізовують,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2800" b="1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                          "Команда Ентузіастів"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360025" y="3389275"/>
            <a:ext cx="4669798" cy="498299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900" b="0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п</a:t>
            </a:r>
            <a:r>
              <a:rPr lang="ru" sz="900" b="0" i="0" u="none" strike="noStrike" cap="none">
                <a:solidFill>
                  <a:srgbClr val="783F04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рактичний психолог,  Одеська загальноосвітня школа №16 І-ІІІ ступенів Одеської міської ради Одеської області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1263904" y="417450"/>
            <a:ext cx="6616199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2800" b="1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Психологічна служба сьогодні:</a:t>
            </a:r>
          </a:p>
        </p:txBody>
      </p:sp>
      <p:sp>
        <p:nvSpPr>
          <p:cNvPr id="62" name="Shape 62"/>
          <p:cNvSpPr/>
          <p:nvPr/>
        </p:nvSpPr>
        <p:spPr>
          <a:xfrm>
            <a:off x="1057187" y="1180944"/>
            <a:ext cx="7154100" cy="76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9F59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ct val="25000"/>
              <a:buFont typeface="Arial"/>
              <a:buNone/>
            </a:pPr>
            <a:r>
              <a:rPr lang="ru" sz="1800" b="0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УНМЦ практичної психології і соціальної роботи МОіН</a:t>
            </a:r>
          </a:p>
        </p:txBody>
      </p:sp>
      <p:sp>
        <p:nvSpPr>
          <p:cNvPr id="63" name="Shape 63"/>
          <p:cNvSpPr/>
          <p:nvPr/>
        </p:nvSpPr>
        <p:spPr>
          <a:xfrm>
            <a:off x="1743209" y="2739222"/>
            <a:ext cx="5827198" cy="763499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9F59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" sz="1800" b="0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обласний центр психологічної служби</a:t>
            </a:r>
          </a:p>
        </p:txBody>
      </p:sp>
      <p:sp>
        <p:nvSpPr>
          <p:cNvPr id="64" name="Shape 64"/>
          <p:cNvSpPr/>
          <p:nvPr/>
        </p:nvSpPr>
        <p:spPr>
          <a:xfrm>
            <a:off x="6307375" y="5272823"/>
            <a:ext cx="1903909" cy="76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9F59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ct val="25000"/>
              <a:buFont typeface="Arial"/>
              <a:buNone/>
            </a:pPr>
            <a:r>
              <a:rPr lang="ru" sz="1800" b="0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соціальний педагог</a:t>
            </a:r>
          </a:p>
        </p:txBody>
      </p:sp>
      <p:sp>
        <p:nvSpPr>
          <p:cNvPr id="65" name="Shape 65"/>
          <p:cNvSpPr/>
          <p:nvPr/>
        </p:nvSpPr>
        <p:spPr>
          <a:xfrm>
            <a:off x="1079762" y="5272835"/>
            <a:ext cx="1971599" cy="763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9F59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ru" sz="1800" b="0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практичний психолог</a:t>
            </a:r>
          </a:p>
        </p:txBody>
      </p:sp>
      <p:sp>
        <p:nvSpPr>
          <p:cNvPr id="66" name="Shape 66"/>
          <p:cNvSpPr/>
          <p:nvPr/>
        </p:nvSpPr>
        <p:spPr>
          <a:xfrm>
            <a:off x="3041159" y="4281662"/>
            <a:ext cx="3231300" cy="6576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9F59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ct val="25000"/>
              <a:buFont typeface="Arial"/>
              <a:buNone/>
            </a:pPr>
            <a:r>
              <a:rPr lang="ru" sz="1800" b="0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міський, районний методичний кабінет</a:t>
            </a:r>
          </a:p>
        </p:txBody>
      </p:sp>
      <p:sp>
        <p:nvSpPr>
          <p:cNvPr id="67" name="Shape 67"/>
          <p:cNvSpPr/>
          <p:nvPr/>
        </p:nvSpPr>
        <p:spPr>
          <a:xfrm rot="5400000">
            <a:off x="4328014" y="2192048"/>
            <a:ext cx="657600" cy="345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Shape 68"/>
          <p:cNvSpPr/>
          <p:nvPr/>
        </p:nvSpPr>
        <p:spPr>
          <a:xfrm rot="5400000">
            <a:off x="4328011" y="3704611"/>
            <a:ext cx="657600" cy="345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Shape 69"/>
          <p:cNvSpPr/>
          <p:nvPr/>
        </p:nvSpPr>
        <p:spPr>
          <a:xfrm rot="8385962">
            <a:off x="3198861" y="5162025"/>
            <a:ext cx="421265" cy="29546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Shape 70"/>
          <p:cNvSpPr/>
          <p:nvPr/>
        </p:nvSpPr>
        <p:spPr>
          <a:xfrm rot="2465718">
            <a:off x="5756575" y="5189635"/>
            <a:ext cx="392505" cy="295763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Shape 71" descr="ms_wor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0089" y="4659687"/>
            <a:ext cx="641399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72" descr="excelFile-150x15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3237" y="3630655"/>
            <a:ext cx="5645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 descr="excelFile-150x150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33237" y="2118100"/>
            <a:ext cx="564599" cy="4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74" descr="ms_wor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5174" y="4672373"/>
            <a:ext cx="641399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75" descr="ms_wor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5814" y="3590905"/>
            <a:ext cx="641399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76" descr="ms_wor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15814" y="2089900"/>
            <a:ext cx="641399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Shape 77" descr="none-33842298-1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86441" y="3674032"/>
            <a:ext cx="564599" cy="4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78" descr="p16qcl266a1ebc4ut16iv59a1vuh9-details1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11550" y="3655757"/>
            <a:ext cx="641399" cy="466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79" descr="none-33842298-1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46541" y="2150163"/>
            <a:ext cx="564599" cy="4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 descr="p16qcl266a1ebc4ut16iv59a1vuh9-details1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911564" y="2080213"/>
            <a:ext cx="641399" cy="466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 descr="none-33842298-1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19666" y="4729057"/>
            <a:ext cx="564599" cy="4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 descr="vuh_yheba31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726141" y="4638673"/>
            <a:ext cx="678900" cy="593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 descr="none-33842298-1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36124" y="4743369"/>
            <a:ext cx="564599" cy="4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84" descr="vuh_yheba31-2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057224" y="4635182"/>
            <a:ext cx="678900" cy="59309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1713682" y="2164239"/>
            <a:ext cx="369299" cy="429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ct val="25000"/>
              <a:buFont typeface="Arial"/>
              <a:buNone/>
            </a:pPr>
            <a:r>
              <a:rPr lang="ru" sz="1400" b="0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452320" y="4743153"/>
            <a:ext cx="468454" cy="4254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ct val="25000"/>
              <a:buFont typeface="Arial"/>
              <a:buNone/>
            </a:pPr>
            <a:r>
              <a:rPr lang="ru" sz="1400" b="0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1713682" y="3736242"/>
            <a:ext cx="369299" cy="429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ct val="25000"/>
              <a:buFont typeface="Arial"/>
              <a:buNone/>
            </a:pPr>
            <a:r>
              <a:rPr lang="ru" sz="1400" b="0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sp>
        <p:nvSpPr>
          <p:cNvPr id="88" name="Shape 88"/>
          <p:cNvSpPr txBox="1"/>
          <p:nvPr/>
        </p:nvSpPr>
        <p:spPr>
          <a:xfrm>
            <a:off x="1546907" y="4743155"/>
            <a:ext cx="369299" cy="4292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ct val="25000"/>
              <a:buFont typeface="Arial"/>
              <a:buNone/>
            </a:pPr>
            <a:r>
              <a:rPr lang="ru" sz="1400" b="0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</p:txBody>
      </p:sp>
      <p:pic>
        <p:nvPicPr>
          <p:cNvPr id="89" name="Shape 8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97831" y="4925330"/>
            <a:ext cx="312843" cy="312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flipH="1">
            <a:off x="2201233" y="4931732"/>
            <a:ext cx="283940" cy="300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52737" y="260645"/>
            <a:ext cx="7361700" cy="701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2400" b="1" i="0" u="none" strike="noStrike" cap="none">
              <a:solidFill>
                <a:srgbClr val="783F04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Shape 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00871" y="2225600"/>
            <a:ext cx="1219199" cy="12191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/>
          <p:nvPr/>
        </p:nvSpPr>
        <p:spPr>
          <a:xfrm>
            <a:off x="5282544" y="2835200"/>
            <a:ext cx="585599" cy="340498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rgbClr val="9F5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Shape 98" descr="облако.png"/>
          <p:cNvPicPr preferRelativeResize="0"/>
          <p:nvPr/>
        </p:nvPicPr>
        <p:blipFill rotWithShape="1">
          <a:blip r:embed="rId4">
            <a:alphaModFix/>
          </a:blip>
          <a:srcRect t="-6230" b="6227"/>
          <a:stretch/>
        </p:blipFill>
        <p:spPr>
          <a:xfrm>
            <a:off x="3941400" y="1968306"/>
            <a:ext cx="1016699" cy="101429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/>
          <p:nvPr/>
        </p:nvSpPr>
        <p:spPr>
          <a:xfrm>
            <a:off x="3282351" y="2835200"/>
            <a:ext cx="585599" cy="340498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rgbClr val="9F5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 rot="-5400000">
            <a:off x="4376553" y="3506175"/>
            <a:ext cx="514039" cy="3545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F2CC"/>
          </a:solidFill>
          <a:ln w="9525" cap="flat" cmpd="sng">
            <a:solidFill>
              <a:srgbClr val="9F59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837987" y="1108215"/>
            <a:ext cx="7591200" cy="86009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2000" b="1" i="0" u="none" strike="noStrike" cap="none">
                <a:solidFill>
                  <a:srgbClr val="783F04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інформаційний, аналітичний, комунікаційний портал Психологічної служби</a:t>
            </a:r>
            <a:r>
              <a:rPr lang="ru" sz="2000" b="0" i="0" u="none" strike="noStrike" cap="none">
                <a:solidFill>
                  <a:srgbClr val="783F04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102" name="Shape 102"/>
          <p:cNvSpPr/>
          <p:nvPr/>
        </p:nvSpPr>
        <p:spPr>
          <a:xfrm>
            <a:off x="3550275" y="4097557"/>
            <a:ext cx="2166599" cy="2450999"/>
          </a:xfrm>
          <a:prstGeom prst="roundRect">
            <a:avLst>
              <a:gd name="adj" fmla="val 16667"/>
            </a:avLst>
          </a:prstGeom>
          <a:solidFill>
            <a:srgbClr val="3683DB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ru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практичні психологи, соціальні педагоги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ru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DB учнів                                            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ru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автоматизація діагностичних методів 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ru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автоматизація звітності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ru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аналітика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ru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статистика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103"/>
          <p:cNvSpPr/>
          <p:nvPr/>
        </p:nvSpPr>
        <p:spPr>
          <a:xfrm>
            <a:off x="6075375" y="2020282"/>
            <a:ext cx="2166599" cy="2450999"/>
          </a:xfrm>
          <a:prstGeom prst="roundRect">
            <a:avLst>
              <a:gd name="adj" fmla="val 16667"/>
            </a:avLst>
          </a:prstGeom>
          <a:solidFill>
            <a:srgbClr val="3683DB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ru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обласні, міські, районні центри/ кабінети ПС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ru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DB психологічної служби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ru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автоматизація звітностіи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ru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аналітика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ru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статистика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ru"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</a:p>
        </p:txBody>
      </p:sp>
      <p:sp>
        <p:nvSpPr>
          <p:cNvPr id="104" name="Shape 104"/>
          <p:cNvSpPr/>
          <p:nvPr/>
        </p:nvSpPr>
        <p:spPr>
          <a:xfrm>
            <a:off x="998000" y="2020282"/>
            <a:ext cx="2166599" cy="2450999"/>
          </a:xfrm>
          <a:prstGeom prst="roundRect">
            <a:avLst>
              <a:gd name="adj" fmla="val 16667"/>
            </a:avLst>
          </a:prstGeom>
          <a:solidFill>
            <a:srgbClr val="3683DB"/>
          </a:solidFill>
          <a:ln w="9525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ru" sz="12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УНМЦ практической психологии и социальной работы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ru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DB психологічної служби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ru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автоматизація звітності</a:t>
            </a: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ru"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аналітика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●"/>
            </a:pPr>
            <a:r>
              <a:rPr lang="ru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статистика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Shape 105" descr="облако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09625" y="2020282"/>
            <a:ext cx="354599" cy="349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6" descr="облако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8798" y="4097555"/>
            <a:ext cx="354599" cy="349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Shape 107" descr="облако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89375" y="2020282"/>
            <a:ext cx="354599" cy="34979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/>
          <p:nvPr/>
        </p:nvSpPr>
        <p:spPr>
          <a:xfrm>
            <a:off x="998000" y="260657"/>
            <a:ext cx="7316400" cy="8601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9F59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2800" b="1" i="0" u="none" strike="noStrike" cap="none">
                <a:solidFill>
                  <a:srgbClr val="783F04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Ми впроваджуємо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71500"/>
            <a:ext cx="9144000" cy="5714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</p:spPr>
      </p:pic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/>
          <p:nvPr/>
        </p:nvSpPr>
        <p:spPr>
          <a:xfrm>
            <a:off x="1357900" y="3488775"/>
            <a:ext cx="6926700" cy="29600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ct val="25000"/>
              <a:buFont typeface="Arial"/>
              <a:buNone/>
            </a:pPr>
            <a:r>
              <a:rPr lang="ru" sz="1400" b="1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оперативно отримувати                                                                                          відносні показники: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783F04"/>
              </a:buClr>
              <a:buSzPct val="100000"/>
              <a:buFont typeface="Arial"/>
              <a:buChar char="●"/>
            </a:pPr>
            <a:r>
              <a:rPr lang="ru" sz="1400" b="1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адаптація дітей і підлітків до нових умов навчання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ct val="100000"/>
              <a:buFont typeface="Arial"/>
              <a:buChar char="●"/>
            </a:pPr>
            <a:r>
              <a:rPr lang="ru" sz="1400" b="1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профорієнтація учнів старших класів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ct val="100000"/>
              <a:buFont typeface="Arial"/>
              <a:buChar char="●"/>
            </a:pPr>
            <a:r>
              <a:rPr lang="ru" sz="1400" b="1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рівень знань про права та обов'язки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ct val="100000"/>
              <a:buFont typeface="Arial"/>
              <a:buChar char="●"/>
            </a:pPr>
            <a:r>
              <a:rPr lang="ru" sz="1400" b="1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рівень розвитку навичок здорового способу життя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ct val="100000"/>
              <a:buFont typeface="Arial"/>
              <a:buChar char="●"/>
            </a:pPr>
            <a:r>
              <a:rPr lang="ru" sz="1400" b="1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рівень навичок ненасильницького вирішення конфліктів 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1" u="none" strike="noStrike" cap="none">
              <a:solidFill>
                <a:srgbClr val="783F0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ct val="25000"/>
              <a:buFont typeface="Arial"/>
              <a:buNone/>
            </a:pPr>
            <a:r>
              <a:rPr lang="ru" sz="1200" b="0" i="1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Розширювати список показників, виконувати запит на дослідження від будь-якої зацікавленої сторони, проводити соціальні опитування, проводити анкетування та тестування професійними психологами і соціальними педагогами з метою наукових досліджень, надавати статистику.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ct val="25000"/>
              <a:buFont typeface="Arial"/>
              <a:buNone/>
            </a:pPr>
            <a:r>
              <a:rPr lang="ru" sz="1400" b="0" i="1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</p:txBody>
      </p:sp>
      <p:pic>
        <p:nvPicPr>
          <p:cNvPr id="159" name="Shape 159" descr="304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7300" y="1387775"/>
            <a:ext cx="4989600" cy="26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Shape 160"/>
          <p:cNvSpPr/>
          <p:nvPr/>
        </p:nvSpPr>
        <p:spPr>
          <a:xfrm>
            <a:off x="6282650" y="3105850"/>
            <a:ext cx="957899" cy="227700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Arial"/>
              <a:buNone/>
            </a:pPr>
            <a:r>
              <a:rPr lang="ru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є дані</a:t>
            </a:r>
          </a:p>
        </p:txBody>
      </p:sp>
      <p:sp>
        <p:nvSpPr>
          <p:cNvPr id="161" name="Shape 161"/>
          <p:cNvSpPr/>
          <p:nvPr/>
        </p:nvSpPr>
        <p:spPr>
          <a:xfrm>
            <a:off x="1357900" y="411400"/>
            <a:ext cx="6926700" cy="8859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9F59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2800" b="1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Портал забезпечить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/>
        </p:nvSpPr>
        <p:spPr>
          <a:xfrm>
            <a:off x="4368750" y="1524524"/>
            <a:ext cx="4530600" cy="392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783F0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783F0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ct val="100000"/>
              <a:buFont typeface="Arial"/>
              <a:buChar char="●"/>
            </a:pPr>
            <a:r>
              <a:rPr lang="ru" sz="1800" b="0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виконання запитів на обстеження від зацікавлених сторін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ct val="100000"/>
              <a:buFont typeface="Arial"/>
              <a:buChar char="●"/>
            </a:pPr>
            <a:r>
              <a:rPr lang="ru" sz="1800" b="0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проведення соціальних опитувань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ct val="100000"/>
              <a:buFont typeface="Arial"/>
              <a:buChar char="●"/>
            </a:pPr>
            <a:r>
              <a:rPr lang="ru" sz="1800" b="0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надання статистики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ct val="100000"/>
              <a:buFont typeface="Arial"/>
              <a:buChar char="●"/>
            </a:pPr>
            <a:r>
              <a:rPr lang="ru" sz="1800" b="0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послуги для приватних шкіл і приватних практичних психологів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Font typeface="Arial"/>
              <a:buNone/>
            </a:pPr>
            <a:endParaRPr sz="1800" b="0" i="0" u="none" strike="noStrike" cap="none">
              <a:solidFill>
                <a:srgbClr val="783F0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3F04"/>
              </a:buClr>
              <a:buSzPct val="100000"/>
              <a:buFont typeface="Arial"/>
              <a:buChar char="●"/>
            </a:pPr>
            <a:r>
              <a:rPr lang="ru" sz="1800" b="0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незначна абонентська плата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783F0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Shape 167" descr="students_clipart_thm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1717" y="1916832"/>
            <a:ext cx="2317028" cy="2685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 descr="folder_unlock_open_access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05700" y="4602025"/>
            <a:ext cx="612323" cy="6123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Shape 169" descr="d55c55f8f651-2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818499" y="1810849"/>
            <a:ext cx="994423" cy="33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818500" y="429475"/>
            <a:ext cx="7877999" cy="899098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9F59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2700000" algn="tl" rotWithShape="0">
              <a:srgbClr val="000000">
                <a:alpha val="40000"/>
              </a:srgbClr>
            </a:outerShdw>
          </a:effectLst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ru" sz="2800" b="1" i="0" u="none" strike="noStrike" cap="none">
                <a:solidFill>
                  <a:srgbClr val="783F04"/>
                </a:solidFill>
                <a:latin typeface="Arial"/>
                <a:ea typeface="Arial"/>
                <a:cs typeface="Arial"/>
                <a:sym typeface="Arial"/>
              </a:rPr>
              <a:t>Монетизація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507</Words>
  <Application>Microsoft Office PowerPoint</Application>
  <PresentationFormat>Экран (4:3)</PresentationFormat>
  <Paragraphs>105</Paragraphs>
  <Slides>12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simple-light-2</vt:lpstr>
      <vt:lpstr>Ми не аналізуємо, ми створюємо відкриті дані.    Ми пропонуємо їх Вам.     Для визначення проблем  та контролю за їхнім вирішенням!</vt:lpstr>
      <vt:lpstr>Психологічна служба сьогодні:</vt:lpstr>
      <vt:lpstr>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Планування: </vt:lpstr>
      <vt:lpstr>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 не аналізуємо, ми створюємо відкриті дані.    Ми пропонуємо їх Вам.     Для визначення проблем  та контролю за їхнім вирішенням!</dc:title>
  <dc:creator>Oleg Dubenko</dc:creator>
  <cp:lastModifiedBy>o d</cp:lastModifiedBy>
  <cp:revision>27</cp:revision>
  <dcterms:modified xsi:type="dcterms:W3CDTF">2016-07-17T01:44:13Z</dcterms:modified>
</cp:coreProperties>
</file>