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jp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Б.У.Н.Т.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74" y="325424"/>
            <a:ext cx="8183450" cy="4091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“Большие Улучшения Наземного Транспорта”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265500" y="200950"/>
            <a:ext cx="45885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000"/>
              <a:t>Что мы сделали?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5371" l="0" r="0" t="4359"/>
          <a:stretch/>
        </p:blipFill>
        <p:spPr>
          <a:xfrm>
            <a:off x="5133374" y="131875"/>
            <a:ext cx="3843800" cy="48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idx="1" type="subTitle"/>
          </p:nvPr>
        </p:nvSpPr>
        <p:spPr>
          <a:xfrm>
            <a:off x="265500" y="1674995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algn="l">
              <a:spcBef>
                <a:spcPts val="0"/>
              </a:spcBef>
              <a:buFont typeface="Arial"/>
              <a:buChar char="●"/>
            </a:pPr>
            <a:r>
              <a:rPr lang="en"/>
              <a:t>Дизайн и интерактивный прототип приложения</a:t>
            </a:r>
          </a:p>
          <a:p>
            <a:pPr indent="-228600" lvl="0" marL="457200" algn="l">
              <a:spcBef>
                <a:spcPts val="0"/>
              </a:spcBef>
              <a:buFont typeface="Arial"/>
              <a:buChar char="●"/>
            </a:pPr>
            <a:r>
              <a:rPr lang="en"/>
              <a:t>Прототип нового оформления билета</a:t>
            </a:r>
          </a:p>
          <a:p>
            <a:pPr indent="-228600" lvl="0" marL="457200" algn="l">
              <a:spcBef>
                <a:spcPts val="0"/>
              </a:spcBef>
              <a:buFont typeface="Arial"/>
              <a:buChar char="●"/>
            </a:pPr>
            <a:r>
              <a:rPr lang="en"/>
              <a:t>Новая тарифная сетка</a:t>
            </a:r>
          </a:p>
          <a:p>
            <a:pPr indent="-228600" lvl="0" marL="457200" algn="l">
              <a:spcBef>
                <a:spcPts val="0"/>
              </a:spcBef>
              <a:buFont typeface="Arial"/>
              <a:buChar char="●"/>
            </a:pPr>
            <a:r>
              <a:rPr lang="en"/>
              <a:t>Техническое задание для дизайн-команды</a:t>
            </a:r>
          </a:p>
          <a:p>
            <a:pPr indent="-228600" lvl="0" marL="457200" rtl="0" algn="l">
              <a:spcBef>
                <a:spcPts val="0"/>
              </a:spcBef>
              <a:buFont typeface="Arial"/>
              <a:buChar char="●"/>
            </a:pPr>
            <a:r>
              <a:rPr lang="en"/>
              <a:t>И даже одну фотографию остановки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Оценка результатов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Интервью и наблюдение за пассажирами во время внедрения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Оценка влияния на прибыль ОГЭТ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Постоянный мониторинг обратной связи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Внедрение предложений горожан</a:t>
            </a:r>
          </a:p>
        </p:txBody>
      </p:sp>
      <p:pic>
        <p:nvPicPr>
          <p:cNvPr descr="Screenshot 2016-07-03 12.06.22.pn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5116"/>
            <a:ext cx="2400250" cy="3973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Кто от этого выиграет</a:t>
            </a:r>
          </a:p>
        </p:txBody>
      </p:sp>
      <p:pic>
        <p:nvPicPr>
          <p:cNvPr descr="Screenshot 2016-07-03 12.22.33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87" y="1211350"/>
            <a:ext cx="8083423" cy="341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/>
              <a:t>Спасибо за внимание!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https://goo.gl/ifQfx9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9500" y="936600"/>
            <a:ext cx="37866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Зачем улучшать?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9500" y="1846800"/>
            <a:ext cx="4411800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ОГЭТ недополучает прибыль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Город компенсирует проезд льготников в случайном порядке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Тарифная сетка морально устарела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Транспортом неудобно пользоваться даже одесситам</a:t>
            </a:r>
          </a:p>
        </p:txBody>
      </p:sp>
      <p:pic>
        <p:nvPicPr>
          <p:cNvPr descr="364204.jp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62" y="0"/>
            <a:ext cx="3857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9500" y="936600"/>
            <a:ext cx="46005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Наше предложение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9500" y="1846800"/>
            <a:ext cx="4447200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Модернизация тарифной сетки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Новые билеты и валидаторы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Новые способы покупки билетов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Новый сценарий контроля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Новые правила оформления визуальных материалов</a:t>
            </a:r>
          </a:p>
        </p:txBody>
      </p:sp>
      <p:pic>
        <p:nvPicPr>
          <p:cNvPr descr="285641.jp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62" y="0"/>
            <a:ext cx="38576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fd6191df3085e00535a8d295dc49b1b.png"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600" y="100675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Новые тарифы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Гибкая сетка: одна поездка, 75 минут, 1 день и 3 дня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При пересадке билет, рассчитанный на время,</a:t>
            </a:r>
            <a:r>
              <a:rPr lang="en"/>
              <a:t> остается действителен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Бумажные билеты — только на одну поездку или один день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Новые тарифы необходимо вводить только после исследования и проведения опросов.</a:t>
            </a:r>
          </a:p>
        </p:txBody>
      </p:sp>
      <p:pic>
        <p:nvPicPr>
          <p:cNvPr descr="13575476_1049624068440297_739322388_o.png.jpe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75" y="560075"/>
            <a:ext cx="2011675" cy="40233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9500" y="936600"/>
            <a:ext cx="35505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Планирование и оплата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9500" y="1846800"/>
            <a:ext cx="4541700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Билеты во всех киосках прессы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Приложение и веб-версия на трех языках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Использование данных GPS для планирования поездок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Оповещение пассажиров об изменении графика в реальном времени</a:t>
            </a:r>
          </a:p>
        </p:txBody>
      </p:sp>
      <p:pic>
        <p:nvPicPr>
          <p:cNvPr descr="13579909_1123573901034334_105198380_o.jp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712" y="0"/>
            <a:ext cx="38576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83098" y="712150"/>
            <a:ext cx="8766600" cy="383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Интерактивный прототип: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</a:rPr>
              <a:t>https://invis.io/EB7UBXJ5C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Контроль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Самостоятельная валидация при входе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Контролеры вместо кондукторов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Переносные валидаторы-сканеры для контролёров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Неизбежные штрафы “зайцам”: 60 гривен при минимальном тарифе 3 гривны за билет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ODZNAK.jp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50" y="632100"/>
            <a:ext cx="22479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83950" y="3999775"/>
            <a:ext cx="17463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Значок контролера </a:t>
            </a:r>
          </a:p>
          <a:p>
            <a:pPr lvl="0" algn="ctr">
              <a:spcBef>
                <a:spcPts val="0"/>
              </a:spcBef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в Праге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Навигация и инфографика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Новая схема маршрутов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Улучшение навигации на остановках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Систематизация оформления транспорта внутри и снаружи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Навигация в подземных переходах и крупных узлах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Дублирование всех надписей на английском языке</a:t>
            </a:r>
          </a:p>
        </p:txBody>
      </p:sp>
      <p:pic>
        <p:nvPicPr>
          <p:cNvPr descr="10698689_742367042466290_2678426019502289737_n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99" y="741125"/>
            <a:ext cx="2306249" cy="30934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383950" y="3999775"/>
            <a:ext cx="17463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“Агенти Змін” для киевского метрополитена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83098" y="712150"/>
            <a:ext cx="8860800" cy="383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Наш вариант ТЗ: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</a:rPr>
              <a:t>https://goo.gl/X2cemw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