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Рисунок с подписью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Заголовок и вертикальный текст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Вертикальный заголовок и текст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Титульный слайд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Заголовок и объект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Заголовок раздела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Два объекта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Сравнение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Только заголовок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Пустой слайд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Объект с подписью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-RU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o-green.space/" TargetMode="External"/><Relationship Id="rId4" Type="http://schemas.openxmlformats.org/officeDocument/2006/relationships/hyperlink" Target="mailto:zo0m.cfg@gmail.com" TargetMode="External"/><Relationship Id="rId5" Type="http://schemas.openxmlformats.org/officeDocument/2006/relationships/image" Target="../media/image09.png"/><Relationship Id="rId6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0850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downloads\files\gogreen_logo_1024x1024.png" id="87" name="Shape 87"/>
          <p:cNvPicPr preferRelativeResize="0"/>
          <p:nvPr/>
        </p:nvPicPr>
        <p:blipFill rotWithShape="1">
          <a:blip r:embed="rId3">
            <a:alphaModFix/>
          </a:blip>
          <a:srcRect b="0" l="1786" r="0" t="0"/>
          <a:stretch/>
        </p:blipFill>
        <p:spPr>
          <a:xfrm>
            <a:off x="2591780" y="1412775"/>
            <a:ext cx="3960440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27665" l="0" r="0" t="2534"/>
          <a:stretch/>
        </p:blipFill>
        <p:spPr>
          <a:xfrm>
            <a:off x="0" y="0"/>
            <a:ext cx="9144000" cy="3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179511" y="4221087"/>
            <a:ext cx="8712967" cy="2416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выбери акцию, которая будет тебе интересна или организуй свою </a:t>
            </a:r>
            <a:r>
              <a:rPr b="0" i="0" lang="ru-RU" sz="1400" u="none" cap="none" strike="noStrik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(убирай любимый парк, детскую площадку у дома, склоны, пляжи, газон у офиса)</a:t>
            </a: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позови на нее своих друзей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Arial"/>
              <a:buChar char="•"/>
            </a:pPr>
            <a:r>
              <a:rPr b="0" i="0" lang="ru-RU" sz="2000" u="none" cap="none" strike="noStrik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приходи и участвуй в уборке, общайся, знакомься с людьми, веселись и делай добрые дела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0" y="3429000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0850A"/>
              </a:buClr>
              <a:buSzPct val="25000"/>
              <a:buFont typeface="Arial"/>
              <a:buNone/>
            </a:pPr>
            <a:r>
              <a:rPr b="1" i="0" lang="ru-RU" sz="3500" u="none" cap="none" strike="noStrik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Как это работает?</a:t>
            </a:r>
          </a:p>
        </p:txBody>
      </p:sp>
      <p:pic>
        <p:nvPicPr>
          <p:cNvPr descr="D:\downloads\files\equipment_icon_200x200.png" id="95" name="Shape 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71" y="3356992"/>
            <a:ext cx="792087" cy="7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hape 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39514"/>
            <a:ext cx="9144000" cy="621848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0" y="0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0850A"/>
              </a:buClr>
              <a:buSzPct val="25000"/>
              <a:buFont typeface="Arial"/>
              <a:buNone/>
            </a:pPr>
            <a:r>
              <a:rPr b="1" i="0" lang="ru-RU" sz="3500" u="none" cap="none" strike="noStrik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Выбор акции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3000"/>
            <a:ext cx="9157319" cy="6074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0" y="0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0850A"/>
              </a:buClr>
              <a:buSzPct val="25000"/>
              <a:buFont typeface="Arial"/>
              <a:buNone/>
            </a:pPr>
            <a:r>
              <a:rPr b="1" i="0" lang="ru-RU" sz="3500" u="none" cap="none" strike="noStrik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Создание акции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1580" l="0" r="0" t="0"/>
          <a:stretch/>
        </p:blipFill>
        <p:spPr>
          <a:xfrm>
            <a:off x="0" y="664670"/>
            <a:ext cx="9144000" cy="619333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0" y="0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0850A"/>
              </a:buClr>
              <a:buSzPct val="25000"/>
              <a:buFont typeface="Arial"/>
              <a:buNone/>
            </a:pPr>
            <a:r>
              <a:rPr b="1" i="0" lang="ru-RU" sz="3500" u="none" cap="none" strike="noStrik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Страница мероприятия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0" y="0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0850A"/>
              </a:buClr>
              <a:buSzPct val="25000"/>
              <a:buFont typeface="Arial"/>
              <a:buNone/>
            </a:pPr>
            <a:r>
              <a:rPr b="1" i="0" lang="ru-RU" sz="3500" u="none" cap="none" strike="noStrik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Статус проекта</a:t>
            </a:r>
          </a:p>
        </p:txBody>
      </p:sp>
      <p:cxnSp>
        <p:nvCxnSpPr>
          <p:cNvPr id="119" name="Shape 119"/>
          <p:cNvCxnSpPr/>
          <p:nvPr/>
        </p:nvCxnSpPr>
        <p:spPr>
          <a:xfrm>
            <a:off x="539552" y="3430741"/>
            <a:ext cx="8136903" cy="0"/>
          </a:xfrm>
          <a:prstGeom prst="straightConnector1">
            <a:avLst/>
          </a:prstGeom>
          <a:noFill/>
          <a:ln cap="flat" cmpd="sng" w="76200">
            <a:solidFill>
              <a:srgbClr val="40850A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20" name="Shape 120"/>
          <p:cNvSpPr txBox="1"/>
          <p:nvPr/>
        </p:nvSpPr>
        <p:spPr>
          <a:xfrm>
            <a:off x="467543" y="2341328"/>
            <a:ext cx="682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ru-RU" sz="1800" u="none" cap="none" strike="noStrike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Идея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971600" y="3790780"/>
            <a:ext cx="10836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Garage48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хакатон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131840" y="3790780"/>
            <a:ext cx="1666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EGAP Challenge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хакатон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5940151" y="3790780"/>
            <a:ext cx="1666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EGAP Challenge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финал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138986" y="2341328"/>
            <a:ext cx="723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Демо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5580112" y="2341328"/>
            <a:ext cx="622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Бета</a:t>
            </a:r>
          </a:p>
        </p:txBody>
      </p:sp>
      <p:cxnSp>
        <p:nvCxnSpPr>
          <p:cNvPr id="126" name="Shape 126"/>
          <p:cNvCxnSpPr>
            <a:stCxn id="124" idx="2"/>
            <a:endCxn id="121" idx="0"/>
          </p:cNvCxnSpPr>
          <p:nvPr/>
        </p:nvCxnSpPr>
        <p:spPr>
          <a:xfrm>
            <a:off x="1500656" y="2710660"/>
            <a:ext cx="12900" cy="1080000"/>
          </a:xfrm>
          <a:prstGeom prst="straightConnector1">
            <a:avLst/>
          </a:prstGeom>
          <a:noFill/>
          <a:ln cap="flat" cmpd="sng" w="38100">
            <a:solidFill>
              <a:srgbClr val="40850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Shape 127"/>
          <p:cNvCxnSpPr/>
          <p:nvPr/>
        </p:nvCxnSpPr>
        <p:spPr>
          <a:xfrm>
            <a:off x="3967939" y="2773376"/>
            <a:ext cx="0" cy="1017403"/>
          </a:xfrm>
          <a:prstGeom prst="straightConnector1">
            <a:avLst/>
          </a:prstGeom>
          <a:noFill/>
          <a:ln cap="flat" cmpd="sng" w="38100">
            <a:solidFill>
              <a:srgbClr val="40850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Shape 128"/>
          <p:cNvCxnSpPr>
            <a:endCxn id="123" idx="0"/>
          </p:cNvCxnSpPr>
          <p:nvPr/>
        </p:nvCxnSpPr>
        <p:spPr>
          <a:xfrm>
            <a:off x="6770168" y="3432580"/>
            <a:ext cx="3000" cy="358200"/>
          </a:xfrm>
          <a:prstGeom prst="straightConnector1">
            <a:avLst/>
          </a:prstGeom>
          <a:noFill/>
          <a:ln cap="flat" cmpd="sng" w="38100">
            <a:solidFill>
              <a:srgbClr val="40850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Shape 129"/>
          <p:cNvSpPr txBox="1"/>
          <p:nvPr/>
        </p:nvSpPr>
        <p:spPr>
          <a:xfrm>
            <a:off x="7237456" y="2341328"/>
            <a:ext cx="832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Запуск</a:t>
            </a:r>
          </a:p>
        </p:txBody>
      </p:sp>
      <p:cxnSp>
        <p:nvCxnSpPr>
          <p:cNvPr id="130" name="Shape 130"/>
          <p:cNvCxnSpPr/>
          <p:nvPr/>
        </p:nvCxnSpPr>
        <p:spPr>
          <a:xfrm>
            <a:off x="5868144" y="2701368"/>
            <a:ext cx="0" cy="720080"/>
          </a:xfrm>
          <a:prstGeom prst="straightConnector1">
            <a:avLst/>
          </a:prstGeom>
          <a:noFill/>
          <a:ln cap="flat" cmpd="sng" w="38100">
            <a:solidFill>
              <a:srgbClr val="40850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Shape 131"/>
          <p:cNvSpPr txBox="1"/>
          <p:nvPr/>
        </p:nvSpPr>
        <p:spPr>
          <a:xfrm>
            <a:off x="1767263" y="2341328"/>
            <a:ext cx="13131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Начало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разработки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299151" y="2341328"/>
            <a:ext cx="1272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40% Готово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2423819" y="3061408"/>
            <a:ext cx="0" cy="360040"/>
          </a:xfrm>
          <a:prstGeom prst="straightConnector1">
            <a:avLst/>
          </a:prstGeom>
          <a:noFill/>
          <a:ln cap="flat" cmpd="sng" w="38100">
            <a:solidFill>
              <a:srgbClr val="40850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7668343" y="2701368"/>
            <a:ext cx="0" cy="720080"/>
          </a:xfrm>
          <a:prstGeom prst="straightConnector1">
            <a:avLst/>
          </a:prstGeom>
          <a:noFill/>
          <a:ln cap="flat" cmpd="sng" w="38100">
            <a:solidFill>
              <a:srgbClr val="40850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755575" y="2701368"/>
            <a:ext cx="0" cy="720080"/>
          </a:xfrm>
          <a:prstGeom prst="straightConnector1">
            <a:avLst/>
          </a:prstGeom>
          <a:noFill/>
          <a:ln cap="flat" cmpd="sng" w="38100">
            <a:solidFill>
              <a:srgbClr val="40850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Shape 136"/>
          <p:cNvSpPr txBox="1"/>
          <p:nvPr/>
        </p:nvSpPr>
        <p:spPr>
          <a:xfrm>
            <a:off x="0" y="692695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0850A"/>
              </a:buClr>
              <a:buSzPct val="25000"/>
              <a:buFont typeface="Arial"/>
              <a:buNone/>
            </a:pPr>
            <a:r>
              <a:rPr b="1" lang="ru-RU" sz="2000" u="none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Финальная версия: 40% Готово</a:t>
            </a:r>
          </a:p>
        </p:txBody>
      </p:sp>
      <p:sp>
        <p:nvSpPr>
          <p:cNvPr id="137" name="Shape 137"/>
          <p:cNvSpPr/>
          <p:nvPr/>
        </p:nvSpPr>
        <p:spPr>
          <a:xfrm>
            <a:off x="3131840" y="1916832"/>
            <a:ext cx="1656183" cy="2808311"/>
          </a:xfrm>
          <a:prstGeom prst="rect">
            <a:avLst/>
          </a:prstGeom>
          <a:noFill/>
          <a:ln cap="rnd" cmpd="sng" w="25400">
            <a:solidFill>
              <a:srgbClr val="40850A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3491880" y="1619508"/>
            <a:ext cx="977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ru-RU" sz="1800">
                <a:solidFill>
                  <a:srgbClr val="40850A"/>
                </a:solidFill>
                <a:latin typeface="Calibri"/>
                <a:ea typeface="Calibri"/>
                <a:cs typeface="Calibri"/>
                <a:sym typeface="Calibri"/>
              </a:rPr>
              <a:t>сегодня</a:t>
            </a:r>
          </a:p>
        </p:txBody>
      </p:sp>
      <p:pic>
        <p:nvPicPr>
          <p:cNvPr descr="D:\downloads\files\trash_takeout_icon_200x200.png"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0271" y="1124744"/>
            <a:ext cx="1186333" cy="118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0" y="0"/>
            <a:ext cx="9144000" cy="648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0850A"/>
              </a:buClr>
              <a:buSzPct val="25000"/>
              <a:buFont typeface="Arial"/>
              <a:buNone/>
            </a:pPr>
            <a:r>
              <a:rPr b="1" lang="ru-RU" sz="35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План действий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51519" y="764704"/>
            <a:ext cx="8712967" cy="3785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Calibri"/>
              <a:buAutoNum type="arabicPeriod"/>
            </a:pPr>
            <a:r>
              <a:rPr lang="ru-RU" sz="20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запустить бета версию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Calibri"/>
              <a:buAutoNum type="arabicPeriod"/>
            </a:pPr>
            <a:r>
              <a:rPr lang="ru-RU" sz="20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провести первые пробные уборки самостоятельно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Calibri"/>
              <a:buAutoNum type="arabicPeriod"/>
            </a:pPr>
            <a:r>
              <a:rPr lang="ru-RU" sz="20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исправить недочеты, убедиться, что платформа работает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Calibri"/>
              <a:buAutoNum type="arabicPeriod"/>
            </a:pPr>
            <a:r>
              <a:rPr lang="ru-RU" sz="20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запустить полную версию в Одессе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Calibri"/>
              <a:buAutoNum type="arabicPeriod"/>
            </a:pPr>
            <a:r>
              <a:rPr lang="ru-RU" sz="20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привлечь аудиторию при помощи рекламы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Calibri"/>
              <a:buAutoNum type="arabicPeriod"/>
            </a:pPr>
            <a:r>
              <a:rPr lang="ru-RU" sz="20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улучшать ресурс на основе feedback-а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Calibri"/>
              <a:buAutoNum type="arabicPeriod"/>
            </a:pPr>
            <a:r>
              <a:rPr lang="ru-RU" sz="20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начать рекламную компанию в других городах Украины</a:t>
            </a: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buClr>
                <a:srgbClr val="40850A"/>
              </a:buClr>
              <a:buSzPct val="100000"/>
              <a:buFont typeface="Calibri"/>
              <a:buAutoNum type="arabicPeriod"/>
            </a:pPr>
            <a:r>
              <a:rPr lang="ru-RU" sz="20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 выйти на мировой уровень</a:t>
            </a:r>
          </a:p>
        </p:txBody>
      </p:sp>
      <p:pic>
        <p:nvPicPr>
          <p:cNvPr descr="D:\downloads\files\wastebuster_200x200.png" id="146" name="Shape 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903" y="4797151"/>
            <a:ext cx="1440160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0" y="0"/>
            <a:ext cx="9144000" cy="83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40850A"/>
              </a:buClr>
              <a:buSzPct val="25000"/>
              <a:buFont typeface="Arial"/>
              <a:buNone/>
            </a:pPr>
            <a:r>
              <a:rPr b="1" lang="ru-RU" sz="35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Контакты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251519" y="1484783"/>
            <a:ext cx="871296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2000">
                <a:solidFill>
                  <a:srgbClr val="40850A"/>
                </a:solidFill>
                <a:latin typeface="Arial"/>
                <a:ea typeface="Arial"/>
                <a:cs typeface="Arial"/>
                <a:sym typeface="Arial"/>
              </a:rPr>
              <a:t>Сайт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ru-RU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http://go-green.space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0850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40850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downloads\files\gogreener_200x200.png"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6167" y="3347124"/>
            <a:ext cx="2609400" cy="2609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ownloads\files\GoGreen_Logo_200x200.png" id="154" name="Shape 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5696" y="1484783"/>
            <a:ext cx="1312539" cy="1312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