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 defTabSz="514095">
              <a:defRPr sz="7040"/>
            </a:lvl1pPr>
          </a:lstStyle>
          <a:p>
            <a:pPr/>
            <a:r>
              <a:t>Наш клиенты — малый и средний украинский бизнес</a:t>
            </a:r>
          </a:p>
        </p:txBody>
      </p:sp>
      <p:sp>
        <p:nvSpPr>
          <p:cNvPr id="120" name="Shape 120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Единственный вид бизнеса, который нуждается в равных условиях для всех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 defTabSz="560831">
              <a:defRPr sz="7679"/>
            </a:lvl1pPr>
          </a:lstStyle>
          <a:p>
            <a:pPr/>
            <a:r>
              <a:t>Проблема №1 — рейдерские захваты</a:t>
            </a:r>
          </a:p>
        </p:txBody>
      </p:sp>
      <p:sp>
        <p:nvSpPr>
          <p:cNvPr id="123" name="Shape 123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>
            <a:lvl1pPr defTabSz="315468">
              <a:defRPr sz="1728"/>
            </a:lvl1pPr>
          </a:lstStyle>
          <a:p>
            <a:pPr/>
            <a:r>
              <a:t>"В результате преступных действий круга лиц, используя документы с поддельными подписями и печатями, внесены изменения в ЕГР при соучастии регистратора Барышевского сельсовета Киевской области, переоформлено на себя 100% корпоративных прав компании, которая имеет наибольшие инвестиции Литовской республики в Украине", - написал он 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 defTabSz="514095">
              <a:defRPr sz="7040"/>
            </a:lvl1pPr>
          </a:lstStyle>
          <a:p>
            <a:pPr/>
            <a:r>
              <a:t>Проблема №2 — коррумпированная судебная система</a:t>
            </a:r>
          </a:p>
        </p:txBody>
      </p:sp>
      <p:sp>
        <p:nvSpPr>
          <p:cNvPr id="126" name="Shape 126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Уведомление про новое решение в судебном решении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0727">
              <a:defRPr sz="6719"/>
            </a:lvl1pPr>
          </a:lstStyle>
          <a:p>
            <a:pPr/>
            <a:r>
              <a:t>Проблема №3 — нечестные контрагенты</a:t>
            </a:r>
          </a:p>
        </p:txBody>
      </p:sp>
      <p:sp>
        <p:nvSpPr>
          <p:cNvPr id="129" name="Shape 12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Участие в тендерах</a:t>
            </a:r>
          </a:p>
          <a:p>
            <a:pPr/>
            <a:r>
              <a:t>Кредиты и лизинг</a:t>
            </a:r>
          </a:p>
          <a:p>
            <a:pPr/>
            <a:r>
              <a:t>Предоплаты </a:t>
            </a:r>
          </a:p>
          <a:p>
            <a:pPr/>
            <a:r>
              <a:t>Налоговый кредит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0727">
              <a:defRPr sz="6719"/>
            </a:lvl1pPr>
          </a:lstStyle>
          <a:p>
            <a:pPr/>
            <a:r>
              <a:t>Почему бот для мессенджеров</a:t>
            </a:r>
          </a:p>
        </p:txBody>
      </p:sp>
      <p:sp>
        <p:nvSpPr>
          <p:cNvPr id="132" name="Shape 13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Максимальное быстрое уведомление</a:t>
            </a:r>
          </a:p>
          <a:p>
            <a:pPr/>
            <a:r>
              <a:t>Нет затрат на интерфейс, дизайн, поддержку кросс-платформенности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0727">
              <a:defRPr sz="6719"/>
            </a:lvl1pPr>
          </a:lstStyle>
          <a:p>
            <a:pPr/>
            <a:r>
              <a:t>План на следующие 2 месяца</a:t>
            </a:r>
          </a:p>
        </p:txBody>
      </p:sp>
      <p:sp>
        <p:nvSpPr>
          <p:cNvPr id="135" name="Shape 13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77825" indent="-377825" defTabSz="496570">
              <a:spcBef>
                <a:spcPts val="3500"/>
              </a:spcBef>
              <a:defRPr sz="3060"/>
            </a:pPr>
            <a:r>
              <a:t>Стабильная команда разработки, еженедельные релиза</a:t>
            </a:r>
          </a:p>
          <a:p>
            <a:pPr marL="377825" indent="-377825" defTabSz="496570">
              <a:spcBef>
                <a:spcPts val="3500"/>
              </a:spcBef>
              <a:defRPr sz="3060"/>
            </a:pPr>
            <a:r>
              <a:t>Рост до 10 000 пользователей и 2000 DAU</a:t>
            </a:r>
          </a:p>
          <a:p>
            <a:pPr marL="377825" indent="-377825" defTabSz="496570">
              <a:spcBef>
                <a:spcPts val="3500"/>
              </a:spcBef>
              <a:defRPr sz="3060"/>
            </a:pPr>
            <a:r>
              <a:t>Старт монетизации и выход на 20 000 грн в месяц оборота</a:t>
            </a:r>
          </a:p>
          <a:p>
            <a:pPr marL="377825" indent="-377825" defTabSz="496570">
              <a:spcBef>
                <a:spcPts val="3500"/>
              </a:spcBef>
              <a:defRPr sz="3060"/>
            </a:pPr>
            <a:r>
              <a:t>Создание поисковой системы с хронологическими данными</a:t>
            </a:r>
          </a:p>
          <a:p>
            <a:pPr marL="377825" indent="-377825" defTabSz="496570">
              <a:spcBef>
                <a:spcPts val="3500"/>
              </a:spcBef>
              <a:defRPr sz="3060"/>
            </a:pPr>
            <a:r>
              <a:t>Создание поисковой системы по судебными реестрам</a:t>
            </a:r>
          </a:p>
          <a:p>
            <a:pPr marL="377825" indent="-377825" defTabSz="496570">
              <a:spcBef>
                <a:spcPts val="3500"/>
              </a:spcBef>
              <a:defRPr sz="3060"/>
            </a:pPr>
            <a:r>
              <a:t>Построение нейронной модели по поиску связанных компаний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Как нам помочь</a:t>
            </a:r>
          </a:p>
        </p:txBody>
      </p:sp>
      <p:sp>
        <p:nvSpPr>
          <p:cNvPr id="138" name="Shape 13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Помогите открыть данные</a:t>
            </a:r>
          </a:p>
          <a:p>
            <a:pPr/>
            <a:r>
              <a:t>Расскажите как ваш бизнес работает с открытыми и закрытыми данными</a:t>
            </a:r>
          </a:p>
          <a:p>
            <a:pPr/>
            <a:r>
              <a:t>Расскажите про бота вашему юристу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