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15"/>
  </p:notesMasterIdLst>
  <p:handoutMasterIdLst>
    <p:handoutMasterId r:id="rId16"/>
  </p:handoutMasterIdLst>
  <p:sldIdLst>
    <p:sldId id="1173" r:id="rId3"/>
    <p:sldId id="1234" r:id="rId4"/>
    <p:sldId id="1231" r:id="rId5"/>
    <p:sldId id="1239" r:id="rId6"/>
    <p:sldId id="1236" r:id="rId7"/>
    <p:sldId id="1241" r:id="rId8"/>
    <p:sldId id="1246" r:id="rId9"/>
    <p:sldId id="1214" r:id="rId10"/>
    <p:sldId id="1245" r:id="rId11"/>
    <p:sldId id="1222" r:id="rId12"/>
    <p:sldId id="1226" r:id="rId13"/>
    <p:sldId id="1244" r:id="rId14"/>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234"/>
            <p14:sldId id="1231"/>
            <p14:sldId id="1239"/>
            <p14:sldId id="1236"/>
            <p14:sldId id="1241"/>
            <p14:sldId id="1246"/>
            <p14:sldId id="1214"/>
            <p14:sldId id="1245"/>
            <p14:sldId id="1222"/>
            <p14:sldId id="1226"/>
            <p14:sldId id="1244"/>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05050"/>
    <a:srgbClr val="68217A"/>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72" autoAdjust="0"/>
    <p:restoredTop sz="94434" autoAdjust="0"/>
  </p:normalViewPr>
  <p:slideViewPr>
    <p:cSldViewPr snapToGrid="0">
      <p:cViewPr varScale="1">
        <p:scale>
          <a:sx n="74" d="100"/>
          <a:sy n="74" d="100"/>
        </p:scale>
        <p:origin x="42" y="507"/>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88BDF-6CEE-4812-B69C-475FC209D8C7}"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3FB944D7-4FDC-48D5-83C2-E7911537E748}">
      <dgm:prSet phldrT="[Text]" custT="1"/>
      <dgm:spPr>
        <a:solidFill>
          <a:schemeClr val="accent6">
            <a:alpha val="50000"/>
          </a:schemeClr>
        </a:solidFill>
      </dgm:spPr>
      <dgm:t>
        <a:bodyPr/>
        <a:lstStyle/>
        <a:p>
          <a:r>
            <a:rPr lang="en-US" sz="1600" dirty="0">
              <a:solidFill>
                <a:schemeClr val="bg1"/>
              </a:solidFill>
            </a:rPr>
            <a:t>Every</a:t>
          </a:r>
          <a:br>
            <a:rPr lang="en-US" sz="1600" dirty="0">
              <a:solidFill>
                <a:schemeClr val="bg1"/>
              </a:solidFill>
            </a:rPr>
          </a:br>
          <a:r>
            <a:rPr lang="en-US" sz="8000" dirty="0">
              <a:solidFill>
                <a:schemeClr val="bg1"/>
              </a:solidFill>
            </a:rPr>
            <a:t>2sec</a:t>
          </a:r>
          <a:br>
            <a:rPr lang="en-US" sz="8000" dirty="0">
              <a:solidFill>
                <a:schemeClr val="bg1"/>
              </a:solidFill>
            </a:rPr>
          </a:br>
          <a:r>
            <a:rPr lang="en-US" sz="1600" dirty="0">
              <a:solidFill>
                <a:schemeClr val="bg1"/>
              </a:solidFill>
            </a:rPr>
            <a:t>someone needs blood</a:t>
          </a:r>
          <a:endParaRPr lang="en-US" sz="1600" dirty="0"/>
        </a:p>
      </dgm:t>
    </dgm:pt>
    <dgm:pt modelId="{8A843A22-E753-403B-9869-969FFBA0CE00}" type="parTrans" cxnId="{15280C4A-53A8-4E0B-AE52-D3361C03FAAA}">
      <dgm:prSet/>
      <dgm:spPr/>
      <dgm:t>
        <a:bodyPr/>
        <a:lstStyle/>
        <a:p>
          <a:endParaRPr lang="en-US"/>
        </a:p>
      </dgm:t>
    </dgm:pt>
    <dgm:pt modelId="{01A1F613-D1DF-4A92-B72D-32C35E66EB10}" type="sibTrans" cxnId="{15280C4A-53A8-4E0B-AE52-D3361C03FAAA}">
      <dgm:prSet/>
      <dgm:spPr/>
      <dgm:t>
        <a:bodyPr/>
        <a:lstStyle/>
        <a:p>
          <a:endParaRPr lang="en-US"/>
        </a:p>
      </dgm:t>
    </dgm:pt>
    <dgm:pt modelId="{13E3C731-08FA-4C36-B490-D6B1B51F26FF}">
      <dgm:prSet phldrT="[Text]" custT="1"/>
      <dgm:spPr>
        <a:solidFill>
          <a:schemeClr val="accent6">
            <a:alpha val="50000"/>
          </a:schemeClr>
        </a:solidFill>
      </dgm:spPr>
      <dgm:t>
        <a:bodyPr/>
        <a:lstStyle/>
        <a:p>
          <a:r>
            <a:rPr lang="en-US" sz="8000" dirty="0">
              <a:solidFill>
                <a:schemeClr val="bg1"/>
              </a:solidFill>
            </a:rPr>
            <a:t>90%</a:t>
          </a:r>
          <a:br>
            <a:rPr lang="en-US" sz="7200" dirty="0">
              <a:solidFill>
                <a:schemeClr val="bg1"/>
              </a:solidFill>
            </a:rPr>
          </a:br>
          <a:r>
            <a:rPr lang="en-US" sz="1600" dirty="0">
              <a:solidFill>
                <a:schemeClr val="bg1"/>
              </a:solidFill>
            </a:rPr>
            <a:t>of people eligible to donate blood are not doing so</a:t>
          </a:r>
          <a:endParaRPr lang="en-US" sz="1600" dirty="0"/>
        </a:p>
      </dgm:t>
    </dgm:pt>
    <dgm:pt modelId="{38E098B8-A203-4C42-87E4-5BD847FB1744}" type="sibTrans" cxnId="{BA617468-DA7A-496B-AC1F-57A47C5B272C}">
      <dgm:prSet/>
      <dgm:spPr/>
      <dgm:t>
        <a:bodyPr/>
        <a:lstStyle/>
        <a:p>
          <a:endParaRPr lang="en-US"/>
        </a:p>
      </dgm:t>
    </dgm:pt>
    <dgm:pt modelId="{0404A6ED-CD6B-4012-B949-13AE373325F7}" type="parTrans" cxnId="{BA617468-DA7A-496B-AC1F-57A47C5B272C}">
      <dgm:prSet/>
      <dgm:spPr/>
      <dgm:t>
        <a:bodyPr/>
        <a:lstStyle/>
        <a:p>
          <a:endParaRPr lang="en-US"/>
        </a:p>
      </dgm:t>
    </dgm:pt>
    <dgm:pt modelId="{10ED85F3-09B6-40FC-9E67-EA0566BD8E9E}" type="pres">
      <dgm:prSet presAssocID="{4D888BDF-6CEE-4812-B69C-475FC209D8C7}" presName="Name0" presStyleCnt="0">
        <dgm:presLayoutVars>
          <dgm:dir/>
          <dgm:resizeHandles val="exact"/>
        </dgm:presLayoutVars>
      </dgm:prSet>
      <dgm:spPr/>
    </dgm:pt>
    <dgm:pt modelId="{1D405465-3DDB-475E-99A1-E6FF4CE46BFC}" type="pres">
      <dgm:prSet presAssocID="{3FB944D7-4FDC-48D5-83C2-E7911537E748}" presName="Name5" presStyleLbl="vennNode1" presStyleIdx="0" presStyleCnt="2" custLinFactNeighborX="2934">
        <dgm:presLayoutVars>
          <dgm:bulletEnabled val="1"/>
        </dgm:presLayoutVars>
      </dgm:prSet>
      <dgm:spPr/>
    </dgm:pt>
    <dgm:pt modelId="{822880A6-BE1A-41D1-B606-73A274A5351D}" type="pres">
      <dgm:prSet presAssocID="{01A1F613-D1DF-4A92-B72D-32C35E66EB10}" presName="space" presStyleCnt="0"/>
      <dgm:spPr/>
    </dgm:pt>
    <dgm:pt modelId="{8F19A5F5-BFB7-432E-B135-E16CDBDFDB7B}" type="pres">
      <dgm:prSet presAssocID="{13E3C731-08FA-4C36-B490-D6B1B51F26FF}" presName="Name5" presStyleLbl="vennNode1" presStyleIdx="1" presStyleCnt="2" custLinFactX="23171" custLinFactNeighborX="100000" custLinFactNeighborY="920">
        <dgm:presLayoutVars>
          <dgm:bulletEnabled val="1"/>
        </dgm:presLayoutVars>
      </dgm:prSet>
      <dgm:spPr/>
    </dgm:pt>
  </dgm:ptLst>
  <dgm:cxnLst>
    <dgm:cxn modelId="{7DC1AC7D-0806-4C96-9E84-E5C10A3F0583}" type="presOf" srcId="{13E3C731-08FA-4C36-B490-D6B1B51F26FF}" destId="{8F19A5F5-BFB7-432E-B135-E16CDBDFDB7B}" srcOrd="0" destOrd="0" presId="urn:microsoft.com/office/officeart/2005/8/layout/venn3"/>
    <dgm:cxn modelId="{F41269F0-4F6C-4179-AC95-A13295F0ADC8}" type="presOf" srcId="{3FB944D7-4FDC-48D5-83C2-E7911537E748}" destId="{1D405465-3DDB-475E-99A1-E6FF4CE46BFC}" srcOrd="0" destOrd="0" presId="urn:microsoft.com/office/officeart/2005/8/layout/venn3"/>
    <dgm:cxn modelId="{BA617468-DA7A-496B-AC1F-57A47C5B272C}" srcId="{4D888BDF-6CEE-4812-B69C-475FC209D8C7}" destId="{13E3C731-08FA-4C36-B490-D6B1B51F26FF}" srcOrd="1" destOrd="0" parTransId="{0404A6ED-CD6B-4012-B949-13AE373325F7}" sibTransId="{38E098B8-A203-4C42-87E4-5BD847FB1744}"/>
    <dgm:cxn modelId="{BB61828B-CAFF-4F67-813A-18A9044F8AAE}" type="presOf" srcId="{4D888BDF-6CEE-4812-B69C-475FC209D8C7}" destId="{10ED85F3-09B6-40FC-9E67-EA0566BD8E9E}" srcOrd="0" destOrd="0" presId="urn:microsoft.com/office/officeart/2005/8/layout/venn3"/>
    <dgm:cxn modelId="{15280C4A-53A8-4E0B-AE52-D3361C03FAAA}" srcId="{4D888BDF-6CEE-4812-B69C-475FC209D8C7}" destId="{3FB944D7-4FDC-48D5-83C2-E7911537E748}" srcOrd="0" destOrd="0" parTransId="{8A843A22-E753-403B-9869-969FFBA0CE00}" sibTransId="{01A1F613-D1DF-4A92-B72D-32C35E66EB10}"/>
    <dgm:cxn modelId="{91F17E0D-9D19-4AFF-83A6-9EC151198C7D}" type="presParOf" srcId="{10ED85F3-09B6-40FC-9E67-EA0566BD8E9E}" destId="{1D405465-3DDB-475E-99A1-E6FF4CE46BFC}" srcOrd="0" destOrd="0" presId="urn:microsoft.com/office/officeart/2005/8/layout/venn3"/>
    <dgm:cxn modelId="{BCA6FC67-54AA-4832-A353-E993400B05D2}" type="presParOf" srcId="{10ED85F3-09B6-40FC-9E67-EA0566BD8E9E}" destId="{822880A6-BE1A-41D1-B606-73A274A5351D}" srcOrd="1" destOrd="0" presId="urn:microsoft.com/office/officeart/2005/8/layout/venn3"/>
    <dgm:cxn modelId="{EC5B299B-47E6-4304-B6AF-AB158E550C49}" type="presParOf" srcId="{10ED85F3-09B6-40FC-9E67-EA0566BD8E9E}" destId="{8F19A5F5-BFB7-432E-B135-E16CDBDFDB7B}"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295EB-83A9-418B-9C4F-981FD580ABB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F78ECB78-FD77-4584-B773-9B6516891904}">
      <dgm:prSet phldrT="[Text]" custT="1"/>
      <dgm:spPr>
        <a:blipFill rotWithShape="0">
          <a:blip xmlns:r="http://schemas.openxmlformats.org/officeDocument/2006/relationships" r:embed="rId1"/>
          <a:stretch>
            <a:fillRect/>
          </a:stretch>
        </a:blipFill>
      </dgm:spPr>
      <dgm:t>
        <a:bodyPr/>
        <a:lstStyle/>
        <a:p>
          <a:endParaRPr lang="en-US" sz="2000" b="1" dirty="0">
            <a:solidFill>
              <a:schemeClr val="bg1"/>
            </a:solidFill>
            <a:effectLst>
              <a:outerShdw blurRad="38100" dist="38100" dir="2700000" algn="tl">
                <a:srgbClr val="000000">
                  <a:alpha val="43137"/>
                </a:srgbClr>
              </a:outerShdw>
            </a:effectLst>
          </a:endParaRPr>
        </a:p>
      </dgm:t>
    </dgm:pt>
    <dgm:pt modelId="{A189F946-93A7-4E94-8C32-D8AC3BD51E3A}" type="parTrans" cxnId="{7B74F477-C46D-4D6A-9EDB-75554D040824}">
      <dgm:prSet/>
      <dgm:spPr/>
      <dgm:t>
        <a:bodyPr/>
        <a:lstStyle/>
        <a:p>
          <a:endParaRPr lang="en-US"/>
        </a:p>
      </dgm:t>
    </dgm:pt>
    <dgm:pt modelId="{B0E697E8-7F4E-431F-9735-823F491438B3}" type="sibTrans" cxnId="{7B74F477-C46D-4D6A-9EDB-75554D040824}">
      <dgm:prSet/>
      <dgm:spPr/>
      <dgm:t>
        <a:bodyPr/>
        <a:lstStyle/>
        <a:p>
          <a:endParaRPr lang="en-US"/>
        </a:p>
      </dgm:t>
    </dgm:pt>
    <dgm:pt modelId="{3B6B8C36-6E28-4031-83A4-1CFE41AC7D92}">
      <dgm:prSet phldrT="[Text]" custT="1"/>
      <dgm:spPr>
        <a:blipFill rotWithShape="0">
          <a:blip xmlns:r="http://schemas.openxmlformats.org/officeDocument/2006/relationships" r:embed="rId2"/>
          <a:stretch>
            <a:fillRect/>
          </a:stretch>
        </a:blipFill>
      </dgm:spPr>
      <dgm:t>
        <a:bodyPr/>
        <a:lstStyle/>
        <a:p>
          <a:endParaRPr lang="en-US" sz="1900" b="1" dirty="0">
            <a:effectLst>
              <a:outerShdw blurRad="38100" dist="38100" dir="2700000" algn="tl">
                <a:srgbClr val="000000">
                  <a:alpha val="43137"/>
                </a:srgbClr>
              </a:outerShdw>
            </a:effectLst>
          </a:endParaRPr>
        </a:p>
      </dgm:t>
    </dgm:pt>
    <dgm:pt modelId="{9908F687-9DFC-4D44-9DA1-B07E9EE3C5ED}" type="parTrans" cxnId="{3370A050-8B7F-4798-94B1-8B9CDF2FB32C}">
      <dgm:prSet/>
      <dgm:spPr/>
      <dgm:t>
        <a:bodyPr/>
        <a:lstStyle/>
        <a:p>
          <a:endParaRPr lang="en-US"/>
        </a:p>
      </dgm:t>
    </dgm:pt>
    <dgm:pt modelId="{13CCDF95-6C08-4C53-99C9-B95196756592}" type="sibTrans" cxnId="{3370A050-8B7F-4798-94B1-8B9CDF2FB32C}">
      <dgm:prSet/>
      <dgm:spPr/>
      <dgm:t>
        <a:bodyPr/>
        <a:lstStyle/>
        <a:p>
          <a:endParaRPr lang="en-US"/>
        </a:p>
      </dgm:t>
    </dgm:pt>
    <dgm:pt modelId="{02CFA271-0AB3-4C58-8D7E-F5F02637E713}">
      <dgm:prSet phldrT="[Text]"/>
      <dgm:spPr>
        <a:blipFill rotWithShape="0">
          <a:blip xmlns:r="http://schemas.openxmlformats.org/officeDocument/2006/relationships" r:embed="rId3"/>
          <a:stretch>
            <a:fillRect/>
          </a:stretch>
        </a:blipFill>
      </dgm:spPr>
      <dgm:t>
        <a:bodyPr/>
        <a:lstStyle/>
        <a:p>
          <a:endParaRPr lang="en-US" b="1" dirty="0">
            <a:effectLst>
              <a:outerShdw blurRad="38100" dist="38100" dir="2700000" algn="tl">
                <a:srgbClr val="000000">
                  <a:alpha val="43137"/>
                </a:srgbClr>
              </a:outerShdw>
            </a:effectLst>
          </a:endParaRPr>
        </a:p>
      </dgm:t>
    </dgm:pt>
    <dgm:pt modelId="{ED3E8978-5699-418A-9AC3-8BC64D6394B7}" type="parTrans" cxnId="{F796AD49-CCAB-457C-9802-66BA5B6A8EEB}">
      <dgm:prSet/>
      <dgm:spPr/>
      <dgm:t>
        <a:bodyPr/>
        <a:lstStyle/>
        <a:p>
          <a:endParaRPr lang="en-US"/>
        </a:p>
      </dgm:t>
    </dgm:pt>
    <dgm:pt modelId="{1B8F4A31-92AA-4501-A70D-21187D5428B3}" type="sibTrans" cxnId="{F796AD49-CCAB-457C-9802-66BA5B6A8EEB}">
      <dgm:prSet/>
      <dgm:spPr/>
      <dgm:t>
        <a:bodyPr/>
        <a:lstStyle/>
        <a:p>
          <a:endParaRPr lang="en-US"/>
        </a:p>
      </dgm:t>
    </dgm:pt>
    <dgm:pt modelId="{8BA00471-CD95-4D66-AB2C-6C24C6C1096A}" type="pres">
      <dgm:prSet presAssocID="{D9E295EB-83A9-418B-9C4F-981FD580ABBD}" presName="Name0" presStyleCnt="0">
        <dgm:presLayoutVars>
          <dgm:dir/>
          <dgm:resizeHandles val="exact"/>
        </dgm:presLayoutVars>
      </dgm:prSet>
      <dgm:spPr/>
    </dgm:pt>
    <dgm:pt modelId="{2367E370-BCAF-4421-B0AA-3A558DD4D4C1}" type="pres">
      <dgm:prSet presAssocID="{F78ECB78-FD77-4584-B773-9B6516891904}" presName="Name5" presStyleLbl="vennNode1" presStyleIdx="0" presStyleCnt="3">
        <dgm:presLayoutVars>
          <dgm:bulletEnabled val="1"/>
        </dgm:presLayoutVars>
      </dgm:prSet>
      <dgm:spPr/>
    </dgm:pt>
    <dgm:pt modelId="{37FA84B8-E096-41B6-A114-5614340BFAC9}" type="pres">
      <dgm:prSet presAssocID="{B0E697E8-7F4E-431F-9735-823F491438B3}" presName="space" presStyleCnt="0"/>
      <dgm:spPr/>
    </dgm:pt>
    <dgm:pt modelId="{44840756-9440-4798-960C-DB8C255D600B}" type="pres">
      <dgm:prSet presAssocID="{3B6B8C36-6E28-4031-83A4-1CFE41AC7D92}" presName="Name5" presStyleLbl="vennNode1" presStyleIdx="1" presStyleCnt="3" custLinFactNeighborX="-6226" custLinFactNeighborY="-5">
        <dgm:presLayoutVars>
          <dgm:bulletEnabled val="1"/>
        </dgm:presLayoutVars>
      </dgm:prSet>
      <dgm:spPr/>
    </dgm:pt>
    <dgm:pt modelId="{8F18023E-1BE6-49D1-BE97-D10F49D73C3C}" type="pres">
      <dgm:prSet presAssocID="{13CCDF95-6C08-4C53-99C9-B95196756592}" presName="space" presStyleCnt="0"/>
      <dgm:spPr/>
    </dgm:pt>
    <dgm:pt modelId="{99DE1DC0-3536-49B8-A8B4-2E14EAA6C02A}" type="pres">
      <dgm:prSet presAssocID="{02CFA271-0AB3-4C58-8D7E-F5F02637E713}" presName="Name5" presStyleLbl="vennNode1" presStyleIdx="2" presStyleCnt="3" custLinFactX="25211" custLinFactNeighborX="100000" custLinFactNeighborY="320">
        <dgm:presLayoutVars>
          <dgm:bulletEnabled val="1"/>
        </dgm:presLayoutVars>
      </dgm:prSet>
      <dgm:spPr/>
    </dgm:pt>
  </dgm:ptLst>
  <dgm:cxnLst>
    <dgm:cxn modelId="{7B74F477-C46D-4D6A-9EDB-75554D040824}" srcId="{D9E295EB-83A9-418B-9C4F-981FD580ABBD}" destId="{F78ECB78-FD77-4584-B773-9B6516891904}" srcOrd="0" destOrd="0" parTransId="{A189F946-93A7-4E94-8C32-D8AC3BD51E3A}" sibTransId="{B0E697E8-7F4E-431F-9735-823F491438B3}"/>
    <dgm:cxn modelId="{3370A050-8B7F-4798-94B1-8B9CDF2FB32C}" srcId="{D9E295EB-83A9-418B-9C4F-981FD580ABBD}" destId="{3B6B8C36-6E28-4031-83A4-1CFE41AC7D92}" srcOrd="1" destOrd="0" parTransId="{9908F687-9DFC-4D44-9DA1-B07E9EE3C5ED}" sibTransId="{13CCDF95-6C08-4C53-99C9-B95196756592}"/>
    <dgm:cxn modelId="{3648342B-09E1-431F-BB86-C9824C18E46F}" type="presOf" srcId="{F78ECB78-FD77-4584-B773-9B6516891904}" destId="{2367E370-BCAF-4421-B0AA-3A558DD4D4C1}" srcOrd="0" destOrd="0" presId="urn:microsoft.com/office/officeart/2005/8/layout/venn3"/>
    <dgm:cxn modelId="{F796AD49-CCAB-457C-9802-66BA5B6A8EEB}" srcId="{D9E295EB-83A9-418B-9C4F-981FD580ABBD}" destId="{02CFA271-0AB3-4C58-8D7E-F5F02637E713}" srcOrd="2" destOrd="0" parTransId="{ED3E8978-5699-418A-9AC3-8BC64D6394B7}" sibTransId="{1B8F4A31-92AA-4501-A70D-21187D5428B3}"/>
    <dgm:cxn modelId="{F46D24B0-B061-4360-ACFF-9EDB3CE7FF9D}" type="presOf" srcId="{3B6B8C36-6E28-4031-83A4-1CFE41AC7D92}" destId="{44840756-9440-4798-960C-DB8C255D600B}" srcOrd="0" destOrd="0" presId="urn:microsoft.com/office/officeart/2005/8/layout/venn3"/>
    <dgm:cxn modelId="{C2E62A87-5B29-4171-AA86-94B4D1C5B056}" type="presOf" srcId="{02CFA271-0AB3-4C58-8D7E-F5F02637E713}" destId="{99DE1DC0-3536-49B8-A8B4-2E14EAA6C02A}" srcOrd="0" destOrd="0" presId="urn:microsoft.com/office/officeart/2005/8/layout/venn3"/>
    <dgm:cxn modelId="{458ACE30-1EEC-463A-A169-E52BF1AE3CC5}" type="presOf" srcId="{D9E295EB-83A9-418B-9C4F-981FD580ABBD}" destId="{8BA00471-CD95-4D66-AB2C-6C24C6C1096A}" srcOrd="0" destOrd="0" presId="urn:microsoft.com/office/officeart/2005/8/layout/venn3"/>
    <dgm:cxn modelId="{A59194BB-B9D2-4F28-B4F7-F473B758D850}" type="presParOf" srcId="{8BA00471-CD95-4D66-AB2C-6C24C6C1096A}" destId="{2367E370-BCAF-4421-B0AA-3A558DD4D4C1}" srcOrd="0" destOrd="0" presId="urn:microsoft.com/office/officeart/2005/8/layout/venn3"/>
    <dgm:cxn modelId="{81D5A32B-1BF8-42A8-BD86-24A76EE3C3E4}" type="presParOf" srcId="{8BA00471-CD95-4D66-AB2C-6C24C6C1096A}" destId="{37FA84B8-E096-41B6-A114-5614340BFAC9}" srcOrd="1" destOrd="0" presId="urn:microsoft.com/office/officeart/2005/8/layout/venn3"/>
    <dgm:cxn modelId="{71649C86-473B-4FD2-8C17-52D76C613D3C}" type="presParOf" srcId="{8BA00471-CD95-4D66-AB2C-6C24C6C1096A}" destId="{44840756-9440-4798-960C-DB8C255D600B}" srcOrd="2" destOrd="0" presId="urn:microsoft.com/office/officeart/2005/8/layout/venn3"/>
    <dgm:cxn modelId="{B3721B35-CBC9-4B8B-BEC6-E78AA4D3C396}" type="presParOf" srcId="{8BA00471-CD95-4D66-AB2C-6C24C6C1096A}" destId="{8F18023E-1BE6-49D1-BE97-D10F49D73C3C}" srcOrd="3" destOrd="0" presId="urn:microsoft.com/office/officeart/2005/8/layout/venn3"/>
    <dgm:cxn modelId="{39CF9572-556E-460C-B494-F373A801EEA9}" type="presParOf" srcId="{8BA00471-CD95-4D66-AB2C-6C24C6C1096A}" destId="{99DE1DC0-3536-49B8-A8B4-2E14EAA6C02A}"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05465-3DDB-475E-99A1-E6FF4CE46BFC}">
      <dsp:nvSpPr>
        <dsp:cNvPr id="0" name=""/>
        <dsp:cNvSpPr/>
      </dsp:nvSpPr>
      <dsp:spPr>
        <a:xfrm>
          <a:off x="24127" y="374091"/>
          <a:ext cx="3315817" cy="3315817"/>
        </a:xfrm>
        <a:prstGeom prst="ellipse">
          <a:avLst/>
        </a:prstGeom>
        <a:solidFill>
          <a:schemeClr val="accent6">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2480" tIns="20320" rIns="182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Every</a:t>
          </a:r>
          <a:br>
            <a:rPr lang="en-US" sz="1600" kern="1200" dirty="0">
              <a:solidFill>
                <a:schemeClr val="bg1"/>
              </a:solidFill>
            </a:rPr>
          </a:br>
          <a:r>
            <a:rPr lang="en-US" sz="8000" kern="1200" dirty="0">
              <a:solidFill>
                <a:schemeClr val="bg1"/>
              </a:solidFill>
            </a:rPr>
            <a:t>2sec</a:t>
          </a:r>
          <a:br>
            <a:rPr lang="en-US" sz="8000" kern="1200" dirty="0">
              <a:solidFill>
                <a:schemeClr val="bg1"/>
              </a:solidFill>
            </a:rPr>
          </a:br>
          <a:r>
            <a:rPr lang="en-US" sz="1600" kern="1200" dirty="0">
              <a:solidFill>
                <a:schemeClr val="bg1"/>
              </a:solidFill>
            </a:rPr>
            <a:t>someone needs blood</a:t>
          </a:r>
          <a:endParaRPr lang="en-US" sz="1600" kern="1200" dirty="0"/>
        </a:p>
      </dsp:txBody>
      <dsp:txXfrm>
        <a:off x="509717" y="859681"/>
        <a:ext cx="2344637" cy="2344637"/>
      </dsp:txXfrm>
    </dsp:sp>
    <dsp:sp modelId="{8F19A5F5-BFB7-432E-B135-E16CDBDFDB7B}">
      <dsp:nvSpPr>
        <dsp:cNvPr id="0" name=""/>
        <dsp:cNvSpPr/>
      </dsp:nvSpPr>
      <dsp:spPr>
        <a:xfrm>
          <a:off x="2661994" y="404596"/>
          <a:ext cx="3315817" cy="3315817"/>
        </a:xfrm>
        <a:prstGeom prst="ellipse">
          <a:avLst/>
        </a:prstGeom>
        <a:solidFill>
          <a:schemeClr val="accent6">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2480" tIns="101600" rIns="182480" bIns="101600" numCol="1" spcCol="1270" anchor="ctr" anchorCtr="0">
          <a:noAutofit/>
        </a:bodyPr>
        <a:lstStyle/>
        <a:p>
          <a:pPr marL="0" lvl="0" indent="0" algn="ctr" defTabSz="3556000">
            <a:lnSpc>
              <a:spcPct val="90000"/>
            </a:lnSpc>
            <a:spcBef>
              <a:spcPct val="0"/>
            </a:spcBef>
            <a:spcAft>
              <a:spcPct val="35000"/>
            </a:spcAft>
            <a:buNone/>
          </a:pPr>
          <a:r>
            <a:rPr lang="en-US" sz="8000" kern="1200" dirty="0">
              <a:solidFill>
                <a:schemeClr val="bg1"/>
              </a:solidFill>
            </a:rPr>
            <a:t>90%</a:t>
          </a:r>
          <a:br>
            <a:rPr lang="en-US" sz="7200" kern="1200" dirty="0">
              <a:solidFill>
                <a:schemeClr val="bg1"/>
              </a:solidFill>
            </a:rPr>
          </a:br>
          <a:r>
            <a:rPr lang="en-US" sz="1600" kern="1200" dirty="0">
              <a:solidFill>
                <a:schemeClr val="bg1"/>
              </a:solidFill>
            </a:rPr>
            <a:t>of people eligible to donate blood are not doing so</a:t>
          </a:r>
          <a:endParaRPr lang="en-US" sz="1600" kern="1200" dirty="0"/>
        </a:p>
      </dsp:txBody>
      <dsp:txXfrm>
        <a:off x="3147584" y="890186"/>
        <a:ext cx="2344637" cy="2344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7E370-BCAF-4421-B0AA-3A558DD4D4C1}">
      <dsp:nvSpPr>
        <dsp:cNvPr id="0" name=""/>
        <dsp:cNvSpPr/>
      </dsp:nvSpPr>
      <dsp:spPr>
        <a:xfrm>
          <a:off x="2851" y="853331"/>
          <a:ext cx="2493148" cy="2493148"/>
        </a:xfrm>
        <a:prstGeom prst="ellipse">
          <a:avLst/>
        </a:prstGeom>
        <a:blipFill rotWithShape="0">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5400" rIns="137206"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bg1"/>
            </a:solidFill>
            <a:effectLst>
              <a:outerShdw blurRad="38100" dist="38100" dir="2700000" algn="tl">
                <a:srgbClr val="000000">
                  <a:alpha val="43137"/>
                </a:srgbClr>
              </a:outerShdw>
            </a:effectLst>
          </a:endParaRPr>
        </a:p>
      </dsp:txBody>
      <dsp:txXfrm>
        <a:off x="367964" y="1218444"/>
        <a:ext cx="1762922" cy="1762922"/>
      </dsp:txXfrm>
    </dsp:sp>
    <dsp:sp modelId="{44840756-9440-4798-960C-DB8C255D600B}">
      <dsp:nvSpPr>
        <dsp:cNvPr id="0" name=""/>
        <dsp:cNvSpPr/>
      </dsp:nvSpPr>
      <dsp:spPr>
        <a:xfrm>
          <a:off x="1966325" y="853206"/>
          <a:ext cx="2493148" cy="2493148"/>
        </a:xfrm>
        <a:prstGeom prst="ellipse">
          <a:avLst/>
        </a:prstGeom>
        <a:blipFill rotWithShape="0">
          <a:blip xmlns:r="http://schemas.openxmlformats.org/officeDocument/2006/relationships" r:embed="rId2"/>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4130" rIns="137206" bIns="24130" numCol="1" spcCol="1270" anchor="ctr" anchorCtr="0">
          <a:noAutofit/>
        </a:bodyPr>
        <a:lstStyle/>
        <a:p>
          <a:pPr marL="0" lvl="0" indent="0" algn="ctr" defTabSz="844550">
            <a:lnSpc>
              <a:spcPct val="90000"/>
            </a:lnSpc>
            <a:spcBef>
              <a:spcPct val="0"/>
            </a:spcBef>
            <a:spcAft>
              <a:spcPct val="35000"/>
            </a:spcAft>
            <a:buNone/>
          </a:pPr>
          <a:endParaRPr lang="en-US" sz="1900" b="1" kern="1200" dirty="0">
            <a:effectLst>
              <a:outerShdw blurRad="38100" dist="38100" dir="2700000" algn="tl">
                <a:srgbClr val="000000">
                  <a:alpha val="43137"/>
                </a:srgbClr>
              </a:outerShdw>
            </a:effectLst>
          </a:endParaRPr>
        </a:p>
      </dsp:txBody>
      <dsp:txXfrm>
        <a:off x="2331438" y="1218319"/>
        <a:ext cx="1762922" cy="1762922"/>
      </dsp:txXfrm>
    </dsp:sp>
    <dsp:sp modelId="{99DE1DC0-3536-49B8-A8B4-2E14EAA6C02A}">
      <dsp:nvSpPr>
        <dsp:cNvPr id="0" name=""/>
        <dsp:cNvSpPr/>
      </dsp:nvSpPr>
      <dsp:spPr>
        <a:xfrm>
          <a:off x="3994740" y="861309"/>
          <a:ext cx="2493148" cy="2493148"/>
        </a:xfrm>
        <a:prstGeom prst="ellipse">
          <a:avLst/>
        </a:prstGeom>
        <a:blipFill rotWithShape="0">
          <a:blip xmlns:r="http://schemas.openxmlformats.org/officeDocument/2006/relationships" r:embed="rId3"/>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82550" rIns="137206" bIns="82550" numCol="1" spcCol="1270" anchor="ctr" anchorCtr="0">
          <a:noAutofit/>
        </a:bodyPr>
        <a:lstStyle/>
        <a:p>
          <a:pPr marL="0" lvl="0" indent="0" algn="ctr" defTabSz="2889250">
            <a:lnSpc>
              <a:spcPct val="90000"/>
            </a:lnSpc>
            <a:spcBef>
              <a:spcPct val="0"/>
            </a:spcBef>
            <a:spcAft>
              <a:spcPct val="35000"/>
            </a:spcAft>
            <a:buNone/>
          </a:pPr>
          <a:endParaRPr lang="en-US" sz="6500" b="1" kern="1200" dirty="0">
            <a:effectLst>
              <a:outerShdw blurRad="38100" dist="38100" dir="2700000" algn="tl">
                <a:srgbClr val="000000">
                  <a:alpha val="43137"/>
                </a:srgbClr>
              </a:outerShdw>
            </a:effectLst>
          </a:endParaRPr>
        </a:p>
      </dsp:txBody>
      <dsp:txXfrm>
        <a:off x="4359853" y="1226422"/>
        <a:ext cx="1762922" cy="1762922"/>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9/14/2016</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9/14/2016</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a:t>Speaker Name</a:t>
            </a:r>
          </a:p>
          <a:p>
            <a:pPr lvl="0"/>
            <a:r>
              <a:rPr lang="en-US" dirty="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a:t>Presentation title</a:t>
            </a:r>
          </a:p>
        </p:txBody>
      </p:sp>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506041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7405981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69263" y="217136"/>
            <a:ext cx="8600807" cy="674749"/>
          </a:xfrm>
        </p:spPr>
        <p:txBody>
          <a:bodyPr/>
          <a:lstStyle/>
          <a:p>
            <a:r>
              <a:rPr lang="en-US" dirty="0"/>
              <a:t>Click to edit Master title style</a:t>
            </a:r>
          </a:p>
        </p:txBody>
      </p:sp>
    </p:spTree>
    <p:extLst>
      <p:ext uri="{BB962C8B-B14F-4D97-AF65-F5344CB8AC3E}">
        <p14:creationId xmlns:p14="http://schemas.microsoft.com/office/powerpoint/2010/main" val="8873279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30136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a:t>Click to edit Master text styles</a:t>
            </a:r>
          </a:p>
          <a:p>
            <a:pPr lvl="1"/>
            <a:r>
              <a:rPr lang="en-US" dirty="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a:t>Section 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a:t>Click to edit Master title style</a:t>
            </a:r>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a:t>Click to edit Master title style</a:t>
            </a:r>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gurt.org.ua/" TargetMode="External"/><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Alex.Krakovetskiy@donor.ua" TargetMode="External"/><Relationship Id="rId7" Type="http://schemas.openxmlformats.org/officeDocument/2006/relationships/hyperlink" Target="http://angel.co/udonors" TargetMode="External"/><Relationship Id="rId2" Type="http://schemas.openxmlformats.org/officeDocument/2006/relationships/hyperlink" Target="mailto:info@donor.ua" TargetMode="External"/><Relationship Id="rId1" Type="http://schemas.openxmlformats.org/officeDocument/2006/relationships/slideLayout" Target="../slideLayouts/slideLayout12.xml"/><Relationship Id="rId6" Type="http://schemas.openxmlformats.org/officeDocument/2006/relationships/hyperlink" Target="https://www.facebook.com/udonors/" TargetMode="External"/><Relationship Id="rId5" Type="http://schemas.openxmlformats.org/officeDocument/2006/relationships/hyperlink" Target="https://www.f6s.com/udonors/" TargetMode="External"/><Relationship Id="rId4" Type="http://schemas.openxmlformats.org/officeDocument/2006/relationships/hyperlink" Target="mailto:i.Slavinska@donor.ua"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www.ibisworld.com/industry/default.aspx?indid=158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06865" y="2105696"/>
            <a:ext cx="5472717" cy="1031799"/>
          </a:xfrm>
        </p:spPr>
        <p:txBody>
          <a:bodyPr/>
          <a:lstStyle/>
          <a:p>
            <a:r>
              <a:rPr lang="en-US" sz="2800" dirty="0">
                <a:solidFill>
                  <a:schemeClr val="bg1"/>
                </a:solidFill>
                <a:latin typeface="Segoe UI" panose="020B0502040204020203" pitchFamily="34" charset="0"/>
                <a:cs typeface="Segoe UI" panose="020B0502040204020203" pitchFamily="34" charset="0"/>
              </a:rPr>
              <a:t>The most intelligent automated system for recruiting blood donors</a:t>
            </a:r>
            <a:endParaRPr lang="en-US" sz="2000" dirty="0">
              <a:solidFill>
                <a:schemeClr val="bg1"/>
              </a:solidFill>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3"/>
          <a:stretch>
            <a:fillRect/>
          </a:stretch>
        </p:blipFill>
        <p:spPr>
          <a:xfrm>
            <a:off x="206865" y="1228825"/>
            <a:ext cx="2424545" cy="640080"/>
          </a:xfrm>
          <a:prstGeom prst="rect">
            <a:avLst/>
          </a:prstGeom>
        </p:spPr>
      </p:pic>
    </p:spTree>
    <p:extLst>
      <p:ext uri="{BB962C8B-B14F-4D97-AF65-F5344CB8AC3E}">
        <p14:creationId xmlns:p14="http://schemas.microsoft.com/office/powerpoint/2010/main" val="29802162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5467" y="1461651"/>
            <a:ext cx="8504238" cy="3204267"/>
          </a:xfrm>
        </p:spPr>
        <p:txBody>
          <a:bodyPr numCol="2"/>
          <a:lstStyle/>
          <a:p>
            <a:pPr marL="0" indent="0">
              <a:buNone/>
            </a:pPr>
            <a:r>
              <a:rPr lang="en-US" sz="1400" b="1" dirty="0" err="1">
                <a:solidFill>
                  <a:schemeClr val="accent6"/>
                </a:solidFill>
                <a:latin typeface="+mn-lt"/>
              </a:rPr>
              <a:t>Iryna</a:t>
            </a:r>
            <a:r>
              <a:rPr lang="en-US" sz="1400" b="1" dirty="0">
                <a:solidFill>
                  <a:schemeClr val="accent6"/>
                </a:solidFill>
                <a:latin typeface="+mn-lt"/>
              </a:rPr>
              <a:t> </a:t>
            </a:r>
            <a:r>
              <a:rPr lang="en-US" sz="1400" b="1" dirty="0" err="1">
                <a:solidFill>
                  <a:schemeClr val="accent6"/>
                </a:solidFill>
                <a:latin typeface="+mn-lt"/>
              </a:rPr>
              <a:t>Slavinska</a:t>
            </a:r>
            <a:endParaRPr lang="en-US" sz="1400" b="1" dirty="0">
              <a:solidFill>
                <a:schemeClr val="accent6"/>
              </a:solidFill>
              <a:latin typeface="+mn-lt"/>
            </a:endParaRPr>
          </a:p>
          <a:p>
            <a:pPr marL="0" indent="0">
              <a:buNone/>
            </a:pPr>
            <a:r>
              <a:rPr lang="en-US" sz="1400" dirty="0">
                <a:latin typeface="+mn-lt"/>
              </a:rPr>
              <a:t>Co-founder</a:t>
            </a:r>
          </a:p>
          <a:p>
            <a:r>
              <a:rPr lang="en-US" sz="1200" dirty="0">
                <a:latin typeface="+mn-lt"/>
              </a:rPr>
              <a:t>President at All-Ukrainian youth NGO “Association of young blood donors of Ukraine”</a:t>
            </a:r>
          </a:p>
          <a:p>
            <a:pPr marL="0" indent="0">
              <a:buNone/>
            </a:pPr>
            <a:endParaRPr lang="en-US" sz="1400" b="1" dirty="0">
              <a:latin typeface="+mn-lt"/>
            </a:endParaRPr>
          </a:p>
          <a:p>
            <a:endParaRPr lang="en-US" sz="1400" b="1" dirty="0">
              <a:latin typeface="+mn-lt"/>
            </a:endParaRPr>
          </a:p>
          <a:p>
            <a:endParaRPr lang="en-US" sz="1400" b="1" dirty="0">
              <a:latin typeface="+mn-lt"/>
            </a:endParaRPr>
          </a:p>
          <a:p>
            <a:pPr marL="0" indent="0">
              <a:buNone/>
            </a:pPr>
            <a:r>
              <a:rPr lang="en-US" sz="1400" b="1" dirty="0">
                <a:solidFill>
                  <a:schemeClr val="accent6"/>
                </a:solidFill>
                <a:latin typeface="+mn-lt"/>
              </a:rPr>
              <a:t>Oleksandr Krakovetskyi</a:t>
            </a:r>
            <a:r>
              <a:rPr lang="ru-RU" sz="1400" b="1" dirty="0">
                <a:latin typeface="+mn-lt"/>
              </a:rPr>
              <a:t> </a:t>
            </a:r>
            <a:endParaRPr lang="en-US" sz="1400" b="1" dirty="0">
              <a:latin typeface="+mn-lt"/>
            </a:endParaRPr>
          </a:p>
          <a:p>
            <a:pPr marL="0" indent="0">
              <a:buNone/>
            </a:pPr>
            <a:r>
              <a:rPr lang="en-US" sz="1400" dirty="0">
                <a:latin typeface="+mn-lt"/>
              </a:rPr>
              <a:t>CEO, Co-founder</a:t>
            </a:r>
          </a:p>
          <a:p>
            <a:r>
              <a:rPr lang="en-US" sz="1200" dirty="0">
                <a:latin typeface="+mn-lt"/>
              </a:rPr>
              <a:t>CEO DevRain Solutions</a:t>
            </a:r>
            <a:r>
              <a:rPr lang="ru-RU" sz="1200" dirty="0">
                <a:latin typeface="+mn-lt"/>
              </a:rPr>
              <a:t>. </a:t>
            </a:r>
            <a:endParaRPr lang="en-US" sz="1200" dirty="0">
              <a:latin typeface="+mn-lt"/>
            </a:endParaRPr>
          </a:p>
          <a:p>
            <a:r>
              <a:rPr lang="en-US" sz="1200" dirty="0">
                <a:latin typeface="+mn-lt"/>
              </a:rPr>
              <a:t>Microsoft Regional Director</a:t>
            </a:r>
          </a:p>
          <a:p>
            <a:r>
              <a:rPr lang="en-US" sz="1200" dirty="0">
                <a:latin typeface="+mn-lt"/>
              </a:rPr>
              <a:t>PhD in Computer Science</a:t>
            </a:r>
            <a:endParaRPr lang="en-US" sz="1400" b="1" dirty="0">
              <a:latin typeface="+mn-lt"/>
            </a:endParaRPr>
          </a:p>
          <a:p>
            <a:endParaRPr lang="en-US" sz="1400" b="1" dirty="0">
              <a:latin typeface="+mn-lt"/>
            </a:endParaRPr>
          </a:p>
          <a:p>
            <a:endParaRPr lang="en-US" sz="1400" b="1" dirty="0">
              <a:latin typeface="+mn-lt"/>
            </a:endParaRPr>
          </a:p>
          <a:p>
            <a:pPr marL="0" indent="0">
              <a:buNone/>
            </a:pPr>
            <a:r>
              <a:rPr lang="en-US" sz="1400" b="1" dirty="0">
                <a:solidFill>
                  <a:schemeClr val="accent6"/>
                </a:solidFill>
                <a:latin typeface="+mn-lt"/>
              </a:rPr>
              <a:t>Mihail Galushko</a:t>
            </a:r>
          </a:p>
          <a:p>
            <a:pPr marL="0" indent="0">
              <a:buNone/>
            </a:pPr>
            <a:r>
              <a:rPr lang="en-US" sz="1400" dirty="0">
                <a:latin typeface="+mn-lt"/>
              </a:rPr>
              <a:t>Co-founder</a:t>
            </a:r>
          </a:p>
          <a:p>
            <a:r>
              <a:rPr lang="en-US" sz="1200" dirty="0">
                <a:latin typeface="+mn-lt"/>
              </a:rPr>
              <a:t>CTO DevRain Solutions</a:t>
            </a:r>
          </a:p>
          <a:p>
            <a:r>
              <a:rPr lang="en-US" sz="1200" dirty="0">
                <a:latin typeface="+mn-lt"/>
              </a:rPr>
              <a:t>Microsoft Most Valuable Professional</a:t>
            </a:r>
          </a:p>
          <a:p>
            <a:endParaRPr lang="en-US" sz="1400" dirty="0">
              <a:latin typeface="+mn-lt"/>
            </a:endParaRPr>
          </a:p>
          <a:p>
            <a:pPr marL="0" indent="0">
              <a:buNone/>
            </a:pPr>
            <a:endParaRPr lang="en-US" sz="1400" dirty="0">
              <a:latin typeface="+mn-lt"/>
            </a:endParaRPr>
          </a:p>
          <a:p>
            <a:endParaRPr lang="en-US" sz="1400" dirty="0">
              <a:latin typeface="+mn-lt"/>
            </a:endParaRPr>
          </a:p>
          <a:p>
            <a:pPr marL="0" indent="0">
              <a:buNone/>
            </a:pPr>
            <a:r>
              <a:rPr lang="en-US" sz="1400" b="1" dirty="0">
                <a:solidFill>
                  <a:schemeClr val="accent6"/>
                </a:solidFill>
                <a:latin typeface="+mn-lt"/>
              </a:rPr>
              <a:t>Diego de </a:t>
            </a:r>
            <a:r>
              <a:rPr lang="en-US" sz="1400" b="1" dirty="0" err="1">
                <a:solidFill>
                  <a:schemeClr val="accent6"/>
                </a:solidFill>
                <a:latin typeface="+mn-lt"/>
              </a:rPr>
              <a:t>Jódar</a:t>
            </a:r>
            <a:br>
              <a:rPr lang="en-US" sz="1400" dirty="0">
                <a:latin typeface="+mn-lt"/>
              </a:rPr>
            </a:br>
            <a:r>
              <a:rPr lang="en-US" sz="1400" dirty="0">
                <a:latin typeface="+mn-lt"/>
              </a:rPr>
              <a:t>Advisor</a:t>
            </a:r>
          </a:p>
          <a:p>
            <a:r>
              <a:rPr lang="en-US" sz="1200" dirty="0">
                <a:latin typeface="+mn-lt"/>
              </a:rPr>
              <a:t>Passionate problem solver with </a:t>
            </a:r>
            <a:br>
              <a:rPr lang="en-US" sz="1200" dirty="0">
                <a:latin typeface="+mn-lt"/>
              </a:rPr>
            </a:br>
            <a:r>
              <a:rPr lang="en-US" sz="1200" dirty="0">
                <a:latin typeface="+mn-lt"/>
              </a:rPr>
              <a:t>+15 Years of experience working at </a:t>
            </a:r>
            <a:br>
              <a:rPr lang="en-US" sz="1200" dirty="0">
                <a:latin typeface="+mn-lt"/>
              </a:rPr>
            </a:br>
            <a:r>
              <a:rPr lang="en-US" sz="1200" dirty="0">
                <a:latin typeface="+mn-lt"/>
              </a:rPr>
              <a:t>the intersection of Marketing </a:t>
            </a:r>
            <a:br>
              <a:rPr lang="en-US" sz="1200" dirty="0">
                <a:latin typeface="+mn-lt"/>
              </a:rPr>
            </a:br>
            <a:r>
              <a:rPr lang="en-US" sz="1200" dirty="0">
                <a:latin typeface="+mn-lt"/>
              </a:rPr>
              <a:t>&amp; Product</a:t>
            </a:r>
            <a:endParaRPr lang="en-US" sz="1400" dirty="0">
              <a:latin typeface="+mn-lt"/>
            </a:endParaRPr>
          </a:p>
          <a:p>
            <a:endParaRPr lang="ru-RU" sz="1400" dirty="0">
              <a:latin typeface="+mn-lt"/>
            </a:endParaRPr>
          </a:p>
        </p:txBody>
      </p:sp>
      <p:sp>
        <p:nvSpPr>
          <p:cNvPr id="3" name="Title 2"/>
          <p:cNvSpPr>
            <a:spLocks noGrp="1"/>
          </p:cNvSpPr>
          <p:nvPr>
            <p:ph type="title"/>
          </p:nvPr>
        </p:nvSpPr>
        <p:spPr/>
        <p:txBody>
          <a:bodyPr/>
          <a:lstStyle/>
          <a:p>
            <a:r>
              <a:rPr lang="en-US" dirty="0"/>
              <a:t>Team</a:t>
            </a:r>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8537" r="12329"/>
          <a:stretch/>
        </p:blipFill>
        <p:spPr>
          <a:xfrm>
            <a:off x="2972718" y="692785"/>
            <a:ext cx="1371600" cy="1155527"/>
          </a:xfrm>
          <a:prstGeom prst="rect">
            <a:avLst/>
          </a:prstGeom>
          <a:ln>
            <a:noFill/>
          </a:ln>
          <a:effectLst>
            <a:softEdge rad="112500"/>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718" y="2502309"/>
            <a:ext cx="1371600" cy="1426559"/>
          </a:xfrm>
          <a:prstGeom prst="rect">
            <a:avLst/>
          </a:prstGeom>
          <a:ln>
            <a:noFill/>
          </a:ln>
          <a:effectLst>
            <a:softEdge rad="112500"/>
          </a:effectLst>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087" y="573255"/>
            <a:ext cx="1371600" cy="1371600"/>
          </a:xfrm>
          <a:prstGeom prst="rect">
            <a:avLst/>
          </a:prstGeom>
          <a:ln>
            <a:noFill/>
          </a:ln>
          <a:effectLst>
            <a:softEdge rad="112500"/>
          </a:effectLst>
        </p:spPr>
      </p:pic>
      <p:pic>
        <p:nvPicPr>
          <p:cNvPr id="1026" name="Picture 2" descr="https://84c317d6c7ce26360e07-005fa0ddb8225c5f22bf2f3e8130bf99.ssl.cf1.rackcdn.com/9032/903126_th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6087" y="2557267"/>
            <a:ext cx="1371600" cy="1371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09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355465" y="2268709"/>
            <a:ext cx="2427737" cy="717432"/>
          </a:xfrm>
        </p:spPr>
        <p:txBody>
          <a:bodyPr/>
          <a:lstStyle/>
          <a:p>
            <a:pPr marL="0" indent="0" algn="ctr">
              <a:buNone/>
            </a:pPr>
            <a:r>
              <a:rPr lang="en-US" sz="1400" dirty="0"/>
              <a:t>The winner of Stockholm Startup Weekend: Social Innovation 2016</a:t>
            </a:r>
          </a:p>
        </p:txBody>
      </p:sp>
      <p:sp>
        <p:nvSpPr>
          <p:cNvPr id="3" name="Title 2"/>
          <p:cNvSpPr>
            <a:spLocks noGrp="1"/>
          </p:cNvSpPr>
          <p:nvPr>
            <p:ph type="title"/>
          </p:nvPr>
        </p:nvSpPr>
        <p:spPr/>
        <p:txBody>
          <a:bodyPr/>
          <a:lstStyle/>
          <a:p>
            <a:r>
              <a:rPr lang="en-US" dirty="0"/>
              <a:t>Awards and visibility</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63" y="1091258"/>
            <a:ext cx="1037617" cy="1037617"/>
          </a:xfrm>
          <a:prstGeom prst="rect">
            <a:avLst/>
          </a:prstGeom>
        </p:spPr>
      </p:pic>
      <p:sp>
        <p:nvSpPr>
          <p:cNvPr id="6" name="TextBox 5"/>
          <p:cNvSpPr txBox="1"/>
          <p:nvPr/>
        </p:nvSpPr>
        <p:spPr>
          <a:xfrm>
            <a:off x="758613" y="4425457"/>
            <a:ext cx="7308347" cy="726353"/>
          </a:xfrm>
          <a:prstGeom prst="rect">
            <a:avLst/>
          </a:prstGeom>
          <a:noFill/>
        </p:spPr>
        <p:txBody>
          <a:bodyPr wrap="none" lIns="182880" tIns="146304" rIns="182880" bIns="146304" rtlCol="0">
            <a:spAutoFit/>
          </a:bodyPr>
          <a:lstStyle/>
          <a:p>
            <a:r>
              <a:rPr lang="en-US" sz="2800" dirty="0">
                <a:latin typeface="+mj-lt"/>
              </a:rPr>
              <a:t>More </a:t>
            </a:r>
            <a:r>
              <a:rPr lang="en-US" sz="2800">
                <a:latin typeface="+mj-lt"/>
              </a:rPr>
              <a:t>than 10</a:t>
            </a:r>
            <a:r>
              <a:rPr lang="ru-RU" sz="2800">
                <a:latin typeface="+mj-lt"/>
              </a:rPr>
              <a:t>0 </a:t>
            </a:r>
            <a:r>
              <a:rPr lang="en-US" sz="2800" dirty="0">
                <a:latin typeface="+mj-lt"/>
              </a:rPr>
              <a:t>references in the media and TV</a:t>
            </a:r>
            <a:endParaRPr lang="ru-RU" sz="2400" dirty="0">
              <a:gradFill>
                <a:gsLst>
                  <a:gs pos="2917">
                    <a:schemeClr val="tx1"/>
                  </a:gs>
                  <a:gs pos="30000">
                    <a:schemeClr val="tx1"/>
                  </a:gs>
                </a:gsLst>
                <a:lin ang="5400000" scaled="0"/>
              </a:gradFill>
            </a:endParaRPr>
          </a:p>
        </p:txBody>
      </p:sp>
      <p:sp>
        <p:nvSpPr>
          <p:cNvPr id="9" name="TextBox 8"/>
          <p:cNvSpPr txBox="1"/>
          <p:nvPr/>
        </p:nvSpPr>
        <p:spPr>
          <a:xfrm>
            <a:off x="3176470" y="2130611"/>
            <a:ext cx="3019351" cy="1264962"/>
          </a:xfrm>
          <a:prstGeom prst="rect">
            <a:avLst/>
          </a:prstGeom>
          <a:noFill/>
        </p:spPr>
        <p:txBody>
          <a:bodyPr wrap="square" lIns="182880" tIns="146304" rIns="182880" bIns="146304" rtlCol="0">
            <a:spAutoFit/>
          </a:bodyPr>
          <a:lstStyle/>
          <a:p>
            <a:pPr algn="ctr">
              <a:lnSpc>
                <a:spcPct val="90000"/>
              </a:lnSpc>
            </a:pPr>
            <a:r>
              <a:rPr lang="en-US" sz="1400" dirty="0">
                <a:latin typeface="+mj-lt"/>
              </a:rPr>
              <a:t>The best technological solution in social projects sphere </a:t>
            </a:r>
          </a:p>
          <a:p>
            <a:pPr algn="ctr">
              <a:lnSpc>
                <a:spcPct val="90000"/>
              </a:lnSpc>
            </a:pPr>
            <a:r>
              <a:rPr lang="en-US" sz="1400" dirty="0">
                <a:latin typeface="+mj-lt"/>
              </a:rPr>
              <a:t>and NGOs within the contest from GURT (</a:t>
            </a:r>
            <a:r>
              <a:rPr lang="en-US" sz="1400" dirty="0">
                <a:latin typeface="+mj-lt"/>
                <a:hlinkClick r:id="rId3"/>
              </a:rPr>
              <a:t>www.gurt.org.ua</a:t>
            </a:r>
            <a:r>
              <a:rPr lang="en-US" sz="1400" dirty="0">
                <a:latin typeface="+mj-lt"/>
              </a:rPr>
              <a:t>)</a:t>
            </a:r>
          </a:p>
          <a:p>
            <a:pPr algn="ctr">
              <a:lnSpc>
                <a:spcPct val="90000"/>
              </a:lnSpc>
            </a:pPr>
            <a:r>
              <a:rPr lang="en-US" sz="1400" dirty="0">
                <a:latin typeface="+mj-lt"/>
              </a:rPr>
              <a:t>and Microsoft Ukraine</a:t>
            </a:r>
            <a:endParaRPr lang="ru-RU" sz="1400" dirty="0">
              <a:gradFill>
                <a:gsLst>
                  <a:gs pos="2917">
                    <a:schemeClr val="tx1"/>
                  </a:gs>
                  <a:gs pos="30000">
                    <a:schemeClr val="tx1"/>
                  </a:gs>
                </a:gsLst>
                <a:lin ang="5400000" scaled="0"/>
              </a:gradFill>
              <a:latin typeface="+mj-lt"/>
            </a:endParaRPr>
          </a:p>
        </p:txBody>
      </p:sp>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58" y="3577332"/>
            <a:ext cx="1560576" cy="687324"/>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795" y="3466953"/>
            <a:ext cx="789328" cy="789328"/>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8357" y="3396005"/>
            <a:ext cx="992208" cy="992208"/>
          </a:xfrm>
          <a:prstGeom prst="rect">
            <a:avLst/>
          </a:prstGeom>
        </p:spPr>
      </p:pic>
      <p:pic>
        <p:nvPicPr>
          <p:cNvPr id="2" name="Рисунок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7009" y="3427456"/>
            <a:ext cx="1879552" cy="998001"/>
          </a:xfrm>
          <a:prstGeom prst="rect">
            <a:avLst/>
          </a:prstGeom>
        </p:spPr>
      </p:pic>
      <p:pic>
        <p:nvPicPr>
          <p:cNvPr id="1026" name="Picture 2" descr="https://donorua.blob.core.windows.net/public-images/c00dd607-48a2-4dfb-af09-e2bb4a1e2f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2656" y="1095474"/>
            <a:ext cx="141402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onorua.blob.core.windows.net/public-images/67eb167c-f932-49fc-bf03-ed0df4bcc4e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5465" y="1061061"/>
            <a:ext cx="2281942"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3"/>
          <p:cNvSpPr txBox="1">
            <a:spLocks/>
          </p:cNvSpPr>
          <p:nvPr/>
        </p:nvSpPr>
        <p:spPr>
          <a:xfrm>
            <a:off x="291533" y="2213463"/>
            <a:ext cx="2427737" cy="717432"/>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buFont typeface="Arial" pitchFamily="34" charset="0"/>
              <a:buNone/>
            </a:pPr>
            <a:r>
              <a:rPr lang="en-US" sz="1400" dirty="0"/>
              <a:t>The winner of </a:t>
            </a:r>
            <a:r>
              <a:rPr lang="en-US" sz="1400" dirty="0" err="1"/>
              <a:t>hackhaton</a:t>
            </a:r>
            <a:r>
              <a:rPr lang="en-US" sz="1400" dirty="0"/>
              <a:t> </a:t>
            </a:r>
            <a:r>
              <a:rPr lang="en-US" sz="1400" dirty="0" err="1"/>
              <a:t>SocialBoost</a:t>
            </a:r>
            <a:r>
              <a:rPr lang="en-US" sz="1400" dirty="0"/>
              <a:t> at IDCEE conference 2014.</a:t>
            </a:r>
          </a:p>
        </p:txBody>
      </p:sp>
    </p:spTree>
    <p:extLst>
      <p:ext uri="{BB962C8B-B14F-4D97-AF65-F5344CB8AC3E}">
        <p14:creationId xmlns:p14="http://schemas.microsoft.com/office/powerpoint/2010/main" val="34677484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49991"/>
            <a:ext cx="8441601" cy="3718254"/>
          </a:xfrm>
        </p:spPr>
        <p:txBody>
          <a:bodyPr/>
          <a:lstStyle/>
          <a:p>
            <a:pPr marL="0" indent="0">
              <a:buNone/>
            </a:pPr>
            <a:r>
              <a:rPr lang="en-US" sz="2400" dirty="0">
                <a:hlinkClick r:id="rId2"/>
              </a:rPr>
              <a:t>info@donor.ua</a:t>
            </a:r>
            <a:r>
              <a:rPr lang="en-US" sz="2400" dirty="0"/>
              <a:t> </a:t>
            </a:r>
          </a:p>
          <a:p>
            <a:pPr marL="0" indent="0">
              <a:buNone/>
            </a:pPr>
            <a:r>
              <a:rPr lang="en-US" sz="2400" dirty="0">
                <a:hlinkClick r:id="rId3"/>
              </a:rPr>
              <a:t>alex.krakovetskiy@donor.ua</a:t>
            </a:r>
            <a:endParaRPr lang="en-US" sz="2400" dirty="0"/>
          </a:p>
          <a:p>
            <a:pPr marL="0" indent="0">
              <a:buNone/>
            </a:pPr>
            <a:r>
              <a:rPr lang="en-US" sz="2400" dirty="0">
                <a:hlinkClick r:id="rId4"/>
              </a:rPr>
              <a:t>i.slavinska@donor.ua</a:t>
            </a:r>
            <a:r>
              <a:rPr lang="en-US" sz="2400" dirty="0"/>
              <a:t> </a:t>
            </a:r>
          </a:p>
          <a:p>
            <a:pPr marL="0" indent="0">
              <a:buNone/>
            </a:pPr>
            <a:r>
              <a:rPr lang="en-US" sz="2400" dirty="0"/>
              <a:t>+38 (063) 26 55 367</a:t>
            </a:r>
          </a:p>
          <a:p>
            <a:pPr marL="0" indent="0">
              <a:buNone/>
            </a:pPr>
            <a:r>
              <a:rPr lang="en-US" sz="2400" dirty="0"/>
              <a:t>Skype: </a:t>
            </a:r>
            <a:r>
              <a:rPr lang="en-US" sz="2400" dirty="0" err="1"/>
              <a:t>alex.krakovetskiy</a:t>
            </a:r>
            <a:r>
              <a:rPr lang="en-US" sz="2400" dirty="0"/>
              <a:t> </a:t>
            </a:r>
          </a:p>
          <a:p>
            <a:pPr marL="0" indent="0">
              <a:buNone/>
            </a:pPr>
            <a:endParaRPr lang="en-US" sz="2400" dirty="0">
              <a:solidFill>
                <a:schemeClr val="bg1">
                  <a:lumMod val="65000"/>
                </a:schemeClr>
              </a:solidFill>
            </a:endParaRPr>
          </a:p>
          <a:p>
            <a:pPr marL="0" indent="0">
              <a:buNone/>
            </a:pPr>
            <a:r>
              <a:rPr lang="en-US" sz="2400" dirty="0">
                <a:solidFill>
                  <a:schemeClr val="bg1">
                    <a:lumMod val="65000"/>
                  </a:schemeClr>
                </a:solidFill>
                <a:hlinkClick r:id="rId5"/>
              </a:rPr>
              <a:t>https://www.f6s.com/udonors/</a:t>
            </a:r>
            <a:endParaRPr lang="en-US" sz="2400" dirty="0">
              <a:solidFill>
                <a:schemeClr val="bg1">
                  <a:lumMod val="65000"/>
                </a:schemeClr>
              </a:solidFill>
            </a:endParaRPr>
          </a:p>
          <a:p>
            <a:pPr marL="0" indent="0">
              <a:buNone/>
            </a:pPr>
            <a:r>
              <a:rPr lang="en-US" sz="2400" dirty="0">
                <a:solidFill>
                  <a:schemeClr val="bg1">
                    <a:lumMod val="65000"/>
                  </a:schemeClr>
                </a:solidFill>
                <a:hlinkClick r:id="rId6"/>
              </a:rPr>
              <a:t>https://www.facebook.com/udonors/</a:t>
            </a:r>
            <a:endParaRPr lang="en-US" sz="2400" dirty="0">
              <a:solidFill>
                <a:schemeClr val="bg1">
                  <a:lumMod val="65000"/>
                </a:schemeClr>
              </a:solidFill>
            </a:endParaRPr>
          </a:p>
          <a:p>
            <a:pPr marL="0" indent="0">
              <a:buNone/>
            </a:pPr>
            <a:r>
              <a:rPr lang="en-US" sz="2400" dirty="0">
                <a:solidFill>
                  <a:schemeClr val="bg1">
                    <a:lumMod val="65000"/>
                  </a:schemeClr>
                </a:solidFill>
                <a:hlinkClick r:id="rId7"/>
              </a:rPr>
              <a:t>http://angel.co/udonors</a:t>
            </a:r>
            <a:r>
              <a:rPr lang="en-US" sz="2400" dirty="0">
                <a:solidFill>
                  <a:schemeClr val="bg1">
                    <a:lumMod val="65000"/>
                  </a:schemeClr>
                </a:solidFill>
              </a:rPr>
              <a:t> </a:t>
            </a:r>
            <a:endParaRPr lang="ru-RU" sz="2400" dirty="0">
              <a:solidFill>
                <a:schemeClr val="bg1">
                  <a:lumMod val="65000"/>
                </a:schemeClr>
              </a:solidFill>
            </a:endParaRPr>
          </a:p>
        </p:txBody>
      </p:sp>
      <p:sp>
        <p:nvSpPr>
          <p:cNvPr id="3" name="Title 2"/>
          <p:cNvSpPr>
            <a:spLocks noGrp="1"/>
          </p:cNvSpPr>
          <p:nvPr>
            <p:ph type="title"/>
          </p:nvPr>
        </p:nvSpPr>
        <p:spPr/>
        <p:txBody>
          <a:bodyPr/>
          <a:lstStyle/>
          <a:p>
            <a:r>
              <a:rPr lang="en-US" dirty="0"/>
              <a:t>Contacts</a:t>
            </a:r>
          </a:p>
        </p:txBody>
      </p:sp>
      <p:pic>
        <p:nvPicPr>
          <p:cNvPr id="5" name="Picture 4"/>
          <p:cNvPicPr>
            <a:picLocks noChangeAspect="1"/>
          </p:cNvPicPr>
          <p:nvPr/>
        </p:nvPicPr>
        <p:blipFill>
          <a:blip r:embed="rId8"/>
          <a:stretch>
            <a:fillRect/>
          </a:stretch>
        </p:blipFill>
        <p:spPr>
          <a:xfrm>
            <a:off x="6488803" y="263230"/>
            <a:ext cx="2381267" cy="628655"/>
          </a:xfrm>
          <a:prstGeom prst="rect">
            <a:avLst/>
          </a:prstGeom>
        </p:spPr>
      </p:pic>
    </p:spTree>
    <p:extLst>
      <p:ext uri="{BB962C8B-B14F-4D97-AF65-F5344CB8AC3E}">
        <p14:creationId xmlns:p14="http://schemas.microsoft.com/office/powerpoint/2010/main" val="17628911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74" y="4743390"/>
            <a:ext cx="7551019" cy="338554"/>
          </a:xfrm>
          <a:prstGeom prst="rect">
            <a:avLst/>
          </a:prstGeom>
        </p:spPr>
        <p:txBody>
          <a:bodyPr wrap="square">
            <a:spAutoFit/>
          </a:bodyPr>
          <a:lstStyle/>
          <a:p>
            <a:r>
              <a:rPr lang="en-US" sz="800" dirty="0">
                <a:solidFill>
                  <a:schemeClr val="tx1">
                    <a:lumMod val="50000"/>
                  </a:schemeClr>
                </a:solidFill>
              </a:rPr>
              <a:t>http://www.redcrossblood.org/learn-about-blood/blood-facts-and-statistics </a:t>
            </a:r>
          </a:p>
          <a:p>
            <a:r>
              <a:rPr lang="en-US" sz="800" dirty="0">
                <a:solidFill>
                  <a:schemeClr val="tx1">
                    <a:lumMod val="50000"/>
                  </a:schemeClr>
                </a:solidFill>
              </a:rPr>
              <a:t>http://www.euro.who.int/en/health-topics/Health-systems/blood-safety/data-and-statistics </a:t>
            </a:r>
          </a:p>
        </p:txBody>
      </p:sp>
      <p:graphicFrame>
        <p:nvGraphicFramePr>
          <p:cNvPr id="3" name="Diagram 2"/>
          <p:cNvGraphicFramePr/>
          <p:nvPr>
            <p:extLst>
              <p:ext uri="{D42A27DB-BD31-4B8C-83A1-F6EECF244321}">
                <p14:modId xmlns:p14="http://schemas.microsoft.com/office/powerpoint/2010/main" val="3297393147"/>
              </p:ext>
            </p:extLst>
          </p:nvPr>
        </p:nvGraphicFramePr>
        <p:xfrm>
          <a:off x="1766395" y="368105"/>
          <a:ext cx="59778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3"/>
          <p:cNvSpPr/>
          <p:nvPr/>
        </p:nvSpPr>
        <p:spPr>
          <a:xfrm>
            <a:off x="358559" y="4017523"/>
            <a:ext cx="8428653" cy="461665"/>
          </a:xfrm>
          <a:prstGeom prst="rect">
            <a:avLst/>
          </a:prstGeom>
        </p:spPr>
        <p:txBody>
          <a:bodyPr wrap="square">
            <a:spAutoFit/>
          </a:bodyPr>
          <a:lstStyle/>
          <a:p>
            <a:pPr algn="ctr"/>
            <a:r>
              <a:rPr lang="en-US" sz="2400" dirty="0">
                <a:solidFill>
                  <a:srgbClr val="616161"/>
                </a:solidFill>
              </a:rPr>
              <a:t>Almost 80% agree to donate if they be asked</a:t>
            </a:r>
          </a:p>
        </p:txBody>
      </p:sp>
    </p:spTree>
    <p:extLst>
      <p:ext uri="{BB962C8B-B14F-4D97-AF65-F5344CB8AC3E}">
        <p14:creationId xmlns:p14="http://schemas.microsoft.com/office/powerpoint/2010/main" val="2825303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269262" y="798610"/>
            <a:ext cx="4362373" cy="3022679"/>
          </a:xfrm>
        </p:spPr>
        <p:txBody>
          <a:bodyPr/>
          <a:lstStyle/>
          <a:p>
            <a:pPr marL="0" indent="0">
              <a:buNone/>
            </a:pPr>
            <a:endParaRPr lang="en-US" sz="2800" dirty="0">
              <a:latin typeface="+mn-lt"/>
            </a:endParaRPr>
          </a:p>
          <a:p>
            <a:pPr marL="514350" indent="-514350">
              <a:buFont typeface="+mj-lt"/>
              <a:buAutoNum type="arabicPeriod"/>
            </a:pPr>
            <a:r>
              <a:rPr lang="en-US" sz="2800" dirty="0">
                <a:latin typeface="+mn-lt"/>
              </a:rPr>
              <a:t>Lack of </a:t>
            </a:r>
            <a:r>
              <a:rPr lang="en-US" sz="2800" b="1" dirty="0">
                <a:solidFill>
                  <a:schemeClr val="accent6"/>
                </a:solidFill>
                <a:latin typeface="+mn-lt"/>
              </a:rPr>
              <a:t>first-time</a:t>
            </a:r>
            <a:r>
              <a:rPr lang="en-US" sz="2800" b="1" dirty="0">
                <a:latin typeface="+mn-lt"/>
              </a:rPr>
              <a:t> </a:t>
            </a:r>
            <a:r>
              <a:rPr lang="en-US" sz="2800" dirty="0">
                <a:latin typeface="+mn-lt"/>
              </a:rPr>
              <a:t>donors almost all over the world.</a:t>
            </a:r>
          </a:p>
          <a:p>
            <a:pPr marL="514350" indent="-514350">
              <a:buFont typeface="+mj-lt"/>
              <a:buAutoNum type="arabicPeriod"/>
            </a:pPr>
            <a:r>
              <a:rPr lang="en-US" sz="2800" dirty="0">
                <a:latin typeface="+mn-lt"/>
              </a:rPr>
              <a:t>A </a:t>
            </a:r>
            <a:r>
              <a:rPr lang="en-US" sz="2800" b="1" dirty="0">
                <a:solidFill>
                  <a:schemeClr val="accent6"/>
                </a:solidFill>
                <a:latin typeface="+mn-lt"/>
              </a:rPr>
              <a:t>complex and inefficient process</a:t>
            </a:r>
            <a:r>
              <a:rPr lang="en-US" sz="2800" b="1" dirty="0">
                <a:latin typeface="+mn-lt"/>
              </a:rPr>
              <a:t> </a:t>
            </a:r>
            <a:r>
              <a:rPr lang="en-US" sz="2800" dirty="0">
                <a:latin typeface="+mn-lt"/>
              </a:rPr>
              <a:t>of recruiting</a:t>
            </a:r>
            <a:r>
              <a:rPr lang="uk-UA" sz="2800" dirty="0">
                <a:latin typeface="+mn-lt"/>
              </a:rPr>
              <a:t> </a:t>
            </a:r>
            <a:r>
              <a:rPr lang="en-US" sz="2800" dirty="0">
                <a:latin typeface="+mn-lt"/>
              </a:rPr>
              <a:t>donors.</a:t>
            </a:r>
          </a:p>
        </p:txBody>
      </p:sp>
      <p:sp>
        <p:nvSpPr>
          <p:cNvPr id="3" name="Заголовок 2"/>
          <p:cNvSpPr>
            <a:spLocks noGrp="1"/>
          </p:cNvSpPr>
          <p:nvPr>
            <p:ph type="title"/>
          </p:nvPr>
        </p:nvSpPr>
        <p:spPr/>
        <p:txBody>
          <a:bodyPr/>
          <a:lstStyle/>
          <a:p>
            <a:r>
              <a:rPr lang="en-US" dirty="0">
                <a:latin typeface="+mn-lt"/>
              </a:rPr>
              <a:t>Problems</a:t>
            </a:r>
            <a:endParaRPr lang="ru-RU" dirty="0">
              <a:latin typeface="+mn-lt"/>
            </a:endParaRPr>
          </a:p>
        </p:txBody>
      </p:sp>
    </p:spTree>
    <p:extLst>
      <p:ext uri="{BB962C8B-B14F-4D97-AF65-F5344CB8AC3E}">
        <p14:creationId xmlns:p14="http://schemas.microsoft.com/office/powerpoint/2010/main" val="1839042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55137"/>
            <a:ext cx="6071902" cy="1465329"/>
          </a:xfrm>
        </p:spPr>
        <p:txBody>
          <a:bodyPr/>
          <a:lstStyle/>
          <a:p>
            <a:pPr marL="0" indent="0">
              <a:buNone/>
            </a:pPr>
            <a:r>
              <a:rPr lang="en-US" sz="3200" dirty="0">
                <a:solidFill>
                  <a:srgbClr val="000000"/>
                </a:solidFill>
                <a:latin typeface="Segoe UI" panose="020B0502040204020203" pitchFamily="34" charset="0"/>
                <a:cs typeface="Segoe UI" panose="020B0502040204020203" pitchFamily="34" charset="0"/>
              </a:rPr>
              <a:t>Automated system based on social media monitoring and messenger bots</a:t>
            </a:r>
            <a:endParaRPr lang="en-US" sz="3200" dirty="0">
              <a:solidFill>
                <a:srgbClr val="000000"/>
              </a:solidFill>
            </a:endParaRPr>
          </a:p>
        </p:txBody>
      </p:sp>
      <p:sp>
        <p:nvSpPr>
          <p:cNvPr id="3" name="Заголовок 2"/>
          <p:cNvSpPr>
            <a:spLocks noGrp="1"/>
          </p:cNvSpPr>
          <p:nvPr>
            <p:ph type="title"/>
          </p:nvPr>
        </p:nvSpPr>
        <p:spPr>
          <a:xfrm>
            <a:off x="269263" y="217136"/>
            <a:ext cx="8600807" cy="674749"/>
          </a:xfrm>
        </p:spPr>
        <p:txBody>
          <a:bodyPr/>
          <a:lstStyle/>
          <a:p>
            <a:r>
              <a:rPr lang="en-US" dirty="0">
                <a:latin typeface="+mn-lt"/>
              </a:rPr>
              <a:t>Solution</a:t>
            </a:r>
            <a:endParaRPr lang="ru-RU" dirty="0">
              <a:latin typeface="+mn-lt"/>
            </a:endParaRPr>
          </a:p>
        </p:txBody>
      </p:sp>
    </p:spTree>
    <p:extLst>
      <p:ext uri="{BB962C8B-B14F-4D97-AF65-F5344CB8AC3E}">
        <p14:creationId xmlns:p14="http://schemas.microsoft.com/office/powerpoint/2010/main" val="4130162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latin typeface="+mn-lt"/>
              </a:rPr>
              <a:t>Udonors</a:t>
            </a:r>
            <a:endParaRPr lang="ru-RU" sz="3600" dirty="0">
              <a:latin typeface="+mn-lt"/>
            </a:endParaRPr>
          </a:p>
        </p:txBody>
      </p:sp>
      <p:graphicFrame>
        <p:nvGraphicFramePr>
          <p:cNvPr id="6" name="Diagram 5"/>
          <p:cNvGraphicFramePr/>
          <p:nvPr>
            <p:extLst>
              <p:ext uri="{D42A27DB-BD31-4B8C-83A1-F6EECF244321}">
                <p14:modId xmlns:p14="http://schemas.microsoft.com/office/powerpoint/2010/main" val="1464150720"/>
              </p:ext>
            </p:extLst>
          </p:nvPr>
        </p:nvGraphicFramePr>
        <p:xfrm>
          <a:off x="734008" y="539750"/>
          <a:ext cx="6487889" cy="419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7686676" y="819148"/>
            <a:ext cx="476253" cy="457203"/>
          </a:xfrm>
          <a:prstGeom prst="rect">
            <a:avLst/>
          </a:prstGeom>
        </p:spPr>
      </p:pic>
      <p:pic>
        <p:nvPicPr>
          <p:cNvPr id="8" name="Picture 7"/>
          <p:cNvPicPr>
            <a:picLocks noChangeAspect="1"/>
          </p:cNvPicPr>
          <p:nvPr/>
        </p:nvPicPr>
        <p:blipFill>
          <a:blip r:embed="rId7"/>
          <a:stretch>
            <a:fillRect/>
          </a:stretch>
        </p:blipFill>
        <p:spPr>
          <a:xfrm>
            <a:off x="7686676" y="1749099"/>
            <a:ext cx="476253" cy="457203"/>
          </a:xfrm>
          <a:prstGeom prst="rect">
            <a:avLst/>
          </a:prstGeom>
        </p:spPr>
      </p:pic>
      <p:pic>
        <p:nvPicPr>
          <p:cNvPr id="9" name="Picture 8"/>
          <p:cNvPicPr>
            <a:picLocks noChangeAspect="1"/>
          </p:cNvPicPr>
          <p:nvPr/>
        </p:nvPicPr>
        <p:blipFill>
          <a:blip r:embed="rId7"/>
          <a:stretch>
            <a:fillRect/>
          </a:stretch>
        </p:blipFill>
        <p:spPr>
          <a:xfrm>
            <a:off x="7686676" y="2834560"/>
            <a:ext cx="476253" cy="457203"/>
          </a:xfrm>
          <a:prstGeom prst="rect">
            <a:avLst/>
          </a:prstGeom>
        </p:spPr>
      </p:pic>
      <p:pic>
        <p:nvPicPr>
          <p:cNvPr id="10" name="Picture 9"/>
          <p:cNvPicPr>
            <a:picLocks noChangeAspect="1"/>
          </p:cNvPicPr>
          <p:nvPr/>
        </p:nvPicPr>
        <p:blipFill>
          <a:blip r:embed="rId7"/>
          <a:stretch>
            <a:fillRect/>
          </a:stretch>
        </p:blipFill>
        <p:spPr>
          <a:xfrm>
            <a:off x="7686675" y="3920021"/>
            <a:ext cx="476253" cy="457203"/>
          </a:xfrm>
          <a:prstGeom prst="rect">
            <a:avLst/>
          </a:prstGeom>
        </p:spPr>
      </p:pic>
      <p:pic>
        <p:nvPicPr>
          <p:cNvPr id="11" name="Picture 10"/>
          <p:cNvPicPr>
            <a:picLocks noChangeAspect="1"/>
          </p:cNvPicPr>
          <p:nvPr/>
        </p:nvPicPr>
        <p:blipFill>
          <a:blip r:embed="rId8"/>
          <a:stretch>
            <a:fillRect/>
          </a:stretch>
        </p:blipFill>
        <p:spPr>
          <a:xfrm>
            <a:off x="7132552" y="4205966"/>
            <a:ext cx="476253" cy="476253"/>
          </a:xfrm>
          <a:prstGeom prst="rect">
            <a:avLst/>
          </a:prstGeom>
        </p:spPr>
      </p:pic>
      <p:pic>
        <p:nvPicPr>
          <p:cNvPr id="12" name="Picture 11"/>
          <p:cNvPicPr>
            <a:picLocks noChangeAspect="1"/>
          </p:cNvPicPr>
          <p:nvPr/>
        </p:nvPicPr>
        <p:blipFill>
          <a:blip r:embed="rId8"/>
          <a:stretch>
            <a:fillRect/>
          </a:stretch>
        </p:blipFill>
        <p:spPr>
          <a:xfrm>
            <a:off x="7105336" y="2310799"/>
            <a:ext cx="476253" cy="476253"/>
          </a:xfrm>
          <a:prstGeom prst="rect">
            <a:avLst/>
          </a:prstGeom>
        </p:spPr>
      </p:pic>
      <p:pic>
        <p:nvPicPr>
          <p:cNvPr id="13" name="Picture 12"/>
          <p:cNvPicPr>
            <a:picLocks noChangeAspect="1"/>
          </p:cNvPicPr>
          <p:nvPr/>
        </p:nvPicPr>
        <p:blipFill>
          <a:blip r:embed="rId8"/>
          <a:stretch>
            <a:fillRect/>
          </a:stretch>
        </p:blipFill>
        <p:spPr>
          <a:xfrm>
            <a:off x="6978033" y="464137"/>
            <a:ext cx="476253" cy="476253"/>
          </a:xfrm>
          <a:prstGeom prst="rect">
            <a:avLst/>
          </a:prstGeom>
        </p:spPr>
      </p:pic>
      <p:cxnSp>
        <p:nvCxnSpPr>
          <p:cNvPr id="15" name="Straight Arrow Connector 14"/>
          <p:cNvCxnSpPr/>
          <p:nvPr/>
        </p:nvCxnSpPr>
        <p:spPr>
          <a:xfrm flipV="1">
            <a:off x="6226632" y="940390"/>
            <a:ext cx="751401" cy="360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50566" y="1214499"/>
            <a:ext cx="1236109" cy="3717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flipV="1">
            <a:off x="6450566" y="1977701"/>
            <a:ext cx="1236110" cy="1621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6226632" y="2439371"/>
            <a:ext cx="878704" cy="10955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1"/>
          </p:cNvCxnSpPr>
          <p:nvPr/>
        </p:nvCxnSpPr>
        <p:spPr>
          <a:xfrm>
            <a:off x="6363481" y="2958031"/>
            <a:ext cx="1323195" cy="1051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6450566" y="3523772"/>
            <a:ext cx="1236109" cy="6248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33322" y="3978403"/>
            <a:ext cx="891756" cy="6253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2794" y="3811158"/>
            <a:ext cx="2904448" cy="1292662"/>
          </a:xfrm>
          <a:prstGeom prst="rect">
            <a:avLst/>
          </a:prstGeom>
          <a:noFill/>
        </p:spPr>
        <p:txBody>
          <a:bodyPr wrap="none" lIns="182880" tIns="146304" rIns="182880" bIns="146304" rtlCol="0">
            <a:spAutoFit/>
          </a:bodyPr>
          <a:lstStyle/>
          <a:p>
            <a:pPr algn="ctr">
              <a:lnSpc>
                <a:spcPct val="90000"/>
              </a:lnSpc>
            </a:pPr>
            <a:r>
              <a:rPr lang="en-US" sz="2400" dirty="0">
                <a:gradFill>
                  <a:gsLst>
                    <a:gs pos="2917">
                      <a:schemeClr val="tx1"/>
                    </a:gs>
                    <a:gs pos="30000">
                      <a:schemeClr val="tx1"/>
                    </a:gs>
                  </a:gsLst>
                  <a:lin ang="5400000" scaled="0"/>
                </a:gradFill>
              </a:rPr>
              <a:t>Knowledge system</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DonorUA</a:t>
            </a:r>
            <a:r>
              <a:rPr lang="en-US" sz="2400" dirty="0">
                <a:gradFill>
                  <a:gsLst>
                    <a:gs pos="2917">
                      <a:schemeClr val="tx1"/>
                    </a:gs>
                    <a:gs pos="30000">
                      <a:schemeClr val="tx1"/>
                    </a:gs>
                  </a:gsLst>
                  <a:lin ang="5400000" scaled="0"/>
                </a:gradFill>
              </a:rPr>
              <a:t>)</a:t>
            </a:r>
            <a:br>
              <a:rPr lang="en-US" sz="2400" dirty="0">
                <a:gradFill>
                  <a:gsLst>
                    <a:gs pos="2917">
                      <a:schemeClr val="tx1"/>
                    </a:gs>
                    <a:gs pos="30000">
                      <a:schemeClr val="tx1"/>
                    </a:gs>
                  </a:gsLst>
                  <a:lin ang="5400000" scaled="0"/>
                </a:gradFill>
              </a:rPr>
            </a:br>
            <a:r>
              <a:rPr lang="en-US" sz="2400" b="1" dirty="0">
                <a:solidFill>
                  <a:srgbClr val="00B050"/>
                </a:solidFill>
              </a:rPr>
              <a:t>Done!</a:t>
            </a:r>
          </a:p>
        </p:txBody>
      </p:sp>
      <p:sp>
        <p:nvSpPr>
          <p:cNvPr id="31" name="TextBox 30"/>
          <p:cNvSpPr txBox="1"/>
          <p:nvPr/>
        </p:nvSpPr>
        <p:spPr>
          <a:xfrm>
            <a:off x="5050187" y="3627302"/>
            <a:ext cx="2167325" cy="960263"/>
          </a:xfrm>
          <a:prstGeom prst="rect">
            <a:avLst/>
          </a:prstGeom>
          <a:noFill/>
        </p:spPr>
        <p:txBody>
          <a:bodyPr wrap="none" lIns="182880" tIns="146304" rIns="182880" bIns="146304" rtlCol="0">
            <a:spAutoFit/>
          </a:bodyPr>
          <a:lstStyle/>
          <a:p>
            <a:pPr>
              <a:lnSpc>
                <a:spcPct val="90000"/>
              </a:lnSpc>
            </a:pPr>
            <a:r>
              <a:rPr lang="en-US" sz="2400" dirty="0">
                <a:gradFill>
                  <a:gsLst>
                    <a:gs pos="2917">
                      <a:schemeClr val="tx1"/>
                    </a:gs>
                    <a:gs pos="30000">
                      <a:schemeClr val="tx1"/>
                    </a:gs>
                  </a:gsLst>
                  <a:lin ang="5400000" scaled="0"/>
                </a:gradFill>
              </a:rPr>
              <a:t>Bot platform </a:t>
            </a:r>
          </a:p>
          <a:p>
            <a:pPr algn="ctr">
              <a:lnSpc>
                <a:spcPct val="90000"/>
              </a:lnSpc>
            </a:pPr>
            <a:r>
              <a:rPr lang="en-US" sz="2400" b="1" dirty="0">
                <a:solidFill>
                  <a:srgbClr val="0070C0"/>
                </a:solidFill>
              </a:rPr>
              <a:t>R&amp;D stage</a:t>
            </a:r>
          </a:p>
        </p:txBody>
      </p:sp>
      <p:sp>
        <p:nvSpPr>
          <p:cNvPr id="20" name="TextBox 19"/>
          <p:cNvSpPr txBox="1"/>
          <p:nvPr/>
        </p:nvSpPr>
        <p:spPr>
          <a:xfrm>
            <a:off x="2132215" y="206534"/>
            <a:ext cx="3387275" cy="1292662"/>
          </a:xfrm>
          <a:prstGeom prst="rect">
            <a:avLst/>
          </a:prstGeom>
          <a:noFill/>
        </p:spPr>
        <p:txBody>
          <a:bodyPr wrap="square" lIns="182880" tIns="146304" rIns="182880" bIns="146304" rtlCol="0">
            <a:spAutoFit/>
          </a:bodyPr>
          <a:lstStyle/>
          <a:p>
            <a:pPr algn="ctr">
              <a:lnSpc>
                <a:spcPct val="90000"/>
              </a:lnSpc>
            </a:pPr>
            <a:r>
              <a:rPr lang="en-US" sz="2400" dirty="0">
                <a:gradFill>
                  <a:gsLst>
                    <a:gs pos="2917">
                      <a:schemeClr val="tx1"/>
                    </a:gs>
                    <a:gs pos="30000">
                      <a:schemeClr val="tx1"/>
                    </a:gs>
                  </a:gsLst>
                  <a:lin ang="5400000" scaled="0"/>
                </a:gradFill>
              </a:rPr>
              <a:t>Social networks </a:t>
            </a:r>
          </a:p>
          <a:p>
            <a:pPr algn="ctr">
              <a:lnSpc>
                <a:spcPct val="90000"/>
              </a:lnSpc>
            </a:pPr>
            <a:r>
              <a:rPr lang="en-US" sz="2400" dirty="0">
                <a:gradFill>
                  <a:gsLst>
                    <a:gs pos="2917">
                      <a:schemeClr val="tx1"/>
                    </a:gs>
                    <a:gs pos="30000">
                      <a:schemeClr val="tx1"/>
                    </a:gs>
                  </a:gsLst>
                  <a:lin ang="5400000" scaled="0"/>
                </a:gradFill>
              </a:rPr>
              <a:t>monitoring </a:t>
            </a:r>
            <a:br>
              <a:rPr lang="en-US" sz="2400" dirty="0">
                <a:gradFill>
                  <a:gsLst>
                    <a:gs pos="2917">
                      <a:schemeClr val="tx1"/>
                    </a:gs>
                    <a:gs pos="30000">
                      <a:schemeClr val="tx1"/>
                    </a:gs>
                  </a:gsLst>
                  <a:lin ang="5400000" scaled="0"/>
                </a:gradFill>
              </a:rPr>
            </a:br>
            <a:r>
              <a:rPr lang="en-US" sz="2400" b="1" dirty="0">
                <a:solidFill>
                  <a:srgbClr val="C00000"/>
                </a:solidFill>
              </a:rPr>
              <a:t>MVP stage</a:t>
            </a:r>
          </a:p>
        </p:txBody>
      </p:sp>
    </p:spTree>
    <p:extLst>
      <p:ext uri="{BB962C8B-B14F-4D97-AF65-F5344CB8AC3E}">
        <p14:creationId xmlns:p14="http://schemas.microsoft.com/office/powerpoint/2010/main" val="13451641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856" y="914400"/>
            <a:ext cx="5157926" cy="2743200"/>
          </a:xfrm>
          <a:prstGeom prst="rect">
            <a:avLst/>
          </a:prstGeom>
        </p:spPr>
      </p:pic>
      <p:pic>
        <p:nvPicPr>
          <p:cNvPr id="2" name="Picture 1"/>
          <p:cNvPicPr>
            <a:picLocks noChangeAspect="1"/>
          </p:cNvPicPr>
          <p:nvPr/>
        </p:nvPicPr>
        <p:blipFill>
          <a:blip r:embed="rId3"/>
          <a:stretch>
            <a:fillRect/>
          </a:stretch>
        </p:blipFill>
        <p:spPr>
          <a:xfrm>
            <a:off x="269263" y="1302824"/>
            <a:ext cx="4011561" cy="365760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US" sz="3600" dirty="0">
                <a:latin typeface="+mn-lt"/>
              </a:rPr>
              <a:t>How it works</a:t>
            </a:r>
            <a:endParaRPr lang="ru-RU" sz="3600" dirty="0">
              <a:latin typeface="+mn-lt"/>
            </a:endParaRPr>
          </a:p>
        </p:txBody>
      </p:sp>
      <p:pic>
        <p:nvPicPr>
          <p:cNvPr id="17" name="Picture 16"/>
          <p:cNvPicPr>
            <a:picLocks noChangeAspect="1"/>
          </p:cNvPicPr>
          <p:nvPr/>
        </p:nvPicPr>
        <p:blipFill>
          <a:blip r:embed="rId4"/>
          <a:stretch>
            <a:fillRect/>
          </a:stretch>
        </p:blipFill>
        <p:spPr>
          <a:xfrm>
            <a:off x="5079491" y="849797"/>
            <a:ext cx="2264521" cy="3657600"/>
          </a:xfrm>
          <a:prstGeom prst="rect">
            <a:avLst/>
          </a:prstGeom>
        </p:spPr>
      </p:pic>
      <p:pic>
        <p:nvPicPr>
          <p:cNvPr id="16" name="Picture 15"/>
          <p:cNvPicPr>
            <a:picLocks noChangeAspect="1"/>
          </p:cNvPicPr>
          <p:nvPr/>
        </p:nvPicPr>
        <p:blipFill>
          <a:blip r:embed="rId5"/>
          <a:stretch>
            <a:fillRect/>
          </a:stretch>
        </p:blipFill>
        <p:spPr>
          <a:xfrm>
            <a:off x="6919172" y="0"/>
            <a:ext cx="2159631" cy="3657600"/>
          </a:xfrm>
          <a:prstGeom prst="rect">
            <a:avLst/>
          </a:prstGeom>
        </p:spPr>
      </p:pic>
      <p:pic>
        <p:nvPicPr>
          <p:cNvPr id="5" name="Picture 4"/>
          <p:cNvPicPr>
            <a:picLocks noChangeAspect="1"/>
          </p:cNvPicPr>
          <p:nvPr/>
        </p:nvPicPr>
        <p:blipFill>
          <a:blip r:embed="rId6"/>
          <a:stretch>
            <a:fillRect/>
          </a:stretch>
        </p:blipFill>
        <p:spPr>
          <a:xfrm>
            <a:off x="3194594" y="4221645"/>
            <a:ext cx="3467125" cy="571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8100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434635" y="1129865"/>
            <a:ext cx="4987162" cy="1686929"/>
          </a:xfrm>
        </p:spPr>
        <p:txBody>
          <a:bodyPr/>
          <a:lstStyle/>
          <a:p>
            <a:pPr marL="0" indent="0">
              <a:buNone/>
            </a:pPr>
            <a:r>
              <a:rPr lang="en-US" sz="2400" dirty="0">
                <a:solidFill>
                  <a:schemeClr val="accent6">
                    <a:lumMod val="75000"/>
                  </a:schemeClr>
                </a:solidFill>
              </a:rPr>
              <a:t>6200+  </a:t>
            </a:r>
            <a:r>
              <a:rPr lang="en-US" sz="2400" dirty="0"/>
              <a:t>registered blood donors</a:t>
            </a:r>
          </a:p>
          <a:p>
            <a:pPr marL="0" indent="0">
              <a:buNone/>
            </a:pPr>
            <a:r>
              <a:rPr lang="en-US" sz="2400" dirty="0">
                <a:solidFill>
                  <a:schemeClr val="accent6">
                    <a:lumMod val="75000"/>
                  </a:schemeClr>
                </a:solidFill>
              </a:rPr>
              <a:t>560+    </a:t>
            </a:r>
            <a:r>
              <a:rPr lang="en-US" sz="2400" dirty="0"/>
              <a:t>recipients</a:t>
            </a:r>
          </a:p>
          <a:p>
            <a:pPr marL="0" indent="0">
              <a:buNone/>
            </a:pPr>
            <a:r>
              <a:rPr lang="en-US" sz="2400" dirty="0">
                <a:solidFill>
                  <a:schemeClr val="accent6">
                    <a:lumMod val="75000"/>
                  </a:schemeClr>
                </a:solidFill>
              </a:rPr>
              <a:t>500+    </a:t>
            </a:r>
            <a:r>
              <a:rPr lang="en-US" sz="2400" dirty="0"/>
              <a:t>requests for searching donors</a:t>
            </a:r>
          </a:p>
          <a:p>
            <a:pPr marL="0" indent="0">
              <a:buNone/>
            </a:pPr>
            <a:r>
              <a:rPr lang="en-US" sz="2400" b="1" dirty="0">
                <a:solidFill>
                  <a:schemeClr val="accent6">
                    <a:lumMod val="75000"/>
                  </a:schemeClr>
                </a:solidFill>
              </a:rPr>
              <a:t>4000+  </a:t>
            </a:r>
            <a:r>
              <a:rPr lang="en-US" sz="2400" b="1" dirty="0"/>
              <a:t>donations</a:t>
            </a:r>
          </a:p>
        </p:txBody>
      </p:sp>
      <p:sp>
        <p:nvSpPr>
          <p:cNvPr id="3" name="Заголовок 2"/>
          <p:cNvSpPr>
            <a:spLocks noGrp="1"/>
          </p:cNvSpPr>
          <p:nvPr>
            <p:ph type="title"/>
          </p:nvPr>
        </p:nvSpPr>
        <p:spPr/>
        <p:txBody>
          <a:bodyPr/>
          <a:lstStyle/>
          <a:p>
            <a:r>
              <a:rPr lang="en-US" dirty="0">
                <a:latin typeface="+mn-lt"/>
              </a:rPr>
              <a:t>Traction (September, 2016)</a:t>
            </a:r>
            <a:endParaRPr lang="ru-RU" dirty="0">
              <a:latin typeface="+mn-lt"/>
            </a:endParaRPr>
          </a:p>
        </p:txBody>
      </p:sp>
      <p:sp>
        <p:nvSpPr>
          <p:cNvPr id="5" name="Текст 1"/>
          <p:cNvSpPr txBox="1">
            <a:spLocks/>
          </p:cNvSpPr>
          <p:nvPr/>
        </p:nvSpPr>
        <p:spPr>
          <a:xfrm>
            <a:off x="434636" y="3686474"/>
            <a:ext cx="4619412" cy="1299130"/>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b="1" dirty="0">
                <a:solidFill>
                  <a:schemeClr val="accent6">
                    <a:lumMod val="75000"/>
                  </a:schemeClr>
                </a:solidFill>
              </a:rPr>
              <a:t>20-60 minutes takes to find blood donor for selected cases in Ukraine</a:t>
            </a:r>
          </a:p>
        </p:txBody>
      </p:sp>
    </p:spTree>
    <p:extLst>
      <p:ext uri="{BB962C8B-B14F-4D97-AF65-F5344CB8AC3E}">
        <p14:creationId xmlns:p14="http://schemas.microsoft.com/office/powerpoint/2010/main" val="30733826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976734"/>
            <a:ext cx="5058112" cy="3416633"/>
          </a:xfrm>
        </p:spPr>
        <p:txBody>
          <a:bodyPr/>
          <a:lstStyle/>
          <a:p>
            <a:pPr marL="457200" indent="-457200">
              <a:buFont typeface="+mj-lt"/>
              <a:buAutoNum type="arabicPeriod"/>
            </a:pPr>
            <a:endParaRPr lang="en-US" sz="2400" i="1" dirty="0">
              <a:latin typeface="+mn-lt"/>
            </a:endParaRPr>
          </a:p>
          <a:p>
            <a:pPr marL="457200" indent="-457200">
              <a:buFont typeface="+mj-lt"/>
              <a:buAutoNum type="arabicPeriod"/>
            </a:pPr>
            <a:r>
              <a:rPr lang="en-US" sz="2400" b="1" dirty="0">
                <a:latin typeface="+mn-lt"/>
              </a:rPr>
              <a:t>Software licensing. </a:t>
            </a:r>
            <a:r>
              <a:rPr lang="en-US" sz="2400" dirty="0">
                <a:latin typeface="+mn-lt"/>
              </a:rPr>
              <a:t>Direct sales to government</a:t>
            </a:r>
            <a:r>
              <a:rPr lang="uk-UA" sz="2400" dirty="0">
                <a:latin typeface="+mn-lt"/>
              </a:rPr>
              <a:t> </a:t>
            </a:r>
            <a:r>
              <a:rPr lang="en-US" sz="2400" dirty="0">
                <a:latin typeface="+mn-lt"/>
              </a:rPr>
              <a:t>and private health institutions, NGOs. </a:t>
            </a:r>
          </a:p>
          <a:p>
            <a:pPr marL="457200" indent="-457200">
              <a:buFont typeface="+mj-lt"/>
              <a:buAutoNum type="arabicPeriod"/>
            </a:pPr>
            <a:r>
              <a:rPr lang="en-US" sz="2400" b="1" dirty="0">
                <a:latin typeface="+mn-lt"/>
              </a:rPr>
              <a:t>Subscription model </a:t>
            </a:r>
            <a:r>
              <a:rPr lang="en-US" sz="2400" dirty="0">
                <a:latin typeface="+mn-lt"/>
              </a:rPr>
              <a:t>for donors and health institutions.</a:t>
            </a:r>
            <a:endParaRPr lang="en-US" sz="2400" i="1" dirty="0">
              <a:latin typeface="+mn-lt"/>
            </a:endParaRPr>
          </a:p>
          <a:p>
            <a:pPr marL="457200" indent="-457200">
              <a:buFont typeface="+mj-lt"/>
              <a:buAutoNum type="arabicPeriod"/>
            </a:pPr>
            <a:endParaRPr lang="ru-RU" sz="2800" dirty="0">
              <a:latin typeface="+mn-lt"/>
            </a:endParaRPr>
          </a:p>
        </p:txBody>
      </p:sp>
      <p:sp>
        <p:nvSpPr>
          <p:cNvPr id="3" name="Title 2"/>
          <p:cNvSpPr>
            <a:spLocks noGrp="1"/>
          </p:cNvSpPr>
          <p:nvPr>
            <p:ph type="title"/>
          </p:nvPr>
        </p:nvSpPr>
        <p:spPr/>
        <p:txBody>
          <a:bodyPr/>
          <a:lstStyle/>
          <a:p>
            <a:r>
              <a:rPr lang="en-US" dirty="0">
                <a:latin typeface="+mn-lt"/>
              </a:rPr>
              <a:t>Business Model</a:t>
            </a:r>
          </a:p>
        </p:txBody>
      </p:sp>
    </p:spTree>
    <p:extLst>
      <p:ext uri="{BB962C8B-B14F-4D97-AF65-F5344CB8AC3E}">
        <p14:creationId xmlns:p14="http://schemas.microsoft.com/office/powerpoint/2010/main" val="18798018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Industry Statistics &amp; Market Size</a:t>
            </a:r>
          </a:p>
        </p:txBody>
      </p:sp>
      <p:sp>
        <p:nvSpPr>
          <p:cNvPr id="5" name="Text Placeholder 1"/>
          <p:cNvSpPr txBox="1">
            <a:spLocks/>
          </p:cNvSpPr>
          <p:nvPr/>
        </p:nvSpPr>
        <p:spPr>
          <a:xfrm>
            <a:off x="269263" y="1333532"/>
            <a:ext cx="8600807" cy="2176293"/>
          </a:xfrm>
          <a:prstGeom prst="rect">
            <a:avLst/>
          </a:prstGeom>
        </p:spPr>
        <p:txBody>
          <a:bodyPr vert="horz" wrap="square" lIns="107536" tIns="67211" rIns="107536" bIns="67211" numCol="3"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None/>
            </a:pPr>
            <a:r>
              <a:rPr lang="en-US" sz="7000" dirty="0">
                <a:solidFill>
                  <a:schemeClr val="tx1"/>
                </a:solidFill>
              </a:rPr>
              <a:t>36,000</a:t>
            </a:r>
            <a:r>
              <a:rPr lang="en-US" sz="2400" dirty="0">
                <a:solidFill>
                  <a:schemeClr val="tx1"/>
                </a:solidFill>
              </a:rPr>
              <a:t> </a:t>
            </a:r>
          </a:p>
          <a:p>
            <a:pPr marL="0" indent="0">
              <a:buNone/>
            </a:pPr>
            <a:r>
              <a:rPr lang="en-US" sz="2400" dirty="0">
                <a:solidFill>
                  <a:schemeClr val="tx1"/>
                </a:solidFill>
              </a:rPr>
              <a:t>Units of red blood cells are needed every day in the U.S. </a:t>
            </a:r>
          </a:p>
          <a:p>
            <a:pPr marL="0" indent="0">
              <a:buNone/>
            </a:pPr>
            <a:r>
              <a:rPr lang="en-US" sz="7000" dirty="0">
                <a:solidFill>
                  <a:schemeClr val="tx1"/>
                </a:solidFill>
              </a:rPr>
              <a:t> $24bn</a:t>
            </a:r>
          </a:p>
          <a:p>
            <a:pPr marL="0" indent="0">
              <a:buNone/>
            </a:pPr>
            <a:r>
              <a:rPr lang="en-US" sz="2400" dirty="0">
                <a:solidFill>
                  <a:schemeClr val="tx1"/>
                </a:solidFill>
              </a:rPr>
              <a:t>   Annual revenue</a:t>
            </a:r>
          </a:p>
          <a:p>
            <a:pPr marL="0" indent="0">
              <a:buNone/>
            </a:pPr>
            <a:r>
              <a:rPr lang="en-US" sz="7000" dirty="0">
                <a:solidFill>
                  <a:schemeClr val="tx1"/>
                </a:solidFill>
              </a:rPr>
              <a:t>  2.8% </a:t>
            </a:r>
          </a:p>
          <a:p>
            <a:pPr marL="0" indent="0">
              <a:buNone/>
            </a:pPr>
            <a:r>
              <a:rPr lang="en-US" sz="2400" dirty="0">
                <a:solidFill>
                  <a:schemeClr val="tx1"/>
                </a:solidFill>
              </a:rPr>
              <a:t>      Annual growth</a:t>
            </a:r>
          </a:p>
        </p:txBody>
      </p:sp>
      <p:sp>
        <p:nvSpPr>
          <p:cNvPr id="6" name="Rectangle 5"/>
          <p:cNvSpPr/>
          <p:nvPr/>
        </p:nvSpPr>
        <p:spPr>
          <a:xfrm>
            <a:off x="315916" y="4507189"/>
            <a:ext cx="6285297" cy="461665"/>
          </a:xfrm>
          <a:prstGeom prst="rect">
            <a:avLst/>
          </a:prstGeom>
        </p:spPr>
        <p:txBody>
          <a:bodyPr wrap="square">
            <a:spAutoFit/>
          </a:bodyPr>
          <a:lstStyle/>
          <a:p>
            <a:r>
              <a:rPr lang="en-US" sz="1200" dirty="0">
                <a:solidFill>
                  <a:srgbClr val="000000"/>
                </a:solidFill>
                <a:latin typeface="Arial" panose="020B0604020202020204" pitchFamily="34" charset="0"/>
              </a:rPr>
              <a:t>Blood &amp; Organ Banks Market Research Report | NAICS 62199 | Oct 2015</a:t>
            </a:r>
          </a:p>
          <a:p>
            <a:r>
              <a:rPr lang="en-US" sz="1200" dirty="0">
                <a:solidFill>
                  <a:srgbClr val="000000"/>
                </a:solidFill>
                <a:latin typeface="Arial" panose="020B0604020202020204" pitchFamily="34" charset="0"/>
                <a:hlinkClick r:id="rId2"/>
              </a:rPr>
              <a:t>http://www.ibisworld.com/industry/default.aspx?indid=1582</a:t>
            </a:r>
            <a:r>
              <a:rPr lang="en-US" sz="1200" dirty="0">
                <a:solidFill>
                  <a:srgbClr val="000000"/>
                </a:solidFill>
                <a:latin typeface="Arial" panose="020B0604020202020204" pitchFamily="34" charset="0"/>
              </a:rPr>
              <a:t>  </a:t>
            </a:r>
            <a:endParaRPr lang="en-US" sz="12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76654297"/>
      </p:ext>
    </p:extLst>
  </p:cSld>
  <p:clrMapOvr>
    <a:masterClrMapping/>
  </p:clrMapOvr>
  <p:transition>
    <p:fade/>
  </p:transition>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305</Words>
  <Application>Microsoft Office PowerPoint</Application>
  <PresentationFormat>On-screen Show (16:9)</PresentationFormat>
  <Paragraphs>78</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Segoe</vt:lpstr>
      <vt:lpstr>Segoe UI</vt:lpstr>
      <vt:lpstr>Segoe UI Light</vt:lpstr>
      <vt:lpstr>Segoe ui light (Headings)</vt:lpstr>
      <vt:lpstr>Wingdings</vt:lpstr>
      <vt:lpstr>Titles &amp; Breakers</vt:lpstr>
      <vt:lpstr>Generic Content</vt:lpstr>
      <vt:lpstr>The most intelligent automated system for recruiting blood donors</vt:lpstr>
      <vt:lpstr>PowerPoint Presentation</vt:lpstr>
      <vt:lpstr>Problems</vt:lpstr>
      <vt:lpstr>Solution</vt:lpstr>
      <vt:lpstr>Udonors</vt:lpstr>
      <vt:lpstr>How it works</vt:lpstr>
      <vt:lpstr>Traction (September, 2016)</vt:lpstr>
      <vt:lpstr>Business Model</vt:lpstr>
      <vt:lpstr>Industry Statistics &amp; Market Size</vt:lpstr>
      <vt:lpstr>Team</vt:lpstr>
      <vt:lpstr>Awards and visibility</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2014-11-11T20:55:08Z</dcterms:created>
  <dcterms:modified xsi:type="dcterms:W3CDTF">2016-09-14T14:22:10Z</dcterms:modified>
</cp:coreProperties>
</file>