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31"/>
  </p:notesMasterIdLst>
  <p:handoutMasterIdLst>
    <p:handoutMasterId r:id="rId32"/>
  </p:handoutMasterIdLst>
  <p:sldIdLst>
    <p:sldId id="256" r:id="rId4"/>
    <p:sldId id="382" r:id="rId5"/>
    <p:sldId id="416" r:id="rId6"/>
    <p:sldId id="392" r:id="rId7"/>
    <p:sldId id="401" r:id="rId8"/>
    <p:sldId id="398" r:id="rId9"/>
    <p:sldId id="388" r:id="rId10"/>
    <p:sldId id="399" r:id="rId11"/>
    <p:sldId id="400" r:id="rId12"/>
    <p:sldId id="397" r:id="rId13"/>
    <p:sldId id="395" r:id="rId14"/>
    <p:sldId id="406" r:id="rId15"/>
    <p:sldId id="402" r:id="rId16"/>
    <p:sldId id="405" r:id="rId17"/>
    <p:sldId id="403" r:id="rId18"/>
    <p:sldId id="404" r:id="rId19"/>
    <p:sldId id="408" r:id="rId20"/>
    <p:sldId id="419" r:id="rId21"/>
    <p:sldId id="409" r:id="rId22"/>
    <p:sldId id="417" r:id="rId23"/>
    <p:sldId id="411" r:id="rId24"/>
    <p:sldId id="412" r:id="rId25"/>
    <p:sldId id="413" r:id="rId26"/>
    <p:sldId id="414" r:id="rId27"/>
    <p:sldId id="415" r:id="rId28"/>
    <p:sldId id="390" r:id="rId29"/>
    <p:sldId id="391" r:id="rId30"/>
  </p:sldIdLst>
  <p:sldSz cx="9144000" cy="5143500" type="screen16x9"/>
  <p:notesSz cx="6858000" cy="9144000"/>
  <p:embeddedFontLst>
    <p:embeddedFont>
      <p:font typeface="Segoe WP" pitchFamily="34" charset="0"/>
      <p:regular r:id="rId33"/>
      <p:bold r:id="rId34"/>
    </p:embeddedFont>
    <p:embeddedFont>
      <p:font typeface="Calibri" pitchFamily="34" charset="0"/>
      <p:regular r:id="rId35"/>
      <p:bold r:id="rId36"/>
      <p:italic r:id="rId37"/>
      <p:boldItalic r:id="rId38"/>
    </p:embeddedFont>
    <p:embeddedFont>
      <p:font typeface="Segoe UI Semibold" pitchFamily="34" charset="0"/>
      <p:bold r:id="rId39"/>
    </p:embeddedFont>
    <p:embeddedFont>
      <p:font typeface="Segoe UI" pitchFamily="34" charset="0"/>
      <p:regular r:id="rId40"/>
      <p:bold r:id="rId41"/>
      <p:italic r:id="rId42"/>
      <p:boldItalic r:id="rId43"/>
    </p:embeddedFont>
    <p:embeddedFont>
      <p:font typeface="Segoe UI Symbol" pitchFamily="34" charset="0"/>
      <p:regular r:id="rId44"/>
    </p:embeddedFont>
    <p:embeddedFont>
      <p:font typeface="Segoe UI Light" pitchFamily="34" charset="0"/>
      <p:regular r:id="rId45"/>
    </p:embeddedFont>
    <p:embeddedFont>
      <p:font typeface="Consolas" pitchFamily="49" charset="0"/>
      <p:regular r:id="rId46"/>
      <p:bold r:id="rId47"/>
      <p:italic r:id="rId48"/>
      <p:boldItalic r:id="rId49"/>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00"/>
    <a:srgbClr val="00AEEF"/>
    <a:srgbClr val="F59D56"/>
    <a:srgbClr val="8DC444"/>
    <a:srgbClr val="B2B2B2"/>
    <a:srgbClr val="8D604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74"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150"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7.fntdata"/><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4.fntdata"/><Relationship Id="rId49" Type="http://schemas.openxmlformats.org/officeDocument/2006/relationships/font" Target="fonts/font17.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20.09.2012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20.09.2012</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 name="Rectangle 30"/>
          <p:cNvSpPr/>
          <p:nvPr userDrawn="1"/>
        </p:nvSpPr>
        <p:spPr>
          <a:xfrm>
            <a:off x="431448" y="1221570"/>
            <a:ext cx="8101080"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7741032"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822050"/>
            <a:ext cx="1260168" cy="321450"/>
            <a:chOff x="7542396" y="4822050"/>
            <a:chExt cx="1260168" cy="321450"/>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822050"/>
            <a:ext cx="1260168" cy="321450"/>
            <a:chOff x="7542396" y="4822050"/>
            <a:chExt cx="1260168" cy="321450"/>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ciklumNET</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1472" y="1546488"/>
            <a:ext cx="7470996" cy="1709928"/>
          </a:xfrm>
        </p:spPr>
        <p:txBody>
          <a:bodyPr/>
          <a:lstStyle/>
          <a:p>
            <a:r>
              <a:rPr lang="ru-RU" sz="3200" dirty="0" smtClean="0"/>
              <a:t>Экосистема </a:t>
            </a:r>
            <a:r>
              <a:rPr lang="en-US" sz="3200" dirty="0" smtClean="0"/>
              <a:t>Windows 8</a:t>
            </a:r>
            <a:r>
              <a:rPr lang="ru-RU" sz="3200" dirty="0" smtClean="0"/>
              <a:t> </a:t>
            </a:r>
            <a:r>
              <a:rPr lang="ru-RU" sz="3200" dirty="0" smtClean="0"/>
              <a:t>и практика разработки приложений</a:t>
            </a:r>
            <a:r>
              <a:rPr lang="en-US" sz="3200" dirty="0" smtClean="0">
                <a:latin typeface="Segoe WP" pitchFamily="34" charset="0"/>
              </a:rPr>
              <a:t/>
            </a:r>
            <a:br>
              <a:rPr lang="en-US" sz="3200" dirty="0" smtClean="0">
                <a:latin typeface="Segoe WP" pitchFamily="34" charset="0"/>
              </a:rPr>
            </a:br>
            <a:endParaRPr lang="ru-RU" sz="3200" dirty="0"/>
          </a:p>
        </p:txBody>
      </p:sp>
      <p:sp>
        <p:nvSpPr>
          <p:cNvPr id="5" name="Subtitle 4"/>
          <p:cNvSpPr>
            <a:spLocks noGrp="1"/>
          </p:cNvSpPr>
          <p:nvPr>
            <p:ph type="subTitle" idx="1"/>
          </p:nvPr>
        </p:nvSpPr>
        <p:spPr>
          <a:xfrm>
            <a:off x="791496" y="3021510"/>
            <a:ext cx="4140552" cy="450360"/>
          </a:xfrm>
        </p:spPr>
        <p:txBody>
          <a:bodyPr/>
          <a:lstStyle/>
          <a:p>
            <a:r>
              <a:rPr lang="ru-RU" dirty="0" smtClean="0"/>
              <a:t>Михаил Галушко</a:t>
            </a:r>
            <a:endParaRPr lang="en-US" dirty="0"/>
          </a:p>
        </p:txBody>
      </p:sp>
      <p:sp>
        <p:nvSpPr>
          <p:cNvPr id="2" name="Content Placeholder 1"/>
          <p:cNvSpPr>
            <a:spLocks noGrp="1"/>
          </p:cNvSpPr>
          <p:nvPr>
            <p:ph sz="quarter" idx="11"/>
          </p:nvPr>
        </p:nvSpPr>
        <p:spPr>
          <a:xfrm>
            <a:off x="792163" y="3471863"/>
            <a:ext cx="5760101" cy="809625"/>
          </a:xfrm>
        </p:spPr>
        <p:txBody>
          <a:bodyPr/>
          <a:lstStyle/>
          <a:p>
            <a:r>
              <a:rPr lang="en-US" dirty="0" err="1" smtClean="0"/>
              <a:t>DevRain</a:t>
            </a:r>
            <a:r>
              <a:rPr lang="en-US" dirty="0" smtClean="0"/>
              <a:t> Solutions</a:t>
            </a:r>
          </a:p>
          <a:p>
            <a:endParaRPr lang="ru-RU" dirty="0"/>
          </a:p>
        </p:txBody>
      </p:sp>
    </p:spTree>
    <p:extLst>
      <p:ext uri="{BB962C8B-B14F-4D97-AF65-F5344CB8AC3E}">
        <p14:creationId xmlns:p14="http://schemas.microsoft.com/office/powerpoint/2010/main" val="2138879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 </a:t>
            </a:r>
            <a:r>
              <a:rPr lang="ru-RU" dirty="0" smtClean="0"/>
              <a:t>модель работы приложения</a:t>
            </a:r>
            <a:endParaRPr lang="ru-RU" dirty="0"/>
          </a:p>
        </p:txBody>
      </p:sp>
      <p:sp>
        <p:nvSpPr>
          <p:cNvPr id="3" name="Rectangle 2"/>
          <p:cNvSpPr/>
          <p:nvPr/>
        </p:nvSpPr>
        <p:spPr>
          <a:xfrm>
            <a:off x="3311832" y="1181206"/>
            <a:ext cx="2385318" cy="117015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64419" y="1581618"/>
            <a:ext cx="1080144" cy="369332"/>
          </a:xfrm>
          <a:prstGeom prst="rect">
            <a:avLst/>
          </a:prstGeom>
          <a:noFill/>
        </p:spPr>
        <p:txBody>
          <a:bodyPr wrap="square" rtlCol="0">
            <a:spAutoFit/>
          </a:bodyPr>
          <a:lstStyle/>
          <a:p>
            <a:r>
              <a:rPr lang="en-US" dirty="0" smtClean="0">
                <a:solidFill>
                  <a:schemeClr val="bg1"/>
                </a:solidFill>
              </a:rPr>
              <a:t>Running</a:t>
            </a:r>
            <a:endParaRPr lang="en-US" dirty="0">
              <a:solidFill>
                <a:schemeClr val="bg1"/>
              </a:solidFill>
            </a:endParaRPr>
          </a:p>
        </p:txBody>
      </p:sp>
      <p:sp>
        <p:nvSpPr>
          <p:cNvPr id="7" name="Rectangle 6"/>
          <p:cNvSpPr/>
          <p:nvPr/>
        </p:nvSpPr>
        <p:spPr>
          <a:xfrm>
            <a:off x="611472" y="3021810"/>
            <a:ext cx="2385318" cy="1170156"/>
          </a:xfrm>
          <a:prstGeom prst="rect">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39029" y="3424969"/>
            <a:ext cx="1530204" cy="369332"/>
          </a:xfrm>
          <a:prstGeom prst="rect">
            <a:avLst/>
          </a:prstGeom>
          <a:noFill/>
        </p:spPr>
        <p:txBody>
          <a:bodyPr wrap="square" rtlCol="0">
            <a:spAutoFit/>
          </a:bodyPr>
          <a:lstStyle/>
          <a:p>
            <a:r>
              <a:rPr lang="en-US" dirty="0" smtClean="0">
                <a:solidFill>
                  <a:schemeClr val="bg1"/>
                </a:solidFill>
              </a:rPr>
              <a:t>Not Running</a:t>
            </a:r>
            <a:endParaRPr lang="en-US" dirty="0">
              <a:solidFill>
                <a:schemeClr val="bg1"/>
              </a:solidFill>
            </a:endParaRPr>
          </a:p>
        </p:txBody>
      </p:sp>
      <p:sp>
        <p:nvSpPr>
          <p:cNvPr id="9" name="Rectangle 8"/>
          <p:cNvSpPr/>
          <p:nvPr/>
        </p:nvSpPr>
        <p:spPr>
          <a:xfrm>
            <a:off x="6067938" y="3024557"/>
            <a:ext cx="2385318" cy="1170156"/>
          </a:xfrm>
          <a:prstGeom prst="rect">
            <a:avLst/>
          </a:prstGeom>
          <a:solidFill>
            <a:srgbClr val="F59D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642276" y="3442344"/>
            <a:ext cx="1350180" cy="369332"/>
          </a:xfrm>
          <a:prstGeom prst="rect">
            <a:avLst/>
          </a:prstGeom>
          <a:noFill/>
        </p:spPr>
        <p:txBody>
          <a:bodyPr wrap="square" rtlCol="0">
            <a:spAutoFit/>
          </a:bodyPr>
          <a:lstStyle/>
          <a:p>
            <a:r>
              <a:rPr lang="en-US" dirty="0" smtClean="0">
                <a:solidFill>
                  <a:schemeClr val="bg1"/>
                </a:solidFill>
              </a:rPr>
              <a:t>Suspended</a:t>
            </a:r>
            <a:endParaRPr lang="en-US" dirty="0">
              <a:solidFill>
                <a:schemeClr val="bg1"/>
              </a:solidFill>
            </a:endParaRPr>
          </a:p>
        </p:txBody>
      </p:sp>
      <p:cxnSp>
        <p:nvCxnSpPr>
          <p:cNvPr id="13" name="Elbow Connector 12"/>
          <p:cNvCxnSpPr/>
          <p:nvPr/>
        </p:nvCxnSpPr>
        <p:spPr>
          <a:xfrm flipV="1">
            <a:off x="1804131" y="1766284"/>
            <a:ext cx="1417691" cy="1165516"/>
          </a:xfrm>
          <a:prstGeom prst="bentConnector3">
            <a:avLst>
              <a:gd name="adj1" fmla="val 954"/>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241556" y="1311582"/>
            <a:ext cx="1331627" cy="369332"/>
          </a:xfrm>
          <a:prstGeom prst="rect">
            <a:avLst/>
          </a:prstGeom>
          <a:noFill/>
          <a:ln>
            <a:solidFill>
              <a:schemeClr val="bg1"/>
            </a:solidFill>
          </a:ln>
        </p:spPr>
        <p:txBody>
          <a:bodyPr wrap="square" rtlCol="0">
            <a:spAutoFit/>
          </a:bodyPr>
          <a:lstStyle/>
          <a:p>
            <a:r>
              <a:rPr lang="en-US" dirty="0" smtClean="0"/>
              <a:t>Activated</a:t>
            </a:r>
            <a:endParaRPr lang="en-US" dirty="0"/>
          </a:p>
        </p:txBody>
      </p:sp>
      <p:cxnSp>
        <p:nvCxnSpPr>
          <p:cNvPr id="20" name="Elbow Connector 19"/>
          <p:cNvCxnSpPr>
            <a:endCxn id="9" idx="0"/>
          </p:cNvCxnSpPr>
          <p:nvPr/>
        </p:nvCxnSpPr>
        <p:spPr>
          <a:xfrm>
            <a:off x="5922180" y="1766284"/>
            <a:ext cx="1338417" cy="1258273"/>
          </a:xfrm>
          <a:prstGeom prst="bentConnector2">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46110" y="1311582"/>
            <a:ext cx="1620216" cy="369332"/>
          </a:xfrm>
          <a:prstGeom prst="rect">
            <a:avLst/>
          </a:prstGeom>
          <a:noFill/>
          <a:ln>
            <a:solidFill>
              <a:schemeClr val="bg1"/>
            </a:solidFill>
          </a:ln>
        </p:spPr>
        <p:txBody>
          <a:bodyPr wrap="square" rtlCol="0">
            <a:spAutoFit/>
          </a:bodyPr>
          <a:lstStyle/>
          <a:p>
            <a:r>
              <a:rPr lang="en-US" dirty="0" smtClean="0"/>
              <a:t>Suspending</a:t>
            </a:r>
            <a:endParaRPr lang="en-US" dirty="0"/>
          </a:p>
        </p:txBody>
      </p:sp>
      <p:cxnSp>
        <p:nvCxnSpPr>
          <p:cNvPr id="32" name="Elbow Connector 31"/>
          <p:cNvCxnSpPr/>
          <p:nvPr/>
        </p:nvCxnSpPr>
        <p:spPr>
          <a:xfrm rot="10800000">
            <a:off x="4391976" y="2571751"/>
            <a:ext cx="1530208" cy="1222552"/>
          </a:xfrm>
          <a:prstGeom prst="bentConnector3">
            <a:avLst>
              <a:gd name="adj1" fmla="val 99797"/>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81988" y="3372574"/>
            <a:ext cx="1287675" cy="369332"/>
          </a:xfrm>
          <a:prstGeom prst="rect">
            <a:avLst/>
          </a:prstGeom>
          <a:noFill/>
          <a:ln>
            <a:solidFill>
              <a:schemeClr val="bg1"/>
            </a:solidFill>
          </a:ln>
        </p:spPr>
        <p:txBody>
          <a:bodyPr wrap="square" rtlCol="0">
            <a:spAutoFit/>
          </a:bodyPr>
          <a:lstStyle/>
          <a:p>
            <a:r>
              <a:rPr lang="en-US" dirty="0" smtClean="0"/>
              <a:t>Resuming</a:t>
            </a:r>
            <a:endParaRPr lang="en-US" dirty="0"/>
          </a:p>
        </p:txBody>
      </p:sp>
      <p:cxnSp>
        <p:nvCxnSpPr>
          <p:cNvPr id="43" name="Elbow Connector 42"/>
          <p:cNvCxnSpPr>
            <a:stCxn id="9" idx="2"/>
            <a:endCxn id="7" idx="2"/>
          </p:cNvCxnSpPr>
          <p:nvPr/>
        </p:nvCxnSpPr>
        <p:spPr>
          <a:xfrm rot="5400000" flipH="1">
            <a:off x="4530990" y="1465107"/>
            <a:ext cx="2747" cy="5456466"/>
          </a:xfrm>
          <a:prstGeom prst="bentConnector3">
            <a:avLst>
              <a:gd name="adj1" fmla="val -21498071"/>
            </a:avLst>
          </a:prstGeom>
          <a:ln w="28575">
            <a:solidFill>
              <a:srgbClr val="B2B2B2"/>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671880" y="4362706"/>
            <a:ext cx="1440192" cy="369332"/>
          </a:xfrm>
          <a:prstGeom prst="rect">
            <a:avLst/>
          </a:prstGeom>
          <a:noFill/>
          <a:ln>
            <a:solidFill>
              <a:schemeClr val="bg1"/>
            </a:solidFill>
          </a:ln>
        </p:spPr>
        <p:txBody>
          <a:bodyPr wrap="square" rtlCol="0">
            <a:spAutoFit/>
          </a:bodyPr>
          <a:lstStyle/>
          <a:p>
            <a:r>
              <a:rPr lang="en-US" dirty="0" smtClean="0"/>
              <a:t>Terminating</a:t>
            </a:r>
            <a:endParaRPr lang="en-US" dirty="0"/>
          </a:p>
        </p:txBody>
      </p:sp>
    </p:spTree>
    <p:extLst>
      <p:ext uri="{BB962C8B-B14F-4D97-AF65-F5344CB8AC3E}">
        <p14:creationId xmlns:p14="http://schemas.microsoft.com/office/powerpoint/2010/main" val="1625612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345124" y="1131558"/>
            <a:ext cx="135731" cy="2250300"/>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 </a:t>
            </a:r>
            <a:r>
              <a:rPr lang="ru-RU" dirty="0" smtClean="0"/>
              <a:t>изолированность</a:t>
            </a:r>
            <a:endParaRPr lang="ru-RU" dirty="0"/>
          </a:p>
        </p:txBody>
      </p:sp>
      <p:sp>
        <p:nvSpPr>
          <p:cNvPr id="2" name="Rectangle 1"/>
          <p:cNvSpPr/>
          <p:nvPr/>
        </p:nvSpPr>
        <p:spPr>
          <a:xfrm>
            <a:off x="597192" y="1358724"/>
            <a:ext cx="2264580" cy="112301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12192" y="1358724"/>
            <a:ext cx="2264580" cy="112301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97192" y="3561882"/>
            <a:ext cx="7679580" cy="1123014"/>
          </a:xfrm>
          <a:prstGeom prst="rect">
            <a:avLst/>
          </a:prstGeom>
          <a:solidFill>
            <a:srgbClr val="F59D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81508" y="1735565"/>
            <a:ext cx="1620216" cy="369332"/>
          </a:xfrm>
          <a:prstGeom prst="rect">
            <a:avLst/>
          </a:prstGeom>
          <a:noFill/>
        </p:spPr>
        <p:txBody>
          <a:bodyPr wrap="square" rtlCol="0">
            <a:spAutoFit/>
          </a:bodyPr>
          <a:lstStyle/>
          <a:p>
            <a:r>
              <a:rPr lang="en-US" dirty="0" smtClean="0">
                <a:solidFill>
                  <a:schemeClr val="bg1"/>
                </a:solidFill>
              </a:rPr>
              <a:t>Application 1</a:t>
            </a:r>
            <a:endParaRPr lang="en-US" dirty="0">
              <a:solidFill>
                <a:schemeClr val="bg1"/>
              </a:solidFill>
            </a:endParaRPr>
          </a:p>
        </p:txBody>
      </p:sp>
      <p:sp>
        <p:nvSpPr>
          <p:cNvPr id="8" name="TextBox 7"/>
          <p:cNvSpPr txBox="1"/>
          <p:nvPr/>
        </p:nvSpPr>
        <p:spPr>
          <a:xfrm>
            <a:off x="3849639" y="4011942"/>
            <a:ext cx="1262433" cy="369332"/>
          </a:xfrm>
          <a:prstGeom prst="rect">
            <a:avLst/>
          </a:prstGeom>
          <a:noFill/>
        </p:spPr>
        <p:txBody>
          <a:bodyPr wrap="square" rtlCol="0">
            <a:spAutoFit/>
          </a:bodyPr>
          <a:lstStyle/>
          <a:p>
            <a:r>
              <a:rPr lang="en-US" dirty="0" smtClean="0">
                <a:solidFill>
                  <a:schemeClr val="bg1"/>
                </a:solidFill>
              </a:rPr>
              <a:t>OS Core</a:t>
            </a:r>
            <a:endParaRPr lang="en-US" dirty="0">
              <a:solidFill>
                <a:schemeClr val="bg1"/>
              </a:solidFill>
            </a:endParaRPr>
          </a:p>
        </p:txBody>
      </p:sp>
      <p:sp>
        <p:nvSpPr>
          <p:cNvPr id="9" name="TextBox 8"/>
          <p:cNvSpPr txBox="1"/>
          <p:nvPr/>
        </p:nvSpPr>
        <p:spPr>
          <a:xfrm>
            <a:off x="6372240" y="1696563"/>
            <a:ext cx="1609038" cy="369332"/>
          </a:xfrm>
          <a:prstGeom prst="rect">
            <a:avLst/>
          </a:prstGeom>
          <a:noFill/>
        </p:spPr>
        <p:txBody>
          <a:bodyPr wrap="square" rtlCol="0">
            <a:spAutoFit/>
          </a:bodyPr>
          <a:lstStyle/>
          <a:p>
            <a:r>
              <a:rPr lang="en-US" dirty="0" smtClean="0">
                <a:solidFill>
                  <a:schemeClr val="bg1"/>
                </a:solidFill>
              </a:rPr>
              <a:t>Application 2</a:t>
            </a:r>
            <a:endParaRPr lang="en-US" dirty="0">
              <a:solidFill>
                <a:schemeClr val="bg1"/>
              </a:solidFill>
            </a:endParaRPr>
          </a:p>
        </p:txBody>
      </p:sp>
      <p:sp>
        <p:nvSpPr>
          <p:cNvPr id="11" name="Left-Right Arrow 10"/>
          <p:cNvSpPr/>
          <p:nvPr/>
        </p:nvSpPr>
        <p:spPr>
          <a:xfrm>
            <a:off x="3424347" y="1728829"/>
            <a:ext cx="2025270" cy="337066"/>
          </a:xfrm>
          <a:prstGeom prst="leftRightArrow">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849639" y="2031678"/>
            <a:ext cx="1176111" cy="369332"/>
          </a:xfrm>
          <a:prstGeom prst="rect">
            <a:avLst/>
          </a:prstGeom>
          <a:noFill/>
        </p:spPr>
        <p:txBody>
          <a:bodyPr wrap="square" rtlCol="0">
            <a:spAutoFit/>
          </a:bodyPr>
          <a:lstStyle/>
          <a:p>
            <a:r>
              <a:rPr lang="en-US" dirty="0" smtClean="0"/>
              <a:t>Contracts</a:t>
            </a:r>
            <a:endParaRPr lang="en-US" dirty="0"/>
          </a:p>
        </p:txBody>
      </p:sp>
      <p:sp>
        <p:nvSpPr>
          <p:cNvPr id="15" name="Up-Down Arrow 14"/>
          <p:cNvSpPr/>
          <p:nvPr/>
        </p:nvSpPr>
        <p:spPr>
          <a:xfrm>
            <a:off x="1272486" y="2661762"/>
            <a:ext cx="540072" cy="810108"/>
          </a:xfrm>
          <a:prstGeom prst="upDownArrow">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61652" y="2890852"/>
            <a:ext cx="540072" cy="369332"/>
          </a:xfrm>
          <a:prstGeom prst="rect">
            <a:avLst/>
          </a:prstGeom>
          <a:noFill/>
        </p:spPr>
        <p:txBody>
          <a:bodyPr wrap="square" rtlCol="0">
            <a:spAutoFit/>
          </a:bodyPr>
          <a:lstStyle/>
          <a:p>
            <a:r>
              <a:rPr lang="en-US" dirty="0" smtClean="0"/>
              <a:t>API</a:t>
            </a:r>
            <a:endParaRPr lang="en-US" dirty="0"/>
          </a:p>
        </p:txBody>
      </p:sp>
      <p:sp>
        <p:nvSpPr>
          <p:cNvPr id="18" name="TextBox 17"/>
          <p:cNvSpPr txBox="1"/>
          <p:nvPr/>
        </p:nvSpPr>
        <p:spPr>
          <a:xfrm>
            <a:off x="7542396" y="2865602"/>
            <a:ext cx="540072" cy="369332"/>
          </a:xfrm>
          <a:prstGeom prst="rect">
            <a:avLst/>
          </a:prstGeom>
          <a:noFill/>
        </p:spPr>
        <p:txBody>
          <a:bodyPr wrap="square" rtlCol="0">
            <a:spAutoFit/>
          </a:bodyPr>
          <a:lstStyle/>
          <a:p>
            <a:r>
              <a:rPr lang="en-US" dirty="0" smtClean="0"/>
              <a:t>API</a:t>
            </a:r>
            <a:endParaRPr lang="en-US" dirty="0"/>
          </a:p>
        </p:txBody>
      </p:sp>
      <p:sp>
        <p:nvSpPr>
          <p:cNvPr id="19" name="Up-Down Arrow 18"/>
          <p:cNvSpPr/>
          <p:nvPr/>
        </p:nvSpPr>
        <p:spPr>
          <a:xfrm>
            <a:off x="6874446" y="2605212"/>
            <a:ext cx="540072" cy="810108"/>
          </a:xfrm>
          <a:prstGeom prst="upDownArrow">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372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  </a:t>
            </a:r>
            <a:r>
              <a:rPr lang="en-US" dirty="0" err="1" smtClean="0"/>
              <a:t>WinRT</a:t>
            </a:r>
            <a:r>
              <a:rPr lang="ru-RU" dirty="0" smtClean="0"/>
              <a:t> - контракты</a:t>
            </a:r>
            <a:endParaRPr lang="ru-RU" dirty="0"/>
          </a:p>
        </p:txBody>
      </p:sp>
      <p:sp>
        <p:nvSpPr>
          <p:cNvPr id="2" name="TextBox 1"/>
          <p:cNvSpPr txBox="1"/>
          <p:nvPr/>
        </p:nvSpPr>
        <p:spPr>
          <a:xfrm>
            <a:off x="611472" y="1401594"/>
            <a:ext cx="8371116" cy="3046988"/>
          </a:xfrm>
          <a:prstGeom prst="rect">
            <a:avLst/>
          </a:prstGeom>
          <a:noFill/>
        </p:spPr>
        <p:txBody>
          <a:bodyPr wrap="square" rtlCol="0">
            <a:spAutoFit/>
          </a:bodyPr>
          <a:lstStyle/>
          <a:p>
            <a:r>
              <a:rPr lang="en-US" sz="3200" dirty="0" smtClean="0">
                <a:solidFill>
                  <a:schemeClr val="accent1"/>
                </a:solidFill>
                <a:latin typeface="Segoe UI Light" pitchFamily="34" charset="0"/>
                <a:cs typeface="Segoe UI Light" pitchFamily="34" charset="0"/>
              </a:rPr>
              <a:t>Search</a:t>
            </a:r>
          </a:p>
          <a:p>
            <a:r>
              <a:rPr lang="en-US" sz="3200" dirty="0" smtClean="0">
                <a:solidFill>
                  <a:schemeClr val="accent1"/>
                </a:solidFill>
                <a:latin typeface="Segoe UI Light" pitchFamily="34" charset="0"/>
                <a:cs typeface="Segoe UI Light" pitchFamily="34" charset="0"/>
              </a:rPr>
              <a:t>Share source/target</a:t>
            </a:r>
          </a:p>
          <a:p>
            <a:r>
              <a:rPr lang="en-US" sz="3200" dirty="0" smtClean="0">
                <a:solidFill>
                  <a:schemeClr val="accent1"/>
                </a:solidFill>
                <a:latin typeface="Segoe UI Light" pitchFamily="34" charset="0"/>
                <a:cs typeface="Segoe UI Light" pitchFamily="34" charset="0"/>
              </a:rPr>
              <a:t>Settings</a:t>
            </a:r>
          </a:p>
          <a:p>
            <a:r>
              <a:rPr lang="en-US" sz="3200" dirty="0" smtClean="0">
                <a:solidFill>
                  <a:schemeClr val="accent1"/>
                </a:solidFill>
                <a:latin typeface="Segoe UI Light" pitchFamily="34" charset="0"/>
                <a:cs typeface="Segoe UI Light" pitchFamily="34" charset="0"/>
              </a:rPr>
              <a:t>File picker</a:t>
            </a:r>
          </a:p>
          <a:p>
            <a:r>
              <a:rPr lang="en-US" sz="3200" dirty="0" smtClean="0">
                <a:solidFill>
                  <a:schemeClr val="accent1"/>
                </a:solidFill>
                <a:latin typeface="Segoe UI Light" pitchFamily="34" charset="0"/>
                <a:cs typeface="Segoe UI Light" pitchFamily="34" charset="0"/>
              </a:rPr>
              <a:t>Printing</a:t>
            </a:r>
          </a:p>
          <a:p>
            <a:r>
              <a:rPr lang="en-US" sz="3200" dirty="0" smtClean="0">
                <a:solidFill>
                  <a:schemeClr val="accent1"/>
                </a:solidFill>
                <a:latin typeface="Segoe UI Light" pitchFamily="34" charset="0"/>
                <a:cs typeface="Segoe UI Light" pitchFamily="34" charset="0"/>
              </a:rPr>
              <a:t>…</a:t>
            </a:r>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4242743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 </a:t>
            </a:r>
            <a:r>
              <a:rPr lang="ru-RU" dirty="0" smtClean="0"/>
              <a:t>работа в фоне</a:t>
            </a:r>
            <a:endParaRPr lang="ru-RU" dirty="0"/>
          </a:p>
        </p:txBody>
      </p:sp>
      <p:sp>
        <p:nvSpPr>
          <p:cNvPr id="8" name="TextBox 7"/>
          <p:cNvSpPr txBox="1"/>
          <p:nvPr/>
        </p:nvSpPr>
        <p:spPr>
          <a:xfrm>
            <a:off x="1039029" y="3424969"/>
            <a:ext cx="1530204" cy="369332"/>
          </a:xfrm>
          <a:prstGeom prst="rect">
            <a:avLst/>
          </a:prstGeom>
          <a:noFill/>
        </p:spPr>
        <p:txBody>
          <a:bodyPr wrap="square" rtlCol="0">
            <a:spAutoFit/>
          </a:bodyPr>
          <a:lstStyle/>
          <a:p>
            <a:r>
              <a:rPr lang="en-US" dirty="0" smtClean="0">
                <a:solidFill>
                  <a:schemeClr val="bg1"/>
                </a:solidFill>
              </a:rPr>
              <a:t>Not Running</a:t>
            </a:r>
            <a:endParaRPr lang="en-US" dirty="0">
              <a:solidFill>
                <a:schemeClr val="bg1"/>
              </a:solidFill>
            </a:endParaRPr>
          </a:p>
        </p:txBody>
      </p:sp>
      <p:sp>
        <p:nvSpPr>
          <p:cNvPr id="11" name="TextBox 10"/>
          <p:cNvSpPr txBox="1"/>
          <p:nvPr/>
        </p:nvSpPr>
        <p:spPr>
          <a:xfrm>
            <a:off x="6642276" y="3442344"/>
            <a:ext cx="1350180" cy="369332"/>
          </a:xfrm>
          <a:prstGeom prst="rect">
            <a:avLst/>
          </a:prstGeom>
          <a:noFill/>
        </p:spPr>
        <p:txBody>
          <a:bodyPr wrap="square" rtlCol="0">
            <a:spAutoFit/>
          </a:bodyPr>
          <a:lstStyle/>
          <a:p>
            <a:r>
              <a:rPr lang="en-US" dirty="0" smtClean="0">
                <a:solidFill>
                  <a:schemeClr val="bg1"/>
                </a:solidFill>
              </a:rPr>
              <a:t>Suspended</a:t>
            </a:r>
            <a:endParaRPr lang="en-US" dirty="0">
              <a:solidFill>
                <a:schemeClr val="bg1"/>
              </a:solidFill>
            </a:endParaRPr>
          </a:p>
        </p:txBody>
      </p:sp>
      <p:sp>
        <p:nvSpPr>
          <p:cNvPr id="2" name="Rectangle 1"/>
          <p:cNvSpPr/>
          <p:nvPr/>
        </p:nvSpPr>
        <p:spPr>
          <a:xfrm>
            <a:off x="341436" y="2370178"/>
            <a:ext cx="1620216" cy="143555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31447" y="2852376"/>
            <a:ext cx="1372683"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21" name="Rectangle 20"/>
          <p:cNvSpPr/>
          <p:nvPr/>
        </p:nvSpPr>
        <p:spPr>
          <a:xfrm>
            <a:off x="6282228" y="866164"/>
            <a:ext cx="1620216" cy="1435550"/>
          </a:xfrm>
          <a:prstGeom prst="rect">
            <a:avLst/>
          </a:prstGeom>
          <a:solidFill>
            <a:srgbClr val="F59D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282228" y="1260773"/>
            <a:ext cx="1620216" cy="646331"/>
          </a:xfrm>
          <a:prstGeom prst="rect">
            <a:avLst/>
          </a:prstGeom>
          <a:noFill/>
        </p:spPr>
        <p:txBody>
          <a:bodyPr wrap="square" rtlCol="0">
            <a:spAutoFit/>
          </a:bodyPr>
          <a:lstStyle/>
          <a:p>
            <a:r>
              <a:rPr lang="en-US" dirty="0" smtClean="0">
                <a:solidFill>
                  <a:schemeClr val="bg1"/>
                </a:solidFill>
              </a:rPr>
              <a:t>     System</a:t>
            </a:r>
          </a:p>
          <a:p>
            <a:r>
              <a:rPr lang="en-US" dirty="0" smtClean="0">
                <a:solidFill>
                  <a:schemeClr val="bg1"/>
                </a:solidFill>
              </a:rPr>
              <a:t>Infrastructure</a:t>
            </a:r>
            <a:endParaRPr lang="en-US" dirty="0">
              <a:solidFill>
                <a:schemeClr val="bg1"/>
              </a:solidFill>
            </a:endParaRPr>
          </a:p>
        </p:txBody>
      </p:sp>
      <p:sp>
        <p:nvSpPr>
          <p:cNvPr id="23" name="Rectangle 22"/>
          <p:cNvSpPr/>
          <p:nvPr/>
        </p:nvSpPr>
        <p:spPr>
          <a:xfrm>
            <a:off x="6282228" y="3386500"/>
            <a:ext cx="1620216" cy="1435550"/>
          </a:xfrm>
          <a:prstGeom prst="rect">
            <a:avLst/>
          </a:prstGeom>
          <a:solidFill>
            <a:srgbClr val="B2B2B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282228" y="3926572"/>
            <a:ext cx="1620216" cy="646331"/>
          </a:xfrm>
          <a:prstGeom prst="rect">
            <a:avLst/>
          </a:prstGeom>
          <a:noFill/>
        </p:spPr>
        <p:txBody>
          <a:bodyPr wrap="square" rtlCol="0">
            <a:spAutoFit/>
          </a:bodyPr>
          <a:lstStyle/>
          <a:p>
            <a:r>
              <a:rPr lang="en-US" dirty="0" smtClean="0">
                <a:solidFill>
                  <a:schemeClr val="bg1"/>
                </a:solidFill>
              </a:rPr>
              <a:t>     Triggers</a:t>
            </a:r>
          </a:p>
          <a:p>
            <a:endParaRPr lang="en-US" dirty="0">
              <a:solidFill>
                <a:schemeClr val="bg1"/>
              </a:solidFill>
            </a:endParaRPr>
          </a:p>
        </p:txBody>
      </p:sp>
      <p:cxnSp>
        <p:nvCxnSpPr>
          <p:cNvPr id="12" name="Straight Arrow Connector 11"/>
          <p:cNvCxnSpPr/>
          <p:nvPr/>
        </p:nvCxnSpPr>
        <p:spPr>
          <a:xfrm flipV="1">
            <a:off x="2231688" y="1676272"/>
            <a:ext cx="3960528" cy="11761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092336" y="2486380"/>
            <a:ext cx="0" cy="8101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17366" y="2666404"/>
            <a:ext cx="1395186" cy="369332"/>
          </a:xfrm>
          <a:prstGeom prst="rect">
            <a:avLst/>
          </a:prstGeom>
          <a:noFill/>
        </p:spPr>
        <p:txBody>
          <a:bodyPr wrap="square" rtlCol="0">
            <a:spAutoFit/>
          </a:bodyPr>
          <a:lstStyle/>
          <a:p>
            <a:r>
              <a:rPr lang="en-US" dirty="0" smtClean="0"/>
              <a:t>Event</a:t>
            </a:r>
            <a:endParaRPr lang="en-US" dirty="0"/>
          </a:p>
        </p:txBody>
      </p:sp>
      <p:sp>
        <p:nvSpPr>
          <p:cNvPr id="29" name="TextBox 28"/>
          <p:cNvSpPr txBox="1"/>
          <p:nvPr/>
        </p:nvSpPr>
        <p:spPr>
          <a:xfrm>
            <a:off x="2569233" y="2027036"/>
            <a:ext cx="1597713" cy="369332"/>
          </a:xfrm>
          <a:prstGeom prst="rect">
            <a:avLst/>
          </a:prstGeom>
          <a:noFill/>
        </p:spPr>
        <p:txBody>
          <a:bodyPr wrap="square" rtlCol="0">
            <a:spAutoFit/>
          </a:bodyPr>
          <a:lstStyle/>
          <a:p>
            <a:r>
              <a:rPr lang="en-US" dirty="0" smtClean="0"/>
              <a:t>Register</a:t>
            </a:r>
            <a:endParaRPr lang="en-US" dirty="0"/>
          </a:p>
        </p:txBody>
      </p:sp>
      <p:cxnSp>
        <p:nvCxnSpPr>
          <p:cNvPr id="30" name="Straight Arrow Connector 29"/>
          <p:cNvCxnSpPr/>
          <p:nvPr/>
        </p:nvCxnSpPr>
        <p:spPr>
          <a:xfrm>
            <a:off x="2141676" y="3296488"/>
            <a:ext cx="3960528" cy="9532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21633" y="3746548"/>
            <a:ext cx="1597713" cy="369332"/>
          </a:xfrm>
          <a:prstGeom prst="rect">
            <a:avLst/>
          </a:prstGeom>
          <a:noFill/>
        </p:spPr>
        <p:txBody>
          <a:bodyPr wrap="square" rtlCol="0">
            <a:spAutoFit/>
          </a:bodyPr>
          <a:lstStyle/>
          <a:p>
            <a:r>
              <a:rPr lang="en-US" dirty="0" smtClean="0"/>
              <a:t>Register</a:t>
            </a:r>
            <a:endParaRPr lang="en-US" dirty="0"/>
          </a:p>
        </p:txBody>
      </p:sp>
      <p:cxnSp>
        <p:nvCxnSpPr>
          <p:cNvPr id="27" name="Elbow Connector 26"/>
          <p:cNvCxnSpPr>
            <a:stCxn id="22" idx="1"/>
            <a:endCxn id="2" idx="0"/>
          </p:cNvCxnSpPr>
          <p:nvPr/>
        </p:nvCxnSpPr>
        <p:spPr>
          <a:xfrm rot="10800000" flipV="1">
            <a:off x="1151544" y="1583938"/>
            <a:ext cx="5130684" cy="78623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432831" y="1201655"/>
            <a:ext cx="1788989" cy="369332"/>
          </a:xfrm>
          <a:prstGeom prst="rect">
            <a:avLst/>
          </a:prstGeom>
          <a:noFill/>
        </p:spPr>
        <p:txBody>
          <a:bodyPr wrap="square" rtlCol="0">
            <a:spAutoFit/>
          </a:bodyPr>
          <a:lstStyle/>
          <a:p>
            <a:r>
              <a:rPr lang="en-US" dirty="0" smtClean="0"/>
              <a:t>Run method</a:t>
            </a:r>
            <a:endParaRPr lang="en-US" dirty="0"/>
          </a:p>
        </p:txBody>
      </p:sp>
    </p:spTree>
    <p:extLst>
      <p:ext uri="{BB962C8B-B14F-4D97-AF65-F5344CB8AC3E}">
        <p14:creationId xmlns:p14="http://schemas.microsoft.com/office/powerpoint/2010/main" val="107671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a:t>
            </a:r>
            <a:r>
              <a:rPr lang="ru-RU" dirty="0" smtClean="0"/>
              <a:t> </a:t>
            </a:r>
            <a:r>
              <a:rPr lang="ru-RU" dirty="0"/>
              <a:t>работа в фоне</a:t>
            </a: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1569660"/>
          </a:xfrm>
          <a:prstGeom prst="rect">
            <a:avLst/>
          </a:prstGeom>
          <a:noFill/>
        </p:spPr>
        <p:txBody>
          <a:bodyPr wrap="square" rtlCol="0">
            <a:spAutoFit/>
          </a:bodyPr>
          <a:lstStyle/>
          <a:p>
            <a:r>
              <a:rPr lang="en-US" sz="3200" dirty="0" err="1" smtClean="0">
                <a:solidFill>
                  <a:schemeClr val="accent1"/>
                </a:solidFill>
                <a:latin typeface="Segoe UI Light" pitchFamily="34" charset="0"/>
                <a:cs typeface="Segoe UI Light" pitchFamily="34" charset="0"/>
              </a:rPr>
              <a:t>BackgroundTask</a:t>
            </a:r>
            <a:r>
              <a:rPr lang="en-US" sz="3200" dirty="0">
                <a:solidFill>
                  <a:schemeClr val="accent1"/>
                </a:solidFill>
                <a:latin typeface="Segoe UI Light" pitchFamily="34" charset="0"/>
                <a:cs typeface="Segoe UI Light" pitchFamily="34" charset="0"/>
              </a:rPr>
              <a:t>, </a:t>
            </a:r>
            <a:r>
              <a:rPr lang="en-US" sz="3200" dirty="0" err="1" smtClean="0">
                <a:solidFill>
                  <a:schemeClr val="accent1"/>
                </a:solidFill>
                <a:latin typeface="Segoe UI Light" pitchFamily="34" charset="0"/>
                <a:cs typeface="Segoe UI Light" pitchFamily="34" charset="0"/>
              </a:rPr>
              <a:t>BackgroundDownloader</a:t>
            </a:r>
            <a:endParaRPr lang="en-US" sz="3200" dirty="0" smtClean="0">
              <a:solidFill>
                <a:schemeClr val="accent1"/>
              </a:solidFill>
              <a:latin typeface="Segoe UI Light" pitchFamily="34" charset="0"/>
              <a:cs typeface="Segoe UI Light" pitchFamily="34" charset="0"/>
            </a:endParaRPr>
          </a:p>
          <a:p>
            <a:endParaRPr lang="en-US" sz="3200" dirty="0" smtClean="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Интеграция с </a:t>
            </a:r>
            <a:r>
              <a:rPr lang="en-US" sz="3200" dirty="0" err="1" smtClean="0">
                <a:solidFill>
                  <a:schemeClr val="accent1"/>
                </a:solidFill>
                <a:latin typeface="Segoe UI Light" pitchFamily="34" charset="0"/>
                <a:cs typeface="Segoe UI Light" pitchFamily="34" charset="0"/>
              </a:rPr>
              <a:t>LockScreen</a:t>
            </a:r>
            <a:r>
              <a:rPr lang="en-US" sz="3200" dirty="0" smtClean="0">
                <a:solidFill>
                  <a:schemeClr val="accent1"/>
                </a:solidFill>
                <a:latin typeface="Segoe UI Light" pitchFamily="34" charset="0"/>
                <a:cs typeface="Segoe UI Light" pitchFamily="34" charset="0"/>
              </a:rPr>
              <a:t>: IM, E-mail</a:t>
            </a:r>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256945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a:t>
            </a:r>
            <a:r>
              <a:rPr lang="ru-RU" dirty="0" smtClean="0"/>
              <a:t> хранение данных</a:t>
            </a:r>
            <a:endParaRPr lang="ru-RU" dirty="0"/>
          </a:p>
        </p:txBody>
      </p:sp>
      <p:sp>
        <p:nvSpPr>
          <p:cNvPr id="3" name="Rectangle 2"/>
          <p:cNvSpPr/>
          <p:nvPr/>
        </p:nvSpPr>
        <p:spPr>
          <a:xfrm>
            <a:off x="2726754" y="1221570"/>
            <a:ext cx="2880384" cy="1260168"/>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7" name="Rectangle 6"/>
          <p:cNvSpPr/>
          <p:nvPr/>
        </p:nvSpPr>
        <p:spPr>
          <a:xfrm>
            <a:off x="431448" y="3111822"/>
            <a:ext cx="2295306" cy="1260168"/>
          </a:xfrm>
          <a:prstGeom prst="rect">
            <a:avLst/>
          </a:prstGeom>
          <a:solidFill>
            <a:srgbClr val="8DC4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71520" y="3593581"/>
            <a:ext cx="1530204" cy="369332"/>
          </a:xfrm>
          <a:prstGeom prst="rect">
            <a:avLst/>
          </a:prstGeom>
          <a:noFill/>
        </p:spPr>
        <p:txBody>
          <a:bodyPr wrap="square" rtlCol="0">
            <a:spAutoFit/>
          </a:bodyPr>
          <a:lstStyle/>
          <a:p>
            <a:r>
              <a:rPr lang="en-US" dirty="0" err="1" smtClean="0">
                <a:solidFill>
                  <a:schemeClr val="bg1"/>
                </a:solidFill>
              </a:rPr>
              <a:t>LocalFolder</a:t>
            </a:r>
            <a:endParaRPr lang="en-US" dirty="0">
              <a:solidFill>
                <a:schemeClr val="bg1"/>
              </a:solidFill>
            </a:endParaRPr>
          </a:p>
        </p:txBody>
      </p:sp>
      <p:sp>
        <p:nvSpPr>
          <p:cNvPr id="11" name="Rectangle 10"/>
          <p:cNvSpPr/>
          <p:nvPr/>
        </p:nvSpPr>
        <p:spPr>
          <a:xfrm>
            <a:off x="3109305" y="3148163"/>
            <a:ext cx="2295306" cy="1260168"/>
          </a:xfrm>
          <a:prstGeom prst="rect">
            <a:avLst/>
          </a:prstGeom>
          <a:solidFill>
            <a:srgbClr val="8DC4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79341" y="3596237"/>
            <a:ext cx="1755234" cy="369332"/>
          </a:xfrm>
          <a:prstGeom prst="rect">
            <a:avLst/>
          </a:prstGeom>
          <a:noFill/>
        </p:spPr>
        <p:txBody>
          <a:bodyPr wrap="square" rtlCol="0">
            <a:spAutoFit/>
          </a:bodyPr>
          <a:lstStyle/>
          <a:p>
            <a:r>
              <a:rPr lang="en-US" dirty="0" err="1" smtClean="0">
                <a:solidFill>
                  <a:schemeClr val="bg1"/>
                </a:solidFill>
              </a:rPr>
              <a:t>RoamingFolder</a:t>
            </a:r>
            <a:endParaRPr lang="en-US" dirty="0">
              <a:solidFill>
                <a:schemeClr val="bg1"/>
              </a:solidFill>
            </a:endParaRPr>
          </a:p>
        </p:txBody>
      </p:sp>
      <p:sp>
        <p:nvSpPr>
          <p:cNvPr id="13" name="Rectangle 12"/>
          <p:cNvSpPr/>
          <p:nvPr/>
        </p:nvSpPr>
        <p:spPr>
          <a:xfrm>
            <a:off x="5944683" y="3154692"/>
            <a:ext cx="2295306" cy="1217298"/>
          </a:xfrm>
          <a:prstGeom prst="rect">
            <a:avLst/>
          </a:prstGeom>
          <a:solidFill>
            <a:srgbClr val="8DC44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124707" y="3593581"/>
            <a:ext cx="1935258" cy="369332"/>
          </a:xfrm>
          <a:prstGeom prst="rect">
            <a:avLst/>
          </a:prstGeom>
          <a:noFill/>
        </p:spPr>
        <p:txBody>
          <a:bodyPr wrap="square" rtlCol="0">
            <a:spAutoFit/>
          </a:bodyPr>
          <a:lstStyle/>
          <a:p>
            <a:r>
              <a:rPr lang="en-US" dirty="0" err="1" smtClean="0">
                <a:solidFill>
                  <a:schemeClr val="bg1"/>
                </a:solidFill>
              </a:rPr>
              <a:t>TemporaryFolder</a:t>
            </a:r>
            <a:endParaRPr lang="en-US" dirty="0">
              <a:solidFill>
                <a:schemeClr val="bg1"/>
              </a:solidFill>
            </a:endParaRPr>
          </a:p>
        </p:txBody>
      </p:sp>
      <p:cxnSp>
        <p:nvCxnSpPr>
          <p:cNvPr id="16" name="Straight Arrow Connector 15"/>
          <p:cNvCxnSpPr/>
          <p:nvPr/>
        </p:nvCxnSpPr>
        <p:spPr>
          <a:xfrm flipH="1">
            <a:off x="1736622" y="1851654"/>
            <a:ext cx="855114" cy="1080144"/>
          </a:xfrm>
          <a:prstGeom prst="straightConnector1">
            <a:avLst/>
          </a:prstGeom>
          <a:ln w="28575">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42156" y="1941666"/>
            <a:ext cx="1080144" cy="990132"/>
          </a:xfrm>
          <a:prstGeom prst="straightConnector1">
            <a:avLst/>
          </a:prstGeom>
          <a:ln w="28575">
            <a:solidFill>
              <a:srgbClr val="B2B2B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166946" y="2673789"/>
            <a:ext cx="0" cy="405054"/>
          </a:xfrm>
          <a:prstGeom prst="straightConnector1">
            <a:avLst/>
          </a:prstGeom>
          <a:ln w="28575">
            <a:solidFill>
              <a:srgbClr val="B2B2B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687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err="1" smtClean="0"/>
              <a:t>WinRT</a:t>
            </a:r>
            <a:r>
              <a:rPr lang="en-US" dirty="0" smtClean="0"/>
              <a:t> –</a:t>
            </a:r>
            <a:r>
              <a:rPr lang="ru-RU" dirty="0" smtClean="0"/>
              <a:t> хранение данных</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1569660"/>
          </a:xfrm>
          <a:prstGeom prst="rect">
            <a:avLst/>
          </a:prstGeom>
          <a:noFill/>
        </p:spPr>
        <p:txBody>
          <a:bodyPr wrap="square" rtlCol="0">
            <a:spAutoFit/>
          </a:bodyPr>
          <a:lstStyle/>
          <a:p>
            <a:r>
              <a:rPr lang="ru-RU" sz="3200" dirty="0" smtClean="0">
                <a:solidFill>
                  <a:schemeClr val="accent1"/>
                </a:solidFill>
                <a:latin typeface="Segoe UI Light" pitchFamily="34" charset="0"/>
                <a:cs typeface="Segoe UI Light" pitchFamily="34" charset="0"/>
              </a:rPr>
              <a:t>Настройки (</a:t>
            </a:r>
            <a:r>
              <a:rPr lang="en-US" sz="3200" dirty="0" smtClean="0">
                <a:solidFill>
                  <a:schemeClr val="accent1"/>
                </a:solidFill>
                <a:latin typeface="Segoe UI Light" pitchFamily="34" charset="0"/>
                <a:cs typeface="Segoe UI Light" pitchFamily="34" charset="0"/>
              </a:rPr>
              <a:t>key-value)</a:t>
            </a:r>
          </a:p>
          <a:p>
            <a:r>
              <a:rPr lang="ru-RU" sz="3200" dirty="0" smtClean="0">
                <a:solidFill>
                  <a:schemeClr val="accent1"/>
                </a:solidFill>
                <a:latin typeface="Segoe UI Light" pitchFamily="34" charset="0"/>
                <a:cs typeface="Segoe UI Light" pitchFamily="34" charset="0"/>
              </a:rPr>
              <a:t>Папки и файлы</a:t>
            </a:r>
          </a:p>
          <a:p>
            <a:r>
              <a:rPr lang="ru-RU" sz="3200" dirty="0" smtClean="0">
                <a:solidFill>
                  <a:schemeClr val="accent1"/>
                </a:solidFill>
                <a:latin typeface="Segoe UI Light" pitchFamily="34" charset="0"/>
                <a:cs typeface="Segoe UI Light" pitchFamily="34" charset="0"/>
              </a:rPr>
              <a:t>Сторонние решения: </a:t>
            </a:r>
            <a:r>
              <a:rPr lang="en-US" sz="3200" dirty="0" smtClean="0">
                <a:solidFill>
                  <a:schemeClr val="accent1"/>
                </a:solidFill>
                <a:latin typeface="Segoe UI Light" pitchFamily="34" charset="0"/>
                <a:cs typeface="Segoe UI Light" pitchFamily="34" charset="0"/>
              </a:rPr>
              <a:t>SQLite</a:t>
            </a:r>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988517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2062103"/>
          </a:xfrm>
          <a:prstGeom prst="rect">
            <a:avLst/>
          </a:prstGeom>
          <a:noFill/>
        </p:spPr>
        <p:txBody>
          <a:bodyPr wrap="square" rtlCol="0">
            <a:spAutoFit/>
          </a:bodyPr>
          <a:lstStyle/>
          <a:p>
            <a:pPr marL="514350" indent="-514350">
              <a:buFont typeface="+mj-lt"/>
              <a:buAutoNum type="arabicPeriod"/>
            </a:pPr>
            <a:r>
              <a:rPr lang="ru-RU" sz="3200" dirty="0" smtClean="0">
                <a:solidFill>
                  <a:schemeClr val="accent1"/>
                </a:solidFill>
                <a:latin typeface="Segoe UI Light" pitchFamily="34" charset="0"/>
                <a:cs typeface="Segoe UI Light" pitchFamily="34" charset="0"/>
              </a:rPr>
              <a:t>Читайте гайды </a:t>
            </a:r>
            <a:r>
              <a:rPr lang="en-US" sz="3200" dirty="0" smtClean="0">
                <a:solidFill>
                  <a:schemeClr val="accent1"/>
                </a:solidFill>
                <a:latin typeface="Segoe UI Light" pitchFamily="34" charset="0"/>
                <a:cs typeface="Segoe UI Light" pitchFamily="34" charset="0"/>
              </a:rPr>
              <a:t>Microsoft </a:t>
            </a:r>
            <a:r>
              <a:rPr lang="en-US" sz="3200" dirty="0" smtClean="0">
                <a:solidFill>
                  <a:schemeClr val="accent1"/>
                </a:solidFill>
                <a:latin typeface="Segoe UI Light" pitchFamily="34" charset="0"/>
                <a:cs typeface="Segoe UI Light" pitchFamily="34" charset="0"/>
                <a:sym typeface="Wingdings" pitchFamily="2" charset="2"/>
              </a:rPr>
              <a:t></a:t>
            </a:r>
            <a:endParaRPr lang="ru-RU" sz="3200" dirty="0" smtClean="0">
              <a:solidFill>
                <a:schemeClr val="accent1"/>
              </a:solidFill>
              <a:latin typeface="Segoe UI Light" pitchFamily="34" charset="0"/>
              <a:cs typeface="Segoe UI Light" pitchFamily="34" charset="0"/>
              <a:sym typeface="Wingdings" pitchFamily="2" charset="2"/>
            </a:endParaRPr>
          </a:p>
          <a:p>
            <a:pPr marL="514350" indent="-514350">
              <a:buFont typeface="+mj-lt"/>
              <a:buAutoNum type="arabicPeriod"/>
            </a:pPr>
            <a:endParaRPr lang="en-US" sz="3200" dirty="0" smtClean="0">
              <a:solidFill>
                <a:schemeClr val="accent1"/>
              </a:solidFill>
              <a:latin typeface="Segoe UI Light" pitchFamily="34" charset="0"/>
              <a:cs typeface="Segoe UI Light" pitchFamily="34" charset="0"/>
              <a:sym typeface="Wingdings" pitchFamily="2" charset="2"/>
            </a:endParaRPr>
          </a:p>
          <a:p>
            <a:pPr marL="514350" indent="-514350">
              <a:buFont typeface="+mj-lt"/>
              <a:buAutoNum type="arabicPeriod"/>
            </a:pPr>
            <a:r>
              <a:rPr lang="ru-RU" sz="3200" dirty="0" smtClean="0">
                <a:solidFill>
                  <a:schemeClr val="accent1"/>
                </a:solidFill>
                <a:latin typeface="Segoe UI Light" pitchFamily="34" charset="0"/>
                <a:cs typeface="Segoe UI Light" pitchFamily="34" charset="0"/>
                <a:sym typeface="Wingdings" pitchFamily="2" charset="2"/>
              </a:rPr>
              <a:t>Учитывайте все размеры</a:t>
            </a:r>
            <a:r>
              <a:rPr lang="en-US" sz="3200" dirty="0" smtClean="0">
                <a:solidFill>
                  <a:schemeClr val="accent1"/>
                </a:solidFill>
                <a:latin typeface="Segoe UI Light" pitchFamily="34" charset="0"/>
                <a:cs typeface="Segoe UI Light" pitchFamily="34" charset="0"/>
                <a:sym typeface="Wingdings" pitchFamily="2" charset="2"/>
              </a:rPr>
              <a:t> </a:t>
            </a:r>
            <a:r>
              <a:rPr lang="ru-RU" sz="3200" dirty="0" smtClean="0">
                <a:solidFill>
                  <a:schemeClr val="accent1"/>
                </a:solidFill>
                <a:latin typeface="Segoe UI Light" pitchFamily="34" charset="0"/>
                <a:cs typeface="Segoe UI Light" pitchFamily="34" charset="0"/>
                <a:sym typeface="Wingdings" pitchFamily="2" charset="2"/>
              </a:rPr>
              <a:t>и ориентации  экранов при </a:t>
            </a:r>
            <a:r>
              <a:rPr lang="ru-RU" sz="3200" dirty="0">
                <a:solidFill>
                  <a:schemeClr val="accent1"/>
                </a:solidFill>
                <a:latin typeface="Segoe UI Light" pitchFamily="34" charset="0"/>
                <a:cs typeface="Segoe UI Light" pitchFamily="34" charset="0"/>
                <a:sym typeface="Wingdings" pitchFamily="2" charset="2"/>
              </a:rPr>
              <a:t>разработке </a:t>
            </a:r>
            <a:r>
              <a:rPr lang="ru-RU" sz="3200" dirty="0" smtClean="0">
                <a:solidFill>
                  <a:schemeClr val="accent1"/>
                </a:solidFill>
                <a:latin typeface="Segoe UI Light" pitchFamily="34" charset="0"/>
                <a:cs typeface="Segoe UI Light" pitchFamily="34" charset="0"/>
                <a:sym typeface="Wingdings" pitchFamily="2" charset="2"/>
              </a:rPr>
              <a:t>дизайна </a:t>
            </a:r>
          </a:p>
        </p:txBody>
      </p:sp>
    </p:spTree>
    <p:extLst>
      <p:ext uri="{BB962C8B-B14F-4D97-AF65-F5344CB8AC3E}">
        <p14:creationId xmlns:p14="http://schemas.microsoft.com/office/powerpoint/2010/main" val="314647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3046988"/>
          </a:xfrm>
          <a:prstGeom prst="rect">
            <a:avLst/>
          </a:prstGeom>
          <a:noFill/>
        </p:spPr>
        <p:txBody>
          <a:bodyPr wrap="square" rtlCol="0">
            <a:spAutoFit/>
          </a:bodyPr>
          <a:lstStyle/>
          <a:p>
            <a:r>
              <a:rPr lang="ru-RU" sz="3200" dirty="0" smtClean="0">
                <a:solidFill>
                  <a:schemeClr val="accent1"/>
                </a:solidFill>
                <a:latin typeface="Segoe UI Light" pitchFamily="34" charset="0"/>
                <a:cs typeface="Segoe UI Light" pitchFamily="34" charset="0"/>
              </a:rPr>
              <a:t>3. Контент располагается горизонтально</a:t>
            </a:r>
          </a:p>
          <a:p>
            <a:endParaRPr lang="ru-RU" sz="3200" dirty="0">
              <a:solidFill>
                <a:schemeClr val="accent1"/>
              </a:solidFill>
              <a:latin typeface="Segoe UI Light" pitchFamily="34" charset="0"/>
              <a:cs typeface="Segoe UI Light" pitchFamily="34" charset="0"/>
              <a:sym typeface="Wingdings" pitchFamily="2" charset="2"/>
            </a:endParaRPr>
          </a:p>
          <a:p>
            <a:r>
              <a:rPr lang="ru-RU" sz="3200" dirty="0" smtClean="0">
                <a:solidFill>
                  <a:schemeClr val="accent1"/>
                </a:solidFill>
                <a:latin typeface="Segoe UI Light" pitchFamily="34" charset="0"/>
                <a:cs typeface="Segoe UI Light" pitchFamily="34" charset="0"/>
              </a:rPr>
              <a:t>4. Нижняя </a:t>
            </a:r>
            <a:r>
              <a:rPr lang="ru-RU" sz="3200" dirty="0">
                <a:solidFill>
                  <a:schemeClr val="accent1"/>
                </a:solidFill>
                <a:latin typeface="Segoe UI Light" pitchFamily="34" charset="0"/>
                <a:cs typeface="Segoe UI Light" pitchFamily="34" charset="0"/>
              </a:rPr>
              <a:t>панель приложения: контекстные действия, верхний – навигация (не обязательно</a:t>
            </a:r>
            <a:r>
              <a:rPr lang="en-US" sz="3200" dirty="0">
                <a:solidFill>
                  <a:schemeClr val="accent1"/>
                </a:solidFill>
                <a:latin typeface="Segoe UI Light" pitchFamily="34" charset="0"/>
                <a:cs typeface="Segoe UI Light" pitchFamily="34" charset="0"/>
              </a:rPr>
              <a:t>)</a:t>
            </a:r>
            <a:endParaRPr lang="ru-RU"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sym typeface="Wingdings" pitchFamily="2" charset="2"/>
            </a:endParaRPr>
          </a:p>
        </p:txBody>
      </p:sp>
    </p:spTree>
    <p:extLst>
      <p:ext uri="{BB962C8B-B14F-4D97-AF65-F5344CB8AC3E}">
        <p14:creationId xmlns:p14="http://schemas.microsoft.com/office/powerpoint/2010/main" val="21142764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3046988"/>
          </a:xfrm>
          <a:prstGeom prst="rect">
            <a:avLst/>
          </a:prstGeom>
          <a:noFill/>
        </p:spPr>
        <p:txBody>
          <a:bodyPr wrap="square" rtlCol="0">
            <a:spAutoFit/>
          </a:bodyPr>
          <a:lstStyle/>
          <a:p>
            <a:pPr lvl="0"/>
            <a:r>
              <a:rPr lang="ru-RU" sz="3200" dirty="0" smtClean="0">
                <a:solidFill>
                  <a:schemeClr val="accent1"/>
                </a:solidFill>
                <a:latin typeface="Segoe UI Light" pitchFamily="34" charset="0"/>
                <a:cs typeface="Segoe UI Light" pitchFamily="34" charset="0"/>
              </a:rPr>
              <a:t>5. </a:t>
            </a:r>
            <a:r>
              <a:rPr lang="ru-RU" sz="3200" dirty="0">
                <a:solidFill>
                  <a:schemeClr val="accent1"/>
                </a:solidFill>
                <a:latin typeface="Segoe UI Light" pitchFamily="34" charset="0"/>
                <a:cs typeface="Segoe UI Light" pitchFamily="34" charset="0"/>
              </a:rPr>
              <a:t>Хорошая практика: меню </a:t>
            </a:r>
            <a:r>
              <a:rPr lang="ru-RU" sz="3200" dirty="0" smtClean="0">
                <a:solidFill>
                  <a:schemeClr val="accent1"/>
                </a:solidFill>
                <a:latin typeface="Segoe UI Light" pitchFamily="34" charset="0"/>
                <a:cs typeface="Segoe UI Light" pitchFamily="34" charset="0"/>
              </a:rPr>
              <a:t>заголовка</a:t>
            </a:r>
          </a:p>
          <a:p>
            <a:pPr lvl="0"/>
            <a:endParaRPr lang="ru-RU" sz="3200" dirty="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6. Навигация </a:t>
            </a:r>
            <a:r>
              <a:rPr lang="ru-RU" sz="3200" dirty="0">
                <a:solidFill>
                  <a:schemeClr val="accent1"/>
                </a:solidFill>
                <a:latin typeface="Segoe UI Light" pitchFamily="34" charset="0"/>
                <a:cs typeface="Segoe UI Light" pitchFamily="34" charset="0"/>
              </a:rPr>
              <a:t>выполняется </a:t>
            </a:r>
            <a:r>
              <a:rPr lang="ru-RU" sz="3200" dirty="0" smtClean="0">
                <a:solidFill>
                  <a:schemeClr val="accent1"/>
                </a:solidFill>
                <a:latin typeface="Segoe UI Light" pitchFamily="34" charset="0"/>
                <a:cs typeface="Segoe UI Light" pitchFamily="34" charset="0"/>
              </a:rPr>
              <a:t>с помощью: </a:t>
            </a:r>
            <a:r>
              <a:rPr lang="ru-RU" sz="3200" dirty="0">
                <a:solidFill>
                  <a:schemeClr val="accent1"/>
                </a:solidFill>
                <a:latin typeface="Segoe UI Light" pitchFamily="34" charset="0"/>
                <a:cs typeface="Segoe UI Light" pitchFamily="34" charset="0"/>
              </a:rPr>
              <a:t>погружение через контент, меню заголовка + кнопка назад, панель навигации сверху</a:t>
            </a:r>
          </a:p>
          <a:p>
            <a:endParaRPr lang="ru-RU" sz="3200" dirty="0" smtClean="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321607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7110948" cy="720097"/>
          </a:xfrm>
        </p:spPr>
        <p:txBody>
          <a:bodyPr/>
          <a:lstStyle/>
          <a:p>
            <a:r>
              <a:rPr lang="ru-RU" dirty="0" smtClean="0"/>
              <a:t>Что такое </a:t>
            </a:r>
            <a:r>
              <a:rPr lang="en-US" dirty="0" smtClean="0"/>
              <a:t>Windows 8</a:t>
            </a:r>
            <a:endParaRPr lang="ru-RU"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Tree>
    <p:extLst>
      <p:ext uri="{BB962C8B-B14F-4D97-AF65-F5344CB8AC3E}">
        <p14:creationId xmlns:p14="http://schemas.microsoft.com/office/powerpoint/2010/main" val="866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3539430"/>
          </a:xfrm>
          <a:prstGeom prst="rect">
            <a:avLst/>
          </a:prstGeom>
          <a:noFill/>
        </p:spPr>
        <p:txBody>
          <a:bodyPr wrap="square" rtlCol="0">
            <a:spAutoFit/>
          </a:bodyPr>
          <a:lstStyle/>
          <a:p>
            <a:r>
              <a:rPr lang="ru-RU" sz="3200" dirty="0" smtClean="0">
                <a:solidFill>
                  <a:schemeClr val="accent1"/>
                </a:solidFill>
                <a:latin typeface="Segoe UI Light" pitchFamily="34" charset="0"/>
                <a:cs typeface="Segoe UI Light" pitchFamily="34" charset="0"/>
              </a:rPr>
              <a:t>7. Не </a:t>
            </a:r>
            <a:r>
              <a:rPr lang="ru-RU" sz="3200" dirty="0">
                <a:solidFill>
                  <a:schemeClr val="accent1"/>
                </a:solidFill>
                <a:latin typeface="Segoe UI Light" pitchFamily="34" charset="0"/>
                <a:cs typeface="Segoe UI Light" pitchFamily="34" charset="0"/>
              </a:rPr>
              <a:t>смешивайте контент и </a:t>
            </a:r>
            <a:r>
              <a:rPr lang="ru-RU" sz="3200" dirty="0" smtClean="0">
                <a:solidFill>
                  <a:schemeClr val="accent1"/>
                </a:solidFill>
                <a:latin typeface="Segoe UI Light" pitchFamily="34" charset="0"/>
                <a:cs typeface="Segoe UI Light" pitchFamily="34" charset="0"/>
              </a:rPr>
              <a:t>действия</a:t>
            </a:r>
          </a:p>
          <a:p>
            <a:pPr lvl="0"/>
            <a:r>
              <a:rPr lang="ru-RU" sz="3200" dirty="0" smtClean="0">
                <a:solidFill>
                  <a:schemeClr val="accent1"/>
                </a:solidFill>
                <a:latin typeface="Segoe UI Light" pitchFamily="34" charset="0"/>
                <a:cs typeface="Segoe UI Light" pitchFamily="34" charset="0"/>
              </a:rPr>
              <a:t>8. </a:t>
            </a:r>
            <a:r>
              <a:rPr lang="ru-RU" sz="3200" dirty="0">
                <a:solidFill>
                  <a:schemeClr val="accent1"/>
                </a:solidFill>
                <a:latin typeface="Segoe UI Light" pitchFamily="34" charset="0"/>
                <a:cs typeface="Segoe UI Light" pitchFamily="34" charset="0"/>
              </a:rPr>
              <a:t>Не дублируйте системные функции: </a:t>
            </a:r>
            <a:r>
              <a:rPr lang="en-US" sz="3200" dirty="0">
                <a:solidFill>
                  <a:schemeClr val="accent1"/>
                </a:solidFill>
                <a:latin typeface="Segoe UI Light" pitchFamily="34" charset="0"/>
                <a:cs typeface="Segoe UI Light" pitchFamily="34" charset="0"/>
              </a:rPr>
              <a:t>Share, </a:t>
            </a:r>
            <a:r>
              <a:rPr lang="en-US" sz="3200" dirty="0" smtClean="0">
                <a:solidFill>
                  <a:schemeClr val="accent1"/>
                </a:solidFill>
                <a:latin typeface="Segoe UI Light" pitchFamily="34" charset="0"/>
                <a:cs typeface="Segoe UI Light" pitchFamily="34" charset="0"/>
              </a:rPr>
              <a:t>Settings</a:t>
            </a:r>
            <a:r>
              <a:rPr lang="ru-RU" sz="3200" dirty="0" smtClean="0">
                <a:solidFill>
                  <a:schemeClr val="accent1"/>
                </a:solidFill>
                <a:latin typeface="Segoe UI Light" pitchFamily="34" charset="0"/>
                <a:cs typeface="Segoe UI Light" pitchFamily="34" charset="0"/>
              </a:rPr>
              <a:t>, </a:t>
            </a:r>
            <a:r>
              <a:rPr lang="en-US" sz="3200" dirty="0" smtClean="0">
                <a:solidFill>
                  <a:schemeClr val="accent1"/>
                </a:solidFill>
                <a:latin typeface="Segoe UI Light" pitchFamily="34" charset="0"/>
                <a:cs typeface="Segoe UI Light" pitchFamily="34" charset="0"/>
              </a:rPr>
              <a:t>Search, </a:t>
            </a:r>
            <a:r>
              <a:rPr lang="ru-RU" sz="3200" dirty="0" smtClean="0">
                <a:solidFill>
                  <a:schemeClr val="accent1"/>
                </a:solidFill>
                <a:latin typeface="Segoe UI Light" pitchFamily="34" charset="0"/>
                <a:cs typeface="Segoe UI Light" pitchFamily="34" charset="0"/>
              </a:rPr>
              <a:t>...</a:t>
            </a:r>
          </a:p>
          <a:p>
            <a:r>
              <a:rPr lang="ru-RU" sz="3200" dirty="0" smtClean="0">
                <a:solidFill>
                  <a:schemeClr val="accent1"/>
                </a:solidFill>
                <a:latin typeface="Segoe UI Light" pitchFamily="34" charset="0"/>
                <a:cs typeface="Segoe UI Light" pitchFamily="34" charset="0"/>
              </a:rPr>
              <a:t>9</a:t>
            </a:r>
            <a:r>
              <a:rPr lang="en-US" sz="3200" dirty="0">
                <a:solidFill>
                  <a:schemeClr val="accent1"/>
                </a:solidFill>
                <a:latin typeface="Segoe UI Light" pitchFamily="34" charset="0"/>
                <a:cs typeface="Segoe UI Light" pitchFamily="34" charset="0"/>
              </a:rPr>
              <a:t>. </a:t>
            </a:r>
            <a:r>
              <a:rPr lang="ru-RU" sz="3200" dirty="0">
                <a:solidFill>
                  <a:schemeClr val="accent1"/>
                </a:solidFill>
                <a:latin typeface="Segoe UI Light" pitchFamily="34" charset="0"/>
                <a:cs typeface="Segoe UI Light" pitchFamily="34" charset="0"/>
              </a:rPr>
              <a:t>Сохранение изменений выполняется ебз подтверждения пользователя (нет кнопки «Сохранить»)</a:t>
            </a: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394484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5016758"/>
          </a:xfrm>
          <a:prstGeom prst="rect">
            <a:avLst/>
          </a:prstGeom>
          <a:noFill/>
        </p:spPr>
        <p:txBody>
          <a:bodyPr wrap="square" rtlCol="0">
            <a:spAutoFit/>
          </a:bodyPr>
          <a:lstStyle/>
          <a:p>
            <a:pPr lvl="0"/>
            <a:r>
              <a:rPr lang="ru-RU" sz="3200" dirty="0" smtClean="0">
                <a:solidFill>
                  <a:schemeClr val="accent1"/>
                </a:solidFill>
                <a:latin typeface="Segoe UI Light" pitchFamily="34" charset="0"/>
                <a:cs typeface="Segoe UI Light" pitchFamily="34" charset="0"/>
              </a:rPr>
              <a:t>10. </a:t>
            </a:r>
            <a:r>
              <a:rPr lang="ru-RU" sz="3200" dirty="0">
                <a:solidFill>
                  <a:schemeClr val="accent1"/>
                </a:solidFill>
                <a:latin typeface="Segoe UI Light" pitchFamily="34" charset="0"/>
                <a:cs typeface="Segoe UI Light" pitchFamily="34" charset="0"/>
              </a:rPr>
              <a:t>Главный тайл должен привлекать юзера, выделяться в </a:t>
            </a:r>
            <a:r>
              <a:rPr lang="ru-RU" sz="3200" dirty="0" smtClean="0">
                <a:solidFill>
                  <a:schemeClr val="accent1"/>
                </a:solidFill>
                <a:latin typeface="Segoe UI Light" pitchFamily="34" charset="0"/>
                <a:cs typeface="Segoe UI Light" pitchFamily="34" charset="0"/>
              </a:rPr>
              <a:t>списке других</a:t>
            </a:r>
          </a:p>
          <a:p>
            <a:r>
              <a:rPr lang="ru-RU" sz="3200" dirty="0" smtClean="0">
                <a:solidFill>
                  <a:schemeClr val="accent1"/>
                </a:solidFill>
                <a:latin typeface="Segoe UI Light" pitchFamily="34" charset="0"/>
                <a:cs typeface="Segoe UI Light" pitchFamily="34" charset="0"/>
              </a:rPr>
              <a:t>11. </a:t>
            </a:r>
            <a:r>
              <a:rPr lang="ru-RU" sz="3200" dirty="0">
                <a:solidFill>
                  <a:schemeClr val="accent1"/>
                </a:solidFill>
                <a:latin typeface="Segoe UI Light" pitchFamily="34" charset="0"/>
                <a:cs typeface="Segoe UI Light" pitchFamily="34" charset="0"/>
              </a:rPr>
              <a:t>Тайлы должны быть живыми – призывать юзера зайти в </a:t>
            </a:r>
            <a:r>
              <a:rPr lang="ru-RU" sz="3200" dirty="0" smtClean="0">
                <a:solidFill>
                  <a:schemeClr val="accent1"/>
                </a:solidFill>
                <a:latin typeface="Segoe UI Light" pitchFamily="34" charset="0"/>
                <a:cs typeface="Segoe UI Light" pitchFamily="34" charset="0"/>
              </a:rPr>
              <a:t>приложение</a:t>
            </a:r>
          </a:p>
          <a:p>
            <a:pPr lvl="0"/>
            <a:r>
              <a:rPr lang="ru-RU" sz="3200" dirty="0" smtClean="0">
                <a:solidFill>
                  <a:schemeClr val="accent1"/>
                </a:solidFill>
                <a:latin typeface="Segoe UI Light" pitchFamily="34" charset="0"/>
                <a:cs typeface="Segoe UI Light" pitchFamily="34" charset="0"/>
              </a:rPr>
              <a:t>12. </a:t>
            </a:r>
            <a:r>
              <a:rPr lang="ru-RU" sz="3200" dirty="0">
                <a:solidFill>
                  <a:schemeClr val="accent1"/>
                </a:solidFill>
                <a:latin typeface="Segoe UI Light" pitchFamily="34" charset="0"/>
                <a:cs typeface="Segoe UI Light" pitchFamily="34" charset="0"/>
              </a:rPr>
              <a:t>Подумайте про </a:t>
            </a:r>
            <a:r>
              <a:rPr lang="en-US" sz="3200" dirty="0" smtClean="0">
                <a:solidFill>
                  <a:schemeClr val="accent1"/>
                </a:solidFill>
                <a:latin typeface="Segoe UI Light" pitchFamily="34" charset="0"/>
                <a:cs typeface="Segoe UI Light" pitchFamily="34" charset="0"/>
              </a:rPr>
              <a:t>Lock-screen</a:t>
            </a:r>
            <a:r>
              <a:rPr lang="ru-RU" sz="3200" dirty="0" smtClean="0">
                <a:solidFill>
                  <a:schemeClr val="accent1"/>
                </a:solidFill>
                <a:latin typeface="Segoe UI Light" pitchFamily="34" charset="0"/>
                <a:cs typeface="Segoe UI Light" pitchFamily="34" charset="0"/>
              </a:rPr>
              <a:t>:</a:t>
            </a:r>
            <a:r>
              <a:rPr lang="en-US" sz="3200" dirty="0" smtClean="0">
                <a:solidFill>
                  <a:schemeClr val="accent1"/>
                </a:solidFill>
                <a:latin typeface="Segoe UI Light" pitchFamily="34" charset="0"/>
                <a:cs typeface="Segoe UI Light" pitchFamily="34" charset="0"/>
              </a:rPr>
              <a:t> </a:t>
            </a:r>
            <a:r>
              <a:rPr lang="en-US" sz="3200" dirty="0">
                <a:solidFill>
                  <a:schemeClr val="accent1"/>
                </a:solidFill>
                <a:latin typeface="Segoe UI Light" pitchFamily="34" charset="0"/>
                <a:cs typeface="Segoe UI Light" pitchFamily="34" charset="0"/>
              </a:rPr>
              <a:t>IM, </a:t>
            </a:r>
            <a:r>
              <a:rPr lang="en-US" sz="3200" dirty="0" smtClean="0">
                <a:solidFill>
                  <a:schemeClr val="accent1"/>
                </a:solidFill>
                <a:latin typeface="Segoe UI Light" pitchFamily="34" charset="0"/>
                <a:cs typeface="Segoe UI Light" pitchFamily="34" charset="0"/>
              </a:rPr>
              <a:t>E-mail </a:t>
            </a:r>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188390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6001643"/>
          </a:xfrm>
          <a:prstGeom prst="rect">
            <a:avLst/>
          </a:prstGeom>
          <a:noFill/>
        </p:spPr>
        <p:txBody>
          <a:bodyPr wrap="square" rtlCol="0">
            <a:spAutoFit/>
          </a:bodyPr>
          <a:lstStyle/>
          <a:p>
            <a:r>
              <a:rPr lang="ru-RU" sz="3200" dirty="0">
                <a:solidFill>
                  <a:schemeClr val="accent1"/>
                </a:solidFill>
                <a:latin typeface="Segoe UI Light" pitchFamily="34" charset="0"/>
                <a:cs typeface="Segoe UI Light" pitchFamily="34" charset="0"/>
              </a:rPr>
              <a:t>13. </a:t>
            </a:r>
            <a:r>
              <a:rPr lang="ru-RU" sz="3200" dirty="0" smtClean="0">
                <a:solidFill>
                  <a:schemeClr val="accent1"/>
                </a:solidFill>
                <a:latin typeface="Segoe UI Light" pitchFamily="34" charset="0"/>
                <a:cs typeface="Segoe UI Light" pitchFamily="34" charset="0"/>
              </a:rPr>
              <a:t>Используйте контракты</a:t>
            </a:r>
            <a:r>
              <a:rPr lang="en-US" sz="3200" dirty="0" smtClean="0">
                <a:solidFill>
                  <a:schemeClr val="accent1"/>
                </a:solidFill>
                <a:latin typeface="Segoe UI Light" pitchFamily="34" charset="0"/>
                <a:cs typeface="Segoe UI Light" pitchFamily="34" charset="0"/>
              </a:rPr>
              <a:t>: </a:t>
            </a:r>
            <a:r>
              <a:rPr lang="en-US" sz="3200" dirty="0">
                <a:solidFill>
                  <a:schemeClr val="accent1"/>
                </a:solidFill>
                <a:latin typeface="Segoe UI Light" pitchFamily="34" charset="0"/>
                <a:cs typeface="Segoe UI Light" pitchFamily="34" charset="0"/>
              </a:rPr>
              <a:t>Search, Share, Settings, </a:t>
            </a:r>
            <a:r>
              <a:rPr lang="en-US" sz="3200" dirty="0" err="1">
                <a:solidFill>
                  <a:schemeClr val="accent1"/>
                </a:solidFill>
                <a:latin typeface="Segoe UI Light" pitchFamily="34" charset="0"/>
                <a:cs typeface="Segoe UI Light" pitchFamily="34" charset="0"/>
              </a:rPr>
              <a:t>FilePicker</a:t>
            </a:r>
            <a:r>
              <a:rPr lang="en-US" sz="3200" dirty="0" smtClean="0">
                <a:solidFill>
                  <a:schemeClr val="accent1"/>
                </a:solidFill>
                <a:latin typeface="Segoe UI Light" pitchFamily="34" charset="0"/>
                <a:cs typeface="Segoe UI Light" pitchFamily="34" charset="0"/>
              </a:rPr>
              <a:t>,…</a:t>
            </a:r>
            <a:endParaRPr lang="ru-RU" sz="3200" dirty="0" smtClean="0">
              <a:solidFill>
                <a:schemeClr val="accent1"/>
              </a:solidFill>
              <a:latin typeface="Segoe UI Light" pitchFamily="34" charset="0"/>
              <a:cs typeface="Segoe UI Light" pitchFamily="34" charset="0"/>
            </a:endParaRPr>
          </a:p>
          <a:p>
            <a:pPr lvl="0"/>
            <a:r>
              <a:rPr lang="ru-RU" sz="3200" dirty="0" smtClean="0">
                <a:solidFill>
                  <a:schemeClr val="accent1"/>
                </a:solidFill>
                <a:latin typeface="Segoe UI Light" pitchFamily="34" charset="0"/>
                <a:cs typeface="Segoe UI Light" pitchFamily="34" charset="0"/>
              </a:rPr>
              <a:t>14. </a:t>
            </a:r>
            <a:r>
              <a:rPr lang="ru-RU" sz="3200" dirty="0">
                <a:solidFill>
                  <a:schemeClr val="accent1"/>
                </a:solidFill>
                <a:latin typeface="Segoe UI Light" pitchFamily="34" charset="0"/>
                <a:cs typeface="Segoe UI Light" pitchFamily="34" charset="0"/>
              </a:rPr>
              <a:t>Используйте </a:t>
            </a:r>
            <a:r>
              <a:rPr lang="en-US" sz="3200" dirty="0" err="1">
                <a:solidFill>
                  <a:schemeClr val="accent1"/>
                </a:solidFill>
                <a:latin typeface="Segoe UI Light" pitchFamily="34" charset="0"/>
                <a:cs typeface="Segoe UI Light" pitchFamily="34" charset="0"/>
              </a:rPr>
              <a:t>SemanticZoom</a:t>
            </a:r>
            <a:r>
              <a:rPr lang="en-US" sz="3200" dirty="0">
                <a:solidFill>
                  <a:schemeClr val="accent1"/>
                </a:solidFill>
                <a:latin typeface="Segoe UI Light" pitchFamily="34" charset="0"/>
                <a:cs typeface="Segoe UI Light" pitchFamily="34" charset="0"/>
              </a:rPr>
              <a:t> </a:t>
            </a:r>
            <a:r>
              <a:rPr lang="ru-RU" sz="3200" dirty="0">
                <a:solidFill>
                  <a:schemeClr val="accent1"/>
                </a:solidFill>
                <a:latin typeface="Segoe UI Light" pitchFamily="34" charset="0"/>
                <a:cs typeface="Segoe UI Light" pitchFamily="34" charset="0"/>
              </a:rPr>
              <a:t>для экранов с большим количеством контента – это удобный способ </a:t>
            </a:r>
            <a:r>
              <a:rPr lang="ru-RU" sz="3200" dirty="0" smtClean="0">
                <a:solidFill>
                  <a:schemeClr val="accent1"/>
                </a:solidFill>
                <a:latin typeface="Segoe UI Light" pitchFamily="34" charset="0"/>
                <a:cs typeface="Segoe UI Light" pitchFamily="34" charset="0"/>
              </a:rPr>
              <a:t>навигации</a:t>
            </a: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1141518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6494085"/>
          </a:xfrm>
          <a:prstGeom prst="rect">
            <a:avLst/>
          </a:prstGeom>
          <a:noFill/>
        </p:spPr>
        <p:txBody>
          <a:bodyPr wrap="square" rtlCol="0">
            <a:spAutoFit/>
          </a:bodyPr>
          <a:lstStyle/>
          <a:p>
            <a:pPr lvl="0"/>
            <a:r>
              <a:rPr lang="ru-RU" sz="3200" dirty="0">
                <a:solidFill>
                  <a:schemeClr val="accent1"/>
                </a:solidFill>
                <a:latin typeface="Segoe UI Light" pitchFamily="34" charset="0"/>
                <a:cs typeface="Segoe UI Light" pitchFamily="34" charset="0"/>
              </a:rPr>
              <a:t>15. Поддержка </a:t>
            </a:r>
            <a:r>
              <a:rPr lang="en-US" sz="3200" dirty="0" err="1">
                <a:solidFill>
                  <a:schemeClr val="accent1"/>
                </a:solidFill>
                <a:latin typeface="Segoe UI Light" pitchFamily="34" charset="0"/>
                <a:cs typeface="Segoe UI Light" pitchFamily="34" charset="0"/>
              </a:rPr>
              <a:t>SnappedView</a:t>
            </a:r>
            <a:r>
              <a:rPr lang="ru-RU" sz="3200" dirty="0">
                <a:solidFill>
                  <a:schemeClr val="accent1"/>
                </a:solidFill>
                <a:latin typeface="Segoe UI Light" pitchFamily="34" charset="0"/>
                <a:cs typeface="Segoe UI Light" pitchFamily="34" charset="0"/>
              </a:rPr>
              <a:t> – особенно для чатов, новостей, таск менеджеров</a:t>
            </a:r>
            <a:endParaRPr lang="en-US" sz="3200" dirty="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16. Обрабатывайте состояния </a:t>
            </a:r>
            <a:r>
              <a:rPr lang="en-US" sz="3200" dirty="0" smtClean="0">
                <a:solidFill>
                  <a:schemeClr val="accent1"/>
                </a:solidFill>
                <a:latin typeface="Segoe UI Light" pitchFamily="34" charset="0"/>
                <a:cs typeface="Segoe UI Light" pitchFamily="34" charset="0"/>
              </a:rPr>
              <a:t>Suspended/Resumed</a:t>
            </a:r>
            <a:r>
              <a:rPr lang="ru-RU" sz="3200" dirty="0" smtClean="0">
                <a:solidFill>
                  <a:schemeClr val="accent1"/>
                </a:solidFill>
                <a:latin typeface="Segoe UI Light" pitchFamily="34" charset="0"/>
                <a:cs typeface="Segoe UI Light" pitchFamily="34" charset="0"/>
              </a:rPr>
              <a:t> – пользователь не должен догадываться, что приложение не работало</a:t>
            </a:r>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2692794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Best practices</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611472" y="1401594"/>
            <a:ext cx="8371116" cy="5509200"/>
          </a:xfrm>
          <a:prstGeom prst="rect">
            <a:avLst/>
          </a:prstGeom>
          <a:noFill/>
        </p:spPr>
        <p:txBody>
          <a:bodyPr wrap="square" rtlCol="0">
            <a:spAutoFit/>
          </a:bodyPr>
          <a:lstStyle/>
          <a:p>
            <a:pPr lvl="0"/>
            <a:r>
              <a:rPr lang="ru-RU" sz="3200" dirty="0" smtClean="0">
                <a:solidFill>
                  <a:schemeClr val="accent1"/>
                </a:solidFill>
                <a:latin typeface="Segoe UI Light" pitchFamily="34" charset="0"/>
                <a:cs typeface="Segoe UI Light" pitchFamily="34" charset="0"/>
              </a:rPr>
              <a:t>17. </a:t>
            </a:r>
            <a:r>
              <a:rPr lang="ru-RU" sz="3200" dirty="0">
                <a:solidFill>
                  <a:schemeClr val="accent1"/>
                </a:solidFill>
                <a:latin typeface="Segoe UI Light" pitchFamily="34" charset="0"/>
                <a:cs typeface="Segoe UI Light" pitchFamily="34" charset="0"/>
              </a:rPr>
              <a:t>Время старта приложения </a:t>
            </a:r>
            <a:r>
              <a:rPr lang="ru-RU" sz="3200" dirty="0" smtClean="0">
                <a:solidFill>
                  <a:schemeClr val="accent1"/>
                </a:solidFill>
                <a:latin typeface="Segoe UI Light" pitchFamily="34" charset="0"/>
                <a:cs typeface="Segoe UI Light" pitchFamily="34" charset="0"/>
              </a:rPr>
              <a:t>менее </a:t>
            </a:r>
            <a:r>
              <a:rPr lang="ru-RU" sz="3200" dirty="0">
                <a:solidFill>
                  <a:schemeClr val="accent1"/>
                </a:solidFill>
                <a:latin typeface="Segoe UI Light" pitchFamily="34" charset="0"/>
                <a:cs typeface="Segoe UI Light" pitchFamily="34" charset="0"/>
              </a:rPr>
              <a:t>5 сек, уход в </a:t>
            </a:r>
            <a:r>
              <a:rPr lang="en-US" sz="3200" dirty="0">
                <a:solidFill>
                  <a:schemeClr val="accent1"/>
                </a:solidFill>
                <a:latin typeface="Segoe UI Light" pitchFamily="34" charset="0"/>
                <a:cs typeface="Segoe UI Light" pitchFamily="34" charset="0"/>
              </a:rPr>
              <a:t>Suspended </a:t>
            </a:r>
            <a:r>
              <a:rPr lang="ru-RU" sz="3200" dirty="0" smtClean="0">
                <a:solidFill>
                  <a:schemeClr val="accent1"/>
                </a:solidFill>
                <a:latin typeface="Segoe UI Light" pitchFamily="34" charset="0"/>
                <a:cs typeface="Segoe UI Light" pitchFamily="34" charset="0"/>
              </a:rPr>
              <a:t>менее </a:t>
            </a:r>
            <a:r>
              <a:rPr lang="ru-RU" sz="3200" dirty="0">
                <a:solidFill>
                  <a:schemeClr val="accent1"/>
                </a:solidFill>
                <a:latin typeface="Segoe UI Light" pitchFamily="34" charset="0"/>
                <a:cs typeface="Segoe UI Light" pitchFamily="34" charset="0"/>
              </a:rPr>
              <a:t>2 сек</a:t>
            </a:r>
            <a:endParaRPr lang="en-US" sz="3200" dirty="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18. </a:t>
            </a:r>
            <a:r>
              <a:rPr lang="ru-RU" sz="3200" dirty="0">
                <a:solidFill>
                  <a:schemeClr val="accent1"/>
                </a:solidFill>
                <a:latin typeface="Segoe UI Light" pitchFamily="34" charset="0"/>
                <a:cs typeface="Segoe UI Light" pitchFamily="34" charset="0"/>
              </a:rPr>
              <a:t>Обязательно </a:t>
            </a:r>
            <a:r>
              <a:rPr lang="en-US" sz="3200" dirty="0">
                <a:solidFill>
                  <a:schemeClr val="accent1"/>
                </a:solidFill>
                <a:latin typeface="Segoe UI Light" pitchFamily="34" charset="0"/>
                <a:cs typeface="Segoe UI Light" pitchFamily="34" charset="0"/>
              </a:rPr>
              <a:t>Terms of use </a:t>
            </a:r>
            <a:r>
              <a:rPr lang="ru-RU" sz="3200" dirty="0">
                <a:solidFill>
                  <a:schemeClr val="accent1"/>
                </a:solidFill>
                <a:latin typeface="Segoe UI Light" pitchFamily="34" charset="0"/>
                <a:cs typeface="Segoe UI Light" pitchFamily="34" charset="0"/>
              </a:rPr>
              <a:t>и </a:t>
            </a:r>
            <a:r>
              <a:rPr lang="en-US" sz="3200" dirty="0">
                <a:solidFill>
                  <a:schemeClr val="accent1"/>
                </a:solidFill>
                <a:latin typeface="Segoe UI Light" pitchFamily="34" charset="0"/>
                <a:cs typeface="Segoe UI Light" pitchFamily="34" charset="0"/>
              </a:rPr>
              <a:t>About </a:t>
            </a:r>
            <a:r>
              <a:rPr lang="ru-RU" sz="3200" dirty="0">
                <a:solidFill>
                  <a:schemeClr val="accent1"/>
                </a:solidFill>
                <a:latin typeface="Segoe UI Light" pitchFamily="34" charset="0"/>
                <a:cs typeface="Segoe UI Light" pitchFamily="34" charset="0"/>
              </a:rPr>
              <a:t>в панели настроек</a:t>
            </a:r>
            <a:endParaRPr lang="en-US" sz="3200" dirty="0">
              <a:solidFill>
                <a:schemeClr val="accent1"/>
              </a:solidFill>
              <a:latin typeface="Segoe UI Light" pitchFamily="34" charset="0"/>
              <a:cs typeface="Segoe UI Light" pitchFamily="34" charset="0"/>
            </a:endParaRPr>
          </a:p>
          <a:p>
            <a:pPr lvl="0"/>
            <a:r>
              <a:rPr lang="ru-RU" sz="3200" dirty="0" smtClean="0">
                <a:solidFill>
                  <a:schemeClr val="accent1"/>
                </a:solidFill>
                <a:latin typeface="Segoe UI Light" pitchFamily="34" charset="0"/>
                <a:cs typeface="Segoe UI Light" pitchFamily="34" charset="0"/>
              </a:rPr>
              <a:t> </a:t>
            </a:r>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2306916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ru-RU" dirty="0" smtClean="0"/>
              <a:t>Проблемы платформы</a:t>
            </a:r>
            <a:endParaRPr lang="ru-RU" dirty="0"/>
          </a:p>
        </p:txBody>
      </p:sp>
      <p:sp>
        <p:nvSpPr>
          <p:cNvPr id="6" name="TextBox 5"/>
          <p:cNvSpPr txBox="1"/>
          <p:nvPr/>
        </p:nvSpPr>
        <p:spPr>
          <a:xfrm>
            <a:off x="3491856" y="1666988"/>
            <a:ext cx="1530204" cy="369332"/>
          </a:xfrm>
          <a:prstGeom prst="rect">
            <a:avLst/>
          </a:prstGeom>
          <a:noFill/>
        </p:spPr>
        <p:txBody>
          <a:bodyPr wrap="square" rtlCol="0">
            <a:spAutoFit/>
          </a:bodyPr>
          <a:lstStyle/>
          <a:p>
            <a:r>
              <a:rPr lang="en-US" dirty="0" smtClean="0">
                <a:solidFill>
                  <a:schemeClr val="bg1"/>
                </a:solidFill>
              </a:rPr>
              <a:t>Application</a:t>
            </a:r>
            <a:endParaRPr lang="en-US" dirty="0">
              <a:solidFill>
                <a:schemeClr val="bg1"/>
              </a:solidFill>
            </a:endParaRPr>
          </a:p>
        </p:txBody>
      </p:sp>
      <p:sp>
        <p:nvSpPr>
          <p:cNvPr id="15" name="TextBox 14"/>
          <p:cNvSpPr txBox="1"/>
          <p:nvPr/>
        </p:nvSpPr>
        <p:spPr>
          <a:xfrm>
            <a:off x="597690" y="1401594"/>
            <a:ext cx="8371116" cy="5509200"/>
          </a:xfrm>
          <a:prstGeom prst="rect">
            <a:avLst/>
          </a:prstGeom>
          <a:noFill/>
        </p:spPr>
        <p:txBody>
          <a:bodyPr wrap="square" rtlCol="0">
            <a:spAutoFit/>
          </a:bodyPr>
          <a:lstStyle/>
          <a:p>
            <a:r>
              <a:rPr lang="ru-RU" sz="3200" dirty="0">
                <a:solidFill>
                  <a:schemeClr val="accent1"/>
                </a:solidFill>
                <a:latin typeface="Segoe UI Light" pitchFamily="34" charset="0"/>
                <a:cs typeface="Segoe UI Light" pitchFamily="34" charset="0"/>
              </a:rPr>
              <a:t>Мало приложений – проблема ли?</a:t>
            </a:r>
          </a:p>
          <a:p>
            <a:pPr lvl="0"/>
            <a:r>
              <a:rPr lang="ru-RU" sz="3200" dirty="0" smtClean="0">
                <a:solidFill>
                  <a:schemeClr val="accent1"/>
                </a:solidFill>
                <a:latin typeface="Segoe UI Light" pitchFamily="34" charset="0"/>
                <a:cs typeface="Segoe UI Light" pitchFamily="34" charset="0"/>
              </a:rPr>
              <a:t>Нет компонентов: </a:t>
            </a:r>
            <a:r>
              <a:rPr lang="en-US" sz="3200" dirty="0" err="1">
                <a:solidFill>
                  <a:schemeClr val="accent1"/>
                </a:solidFill>
                <a:latin typeface="Segoe UI Light" pitchFamily="34" charset="0"/>
                <a:cs typeface="Segoe UI Light" pitchFamily="34" charset="0"/>
              </a:rPr>
              <a:t>DatePicker</a:t>
            </a:r>
            <a:r>
              <a:rPr lang="en-US" sz="3200" dirty="0">
                <a:solidFill>
                  <a:schemeClr val="accent1"/>
                </a:solidFill>
                <a:latin typeface="Segoe UI Light" pitchFamily="34" charset="0"/>
                <a:cs typeface="Segoe UI Light" pitchFamily="34" charset="0"/>
              </a:rPr>
              <a:t>, </a:t>
            </a:r>
            <a:r>
              <a:rPr lang="en-US" sz="3200" dirty="0" err="1" smtClean="0">
                <a:solidFill>
                  <a:schemeClr val="accent1"/>
                </a:solidFill>
                <a:latin typeface="Segoe UI Light" pitchFamily="34" charset="0"/>
                <a:cs typeface="Segoe UI Light" pitchFamily="34" charset="0"/>
              </a:rPr>
              <a:t>TimePicker</a:t>
            </a:r>
            <a:endParaRPr lang="ru-RU" sz="3200" dirty="0" smtClean="0">
              <a:solidFill>
                <a:schemeClr val="accent1"/>
              </a:solidFill>
              <a:latin typeface="Segoe UI Light" pitchFamily="34" charset="0"/>
              <a:cs typeface="Segoe UI Light" pitchFamily="34" charset="0"/>
            </a:endParaRPr>
          </a:p>
          <a:p>
            <a:r>
              <a:rPr lang="ru-RU" sz="3200" dirty="0">
                <a:solidFill>
                  <a:schemeClr val="accent1"/>
                </a:solidFill>
                <a:latin typeface="Segoe UI Light" pitchFamily="34" charset="0"/>
                <a:cs typeface="Segoe UI Light" pitchFamily="34" charset="0"/>
              </a:rPr>
              <a:t>Мало </a:t>
            </a:r>
            <a:r>
              <a:rPr lang="en-US" sz="3200" dirty="0" err="1">
                <a:solidFill>
                  <a:schemeClr val="accent1"/>
                </a:solidFill>
                <a:latin typeface="Segoe UI Light" pitchFamily="34" charset="0"/>
                <a:cs typeface="Segoe UI Light" pitchFamily="34" charset="0"/>
              </a:rPr>
              <a:t>OpenSource</a:t>
            </a:r>
            <a:r>
              <a:rPr lang="en-US" sz="3200" dirty="0">
                <a:solidFill>
                  <a:schemeClr val="accent1"/>
                </a:solidFill>
                <a:latin typeface="Segoe UI Light" pitchFamily="34" charset="0"/>
                <a:cs typeface="Segoe UI Light" pitchFamily="34" charset="0"/>
              </a:rPr>
              <a:t> </a:t>
            </a:r>
            <a:r>
              <a:rPr lang="ru-RU" sz="3200" dirty="0" smtClean="0">
                <a:solidFill>
                  <a:schemeClr val="accent1"/>
                </a:solidFill>
                <a:latin typeface="Segoe UI Light" pitchFamily="34" charset="0"/>
                <a:cs typeface="Segoe UI Light" pitchFamily="34" charset="0"/>
              </a:rPr>
              <a:t>библиотек</a:t>
            </a:r>
          </a:p>
          <a:p>
            <a:r>
              <a:rPr lang="en-US" sz="3200" dirty="0" smtClean="0">
                <a:solidFill>
                  <a:schemeClr val="accent1"/>
                </a:solidFill>
                <a:latin typeface="Segoe UI Light" pitchFamily="34" charset="0"/>
                <a:cs typeface="Segoe UI Light" pitchFamily="34" charset="0"/>
              </a:rPr>
              <a:t>Windows 8 </a:t>
            </a:r>
            <a:r>
              <a:rPr lang="ru-RU" sz="3200" dirty="0" smtClean="0">
                <a:solidFill>
                  <a:schemeClr val="accent1"/>
                </a:solidFill>
                <a:latin typeface="Segoe UI Light" pitchFamily="34" charset="0"/>
                <a:cs typeface="Segoe UI Light" pitchFamily="34" charset="0"/>
              </a:rPr>
              <a:t>еще не вышла </a:t>
            </a:r>
            <a:r>
              <a:rPr lang="ru-RU" sz="3200" dirty="0" smtClean="0">
                <a:solidFill>
                  <a:schemeClr val="accent1"/>
                </a:solidFill>
                <a:latin typeface="Segoe UI Light" pitchFamily="34" charset="0"/>
                <a:cs typeface="Segoe UI Light" pitchFamily="34" charset="0"/>
                <a:sym typeface="Wingdings" pitchFamily="2" charset="2"/>
              </a:rPr>
              <a:t></a:t>
            </a:r>
            <a:endParaRPr lang="en-US" sz="3200" dirty="0">
              <a:solidFill>
                <a:schemeClr val="accent1"/>
              </a:solidFill>
              <a:latin typeface="Segoe UI Light" pitchFamily="34" charset="0"/>
              <a:cs typeface="Segoe UI Light" pitchFamily="34" charset="0"/>
            </a:endParaRPr>
          </a:p>
          <a:p>
            <a:pPr lvl="0"/>
            <a:r>
              <a:rPr lang="ru-RU" sz="3200" dirty="0" smtClean="0">
                <a:solidFill>
                  <a:schemeClr val="accent1"/>
                </a:solidFill>
                <a:latin typeface="Segoe UI Light" pitchFamily="34" charset="0"/>
                <a:cs typeface="Segoe UI Light" pitchFamily="34" charset="0"/>
              </a:rPr>
              <a:t> </a:t>
            </a:r>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a:p>
            <a:endParaRPr lang="en-US" sz="3200" dirty="0">
              <a:solidFill>
                <a:schemeClr val="accent1"/>
              </a:solidFill>
              <a:latin typeface="Segoe UI Light" pitchFamily="34" charset="0"/>
              <a:cs typeface="Segoe UI Light" pitchFamily="34" charset="0"/>
            </a:endParaRPr>
          </a:p>
          <a:p>
            <a:endParaRPr lang="ru-RU" sz="3200" dirty="0" smtClean="0">
              <a:solidFill>
                <a:schemeClr val="accent1"/>
              </a:solidFill>
              <a:latin typeface="Segoe UI Light" pitchFamily="34" charset="0"/>
              <a:cs typeface="Segoe UI Light" pitchFamily="34" charset="0"/>
            </a:endParaRPr>
          </a:p>
          <a:p>
            <a:pPr lvl="0"/>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535611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11712" y="2121690"/>
            <a:ext cx="4230564" cy="720097"/>
          </a:xfrm>
        </p:spPr>
        <p:txBody>
          <a:bodyPr/>
          <a:lstStyle/>
          <a:p>
            <a:r>
              <a:rPr lang="ru-RU" dirty="0" smtClean="0"/>
              <a:t>Вопросы и ответы</a:t>
            </a:r>
            <a:endParaRPr lang="ru-RU" dirty="0"/>
          </a:p>
        </p:txBody>
      </p:sp>
    </p:spTree>
    <p:extLst>
      <p:ext uri="{BB962C8B-B14F-4D97-AF65-F5344CB8AC3E}">
        <p14:creationId xmlns:p14="http://schemas.microsoft.com/office/powerpoint/2010/main" val="318950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61652" y="2121690"/>
            <a:ext cx="5130684" cy="720097"/>
          </a:xfrm>
        </p:spPr>
        <p:txBody>
          <a:bodyPr/>
          <a:lstStyle/>
          <a:p>
            <a:r>
              <a:rPr lang="ru-RU" dirty="0" smtClean="0"/>
              <a:t>Спасибо за внимание!</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538" y="861522"/>
            <a:ext cx="2338026" cy="1049973"/>
          </a:xfrm>
          <a:prstGeom prst="rect">
            <a:avLst/>
          </a:prstGeom>
        </p:spPr>
      </p:pic>
    </p:spTree>
    <p:extLst>
      <p:ext uri="{BB962C8B-B14F-4D97-AF65-F5344CB8AC3E}">
        <p14:creationId xmlns:p14="http://schemas.microsoft.com/office/powerpoint/2010/main" val="603867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7110948" cy="720097"/>
          </a:xfrm>
        </p:spPr>
        <p:txBody>
          <a:bodyPr/>
          <a:lstStyle/>
          <a:p>
            <a:r>
              <a:rPr lang="ru-RU" dirty="0" smtClean="0"/>
              <a:t>Что такое </a:t>
            </a:r>
            <a:r>
              <a:rPr lang="en-US" dirty="0" smtClean="0"/>
              <a:t>Windows 8</a:t>
            </a:r>
            <a:endParaRPr lang="ru-RU" dirty="0"/>
          </a:p>
        </p:txBody>
      </p:sp>
      <p:sp>
        <p:nvSpPr>
          <p:cNvPr id="10" name="TextBox 9"/>
          <p:cNvSpPr txBox="1"/>
          <p:nvPr/>
        </p:nvSpPr>
        <p:spPr>
          <a:xfrm>
            <a:off x="611472" y="1401594"/>
            <a:ext cx="8371116" cy="2554545"/>
          </a:xfrm>
          <a:prstGeom prst="rect">
            <a:avLst/>
          </a:prstGeom>
          <a:noFill/>
        </p:spPr>
        <p:txBody>
          <a:bodyPr wrap="square" rtlCol="0">
            <a:spAutoFit/>
          </a:bodyPr>
          <a:lstStyle/>
          <a:p>
            <a:r>
              <a:rPr lang="en-US" sz="3200" dirty="0" smtClean="0">
                <a:solidFill>
                  <a:schemeClr val="accent1"/>
                </a:solidFill>
                <a:latin typeface="Segoe UI Light" pitchFamily="34" charset="0"/>
                <a:cs typeface="Segoe UI Light" pitchFamily="34" charset="0"/>
              </a:rPr>
              <a:t>Desktop apps</a:t>
            </a:r>
          </a:p>
          <a:p>
            <a:r>
              <a:rPr lang="en-US" sz="3200" dirty="0" err="1" smtClean="0">
                <a:solidFill>
                  <a:schemeClr val="accent1"/>
                </a:solidFill>
                <a:latin typeface="Segoe UI Light" pitchFamily="34" charset="0"/>
                <a:cs typeface="Segoe UI Light" pitchFamily="34" charset="0"/>
              </a:rPr>
              <a:t>WinRT</a:t>
            </a:r>
            <a:r>
              <a:rPr lang="en-US" sz="3200" dirty="0" smtClean="0">
                <a:solidFill>
                  <a:schemeClr val="accent1"/>
                </a:solidFill>
                <a:latin typeface="Segoe UI Light" pitchFamily="34" charset="0"/>
                <a:cs typeface="Segoe UI Light" pitchFamily="34" charset="0"/>
              </a:rPr>
              <a:t> apps</a:t>
            </a:r>
          </a:p>
          <a:p>
            <a:r>
              <a:rPr lang="ru-RU" sz="3200" dirty="0" smtClean="0">
                <a:solidFill>
                  <a:schemeClr val="accent1"/>
                </a:solidFill>
                <a:latin typeface="Segoe UI Light" pitchFamily="34" charset="0"/>
                <a:cs typeface="Segoe UI Light" pitchFamily="34" charset="0"/>
              </a:rPr>
              <a:t>Интеграция с сервисами</a:t>
            </a:r>
            <a:endParaRPr lang="en-US" sz="3200" dirty="0" smtClean="0">
              <a:solidFill>
                <a:schemeClr val="accent1"/>
              </a:solidFill>
              <a:latin typeface="Segoe UI Light" pitchFamily="34" charset="0"/>
              <a:cs typeface="Segoe UI Light" pitchFamily="34" charset="0"/>
            </a:endParaRPr>
          </a:p>
          <a:p>
            <a:r>
              <a:rPr lang="en-US" sz="3200" dirty="0" smtClean="0">
                <a:solidFill>
                  <a:schemeClr val="accent1"/>
                </a:solidFill>
                <a:latin typeface="Segoe UI Light" pitchFamily="34" charset="0"/>
                <a:cs typeface="Segoe UI Light" pitchFamily="34" charset="0"/>
              </a:rPr>
              <a:t>Windows Store</a:t>
            </a:r>
          </a:p>
          <a:p>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80414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ru-RU" dirty="0" smtClean="0"/>
              <a:t>Особенности </a:t>
            </a:r>
            <a:r>
              <a:rPr lang="en-US" dirty="0" smtClean="0"/>
              <a:t>Metro </a:t>
            </a:r>
            <a:r>
              <a:rPr lang="ru-RU" dirty="0" smtClean="0"/>
              <a:t>приложений</a:t>
            </a:r>
            <a:endParaRPr lang="ru-RU" dirty="0"/>
          </a:p>
        </p:txBody>
      </p:sp>
      <p:sp>
        <p:nvSpPr>
          <p:cNvPr id="5" name="Content Placeholder 4"/>
          <p:cNvSpPr>
            <a:spLocks noGrp="1"/>
          </p:cNvSpPr>
          <p:nvPr>
            <p:ph idx="1"/>
          </p:nvPr>
        </p:nvSpPr>
        <p:spPr>
          <a:xfrm>
            <a:off x="3491856" y="2391726"/>
            <a:ext cx="2430324" cy="630084"/>
          </a:xfrm>
        </p:spPr>
        <p:txBody>
          <a:bodyPr/>
          <a:lstStyle/>
          <a:p>
            <a:r>
              <a:rPr lang="ru-RU" dirty="0" smtClean="0">
                <a:latin typeface="Segoe WP" pitchFamily="34" charset="0"/>
              </a:rPr>
              <a:t>ДЕМО</a:t>
            </a:r>
            <a:endParaRPr lang="en-US" dirty="0">
              <a:latin typeface="Segoe WP" pitchFamily="34" charset="0"/>
            </a:endParaRPr>
          </a:p>
        </p:txBody>
      </p:sp>
    </p:spTree>
    <p:extLst>
      <p:ext uri="{BB962C8B-B14F-4D97-AF65-F5344CB8AC3E}">
        <p14:creationId xmlns:p14="http://schemas.microsoft.com/office/powerpoint/2010/main" val="3219539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ru-RU" dirty="0" smtClean="0"/>
              <a:t>«Умная» многозадачность</a:t>
            </a:r>
            <a:endParaRPr lang="ru-RU" dirty="0"/>
          </a:p>
        </p:txBody>
      </p:sp>
      <p:sp>
        <p:nvSpPr>
          <p:cNvPr id="5" name="TextBox 4"/>
          <p:cNvSpPr txBox="1"/>
          <p:nvPr/>
        </p:nvSpPr>
        <p:spPr>
          <a:xfrm>
            <a:off x="611472" y="1401594"/>
            <a:ext cx="8371116" cy="584775"/>
          </a:xfrm>
          <a:prstGeom prst="rect">
            <a:avLst/>
          </a:prstGeom>
          <a:noFill/>
        </p:spPr>
        <p:txBody>
          <a:bodyPr wrap="square" rtlCol="0">
            <a:spAutoFit/>
          </a:bodyPr>
          <a:lstStyle/>
          <a:p>
            <a:endParaRPr lang="en-US" sz="3200" dirty="0">
              <a:solidFill>
                <a:schemeClr val="accent1"/>
              </a:solidFill>
              <a:latin typeface="Segoe UI Light" pitchFamily="34" charset="0"/>
              <a:cs typeface="Segoe UI Light" pitchFamily="34" charset="0"/>
            </a:endParaRPr>
          </a:p>
        </p:txBody>
      </p:sp>
      <p:sp>
        <p:nvSpPr>
          <p:cNvPr id="6" name="TextBox 5"/>
          <p:cNvSpPr txBox="1"/>
          <p:nvPr/>
        </p:nvSpPr>
        <p:spPr>
          <a:xfrm>
            <a:off x="611472" y="1401594"/>
            <a:ext cx="8371116" cy="3539430"/>
          </a:xfrm>
          <a:prstGeom prst="rect">
            <a:avLst/>
          </a:prstGeom>
          <a:noFill/>
        </p:spPr>
        <p:txBody>
          <a:bodyPr wrap="square" rtlCol="0">
            <a:spAutoFit/>
          </a:bodyPr>
          <a:lstStyle/>
          <a:p>
            <a:r>
              <a:rPr lang="ru-RU" sz="3200" dirty="0" smtClean="0">
                <a:solidFill>
                  <a:schemeClr val="accent1"/>
                </a:solidFill>
                <a:latin typeface="Segoe UI Light" pitchFamily="34" charset="0"/>
                <a:cs typeface="Segoe UI Light" pitchFamily="34" charset="0"/>
              </a:rPr>
              <a:t>Приложение работает пока его видит пользователь.</a:t>
            </a:r>
          </a:p>
          <a:p>
            <a:r>
              <a:rPr lang="ru-RU" sz="3200" dirty="0" smtClean="0">
                <a:solidFill>
                  <a:schemeClr val="accent1"/>
                </a:solidFill>
                <a:latin typeface="Segoe UI Light" pitchFamily="34" charset="0"/>
                <a:cs typeface="Segoe UI Light" pitchFamily="34" charset="0"/>
              </a:rPr>
              <a:t>Пользователь не должен замечать, что приложение не работало.</a:t>
            </a:r>
          </a:p>
          <a:p>
            <a:r>
              <a:rPr lang="ru-RU" sz="3200" dirty="0" smtClean="0">
                <a:solidFill>
                  <a:schemeClr val="accent1"/>
                </a:solidFill>
                <a:latin typeface="Segoe UI Light" pitchFamily="34" charset="0"/>
                <a:cs typeface="Segoe UI Light" pitchFamily="34" charset="0"/>
              </a:rPr>
              <a:t>Возможна работа в фоне в ограниченных случаях.</a:t>
            </a:r>
          </a:p>
          <a:p>
            <a:endParaRPr lang="en-US" sz="3200" dirty="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657012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  </a:t>
            </a:r>
            <a:r>
              <a:rPr lang="ru-RU" dirty="0" smtClean="0"/>
              <a:t>Разработка для </a:t>
            </a:r>
            <a:r>
              <a:rPr lang="en-US" dirty="0" smtClean="0"/>
              <a:t>Windows 8</a:t>
            </a:r>
            <a:endParaRPr lang="ru-RU" dirty="0"/>
          </a:p>
        </p:txBody>
      </p:sp>
      <p:sp>
        <p:nvSpPr>
          <p:cNvPr id="2" name="Content Placeholder 1"/>
          <p:cNvSpPr>
            <a:spLocks noGrp="1"/>
          </p:cNvSpPr>
          <p:nvPr>
            <p:ph idx="1"/>
          </p:nvPr>
        </p:nvSpPr>
        <p:spPr/>
        <p:txBody>
          <a:bodyPr/>
          <a:lstStyle/>
          <a:p>
            <a:r>
              <a:rPr lang="en-US" dirty="0" smtClean="0"/>
              <a:t>WPF</a:t>
            </a:r>
          </a:p>
          <a:p>
            <a:r>
              <a:rPr lang="en-US" dirty="0" smtClean="0"/>
              <a:t>Silverlight</a:t>
            </a:r>
          </a:p>
          <a:p>
            <a:r>
              <a:rPr lang="en-US" dirty="0" smtClean="0"/>
              <a:t>Windows Phone</a:t>
            </a:r>
          </a:p>
          <a:p>
            <a:r>
              <a:rPr lang="en-US" dirty="0" smtClean="0"/>
              <a:t>Web </a:t>
            </a:r>
            <a:r>
              <a:rPr lang="en-US" dirty="0" err="1" smtClean="0"/>
              <a:t>Dev</a:t>
            </a:r>
            <a:r>
              <a:rPr lang="ru-RU" dirty="0" smtClean="0"/>
              <a:t> (</a:t>
            </a:r>
            <a:r>
              <a:rPr lang="en-US" dirty="0" smtClean="0"/>
              <a:t>html/</a:t>
            </a:r>
            <a:r>
              <a:rPr lang="en-US" dirty="0" err="1" smtClean="0"/>
              <a:t>css</a:t>
            </a:r>
            <a:r>
              <a:rPr lang="en-US" dirty="0" smtClean="0"/>
              <a:t> + </a:t>
            </a:r>
            <a:r>
              <a:rPr lang="en-US" dirty="0" err="1" smtClean="0"/>
              <a:t>js</a:t>
            </a:r>
            <a:r>
              <a:rPr lang="ru-RU" dirty="0" smtClean="0"/>
              <a:t>)</a:t>
            </a:r>
            <a:endParaRPr lang="en-US" dirty="0" smtClean="0"/>
          </a:p>
          <a:p>
            <a:endParaRPr lang="en-US" dirty="0"/>
          </a:p>
        </p:txBody>
      </p:sp>
    </p:spTree>
    <p:extLst>
      <p:ext uri="{BB962C8B-B14F-4D97-AF65-F5344CB8AC3E}">
        <p14:creationId xmlns:p14="http://schemas.microsoft.com/office/powerpoint/2010/main" val="2623220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Windows 8</a:t>
            </a:r>
            <a:endParaRPr lang="ru-RU"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60" y="1221570"/>
            <a:ext cx="8191092" cy="3600480"/>
          </a:xfrm>
        </p:spPr>
      </p:pic>
    </p:spTree>
    <p:extLst>
      <p:ext uri="{BB962C8B-B14F-4D97-AF65-F5344CB8AC3E}">
        <p14:creationId xmlns:p14="http://schemas.microsoft.com/office/powerpoint/2010/main" val="796073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  </a:t>
            </a:r>
            <a:r>
              <a:rPr lang="en-US" dirty="0" err="1" smtClean="0"/>
              <a:t>WinRT</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484" y="1032021"/>
            <a:ext cx="7651020" cy="3970053"/>
          </a:xfrm>
          <a:prstGeom prst="rect">
            <a:avLst/>
          </a:prstGeom>
        </p:spPr>
      </p:pic>
    </p:spTree>
    <p:extLst>
      <p:ext uri="{BB962C8B-B14F-4D97-AF65-F5344CB8AC3E}">
        <p14:creationId xmlns:p14="http://schemas.microsoft.com/office/powerpoint/2010/main" val="1072796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436" y="321450"/>
            <a:ext cx="8461128" cy="720097"/>
          </a:xfrm>
        </p:spPr>
        <p:txBody>
          <a:bodyPr/>
          <a:lstStyle/>
          <a:p>
            <a:r>
              <a:rPr lang="en-US" dirty="0" smtClean="0"/>
              <a:t>  </a:t>
            </a:r>
            <a:r>
              <a:rPr lang="en-US" dirty="0" err="1" smtClean="0"/>
              <a:t>WinRT</a:t>
            </a:r>
            <a:endParaRPr lang="ru-RU" dirty="0"/>
          </a:p>
        </p:txBody>
      </p:sp>
      <p:sp>
        <p:nvSpPr>
          <p:cNvPr id="2" name="TextBox 1"/>
          <p:cNvSpPr txBox="1"/>
          <p:nvPr/>
        </p:nvSpPr>
        <p:spPr>
          <a:xfrm>
            <a:off x="611472" y="1401594"/>
            <a:ext cx="8371116" cy="3046988"/>
          </a:xfrm>
          <a:prstGeom prst="rect">
            <a:avLst/>
          </a:prstGeom>
          <a:noFill/>
        </p:spPr>
        <p:txBody>
          <a:bodyPr wrap="square" rtlCol="0">
            <a:spAutoFit/>
          </a:bodyPr>
          <a:lstStyle/>
          <a:p>
            <a:r>
              <a:rPr lang="ru-RU" sz="3200" dirty="0" smtClean="0">
                <a:solidFill>
                  <a:schemeClr val="accent1"/>
                </a:solidFill>
                <a:latin typeface="Segoe UI Light" pitchFamily="34" charset="0"/>
                <a:cs typeface="Segoe UI Light" pitchFamily="34" charset="0"/>
              </a:rPr>
              <a:t>Поддержка </a:t>
            </a:r>
            <a:r>
              <a:rPr lang="en-US" sz="3200" dirty="0" smtClean="0">
                <a:solidFill>
                  <a:schemeClr val="accent1"/>
                </a:solidFill>
                <a:latin typeface="Segoe UI Light" pitchFamily="34" charset="0"/>
                <a:cs typeface="Segoe UI Light" pitchFamily="34" charset="0"/>
              </a:rPr>
              <a:t>x86, ARM</a:t>
            </a:r>
          </a:p>
          <a:p>
            <a:r>
              <a:rPr lang="ru-RU" sz="3200" dirty="0" smtClean="0">
                <a:solidFill>
                  <a:schemeClr val="accent1"/>
                </a:solidFill>
                <a:latin typeface="Segoe UI Light" pitchFamily="34" charset="0"/>
                <a:cs typeface="Segoe UI Light" pitchFamily="34" charset="0"/>
              </a:rPr>
              <a:t>Доступен </a:t>
            </a:r>
            <a:r>
              <a:rPr lang="en-US" sz="3200" dirty="0" smtClean="0">
                <a:solidFill>
                  <a:schemeClr val="accent1"/>
                </a:solidFill>
                <a:latin typeface="Segoe UI Light" pitchFamily="34" charset="0"/>
                <a:cs typeface="Segoe UI Light" pitchFamily="34" charset="0"/>
              </a:rPr>
              <a:t>DirectX</a:t>
            </a:r>
            <a:endParaRPr lang="ru-RU" sz="3200" dirty="0" smtClean="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Основан </a:t>
            </a:r>
            <a:r>
              <a:rPr lang="ru-RU" sz="3200" dirty="0">
                <a:solidFill>
                  <a:schemeClr val="accent1"/>
                </a:solidFill>
                <a:latin typeface="Segoe UI Light" pitchFamily="34" charset="0"/>
                <a:cs typeface="Segoe UI Light" pitchFamily="34" charset="0"/>
              </a:rPr>
              <a:t>на </a:t>
            </a:r>
            <a:r>
              <a:rPr lang="en-US" sz="3200" dirty="0" smtClean="0">
                <a:solidFill>
                  <a:schemeClr val="accent1"/>
                </a:solidFill>
                <a:latin typeface="Segoe UI Light" pitchFamily="34" charset="0"/>
                <a:cs typeface="Segoe UI Light" pitchFamily="34" charset="0"/>
              </a:rPr>
              <a:t>COM</a:t>
            </a:r>
            <a:endParaRPr lang="ru-RU" sz="3200" dirty="0" smtClean="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Взял многое из </a:t>
            </a:r>
            <a:r>
              <a:rPr lang="en-US" sz="3200" dirty="0" smtClean="0">
                <a:solidFill>
                  <a:schemeClr val="accent1"/>
                </a:solidFill>
                <a:latin typeface="Segoe UI Light" pitchFamily="34" charset="0"/>
                <a:cs typeface="Segoe UI Light" pitchFamily="34" charset="0"/>
              </a:rPr>
              <a:t>.NET</a:t>
            </a:r>
            <a:endParaRPr lang="en-US" sz="3200" dirty="0">
              <a:solidFill>
                <a:schemeClr val="accent1"/>
              </a:solidFill>
              <a:latin typeface="Segoe UI Light" pitchFamily="34" charset="0"/>
              <a:cs typeface="Segoe UI Light" pitchFamily="34" charset="0"/>
            </a:endParaRPr>
          </a:p>
          <a:p>
            <a:r>
              <a:rPr lang="ru-RU" sz="3200" dirty="0" smtClean="0">
                <a:solidFill>
                  <a:schemeClr val="accent1"/>
                </a:solidFill>
                <a:latin typeface="Segoe UI Light" pitchFamily="34" charset="0"/>
                <a:cs typeface="Segoe UI Light" pitchFamily="34" charset="0"/>
              </a:rPr>
              <a:t>Объектно-ориентирован</a:t>
            </a:r>
          </a:p>
          <a:p>
            <a:r>
              <a:rPr lang="ru-RU" sz="3200" dirty="0" smtClean="0">
                <a:solidFill>
                  <a:schemeClr val="accent1"/>
                </a:solidFill>
                <a:latin typeface="Segoe UI Light" pitchFamily="34" charset="0"/>
                <a:cs typeface="Segoe UI Light" pitchFamily="34" charset="0"/>
              </a:rPr>
              <a:t>Асинхронный</a:t>
            </a:r>
            <a:endParaRPr lang="en-US" sz="3200" dirty="0" smtClean="0">
              <a:solidFill>
                <a:schemeClr val="accent1"/>
              </a:solidFill>
              <a:latin typeface="Segoe UI Light" pitchFamily="34" charset="0"/>
              <a:cs typeface="Segoe UI Light" pitchFamily="34" charset="0"/>
            </a:endParaRPr>
          </a:p>
        </p:txBody>
      </p:sp>
    </p:spTree>
    <p:extLst>
      <p:ext uri="{BB962C8B-B14F-4D97-AF65-F5344CB8AC3E}">
        <p14:creationId xmlns:p14="http://schemas.microsoft.com/office/powerpoint/2010/main" val="4233059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2664</TotalTime>
  <Words>463</Words>
  <Application>Microsoft Office PowerPoint</Application>
  <PresentationFormat>On-screen Show (16:9)</PresentationFormat>
  <Paragraphs>145</Paragraphs>
  <Slides>27</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Arial</vt:lpstr>
      <vt:lpstr>Segoe WP</vt:lpstr>
      <vt:lpstr>Calibri</vt:lpstr>
      <vt:lpstr>Segoe Light</vt:lpstr>
      <vt:lpstr>Wingdings</vt:lpstr>
      <vt:lpstr>Segoe UI Semibold</vt:lpstr>
      <vt:lpstr>Segoe UI</vt:lpstr>
      <vt:lpstr>Segoe UI Symbol</vt:lpstr>
      <vt:lpstr>Segoe UI Light</vt:lpstr>
      <vt:lpstr>Consolas</vt:lpstr>
      <vt:lpstr>Office Theme</vt:lpstr>
      <vt:lpstr>1_Office Theme</vt:lpstr>
      <vt:lpstr>Экосистема Windows 8 и практика разработки приложений </vt:lpstr>
      <vt:lpstr>Что такое Windows 8</vt:lpstr>
      <vt:lpstr>Что такое Windows 8</vt:lpstr>
      <vt:lpstr>Особенности Metro приложений</vt:lpstr>
      <vt:lpstr>«Умная» многозадачность</vt:lpstr>
      <vt:lpstr>  Разработка для Windows 8</vt:lpstr>
      <vt:lpstr>Windows 8</vt:lpstr>
      <vt:lpstr>  WinRT</vt:lpstr>
      <vt:lpstr>  WinRT</vt:lpstr>
      <vt:lpstr>WinRT – модель работы приложения</vt:lpstr>
      <vt:lpstr>WinRT - изолированность</vt:lpstr>
      <vt:lpstr>  WinRT - контракты</vt:lpstr>
      <vt:lpstr>WinRT – работа в фоне</vt:lpstr>
      <vt:lpstr>WinRT – работа в фоне</vt:lpstr>
      <vt:lpstr>WinRT – хранение данных</vt:lpstr>
      <vt:lpstr>WinRT – хранение данных</vt:lpstr>
      <vt:lpstr>Best practices</vt:lpstr>
      <vt:lpstr>Best practices</vt:lpstr>
      <vt:lpstr>Best practices</vt:lpstr>
      <vt:lpstr>Best practices</vt:lpstr>
      <vt:lpstr>Best practices</vt:lpstr>
      <vt:lpstr>Best practices</vt:lpstr>
      <vt:lpstr>Best practices</vt:lpstr>
      <vt:lpstr>Best practices</vt:lpstr>
      <vt:lpstr>Проблемы платформы</vt:lpstr>
      <vt:lpstr>Вопросы и ответы</vt:lpstr>
      <vt:lpstr>Спасибо за внимание!</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devlanfear</cp:lastModifiedBy>
  <cp:revision>282</cp:revision>
  <dcterms:created xsi:type="dcterms:W3CDTF">2012-03-27T06:37:55Z</dcterms:created>
  <dcterms:modified xsi:type="dcterms:W3CDTF">2012-09-20T05:30:34Z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