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6" r:id="rId3"/>
    <p:sldId id="269" r:id="rId4"/>
    <p:sldId id="270" r:id="rId5"/>
    <p:sldId id="271" r:id="rId6"/>
    <p:sldId id="272" r:id="rId7"/>
    <p:sldId id="274" r:id="rId8"/>
    <p:sldId id="276" r:id="rId9"/>
    <p:sldId id="277" r:id="rId10"/>
    <p:sldId id="278" r:id="rId11"/>
    <p:sldId id="279" r:id="rId12"/>
    <p:sldId id="258" r:id="rId13"/>
    <p:sldId id="281" r:id="rId14"/>
    <p:sldId id="28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948" y="5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22664E-A532-4DF4-9C39-12E94FD3864E}" type="datetimeFigureOut">
              <a:rPr lang="en-US" smtClean="0"/>
              <a:t>5/23/2015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0ECF7-4701-46CC-A634-6448B13B820E}" type="slidenum">
              <a:rPr lang="en-US" smtClean="0"/>
              <a:t>‹#›</a:t>
            </a:fld>
            <a:endParaRPr lang="en-US"/>
          </a:p>
        </p:txBody>
      </p:sp>
    </p:spTree>
    <p:extLst>
      <p:ext uri="{BB962C8B-B14F-4D97-AF65-F5344CB8AC3E}">
        <p14:creationId xmlns:p14="http://schemas.microsoft.com/office/powerpoint/2010/main" val="3941281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Back in the 90s when the post</a:t>
            </a:r>
            <a:r>
              <a:rPr lang="en-US" baseline="0" dirty="0" smtClean="0"/>
              <a:t> office was wrestling with this issue, </a:t>
            </a:r>
            <a:r>
              <a:rPr lang="en-US" dirty="0" smtClean="0"/>
              <a:t>we were also working on Machine Learning,</a:t>
            </a:r>
            <a:r>
              <a:rPr lang="en-US" baseline="0" dirty="0" smtClean="0"/>
              <a:t> starting in 1991 when Microsoft Research was formed. </a:t>
            </a:r>
            <a:endParaRPr lang="en-US" dirty="0" smtClean="0"/>
          </a:p>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r>
              <a:rPr lang="en-US" baseline="0" dirty="0" smtClean="0"/>
              <a:t>As early as 1999 they were using it to help create email filters by predicting which emails were junk, and which were relevant. </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smtClean="0"/>
              <a:t>And as John Platt mentions—it’s a key technology that Microsoft uses to develop its own software. In 2004. Machine learning was part of Microsoft’s search engine</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smtClean="0"/>
              <a:t>It is also used in Bing Maps as part of the traffic prediction service.</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smtClean="0"/>
              <a:t>And many people know about how it was a key technology to make Kinect a reality, letting computers track people’s gestures and sort through what’s relevant and what’s not. Like filtering out a dog in the background to see a player’s movements. </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smtClean="0"/>
              <a:t>And today, this technology that has been developed over decades is becoming available commercially as part of Azure</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baseline="0" dirty="0" smtClean="0"/>
          </a:p>
          <a:p>
            <a:pPr marL="0" marR="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baseline="0" dirty="0" smtClean="0"/>
              <a:t>It’s this depth of experience with machine learning, testing and refining over years, using it to develop pretty much all Microsoft products, that makes Microsoft’s solution so robust.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pPr/>
              <a:t>5/23/2015 10:37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33674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Let’s walk through how a machine learning solution comes to life, from setting up the environment to extracting insight. </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First, The Azure ops team, maybe already accustomed to managing storage accounts or provisioning Azure virtual machines, can get a machine learning environment set up right from the Azure Portal. They start by c</a:t>
            </a:r>
            <a:r>
              <a:rPr lang="en-US" dirty="0" smtClean="0">
                <a:solidFill>
                  <a:schemeClr val="tx1"/>
                </a:solidFill>
              </a:rPr>
              <a:t>reating</a:t>
            </a:r>
            <a:r>
              <a:rPr lang="en-US" baseline="0" dirty="0" smtClean="0">
                <a:solidFill>
                  <a:schemeClr val="tx1"/>
                </a:solidFill>
              </a:rPr>
              <a:t> an</a:t>
            </a:r>
            <a:r>
              <a:rPr lang="en-US" dirty="0" smtClean="0">
                <a:solidFill>
                  <a:schemeClr val="tx1"/>
                </a:solidFill>
              </a:rPr>
              <a:t> ML Studio workspace and dedicated</a:t>
            </a:r>
            <a:r>
              <a:rPr lang="en-US" baseline="0" dirty="0" smtClean="0">
                <a:solidFill>
                  <a:schemeClr val="tx1"/>
                </a:solidFill>
              </a:rPr>
              <a:t> storage account</a:t>
            </a:r>
            <a:r>
              <a:rPr lang="en-US" dirty="0" smtClean="0">
                <a:solidFill>
                  <a:schemeClr val="tx1"/>
                </a:solidFill>
              </a:rPr>
              <a:t> to get their data</a:t>
            </a:r>
            <a:r>
              <a:rPr lang="en-US" baseline="0" dirty="0" smtClean="0">
                <a:solidFill>
                  <a:schemeClr val="tx1"/>
                </a:solidFill>
              </a:rPr>
              <a:t> scientists up and running. </a:t>
            </a:r>
          </a:p>
          <a:p>
            <a:pPr marL="0" indent="0">
              <a:buFont typeface="Arial" panose="020B0604020202020204" pitchFamily="34" charset="0"/>
              <a:buNone/>
            </a:pPr>
            <a:r>
              <a:rPr lang="en-US" b="1" baseline="0" dirty="0" smtClean="0">
                <a:solidFill>
                  <a:schemeClr val="tx1"/>
                </a:solidFill>
              </a:rPr>
              <a:t>&lt;click&gt;</a:t>
            </a:r>
            <a:endParaRPr lang="en-US" b="1" dirty="0" smtClean="0">
              <a:solidFill>
                <a:schemeClr val="tx1"/>
              </a:solidFill>
            </a:endParaRPr>
          </a:p>
          <a:p>
            <a:endParaRPr lang="en-US" baseline="0" dirty="0" smtClean="0"/>
          </a:p>
          <a:p>
            <a:r>
              <a:rPr lang="en-US" dirty="0" smtClean="0"/>
              <a:t>When the Azure Ops team sets up the data</a:t>
            </a:r>
            <a:r>
              <a:rPr lang="en-US" baseline="0" dirty="0" smtClean="0"/>
              <a:t> scientist, she’ll get an email to her Windows Live account that gives her one-click to get started. </a:t>
            </a:r>
            <a:endParaRPr lang="en-US" baseline="0" dirty="0" smtClean="0">
              <a:solidFill>
                <a:schemeClr val="tx1"/>
              </a:solidFill>
            </a:endParaRPr>
          </a:p>
          <a:p>
            <a:pPr marL="0" lvl="0" indent="0">
              <a:buFont typeface="Arial" panose="020B0604020202020204" pitchFamily="34" charset="0"/>
              <a:buNone/>
            </a:pPr>
            <a:r>
              <a:rPr lang="en-US" baseline="0" dirty="0" smtClean="0">
                <a:solidFill>
                  <a:schemeClr val="tx1"/>
                </a:solidFill>
              </a:rPr>
              <a:t>The data scientist will then spend her time in ML Studio. From there, she can execute every step in the data science workflow. </a:t>
            </a:r>
          </a:p>
          <a:p>
            <a:pPr marL="506114" lvl="2" indent="-171450">
              <a:buFont typeface="Arial" panose="020B0604020202020204" pitchFamily="34" charset="0"/>
              <a:buChar char="•"/>
            </a:pPr>
            <a:r>
              <a:rPr lang="en-US" baseline="0" dirty="0" smtClean="0">
                <a:solidFill>
                  <a:schemeClr val="tx1"/>
                </a:solidFill>
              </a:rPr>
              <a:t>She can a</a:t>
            </a:r>
            <a:r>
              <a:rPr lang="en-US" dirty="0" smtClean="0">
                <a:solidFill>
                  <a:schemeClr val="tx1"/>
                </a:solidFill>
              </a:rPr>
              <a:t>ccess and prepare data</a:t>
            </a:r>
          </a:p>
          <a:p>
            <a:pPr marL="506114" lvl="2" indent="-171450">
              <a:buFont typeface="Arial" panose="020B0604020202020204" pitchFamily="34" charset="0"/>
              <a:buChar char="•"/>
            </a:pPr>
            <a:r>
              <a:rPr lang="en-US" dirty="0" smtClean="0">
                <a:solidFill>
                  <a:schemeClr val="tx1"/>
                </a:solidFill>
              </a:rPr>
              <a:t>Create, test and train models, as</a:t>
            </a:r>
            <a:r>
              <a:rPr lang="en-US" baseline="0" dirty="0" smtClean="0">
                <a:solidFill>
                  <a:schemeClr val="tx1"/>
                </a:solidFill>
              </a:rPr>
              <a:t> well as import her company’s proprietary models securely into her private workspace </a:t>
            </a:r>
          </a:p>
          <a:p>
            <a:pPr marL="506114" lvl="2" indent="-171450">
              <a:buFont typeface="Arial" panose="020B0604020202020204" pitchFamily="34" charset="0"/>
              <a:buChar char="•"/>
            </a:pPr>
            <a:r>
              <a:rPr lang="en-US" baseline="0" dirty="0" smtClean="0">
                <a:solidFill>
                  <a:schemeClr val="tx1"/>
                </a:solidFill>
              </a:rPr>
              <a:t>Work with R and over 300 of the most popular R packages along with Microsoft’s business class algorithms </a:t>
            </a:r>
            <a:endParaRPr lang="en-US" dirty="0" smtClean="0">
              <a:solidFill>
                <a:schemeClr val="tx1"/>
              </a:solidFill>
            </a:endParaRPr>
          </a:p>
          <a:p>
            <a:pPr marL="506114" lvl="2" indent="-171450">
              <a:buFont typeface="Arial" panose="020B0604020202020204" pitchFamily="34" charset="0"/>
              <a:buChar char="•"/>
            </a:pPr>
            <a:r>
              <a:rPr lang="en-US" dirty="0" smtClean="0">
                <a:solidFill>
                  <a:schemeClr val="tx1"/>
                </a:solidFill>
              </a:rPr>
              <a:t>Collaborate with colleagues</a:t>
            </a:r>
            <a:r>
              <a:rPr lang="en-US" baseline="0" dirty="0" smtClean="0">
                <a:solidFill>
                  <a:schemeClr val="tx1"/>
                </a:solidFill>
              </a:rPr>
              <a:t> within the office or across the globe as easy as clicking “share my workspace” </a:t>
            </a:r>
          </a:p>
          <a:p>
            <a:pPr marL="506114" lvl="2" indent="-171450">
              <a:buFont typeface="Arial" panose="020B0604020202020204" pitchFamily="34" charset="0"/>
              <a:buChar char="•"/>
            </a:pPr>
            <a:r>
              <a:rPr lang="en-US" baseline="0" dirty="0" smtClean="0">
                <a:solidFill>
                  <a:schemeClr val="tx1"/>
                </a:solidFill>
              </a:rPr>
              <a:t>Deploy models within minutes rather than weeks or months </a:t>
            </a:r>
            <a:endParaRPr lang="en-US" dirty="0" smtClean="0">
              <a:solidFill>
                <a:schemeClr val="tx1"/>
              </a:solidFill>
            </a:endParaRPr>
          </a:p>
          <a:p>
            <a:r>
              <a:rPr lang="en-US" b="1" baseline="0" dirty="0" smtClean="0">
                <a:solidFill>
                  <a:schemeClr val="tx1"/>
                </a:solidFill>
              </a:rPr>
              <a:t>&lt;click&gt;</a:t>
            </a:r>
            <a:endParaRPr lang="en-US" baseline="0" dirty="0" smtClean="0"/>
          </a:p>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smtClean="0"/>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And the data scientist has her choice of what data she wants to pull into her models. She can access data already in Azure, query across Big Data in </a:t>
            </a:r>
            <a:r>
              <a:rPr lang="en-US" baseline="0" dirty="0" err="1" smtClean="0"/>
              <a:t>HDInsight</a:t>
            </a:r>
            <a:r>
              <a:rPr lang="en-US" baseline="0" dirty="0" smtClean="0"/>
              <a:t>, or pull datasets in right from her desktop. </a:t>
            </a:r>
          </a:p>
          <a:p>
            <a:pPr marL="0" marR="0" indent="0" algn="l" defTabSz="932742" rtl="0" eaLnBrk="1" fontAlgn="auto" latinLnBrk="0" hangingPunct="1">
              <a:lnSpc>
                <a:spcPct val="90000"/>
              </a:lnSpc>
              <a:spcBef>
                <a:spcPts val="0"/>
              </a:spcBef>
              <a:spcAft>
                <a:spcPts val="340"/>
              </a:spcAft>
              <a:buClrTx/>
              <a:buSzTx/>
              <a:buFontTx/>
              <a:buNone/>
              <a:tabLst/>
              <a:defRPr/>
            </a:pPr>
            <a:r>
              <a:rPr lang="en-US" b="1" baseline="0" dirty="0" smtClean="0">
                <a:solidFill>
                  <a:schemeClr val="tx1"/>
                </a:solidFill>
              </a:rPr>
              <a:t>&lt;click&gt;</a:t>
            </a:r>
            <a:endParaRPr lang="en-US" baseline="0" dirty="0" smtClean="0"/>
          </a:p>
          <a:p>
            <a:endParaRPr lang="en-US" baseline="0" dirty="0" smtClean="0"/>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Once the data scientist is ready to publish, she signals the Azure Ops team. This is when tested models become available to developers via the API service. </a:t>
            </a:r>
          </a:p>
          <a:p>
            <a:pPr marL="0" marR="0" indent="0" algn="l" defTabSz="932742" rtl="0" eaLnBrk="1" fontAlgn="auto" latinLnBrk="0" hangingPunct="1">
              <a:lnSpc>
                <a:spcPct val="90000"/>
              </a:lnSpc>
              <a:spcBef>
                <a:spcPts val="0"/>
              </a:spcBef>
              <a:spcAft>
                <a:spcPts val="340"/>
              </a:spcAft>
              <a:buClrTx/>
              <a:buSzTx/>
              <a:buFontTx/>
              <a:buNone/>
              <a:tabLst/>
              <a:defRPr/>
            </a:pPr>
            <a:r>
              <a:rPr lang="en-US" b="1" baseline="0" dirty="0" smtClean="0">
                <a:solidFill>
                  <a:schemeClr val="tx1"/>
                </a:solidFill>
              </a:rPr>
              <a:t>&lt;click&gt;</a:t>
            </a:r>
            <a:endParaRPr lang="en-US" baseline="0" dirty="0" smtClean="0"/>
          </a:p>
          <a:p>
            <a:endParaRPr lang="en-US" baseline="0" dirty="0" smtClean="0"/>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smtClean="0"/>
              <a:t>The Azure ops team then uses the ML API service to deploy the model in minutes, making it accessible to developers. </a:t>
            </a:r>
          </a:p>
          <a:p>
            <a:pPr marL="0" marR="0" indent="0" algn="l" defTabSz="932742" rtl="0" eaLnBrk="1" fontAlgn="auto" latinLnBrk="0" hangingPunct="1">
              <a:lnSpc>
                <a:spcPct val="90000"/>
              </a:lnSpc>
              <a:spcBef>
                <a:spcPts val="0"/>
              </a:spcBef>
              <a:spcAft>
                <a:spcPts val="340"/>
              </a:spcAft>
              <a:buClrTx/>
              <a:buSzTx/>
              <a:buFontTx/>
              <a:buNone/>
              <a:tabLst/>
              <a:defRPr/>
            </a:pPr>
            <a:r>
              <a:rPr lang="en-US" b="1" baseline="0" dirty="0" smtClean="0">
                <a:solidFill>
                  <a:schemeClr val="tx1"/>
                </a:solidFill>
              </a:rPr>
              <a:t>&lt;click&gt;</a:t>
            </a:r>
            <a:endParaRPr lang="en-US" baseline="0" dirty="0" smtClean="0"/>
          </a:p>
          <a:p>
            <a:pPr marL="0" marR="0" indent="0" algn="l" defTabSz="932742" rtl="0" eaLnBrk="1" fontAlgn="auto" latinLnBrk="0" hangingPunct="1">
              <a:lnSpc>
                <a:spcPct val="90000"/>
              </a:lnSpc>
              <a:spcBef>
                <a:spcPts val="0"/>
              </a:spcBef>
              <a:spcAft>
                <a:spcPts val="340"/>
              </a:spcAft>
              <a:buClrTx/>
              <a:buSzTx/>
              <a:buFontTx/>
              <a:buNone/>
              <a:tabLst/>
              <a:defRPr/>
            </a:pPr>
            <a:endParaRPr lang="en-US" baseline="0" dirty="0" smtClean="0"/>
          </a:p>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The developer can surface the model in apps,</a:t>
            </a:r>
            <a:r>
              <a:rPr lang="en-US" baseline="0" dirty="0" smtClean="0"/>
              <a:t> by simply grabbing auto-generated code and dropping it in. Then business users can access results, from anywhere, on any device. And any model updates simply refresh the model in production with no new development work needed. </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solidFill>
                  <a:prstClr val="black"/>
                </a:solidFill>
              </a:rPr>
              <a:pPr/>
              <a:t>5/23/2015 10:42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490348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4" descr="http://www.sqlsaturday.com/images/sqlsat377_web.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73884" y="5746374"/>
            <a:ext cx="2028070" cy="988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7303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40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5105963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9863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01930" y="1189176"/>
            <a:ext cx="8741880" cy="2018835"/>
          </a:xfrm>
        </p:spPr>
        <p:txBody>
          <a:bodyPr/>
          <a:lstStyle>
            <a:lvl1pPr marL="0" indent="0">
              <a:buNone/>
              <a:defRPr/>
            </a:lvl1pPr>
            <a:lvl2pPr marL="21011" indent="0">
              <a:buNone/>
              <a:defRPr sz="1471"/>
            </a:lvl2pPr>
            <a:lvl3pPr marL="164588" indent="0">
              <a:buNone/>
              <a:defRPr sz="1471"/>
            </a:lvl3pPr>
            <a:lvl4pPr marL="350187" indent="0">
              <a:buNone/>
              <a:defRPr sz="1324"/>
            </a:lvl4pPr>
            <a:lvl5pPr marL="543957" indent="0">
              <a:buNone/>
              <a:defRPr sz="132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3181074" y="6586705"/>
            <a:ext cx="2781852"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72" spc="110" dirty="0" smtClean="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14146135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Content Bullete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168" y="1558"/>
          <a:ext cx="1167" cy="1556"/>
        </p:xfrm>
        <a:graphic>
          <a:graphicData uri="http://schemas.openxmlformats.org/presentationml/2006/ole">
            <mc:AlternateContent xmlns:mc="http://schemas.openxmlformats.org/markup-compatibility/2006">
              <mc:Choice xmlns:v="urn:schemas-microsoft-com:vml" Requires="v">
                <p:oleObj spid="_x0000_s2067" name="think-cell Slide" r:id="rId4" imgW="6350000" imgH="6350000" progId="">
                  <p:embed/>
                </p:oleObj>
              </mc:Choice>
              <mc:Fallback>
                <p:oleObj name="think-cell Slide" r:id="rId4" imgW="6350000" imgH="63500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 y="1558"/>
                        <a:ext cx="1167"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01695" y="291103"/>
            <a:ext cx="8740376" cy="896518"/>
          </a:xfrm>
        </p:spPr>
        <p:txBody>
          <a:bodyPr/>
          <a:lstStyle>
            <a:lvl1pPr>
              <a:defRPr sz="4265">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01930" y="1663938"/>
            <a:ext cx="8067823" cy="4902995"/>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264564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http://greenbag.ru/sites/default/files/photos/golden_09b.jpg"/>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556719" y="-41792"/>
            <a:ext cx="1417459" cy="14174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6728" y="6072791"/>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1028" name="Picture 4" descr="http://www.sqlsaturday.com/images/sqlsat377_web.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221518" y="6036223"/>
            <a:ext cx="1635617" cy="797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tags" Target="../tags/tag3.xml"/><Relationship Id="rId7" Type="http://schemas.openxmlformats.org/officeDocument/2006/relationships/image" Target="../media/image5.emf"/><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2.xml"/><Relationship Id="rId4" Type="http://schemas.openxmlformats.org/officeDocument/2006/relationships/slideLayout" Target="../slideLayouts/slideLayout9.xml"/><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habrahabr.ru/company/microsoft/blog/254637/" TargetMode="External"/><Relationship Id="rId2" Type="http://schemas.openxmlformats.org/officeDocument/2006/relationships/hyperlink" Target="http://blogs.msdn.com/b/microsoft_press/archive/2015/04/15/free-ebook-microsoft-azure-essentials-azure-machine-learning.aspx" TargetMode="External"/><Relationship Id="rId1" Type="http://schemas.openxmlformats.org/officeDocument/2006/relationships/slideLayout" Target="../slideLayouts/slideLayout4.xml"/><Relationship Id="rId5" Type="http://schemas.openxmlformats.org/officeDocument/2006/relationships/hyperlink" Target="https://channel9.msdn.com/Tags/machine+learning" TargetMode="External"/><Relationship Id="rId4" Type="http://schemas.openxmlformats.org/officeDocument/2006/relationships/hyperlink" Target="http://azure.microsoft.com/uk-ua/services/machine-learn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bx3TuEeNpnc" TargetMode="External"/><Relationship Id="rId2" Type="http://schemas.openxmlformats.org/officeDocument/2006/relationships/hyperlink" Target="http://www.skype.com/en/translator-pre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376568"/>
            <a:ext cx="8311240" cy="1470025"/>
          </a:xfrm>
        </p:spPr>
        <p:txBody>
          <a:bodyPr>
            <a:normAutofit fontScale="90000"/>
          </a:bodyPr>
          <a:lstStyle/>
          <a:p>
            <a:r>
              <a:rPr lang="en-US" b="1" dirty="0"/>
              <a:t>Introduction to Azure Machine Learning and Data Mining algorithms</a:t>
            </a:r>
            <a:endParaRPr lang="en-US" dirty="0"/>
          </a:p>
        </p:txBody>
      </p:sp>
      <p:sp>
        <p:nvSpPr>
          <p:cNvPr id="3" name="Subtitle 2"/>
          <p:cNvSpPr>
            <a:spLocks noGrp="1"/>
          </p:cNvSpPr>
          <p:nvPr>
            <p:ph type="subTitle" idx="1"/>
          </p:nvPr>
        </p:nvSpPr>
        <p:spPr>
          <a:xfrm>
            <a:off x="458408" y="2067525"/>
            <a:ext cx="7925349" cy="1752600"/>
          </a:xfrm>
        </p:spPr>
        <p:txBody>
          <a:bodyPr>
            <a:normAutofit fontScale="55000" lnSpcReduction="20000"/>
          </a:bodyPr>
          <a:lstStyle/>
          <a:p>
            <a:endParaRPr lang="en-US" dirty="0" smtClean="0"/>
          </a:p>
          <a:p>
            <a:endParaRPr lang="en-US" dirty="0" smtClean="0"/>
          </a:p>
          <a:p>
            <a:r>
              <a:rPr lang="en-US" b="1" dirty="0" smtClean="0"/>
              <a:t>Oleksandr </a:t>
            </a:r>
            <a:r>
              <a:rPr lang="en-US" b="1" dirty="0" err="1" smtClean="0"/>
              <a:t>Krakovetskyi</a:t>
            </a:r>
            <a:endParaRPr lang="en-US" b="1" dirty="0" smtClean="0"/>
          </a:p>
          <a:p>
            <a:r>
              <a:rPr lang="en-US" dirty="0" smtClean="0"/>
              <a:t>CEO, DevRain Solutions</a:t>
            </a:r>
          </a:p>
          <a:p>
            <a:r>
              <a:rPr lang="en-US" dirty="0" smtClean="0"/>
              <a:t>PhD, Microsoft Regional Director</a:t>
            </a:r>
          </a:p>
          <a:p>
            <a:r>
              <a:rPr lang="en-US" dirty="0" smtClean="0"/>
              <a:t>@</a:t>
            </a:r>
            <a:r>
              <a:rPr lang="en-US" dirty="0" err="1" smtClean="0"/>
              <a:t>msugvnua</a:t>
            </a:r>
            <a:r>
              <a:rPr lang="en-US" dirty="0" smtClean="0"/>
              <a:t>, alex.krakovetskiy@devrain.com</a:t>
            </a:r>
          </a:p>
        </p:txBody>
      </p:sp>
    </p:spTree>
    <p:extLst>
      <p:ext uri="{BB962C8B-B14F-4D97-AF65-F5344CB8AC3E}">
        <p14:creationId xmlns:p14="http://schemas.microsoft.com/office/powerpoint/2010/main" val="3260678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Algorithms</a:t>
            </a:r>
            <a:endParaRPr lang="en-US" dirty="0"/>
          </a:p>
        </p:txBody>
      </p:sp>
      <p:graphicFrame>
        <p:nvGraphicFramePr>
          <p:cNvPr id="4" name="Content Placeholder 3"/>
          <p:cNvGraphicFramePr>
            <a:graphicFrameLocks/>
          </p:cNvGraphicFramePr>
          <p:nvPr>
            <p:extLst/>
          </p:nvPr>
        </p:nvGraphicFramePr>
        <p:xfrm>
          <a:off x="874248" y="1901343"/>
          <a:ext cx="7451531" cy="3298097"/>
        </p:xfrm>
        <a:graphic>
          <a:graphicData uri="http://schemas.openxmlformats.org/drawingml/2006/table">
            <a:tbl>
              <a:tblPr firstRow="1" bandRow="1">
                <a:tableStyleId>{5C22544A-7EE6-4342-B048-85BDC9FD1C3A}</a:tableStyleId>
              </a:tblPr>
              <a:tblGrid>
                <a:gridCol w="1932916">
                  <a:extLst>
                    <a:ext uri="{9D8B030D-6E8A-4147-A177-3AD203B41FA5}">
                      <a16:colId xmlns="" xmlns:a16="http://schemas.microsoft.com/office/drawing/2014/main" val="20000"/>
                    </a:ext>
                  </a:extLst>
                </a:gridCol>
                <a:gridCol w="1764836">
                  <a:extLst>
                    <a:ext uri="{9D8B030D-6E8A-4147-A177-3AD203B41FA5}">
                      <a16:colId xmlns="" xmlns:a16="http://schemas.microsoft.com/office/drawing/2014/main" val="20001"/>
                    </a:ext>
                  </a:extLst>
                </a:gridCol>
                <a:gridCol w="2100996">
                  <a:extLst>
                    <a:ext uri="{9D8B030D-6E8A-4147-A177-3AD203B41FA5}">
                      <a16:colId xmlns="" xmlns:a16="http://schemas.microsoft.com/office/drawing/2014/main" val="20002"/>
                    </a:ext>
                  </a:extLst>
                </a:gridCol>
                <a:gridCol w="1652783">
                  <a:extLst>
                    <a:ext uri="{9D8B030D-6E8A-4147-A177-3AD203B41FA5}">
                      <a16:colId xmlns="" xmlns:a16="http://schemas.microsoft.com/office/drawing/2014/main" val="20003"/>
                    </a:ext>
                  </a:extLst>
                </a:gridCol>
              </a:tblGrid>
              <a:tr h="672319">
                <a:tc>
                  <a:txBody>
                    <a:bodyPr/>
                    <a:lstStyle/>
                    <a:p>
                      <a:r>
                        <a:rPr lang="en-US" sz="1300" dirty="0" smtClean="0"/>
                        <a:t>Algorithm</a:t>
                      </a:r>
                      <a:endParaRPr lang="en-US" sz="1300" dirty="0"/>
                    </a:p>
                  </a:txBody>
                  <a:tcPr marL="67232" marR="67232" marT="33616" marB="33616"/>
                </a:tc>
                <a:tc>
                  <a:txBody>
                    <a:bodyPr/>
                    <a:lstStyle/>
                    <a:p>
                      <a:r>
                        <a:rPr lang="en-US" sz="1300" dirty="0" smtClean="0"/>
                        <a:t>Binary Classification in Azure ML</a:t>
                      </a:r>
                      <a:endParaRPr lang="en-US" sz="1300" dirty="0"/>
                    </a:p>
                  </a:txBody>
                  <a:tcPr marL="67232" marR="67232" marT="33616" marB="33616"/>
                </a:tc>
                <a:tc>
                  <a:txBody>
                    <a:bodyPr/>
                    <a:lstStyle/>
                    <a:p>
                      <a:r>
                        <a:rPr lang="en-US" sz="1300" dirty="0" smtClean="0"/>
                        <a:t>Multiclass Classification in </a:t>
                      </a:r>
                      <a:r>
                        <a:rPr lang="en-US" sz="1300" dirty="0" err="1" smtClean="0"/>
                        <a:t>AzureML</a:t>
                      </a:r>
                      <a:endParaRPr lang="en-US" sz="1300" dirty="0"/>
                    </a:p>
                  </a:txBody>
                  <a:tcPr marL="67232" marR="67232" marT="33616" marB="33616"/>
                </a:tc>
                <a:tc>
                  <a:txBody>
                    <a:bodyPr/>
                    <a:lstStyle/>
                    <a:p>
                      <a:r>
                        <a:rPr lang="en-US" sz="1300" dirty="0" smtClean="0"/>
                        <a:t>Regression in Azure</a:t>
                      </a:r>
                      <a:r>
                        <a:rPr lang="en-US" sz="1300" baseline="0" dirty="0" smtClean="0"/>
                        <a:t> ML</a:t>
                      </a:r>
                      <a:endParaRPr lang="en-US" sz="1300" dirty="0"/>
                    </a:p>
                  </a:txBody>
                  <a:tcPr marL="67232" marR="67232" marT="33616" marB="33616"/>
                </a:tc>
                <a:extLst>
                  <a:ext uri="{0D108BD9-81ED-4DB2-BD59-A6C34878D82A}">
                    <a16:rowId xmlns="" xmlns:a16="http://schemas.microsoft.com/office/drawing/2014/main" val="10000"/>
                  </a:ext>
                </a:extLst>
              </a:tr>
              <a:tr h="470623">
                <a:tc>
                  <a:txBody>
                    <a:bodyPr/>
                    <a:lstStyle/>
                    <a:p>
                      <a:r>
                        <a:rPr lang="en-US" sz="1300" dirty="0" smtClean="0"/>
                        <a:t>Logistic Regression</a:t>
                      </a:r>
                      <a:endParaRPr lang="en-US" sz="1300" dirty="0"/>
                    </a:p>
                  </a:txBody>
                  <a:tcPr marL="67232" marR="67232" marT="33616" marB="33616"/>
                </a:tc>
                <a:tc>
                  <a:txBody>
                    <a:bodyPr/>
                    <a:lstStyle/>
                    <a:p>
                      <a:r>
                        <a:rPr lang="en-US" sz="1300" dirty="0" smtClean="0"/>
                        <a:t>Two-class logistic regression</a:t>
                      </a:r>
                      <a:endParaRPr lang="en-US" sz="1300" dirty="0"/>
                    </a:p>
                  </a:txBody>
                  <a:tcPr marL="67232" marR="67232" marT="33616" marB="33616"/>
                </a:tc>
                <a:tc>
                  <a:txBody>
                    <a:bodyPr/>
                    <a:lstStyle/>
                    <a:p>
                      <a:r>
                        <a:rPr lang="en-US" sz="1300" dirty="0" smtClean="0"/>
                        <a:t>Multiclass Logistic Regression</a:t>
                      </a:r>
                      <a:endParaRPr lang="en-US" sz="1300" dirty="0"/>
                    </a:p>
                  </a:txBody>
                  <a:tcPr marL="67232" marR="67232" marT="33616" marB="33616"/>
                </a:tc>
                <a:tc>
                  <a:txBody>
                    <a:bodyPr/>
                    <a:lstStyle/>
                    <a:p>
                      <a:endParaRPr lang="en-US" sz="1300"/>
                    </a:p>
                  </a:txBody>
                  <a:tcPr marL="67232" marR="67232" marT="33616" marB="33616"/>
                </a:tc>
                <a:extLst>
                  <a:ext uri="{0D108BD9-81ED-4DB2-BD59-A6C34878D82A}">
                    <a16:rowId xmlns="" xmlns:a16="http://schemas.microsoft.com/office/drawing/2014/main" val="10001"/>
                  </a:ext>
                </a:extLst>
              </a:tr>
              <a:tr h="272663">
                <a:tc>
                  <a:txBody>
                    <a:bodyPr/>
                    <a:lstStyle/>
                    <a:p>
                      <a:r>
                        <a:rPr lang="en-US" sz="1300" dirty="0" smtClean="0"/>
                        <a:t>Linear Regression</a:t>
                      </a:r>
                      <a:endParaRPr lang="en-US" sz="1300" dirty="0"/>
                    </a:p>
                  </a:txBody>
                  <a:tcPr marL="67232" marR="67232" marT="33616" marB="33616"/>
                </a:tc>
                <a:tc>
                  <a:txBody>
                    <a:bodyPr/>
                    <a:lstStyle/>
                    <a:p>
                      <a:endParaRPr lang="en-US" sz="1300" dirty="0"/>
                    </a:p>
                  </a:txBody>
                  <a:tcPr marL="67232" marR="67232" marT="33616" marB="33616"/>
                </a:tc>
                <a:tc>
                  <a:txBody>
                    <a:bodyPr/>
                    <a:lstStyle/>
                    <a:p>
                      <a:endParaRPr lang="en-US" sz="1300" dirty="0"/>
                    </a:p>
                  </a:txBody>
                  <a:tcPr marL="67232" marR="67232" marT="33616" marB="33616"/>
                </a:tc>
                <a:tc>
                  <a:txBody>
                    <a:bodyPr/>
                    <a:lstStyle/>
                    <a:p>
                      <a:r>
                        <a:rPr lang="en-US" sz="1300" dirty="0" smtClean="0"/>
                        <a:t>Linear Regression</a:t>
                      </a:r>
                      <a:endParaRPr lang="en-US" sz="1300" dirty="0"/>
                    </a:p>
                  </a:txBody>
                  <a:tcPr marL="67232" marR="67232" marT="33616" marB="33616"/>
                </a:tc>
                <a:extLst>
                  <a:ext uri="{0D108BD9-81ED-4DB2-BD59-A6C34878D82A}">
                    <a16:rowId xmlns="" xmlns:a16="http://schemas.microsoft.com/office/drawing/2014/main" val="10002"/>
                  </a:ext>
                </a:extLst>
              </a:tr>
              <a:tr h="470623">
                <a:tc>
                  <a:txBody>
                    <a:bodyPr/>
                    <a:lstStyle/>
                    <a:p>
                      <a:r>
                        <a:rPr lang="en-US" sz="1300" dirty="0" smtClean="0"/>
                        <a:t>Support Vector Machine</a:t>
                      </a:r>
                      <a:endParaRPr lang="en-US" sz="1300" dirty="0"/>
                    </a:p>
                  </a:txBody>
                  <a:tcPr marL="67232" marR="67232" marT="33616" marB="33616"/>
                </a:tc>
                <a:tc>
                  <a:txBody>
                    <a:bodyPr/>
                    <a:lstStyle/>
                    <a:p>
                      <a:r>
                        <a:rPr lang="en-US" sz="1300" dirty="0" smtClean="0"/>
                        <a:t>Two-class support vector machine</a:t>
                      </a:r>
                      <a:endParaRPr lang="en-US" sz="1300" dirty="0"/>
                    </a:p>
                  </a:txBody>
                  <a:tcPr marL="67232" marR="67232" marT="33616" marB="33616"/>
                </a:tc>
                <a:tc>
                  <a:txBody>
                    <a:bodyPr/>
                    <a:lstStyle/>
                    <a:p>
                      <a:r>
                        <a:rPr lang="en-US" sz="1300" dirty="0" smtClean="0"/>
                        <a:t>One-vs-all</a:t>
                      </a:r>
                      <a:r>
                        <a:rPr lang="en-US" sz="1300" baseline="0" dirty="0" smtClean="0"/>
                        <a:t> + support vector machine</a:t>
                      </a:r>
                      <a:endParaRPr lang="en-US" sz="1300" dirty="0"/>
                    </a:p>
                  </a:txBody>
                  <a:tcPr marL="67232" marR="67232" marT="33616" marB="33616"/>
                </a:tc>
                <a:tc>
                  <a:txBody>
                    <a:bodyPr/>
                    <a:lstStyle/>
                    <a:p>
                      <a:endParaRPr lang="en-US" sz="1300" dirty="0"/>
                    </a:p>
                  </a:txBody>
                  <a:tcPr marL="67232" marR="67232" marT="33616" marB="33616"/>
                </a:tc>
                <a:extLst>
                  <a:ext uri="{0D108BD9-81ED-4DB2-BD59-A6C34878D82A}">
                    <a16:rowId xmlns="" xmlns:a16="http://schemas.microsoft.com/office/drawing/2014/main" val="10003"/>
                  </a:ext>
                </a:extLst>
              </a:tr>
              <a:tr h="470623">
                <a:tc>
                  <a:txBody>
                    <a:bodyPr/>
                    <a:lstStyle/>
                    <a:p>
                      <a:r>
                        <a:rPr lang="en-US" sz="1300" dirty="0" smtClean="0"/>
                        <a:t>Decision</a:t>
                      </a:r>
                      <a:r>
                        <a:rPr lang="en-US" sz="1300" baseline="0" dirty="0" smtClean="0"/>
                        <a:t> Tree</a:t>
                      </a:r>
                      <a:endParaRPr lang="en-US" sz="1300" dirty="0"/>
                    </a:p>
                  </a:txBody>
                  <a:tcPr marL="67232" marR="67232" marT="33616" marB="33616"/>
                </a:tc>
                <a:tc>
                  <a:txBody>
                    <a:bodyPr/>
                    <a:lstStyle/>
                    <a:p>
                      <a:r>
                        <a:rPr lang="en-US" sz="1300" dirty="0" smtClean="0"/>
                        <a:t>Two-class boosted decision tree</a:t>
                      </a:r>
                      <a:endParaRPr lang="en-US" sz="1300" dirty="0"/>
                    </a:p>
                  </a:txBody>
                  <a:tcPr marL="67232" marR="67232" marT="33616" marB="33616"/>
                </a:tc>
                <a:tc>
                  <a:txBody>
                    <a:bodyPr/>
                    <a:lstStyle/>
                    <a:p>
                      <a:r>
                        <a:rPr lang="en-US" sz="1300" dirty="0" smtClean="0"/>
                        <a:t>One-vs-all</a:t>
                      </a:r>
                      <a:r>
                        <a:rPr lang="en-US" sz="1300" baseline="0" dirty="0" smtClean="0"/>
                        <a:t> + boosted decision tree</a:t>
                      </a:r>
                      <a:endParaRPr lang="en-US" sz="1300" dirty="0"/>
                    </a:p>
                  </a:txBody>
                  <a:tcPr marL="67232" marR="67232" marT="33616" marB="33616"/>
                </a:tc>
                <a:tc>
                  <a:txBody>
                    <a:bodyPr/>
                    <a:lstStyle/>
                    <a:p>
                      <a:r>
                        <a:rPr lang="en-US" sz="1300" dirty="0" smtClean="0"/>
                        <a:t>Boosted decision tree regression</a:t>
                      </a:r>
                      <a:endParaRPr lang="en-US" sz="1300" dirty="0"/>
                    </a:p>
                  </a:txBody>
                  <a:tcPr marL="67232" marR="67232" marT="33616" marB="33616"/>
                </a:tc>
                <a:extLst>
                  <a:ext uri="{0D108BD9-81ED-4DB2-BD59-A6C34878D82A}">
                    <a16:rowId xmlns="" xmlns:a16="http://schemas.microsoft.com/office/drawing/2014/main" val="10004"/>
                  </a:ext>
                </a:extLst>
              </a:tr>
              <a:tr h="470623">
                <a:tc>
                  <a:txBody>
                    <a:bodyPr/>
                    <a:lstStyle/>
                    <a:p>
                      <a:r>
                        <a:rPr lang="en-US" sz="1300" dirty="0" smtClean="0"/>
                        <a:t>Neural Network</a:t>
                      </a:r>
                      <a:endParaRPr lang="en-US" sz="1300" dirty="0"/>
                    </a:p>
                  </a:txBody>
                  <a:tcPr marL="67232" marR="67232" marT="33616" marB="33616"/>
                </a:tc>
                <a:tc>
                  <a:txBody>
                    <a:bodyPr/>
                    <a:lstStyle/>
                    <a:p>
                      <a:r>
                        <a:rPr lang="en-US" sz="1300" dirty="0" smtClean="0"/>
                        <a:t>Two-class</a:t>
                      </a:r>
                      <a:r>
                        <a:rPr lang="en-US" sz="1300" baseline="0" dirty="0" smtClean="0"/>
                        <a:t> neural network</a:t>
                      </a:r>
                      <a:endParaRPr lang="en-US" sz="1300" dirty="0"/>
                    </a:p>
                  </a:txBody>
                  <a:tcPr marL="67232" marR="67232" marT="33616" marB="33616"/>
                </a:tc>
                <a:tc>
                  <a:txBody>
                    <a:bodyPr/>
                    <a:lstStyle/>
                    <a:p>
                      <a:r>
                        <a:rPr lang="en-US" sz="1300" dirty="0" smtClean="0"/>
                        <a:t>Multiclass neural network</a:t>
                      </a:r>
                      <a:endParaRPr lang="en-US" sz="1300" dirty="0"/>
                    </a:p>
                  </a:txBody>
                  <a:tcPr marL="67232" marR="67232" marT="33616" marB="33616"/>
                </a:tc>
                <a:tc>
                  <a:txBody>
                    <a:bodyPr/>
                    <a:lstStyle/>
                    <a:p>
                      <a:r>
                        <a:rPr lang="en-US" sz="1300" dirty="0" smtClean="0"/>
                        <a:t>Neural</a:t>
                      </a:r>
                      <a:r>
                        <a:rPr lang="en-US" sz="1300" baseline="0" dirty="0" smtClean="0"/>
                        <a:t> network regression</a:t>
                      </a:r>
                      <a:endParaRPr lang="en-US" sz="1300" dirty="0"/>
                    </a:p>
                  </a:txBody>
                  <a:tcPr marL="67232" marR="67232" marT="33616" marB="33616"/>
                </a:tc>
                <a:extLst>
                  <a:ext uri="{0D108BD9-81ED-4DB2-BD59-A6C34878D82A}">
                    <a16:rowId xmlns="" xmlns:a16="http://schemas.microsoft.com/office/drawing/2014/main" val="10005"/>
                  </a:ext>
                </a:extLst>
              </a:tr>
              <a:tr h="470623">
                <a:tc>
                  <a:txBody>
                    <a:bodyPr/>
                    <a:lstStyle/>
                    <a:p>
                      <a:r>
                        <a:rPr lang="en-US" sz="1300" dirty="0" smtClean="0"/>
                        <a:t>Random Forest</a:t>
                      </a:r>
                      <a:endParaRPr lang="en-US" sz="1300" dirty="0"/>
                    </a:p>
                  </a:txBody>
                  <a:tcPr marL="67232" marR="67232" marT="33616" marB="33616"/>
                </a:tc>
                <a:tc>
                  <a:txBody>
                    <a:bodyPr/>
                    <a:lstStyle/>
                    <a:p>
                      <a:r>
                        <a:rPr lang="en-US" sz="1300" dirty="0" smtClean="0"/>
                        <a:t>Two-class decision forest</a:t>
                      </a:r>
                      <a:endParaRPr lang="en-US" sz="1300" dirty="0"/>
                    </a:p>
                  </a:txBody>
                  <a:tcPr marL="67232" marR="67232" marT="33616" marB="33616"/>
                </a:tc>
                <a:tc>
                  <a:txBody>
                    <a:bodyPr/>
                    <a:lstStyle/>
                    <a:p>
                      <a:r>
                        <a:rPr lang="en-US" sz="1300" dirty="0" smtClean="0"/>
                        <a:t>Multiclass decision forest</a:t>
                      </a:r>
                      <a:endParaRPr lang="en-US" sz="1300" dirty="0"/>
                    </a:p>
                  </a:txBody>
                  <a:tcPr marL="67232" marR="67232" marT="33616" marB="33616"/>
                </a:tc>
                <a:tc>
                  <a:txBody>
                    <a:bodyPr/>
                    <a:lstStyle/>
                    <a:p>
                      <a:r>
                        <a:rPr lang="en-US" sz="1300" dirty="0" smtClean="0"/>
                        <a:t>Decision forest regression</a:t>
                      </a:r>
                      <a:endParaRPr lang="en-US" sz="1300" dirty="0"/>
                    </a:p>
                  </a:txBody>
                  <a:tcPr marL="67232" marR="67232" marT="33616" marB="33616"/>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811809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p:cNvGrpSpPr/>
          <p:nvPr/>
        </p:nvGrpSpPr>
        <p:grpSpPr>
          <a:xfrm>
            <a:off x="1035598" y="3273101"/>
            <a:ext cx="3716728" cy="210575"/>
            <a:chOff x="1408485" y="2370828"/>
            <a:chExt cx="5055008" cy="286397"/>
          </a:xfrm>
          <a:solidFill>
            <a:schemeClr val="bg1">
              <a:lumMod val="65000"/>
            </a:schemeClr>
          </a:solidFill>
        </p:grpSpPr>
        <p:sp>
          <p:nvSpPr>
            <p:cNvPr id="91" name="Down Arrow 92"/>
            <p:cNvSpPr/>
            <p:nvPr/>
          </p:nvSpPr>
          <p:spPr bwMode="auto">
            <a:xfrm flipV="1">
              <a:off x="1408485" y="2370828"/>
              <a:ext cx="457200" cy="286397"/>
            </a:xfrm>
            <a:custGeom>
              <a:avLst/>
              <a:gdLst>
                <a:gd name="connsiteX0" fmla="*/ 0 w 457200"/>
                <a:gd name="connsiteY0" fmla="*/ 271212 h 499812"/>
                <a:gd name="connsiteX1" fmla="*/ 114300 w 457200"/>
                <a:gd name="connsiteY1" fmla="*/ 271212 h 499812"/>
                <a:gd name="connsiteX2" fmla="*/ 114300 w 457200"/>
                <a:gd name="connsiteY2" fmla="*/ 0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271212 h 499812"/>
                <a:gd name="connsiteX1" fmla="*/ 114300 w 457200"/>
                <a:gd name="connsiteY1" fmla="*/ 271212 h 499812"/>
                <a:gd name="connsiteX2" fmla="*/ 114300 w 457200"/>
                <a:gd name="connsiteY2" fmla="*/ 130969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145006 h 373606"/>
                <a:gd name="connsiteX1" fmla="*/ 114300 w 457200"/>
                <a:gd name="connsiteY1" fmla="*/ 145006 h 373606"/>
                <a:gd name="connsiteX2" fmla="*/ 114300 w 457200"/>
                <a:gd name="connsiteY2" fmla="*/ 4763 h 373606"/>
                <a:gd name="connsiteX3" fmla="*/ 342900 w 457200"/>
                <a:gd name="connsiteY3" fmla="*/ 0 h 373606"/>
                <a:gd name="connsiteX4" fmla="*/ 342900 w 457200"/>
                <a:gd name="connsiteY4" fmla="*/ 145006 h 373606"/>
                <a:gd name="connsiteX5" fmla="*/ 457200 w 457200"/>
                <a:gd name="connsiteY5" fmla="*/ 145006 h 373606"/>
                <a:gd name="connsiteX6" fmla="*/ 228600 w 457200"/>
                <a:gd name="connsiteY6" fmla="*/ 373606 h 373606"/>
                <a:gd name="connsiteX7" fmla="*/ 0 w 457200"/>
                <a:gd name="connsiteY7" fmla="*/ 145006 h 373606"/>
                <a:gd name="connsiteX0" fmla="*/ 0 w 457200"/>
                <a:gd name="connsiteY0" fmla="*/ 142625 h 371225"/>
                <a:gd name="connsiteX1" fmla="*/ 114300 w 457200"/>
                <a:gd name="connsiteY1" fmla="*/ 142625 h 371225"/>
                <a:gd name="connsiteX2" fmla="*/ 114300 w 457200"/>
                <a:gd name="connsiteY2" fmla="*/ 2382 h 371225"/>
                <a:gd name="connsiteX3" fmla="*/ 345281 w 457200"/>
                <a:gd name="connsiteY3" fmla="*/ 0 h 371225"/>
                <a:gd name="connsiteX4" fmla="*/ 342900 w 457200"/>
                <a:gd name="connsiteY4" fmla="*/ 142625 h 371225"/>
                <a:gd name="connsiteX5" fmla="*/ 457200 w 457200"/>
                <a:gd name="connsiteY5" fmla="*/ 142625 h 371225"/>
                <a:gd name="connsiteX6" fmla="*/ 228600 w 457200"/>
                <a:gd name="connsiteY6" fmla="*/ 371225 h 371225"/>
                <a:gd name="connsiteX7" fmla="*/ 0 w 457200"/>
                <a:gd name="connsiteY7" fmla="*/ 142625 h 371225"/>
                <a:gd name="connsiteX0" fmla="*/ 0 w 457200"/>
                <a:gd name="connsiteY0" fmla="*/ 140244 h 368844"/>
                <a:gd name="connsiteX1" fmla="*/ 114300 w 457200"/>
                <a:gd name="connsiteY1" fmla="*/ 140244 h 368844"/>
                <a:gd name="connsiteX2" fmla="*/ 114300 w 457200"/>
                <a:gd name="connsiteY2" fmla="*/ 1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140244 h 368844"/>
                <a:gd name="connsiteX1" fmla="*/ 114300 w 457200"/>
                <a:gd name="connsiteY1" fmla="*/ 140244 h 368844"/>
                <a:gd name="connsiteX2" fmla="*/ 116798 w 457200"/>
                <a:gd name="connsiteY2" fmla="*/ 82447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60296 h 288896"/>
                <a:gd name="connsiteX1" fmla="*/ 114300 w 457200"/>
                <a:gd name="connsiteY1" fmla="*/ 60296 h 288896"/>
                <a:gd name="connsiteX2" fmla="*/ 116798 w 457200"/>
                <a:gd name="connsiteY2" fmla="*/ 2499 h 288896"/>
                <a:gd name="connsiteX3" fmla="*/ 345398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60296 h 288896"/>
                <a:gd name="connsiteX1" fmla="*/ 114300 w 457200"/>
                <a:gd name="connsiteY1" fmla="*/ 60296 h 288896"/>
                <a:gd name="connsiteX2" fmla="*/ 116798 w 457200"/>
                <a:gd name="connsiteY2" fmla="*/ 2499 h 288896"/>
                <a:gd name="connsiteX3" fmla="*/ 342900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2498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0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286397">
                  <a:moveTo>
                    <a:pt x="0" y="57797"/>
                  </a:moveTo>
                  <a:lnTo>
                    <a:pt x="114300" y="57797"/>
                  </a:lnTo>
                  <a:lnTo>
                    <a:pt x="116798" y="0"/>
                  </a:lnTo>
                  <a:lnTo>
                    <a:pt x="342900" y="0"/>
                  </a:lnTo>
                  <a:cubicBezTo>
                    <a:pt x="342106" y="47542"/>
                    <a:pt x="343694" y="10255"/>
                    <a:pt x="342900" y="57797"/>
                  </a:cubicBezTo>
                  <a:lnTo>
                    <a:pt x="457200" y="57797"/>
                  </a:lnTo>
                  <a:lnTo>
                    <a:pt x="228600" y="286397"/>
                  </a:lnTo>
                  <a:lnTo>
                    <a:pt x="0" y="57797"/>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US" sz="2059" dirty="0">
                <a:solidFill>
                  <a:srgbClr val="FFFFFF"/>
                </a:solidFill>
                <a:latin typeface="Segoe UI Light"/>
                <a:ea typeface="Segoe UI" pitchFamily="34" charset="0"/>
                <a:cs typeface="Segoe UI" pitchFamily="34" charset="0"/>
              </a:endParaRPr>
            </a:p>
          </p:txBody>
        </p:sp>
        <p:sp>
          <p:nvSpPr>
            <p:cNvPr id="92" name="Down Arrow 92"/>
            <p:cNvSpPr/>
            <p:nvPr/>
          </p:nvSpPr>
          <p:spPr bwMode="auto">
            <a:xfrm flipV="1">
              <a:off x="3722876" y="2370828"/>
              <a:ext cx="457200" cy="286397"/>
            </a:xfrm>
            <a:custGeom>
              <a:avLst/>
              <a:gdLst>
                <a:gd name="connsiteX0" fmla="*/ 0 w 457200"/>
                <a:gd name="connsiteY0" fmla="*/ 271212 h 499812"/>
                <a:gd name="connsiteX1" fmla="*/ 114300 w 457200"/>
                <a:gd name="connsiteY1" fmla="*/ 271212 h 499812"/>
                <a:gd name="connsiteX2" fmla="*/ 114300 w 457200"/>
                <a:gd name="connsiteY2" fmla="*/ 0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271212 h 499812"/>
                <a:gd name="connsiteX1" fmla="*/ 114300 w 457200"/>
                <a:gd name="connsiteY1" fmla="*/ 271212 h 499812"/>
                <a:gd name="connsiteX2" fmla="*/ 114300 w 457200"/>
                <a:gd name="connsiteY2" fmla="*/ 130969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145006 h 373606"/>
                <a:gd name="connsiteX1" fmla="*/ 114300 w 457200"/>
                <a:gd name="connsiteY1" fmla="*/ 145006 h 373606"/>
                <a:gd name="connsiteX2" fmla="*/ 114300 w 457200"/>
                <a:gd name="connsiteY2" fmla="*/ 4763 h 373606"/>
                <a:gd name="connsiteX3" fmla="*/ 342900 w 457200"/>
                <a:gd name="connsiteY3" fmla="*/ 0 h 373606"/>
                <a:gd name="connsiteX4" fmla="*/ 342900 w 457200"/>
                <a:gd name="connsiteY4" fmla="*/ 145006 h 373606"/>
                <a:gd name="connsiteX5" fmla="*/ 457200 w 457200"/>
                <a:gd name="connsiteY5" fmla="*/ 145006 h 373606"/>
                <a:gd name="connsiteX6" fmla="*/ 228600 w 457200"/>
                <a:gd name="connsiteY6" fmla="*/ 373606 h 373606"/>
                <a:gd name="connsiteX7" fmla="*/ 0 w 457200"/>
                <a:gd name="connsiteY7" fmla="*/ 145006 h 373606"/>
                <a:gd name="connsiteX0" fmla="*/ 0 w 457200"/>
                <a:gd name="connsiteY0" fmla="*/ 142625 h 371225"/>
                <a:gd name="connsiteX1" fmla="*/ 114300 w 457200"/>
                <a:gd name="connsiteY1" fmla="*/ 142625 h 371225"/>
                <a:gd name="connsiteX2" fmla="*/ 114300 w 457200"/>
                <a:gd name="connsiteY2" fmla="*/ 2382 h 371225"/>
                <a:gd name="connsiteX3" fmla="*/ 345281 w 457200"/>
                <a:gd name="connsiteY3" fmla="*/ 0 h 371225"/>
                <a:gd name="connsiteX4" fmla="*/ 342900 w 457200"/>
                <a:gd name="connsiteY4" fmla="*/ 142625 h 371225"/>
                <a:gd name="connsiteX5" fmla="*/ 457200 w 457200"/>
                <a:gd name="connsiteY5" fmla="*/ 142625 h 371225"/>
                <a:gd name="connsiteX6" fmla="*/ 228600 w 457200"/>
                <a:gd name="connsiteY6" fmla="*/ 371225 h 371225"/>
                <a:gd name="connsiteX7" fmla="*/ 0 w 457200"/>
                <a:gd name="connsiteY7" fmla="*/ 142625 h 371225"/>
                <a:gd name="connsiteX0" fmla="*/ 0 w 457200"/>
                <a:gd name="connsiteY0" fmla="*/ 140244 h 368844"/>
                <a:gd name="connsiteX1" fmla="*/ 114300 w 457200"/>
                <a:gd name="connsiteY1" fmla="*/ 140244 h 368844"/>
                <a:gd name="connsiteX2" fmla="*/ 114300 w 457200"/>
                <a:gd name="connsiteY2" fmla="*/ 1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140244 h 368844"/>
                <a:gd name="connsiteX1" fmla="*/ 114300 w 457200"/>
                <a:gd name="connsiteY1" fmla="*/ 140244 h 368844"/>
                <a:gd name="connsiteX2" fmla="*/ 116798 w 457200"/>
                <a:gd name="connsiteY2" fmla="*/ 82447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60296 h 288896"/>
                <a:gd name="connsiteX1" fmla="*/ 114300 w 457200"/>
                <a:gd name="connsiteY1" fmla="*/ 60296 h 288896"/>
                <a:gd name="connsiteX2" fmla="*/ 116798 w 457200"/>
                <a:gd name="connsiteY2" fmla="*/ 2499 h 288896"/>
                <a:gd name="connsiteX3" fmla="*/ 345398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60296 h 288896"/>
                <a:gd name="connsiteX1" fmla="*/ 114300 w 457200"/>
                <a:gd name="connsiteY1" fmla="*/ 60296 h 288896"/>
                <a:gd name="connsiteX2" fmla="*/ 116798 w 457200"/>
                <a:gd name="connsiteY2" fmla="*/ 2499 h 288896"/>
                <a:gd name="connsiteX3" fmla="*/ 342900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2498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0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286397">
                  <a:moveTo>
                    <a:pt x="0" y="57797"/>
                  </a:moveTo>
                  <a:lnTo>
                    <a:pt x="114300" y="57797"/>
                  </a:lnTo>
                  <a:lnTo>
                    <a:pt x="116798" y="0"/>
                  </a:lnTo>
                  <a:lnTo>
                    <a:pt x="342900" y="0"/>
                  </a:lnTo>
                  <a:cubicBezTo>
                    <a:pt x="342106" y="47542"/>
                    <a:pt x="343694" y="10255"/>
                    <a:pt x="342900" y="57797"/>
                  </a:cubicBezTo>
                  <a:lnTo>
                    <a:pt x="457200" y="57797"/>
                  </a:lnTo>
                  <a:lnTo>
                    <a:pt x="228600" y="286397"/>
                  </a:lnTo>
                  <a:lnTo>
                    <a:pt x="0" y="57797"/>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US" sz="2059" dirty="0">
                <a:solidFill>
                  <a:srgbClr val="FFFFFF"/>
                </a:solidFill>
                <a:latin typeface="Segoe UI Light"/>
                <a:ea typeface="Segoe UI" pitchFamily="34" charset="0"/>
                <a:cs typeface="Segoe UI" pitchFamily="34" charset="0"/>
              </a:endParaRPr>
            </a:p>
          </p:txBody>
        </p:sp>
        <p:sp>
          <p:nvSpPr>
            <p:cNvPr id="93" name="Down Arrow 92"/>
            <p:cNvSpPr/>
            <p:nvPr/>
          </p:nvSpPr>
          <p:spPr bwMode="auto">
            <a:xfrm flipV="1">
              <a:off x="6006293" y="2370828"/>
              <a:ext cx="457200" cy="286397"/>
            </a:xfrm>
            <a:custGeom>
              <a:avLst/>
              <a:gdLst>
                <a:gd name="connsiteX0" fmla="*/ 0 w 457200"/>
                <a:gd name="connsiteY0" fmla="*/ 271212 h 499812"/>
                <a:gd name="connsiteX1" fmla="*/ 114300 w 457200"/>
                <a:gd name="connsiteY1" fmla="*/ 271212 h 499812"/>
                <a:gd name="connsiteX2" fmla="*/ 114300 w 457200"/>
                <a:gd name="connsiteY2" fmla="*/ 0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271212 h 499812"/>
                <a:gd name="connsiteX1" fmla="*/ 114300 w 457200"/>
                <a:gd name="connsiteY1" fmla="*/ 271212 h 499812"/>
                <a:gd name="connsiteX2" fmla="*/ 114300 w 457200"/>
                <a:gd name="connsiteY2" fmla="*/ 130969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145006 h 373606"/>
                <a:gd name="connsiteX1" fmla="*/ 114300 w 457200"/>
                <a:gd name="connsiteY1" fmla="*/ 145006 h 373606"/>
                <a:gd name="connsiteX2" fmla="*/ 114300 w 457200"/>
                <a:gd name="connsiteY2" fmla="*/ 4763 h 373606"/>
                <a:gd name="connsiteX3" fmla="*/ 342900 w 457200"/>
                <a:gd name="connsiteY3" fmla="*/ 0 h 373606"/>
                <a:gd name="connsiteX4" fmla="*/ 342900 w 457200"/>
                <a:gd name="connsiteY4" fmla="*/ 145006 h 373606"/>
                <a:gd name="connsiteX5" fmla="*/ 457200 w 457200"/>
                <a:gd name="connsiteY5" fmla="*/ 145006 h 373606"/>
                <a:gd name="connsiteX6" fmla="*/ 228600 w 457200"/>
                <a:gd name="connsiteY6" fmla="*/ 373606 h 373606"/>
                <a:gd name="connsiteX7" fmla="*/ 0 w 457200"/>
                <a:gd name="connsiteY7" fmla="*/ 145006 h 373606"/>
                <a:gd name="connsiteX0" fmla="*/ 0 w 457200"/>
                <a:gd name="connsiteY0" fmla="*/ 142625 h 371225"/>
                <a:gd name="connsiteX1" fmla="*/ 114300 w 457200"/>
                <a:gd name="connsiteY1" fmla="*/ 142625 h 371225"/>
                <a:gd name="connsiteX2" fmla="*/ 114300 w 457200"/>
                <a:gd name="connsiteY2" fmla="*/ 2382 h 371225"/>
                <a:gd name="connsiteX3" fmla="*/ 345281 w 457200"/>
                <a:gd name="connsiteY3" fmla="*/ 0 h 371225"/>
                <a:gd name="connsiteX4" fmla="*/ 342900 w 457200"/>
                <a:gd name="connsiteY4" fmla="*/ 142625 h 371225"/>
                <a:gd name="connsiteX5" fmla="*/ 457200 w 457200"/>
                <a:gd name="connsiteY5" fmla="*/ 142625 h 371225"/>
                <a:gd name="connsiteX6" fmla="*/ 228600 w 457200"/>
                <a:gd name="connsiteY6" fmla="*/ 371225 h 371225"/>
                <a:gd name="connsiteX7" fmla="*/ 0 w 457200"/>
                <a:gd name="connsiteY7" fmla="*/ 142625 h 371225"/>
                <a:gd name="connsiteX0" fmla="*/ 0 w 457200"/>
                <a:gd name="connsiteY0" fmla="*/ 140244 h 368844"/>
                <a:gd name="connsiteX1" fmla="*/ 114300 w 457200"/>
                <a:gd name="connsiteY1" fmla="*/ 140244 h 368844"/>
                <a:gd name="connsiteX2" fmla="*/ 114300 w 457200"/>
                <a:gd name="connsiteY2" fmla="*/ 1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140244 h 368844"/>
                <a:gd name="connsiteX1" fmla="*/ 114300 w 457200"/>
                <a:gd name="connsiteY1" fmla="*/ 140244 h 368844"/>
                <a:gd name="connsiteX2" fmla="*/ 116798 w 457200"/>
                <a:gd name="connsiteY2" fmla="*/ 82447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60296 h 288896"/>
                <a:gd name="connsiteX1" fmla="*/ 114300 w 457200"/>
                <a:gd name="connsiteY1" fmla="*/ 60296 h 288896"/>
                <a:gd name="connsiteX2" fmla="*/ 116798 w 457200"/>
                <a:gd name="connsiteY2" fmla="*/ 2499 h 288896"/>
                <a:gd name="connsiteX3" fmla="*/ 345398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60296 h 288896"/>
                <a:gd name="connsiteX1" fmla="*/ 114300 w 457200"/>
                <a:gd name="connsiteY1" fmla="*/ 60296 h 288896"/>
                <a:gd name="connsiteX2" fmla="*/ 116798 w 457200"/>
                <a:gd name="connsiteY2" fmla="*/ 2499 h 288896"/>
                <a:gd name="connsiteX3" fmla="*/ 342900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2498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0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286397">
                  <a:moveTo>
                    <a:pt x="0" y="57797"/>
                  </a:moveTo>
                  <a:lnTo>
                    <a:pt x="114300" y="57797"/>
                  </a:lnTo>
                  <a:lnTo>
                    <a:pt x="116798" y="0"/>
                  </a:lnTo>
                  <a:lnTo>
                    <a:pt x="342900" y="0"/>
                  </a:lnTo>
                  <a:cubicBezTo>
                    <a:pt x="342106" y="47542"/>
                    <a:pt x="343694" y="10255"/>
                    <a:pt x="342900" y="57797"/>
                  </a:cubicBezTo>
                  <a:lnTo>
                    <a:pt x="457200" y="57797"/>
                  </a:lnTo>
                  <a:lnTo>
                    <a:pt x="228600" y="286397"/>
                  </a:lnTo>
                  <a:lnTo>
                    <a:pt x="0" y="57797"/>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US" sz="2059" dirty="0">
                <a:solidFill>
                  <a:srgbClr val="FFFFFF"/>
                </a:solidFill>
                <a:latin typeface="Segoe UI Light"/>
                <a:ea typeface="Segoe UI" pitchFamily="34" charset="0"/>
                <a:cs typeface="Segoe UI" pitchFamily="34" charset="0"/>
              </a:endParaRPr>
            </a:p>
          </p:txBody>
        </p:sp>
      </p:grpSp>
      <p:sp>
        <p:nvSpPr>
          <p:cNvPr id="74" name="Down Arrow 92"/>
          <p:cNvSpPr/>
          <p:nvPr/>
        </p:nvSpPr>
        <p:spPr bwMode="auto">
          <a:xfrm flipV="1">
            <a:off x="1685795" y="3591558"/>
            <a:ext cx="336159" cy="210575"/>
          </a:xfrm>
          <a:custGeom>
            <a:avLst/>
            <a:gdLst>
              <a:gd name="connsiteX0" fmla="*/ 0 w 457200"/>
              <a:gd name="connsiteY0" fmla="*/ 271212 h 499812"/>
              <a:gd name="connsiteX1" fmla="*/ 114300 w 457200"/>
              <a:gd name="connsiteY1" fmla="*/ 271212 h 499812"/>
              <a:gd name="connsiteX2" fmla="*/ 114300 w 457200"/>
              <a:gd name="connsiteY2" fmla="*/ 0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271212 h 499812"/>
              <a:gd name="connsiteX1" fmla="*/ 114300 w 457200"/>
              <a:gd name="connsiteY1" fmla="*/ 271212 h 499812"/>
              <a:gd name="connsiteX2" fmla="*/ 114300 w 457200"/>
              <a:gd name="connsiteY2" fmla="*/ 130969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145006 h 373606"/>
              <a:gd name="connsiteX1" fmla="*/ 114300 w 457200"/>
              <a:gd name="connsiteY1" fmla="*/ 145006 h 373606"/>
              <a:gd name="connsiteX2" fmla="*/ 114300 w 457200"/>
              <a:gd name="connsiteY2" fmla="*/ 4763 h 373606"/>
              <a:gd name="connsiteX3" fmla="*/ 342900 w 457200"/>
              <a:gd name="connsiteY3" fmla="*/ 0 h 373606"/>
              <a:gd name="connsiteX4" fmla="*/ 342900 w 457200"/>
              <a:gd name="connsiteY4" fmla="*/ 145006 h 373606"/>
              <a:gd name="connsiteX5" fmla="*/ 457200 w 457200"/>
              <a:gd name="connsiteY5" fmla="*/ 145006 h 373606"/>
              <a:gd name="connsiteX6" fmla="*/ 228600 w 457200"/>
              <a:gd name="connsiteY6" fmla="*/ 373606 h 373606"/>
              <a:gd name="connsiteX7" fmla="*/ 0 w 457200"/>
              <a:gd name="connsiteY7" fmla="*/ 145006 h 373606"/>
              <a:gd name="connsiteX0" fmla="*/ 0 w 457200"/>
              <a:gd name="connsiteY0" fmla="*/ 142625 h 371225"/>
              <a:gd name="connsiteX1" fmla="*/ 114300 w 457200"/>
              <a:gd name="connsiteY1" fmla="*/ 142625 h 371225"/>
              <a:gd name="connsiteX2" fmla="*/ 114300 w 457200"/>
              <a:gd name="connsiteY2" fmla="*/ 2382 h 371225"/>
              <a:gd name="connsiteX3" fmla="*/ 345281 w 457200"/>
              <a:gd name="connsiteY3" fmla="*/ 0 h 371225"/>
              <a:gd name="connsiteX4" fmla="*/ 342900 w 457200"/>
              <a:gd name="connsiteY4" fmla="*/ 142625 h 371225"/>
              <a:gd name="connsiteX5" fmla="*/ 457200 w 457200"/>
              <a:gd name="connsiteY5" fmla="*/ 142625 h 371225"/>
              <a:gd name="connsiteX6" fmla="*/ 228600 w 457200"/>
              <a:gd name="connsiteY6" fmla="*/ 371225 h 371225"/>
              <a:gd name="connsiteX7" fmla="*/ 0 w 457200"/>
              <a:gd name="connsiteY7" fmla="*/ 142625 h 371225"/>
              <a:gd name="connsiteX0" fmla="*/ 0 w 457200"/>
              <a:gd name="connsiteY0" fmla="*/ 140244 h 368844"/>
              <a:gd name="connsiteX1" fmla="*/ 114300 w 457200"/>
              <a:gd name="connsiteY1" fmla="*/ 140244 h 368844"/>
              <a:gd name="connsiteX2" fmla="*/ 114300 w 457200"/>
              <a:gd name="connsiteY2" fmla="*/ 1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140244 h 368844"/>
              <a:gd name="connsiteX1" fmla="*/ 114300 w 457200"/>
              <a:gd name="connsiteY1" fmla="*/ 140244 h 368844"/>
              <a:gd name="connsiteX2" fmla="*/ 116798 w 457200"/>
              <a:gd name="connsiteY2" fmla="*/ 82447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60296 h 288896"/>
              <a:gd name="connsiteX1" fmla="*/ 114300 w 457200"/>
              <a:gd name="connsiteY1" fmla="*/ 60296 h 288896"/>
              <a:gd name="connsiteX2" fmla="*/ 116798 w 457200"/>
              <a:gd name="connsiteY2" fmla="*/ 2499 h 288896"/>
              <a:gd name="connsiteX3" fmla="*/ 345398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60296 h 288896"/>
              <a:gd name="connsiteX1" fmla="*/ 114300 w 457200"/>
              <a:gd name="connsiteY1" fmla="*/ 60296 h 288896"/>
              <a:gd name="connsiteX2" fmla="*/ 116798 w 457200"/>
              <a:gd name="connsiteY2" fmla="*/ 2499 h 288896"/>
              <a:gd name="connsiteX3" fmla="*/ 342900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2498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0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286397">
                <a:moveTo>
                  <a:pt x="0" y="57797"/>
                </a:moveTo>
                <a:lnTo>
                  <a:pt x="114300" y="57797"/>
                </a:lnTo>
                <a:lnTo>
                  <a:pt x="116798" y="0"/>
                </a:lnTo>
                <a:lnTo>
                  <a:pt x="342900" y="0"/>
                </a:lnTo>
                <a:cubicBezTo>
                  <a:pt x="342106" y="47542"/>
                  <a:pt x="343694" y="10255"/>
                  <a:pt x="342900" y="57797"/>
                </a:cubicBezTo>
                <a:lnTo>
                  <a:pt x="457200" y="57797"/>
                </a:lnTo>
                <a:lnTo>
                  <a:pt x="228600" y="286397"/>
                </a:lnTo>
                <a:lnTo>
                  <a:pt x="0" y="57797"/>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US" sz="2059" dirty="0">
              <a:solidFill>
                <a:srgbClr val="FFFFFF"/>
              </a:solidFill>
              <a:latin typeface="Segoe UI Light"/>
              <a:ea typeface="Segoe UI" pitchFamily="34" charset="0"/>
              <a:cs typeface="Segoe UI" pitchFamily="34" charset="0"/>
            </a:endParaRPr>
          </a:p>
        </p:txBody>
      </p:sp>
      <p:grpSp>
        <p:nvGrpSpPr>
          <p:cNvPr id="67" name="Group 66"/>
          <p:cNvGrpSpPr/>
          <p:nvPr/>
        </p:nvGrpSpPr>
        <p:grpSpPr>
          <a:xfrm>
            <a:off x="3123934" y="4527461"/>
            <a:ext cx="419071" cy="336159"/>
            <a:chOff x="4545946" y="4991245"/>
            <a:chExt cx="569965" cy="457200"/>
          </a:xfrm>
          <a:solidFill>
            <a:schemeClr val="bg1">
              <a:lumMod val="65000"/>
            </a:schemeClr>
          </a:solidFill>
        </p:grpSpPr>
        <p:sp>
          <p:nvSpPr>
            <p:cNvPr id="68" name="Down Arrow 92"/>
            <p:cNvSpPr/>
            <p:nvPr/>
          </p:nvSpPr>
          <p:spPr bwMode="auto">
            <a:xfrm rot="5400000" flipV="1">
              <a:off x="4744113" y="5076646"/>
              <a:ext cx="457200" cy="286397"/>
            </a:xfrm>
            <a:custGeom>
              <a:avLst/>
              <a:gdLst>
                <a:gd name="connsiteX0" fmla="*/ 0 w 457200"/>
                <a:gd name="connsiteY0" fmla="*/ 271212 h 499812"/>
                <a:gd name="connsiteX1" fmla="*/ 114300 w 457200"/>
                <a:gd name="connsiteY1" fmla="*/ 271212 h 499812"/>
                <a:gd name="connsiteX2" fmla="*/ 114300 w 457200"/>
                <a:gd name="connsiteY2" fmla="*/ 0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271212 h 499812"/>
                <a:gd name="connsiteX1" fmla="*/ 114300 w 457200"/>
                <a:gd name="connsiteY1" fmla="*/ 271212 h 499812"/>
                <a:gd name="connsiteX2" fmla="*/ 114300 w 457200"/>
                <a:gd name="connsiteY2" fmla="*/ 130969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145006 h 373606"/>
                <a:gd name="connsiteX1" fmla="*/ 114300 w 457200"/>
                <a:gd name="connsiteY1" fmla="*/ 145006 h 373606"/>
                <a:gd name="connsiteX2" fmla="*/ 114300 w 457200"/>
                <a:gd name="connsiteY2" fmla="*/ 4763 h 373606"/>
                <a:gd name="connsiteX3" fmla="*/ 342900 w 457200"/>
                <a:gd name="connsiteY3" fmla="*/ 0 h 373606"/>
                <a:gd name="connsiteX4" fmla="*/ 342900 w 457200"/>
                <a:gd name="connsiteY4" fmla="*/ 145006 h 373606"/>
                <a:gd name="connsiteX5" fmla="*/ 457200 w 457200"/>
                <a:gd name="connsiteY5" fmla="*/ 145006 h 373606"/>
                <a:gd name="connsiteX6" fmla="*/ 228600 w 457200"/>
                <a:gd name="connsiteY6" fmla="*/ 373606 h 373606"/>
                <a:gd name="connsiteX7" fmla="*/ 0 w 457200"/>
                <a:gd name="connsiteY7" fmla="*/ 145006 h 373606"/>
                <a:gd name="connsiteX0" fmla="*/ 0 w 457200"/>
                <a:gd name="connsiteY0" fmla="*/ 142625 h 371225"/>
                <a:gd name="connsiteX1" fmla="*/ 114300 w 457200"/>
                <a:gd name="connsiteY1" fmla="*/ 142625 h 371225"/>
                <a:gd name="connsiteX2" fmla="*/ 114300 w 457200"/>
                <a:gd name="connsiteY2" fmla="*/ 2382 h 371225"/>
                <a:gd name="connsiteX3" fmla="*/ 345281 w 457200"/>
                <a:gd name="connsiteY3" fmla="*/ 0 h 371225"/>
                <a:gd name="connsiteX4" fmla="*/ 342900 w 457200"/>
                <a:gd name="connsiteY4" fmla="*/ 142625 h 371225"/>
                <a:gd name="connsiteX5" fmla="*/ 457200 w 457200"/>
                <a:gd name="connsiteY5" fmla="*/ 142625 h 371225"/>
                <a:gd name="connsiteX6" fmla="*/ 228600 w 457200"/>
                <a:gd name="connsiteY6" fmla="*/ 371225 h 371225"/>
                <a:gd name="connsiteX7" fmla="*/ 0 w 457200"/>
                <a:gd name="connsiteY7" fmla="*/ 142625 h 371225"/>
                <a:gd name="connsiteX0" fmla="*/ 0 w 457200"/>
                <a:gd name="connsiteY0" fmla="*/ 140244 h 368844"/>
                <a:gd name="connsiteX1" fmla="*/ 114300 w 457200"/>
                <a:gd name="connsiteY1" fmla="*/ 140244 h 368844"/>
                <a:gd name="connsiteX2" fmla="*/ 114300 w 457200"/>
                <a:gd name="connsiteY2" fmla="*/ 1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140244 h 368844"/>
                <a:gd name="connsiteX1" fmla="*/ 114300 w 457200"/>
                <a:gd name="connsiteY1" fmla="*/ 140244 h 368844"/>
                <a:gd name="connsiteX2" fmla="*/ 116798 w 457200"/>
                <a:gd name="connsiteY2" fmla="*/ 82447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60296 h 288896"/>
                <a:gd name="connsiteX1" fmla="*/ 114300 w 457200"/>
                <a:gd name="connsiteY1" fmla="*/ 60296 h 288896"/>
                <a:gd name="connsiteX2" fmla="*/ 116798 w 457200"/>
                <a:gd name="connsiteY2" fmla="*/ 2499 h 288896"/>
                <a:gd name="connsiteX3" fmla="*/ 345398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60296 h 288896"/>
                <a:gd name="connsiteX1" fmla="*/ 114300 w 457200"/>
                <a:gd name="connsiteY1" fmla="*/ 60296 h 288896"/>
                <a:gd name="connsiteX2" fmla="*/ 116798 w 457200"/>
                <a:gd name="connsiteY2" fmla="*/ 2499 h 288896"/>
                <a:gd name="connsiteX3" fmla="*/ 342900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2498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0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286397">
                  <a:moveTo>
                    <a:pt x="0" y="57797"/>
                  </a:moveTo>
                  <a:lnTo>
                    <a:pt x="114300" y="57797"/>
                  </a:lnTo>
                  <a:lnTo>
                    <a:pt x="116798" y="0"/>
                  </a:lnTo>
                  <a:lnTo>
                    <a:pt x="342900" y="0"/>
                  </a:lnTo>
                  <a:cubicBezTo>
                    <a:pt x="342106" y="47542"/>
                    <a:pt x="343694" y="10255"/>
                    <a:pt x="342900" y="57797"/>
                  </a:cubicBezTo>
                  <a:lnTo>
                    <a:pt x="457200" y="57797"/>
                  </a:lnTo>
                  <a:lnTo>
                    <a:pt x="228600" y="286397"/>
                  </a:lnTo>
                  <a:lnTo>
                    <a:pt x="0" y="57797"/>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US" sz="2059" dirty="0">
                <a:solidFill>
                  <a:srgbClr val="FFFFFF"/>
                </a:solidFill>
                <a:latin typeface="Segoe UI Light"/>
                <a:ea typeface="Segoe UI" pitchFamily="34" charset="0"/>
                <a:cs typeface="Segoe UI" pitchFamily="34" charset="0"/>
              </a:endParaRPr>
            </a:p>
          </p:txBody>
        </p:sp>
        <p:sp>
          <p:nvSpPr>
            <p:cNvPr id="69" name="Down Arrow 92"/>
            <p:cNvSpPr/>
            <p:nvPr/>
          </p:nvSpPr>
          <p:spPr bwMode="auto">
            <a:xfrm rot="16200000" flipV="1">
              <a:off x="4460545" y="5076646"/>
              <a:ext cx="457200" cy="286397"/>
            </a:xfrm>
            <a:custGeom>
              <a:avLst/>
              <a:gdLst>
                <a:gd name="connsiteX0" fmla="*/ 0 w 457200"/>
                <a:gd name="connsiteY0" fmla="*/ 271212 h 499812"/>
                <a:gd name="connsiteX1" fmla="*/ 114300 w 457200"/>
                <a:gd name="connsiteY1" fmla="*/ 271212 h 499812"/>
                <a:gd name="connsiteX2" fmla="*/ 114300 w 457200"/>
                <a:gd name="connsiteY2" fmla="*/ 0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271212 h 499812"/>
                <a:gd name="connsiteX1" fmla="*/ 114300 w 457200"/>
                <a:gd name="connsiteY1" fmla="*/ 271212 h 499812"/>
                <a:gd name="connsiteX2" fmla="*/ 114300 w 457200"/>
                <a:gd name="connsiteY2" fmla="*/ 130969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145006 h 373606"/>
                <a:gd name="connsiteX1" fmla="*/ 114300 w 457200"/>
                <a:gd name="connsiteY1" fmla="*/ 145006 h 373606"/>
                <a:gd name="connsiteX2" fmla="*/ 114300 w 457200"/>
                <a:gd name="connsiteY2" fmla="*/ 4763 h 373606"/>
                <a:gd name="connsiteX3" fmla="*/ 342900 w 457200"/>
                <a:gd name="connsiteY3" fmla="*/ 0 h 373606"/>
                <a:gd name="connsiteX4" fmla="*/ 342900 w 457200"/>
                <a:gd name="connsiteY4" fmla="*/ 145006 h 373606"/>
                <a:gd name="connsiteX5" fmla="*/ 457200 w 457200"/>
                <a:gd name="connsiteY5" fmla="*/ 145006 h 373606"/>
                <a:gd name="connsiteX6" fmla="*/ 228600 w 457200"/>
                <a:gd name="connsiteY6" fmla="*/ 373606 h 373606"/>
                <a:gd name="connsiteX7" fmla="*/ 0 w 457200"/>
                <a:gd name="connsiteY7" fmla="*/ 145006 h 373606"/>
                <a:gd name="connsiteX0" fmla="*/ 0 w 457200"/>
                <a:gd name="connsiteY0" fmla="*/ 142625 h 371225"/>
                <a:gd name="connsiteX1" fmla="*/ 114300 w 457200"/>
                <a:gd name="connsiteY1" fmla="*/ 142625 h 371225"/>
                <a:gd name="connsiteX2" fmla="*/ 114300 w 457200"/>
                <a:gd name="connsiteY2" fmla="*/ 2382 h 371225"/>
                <a:gd name="connsiteX3" fmla="*/ 345281 w 457200"/>
                <a:gd name="connsiteY3" fmla="*/ 0 h 371225"/>
                <a:gd name="connsiteX4" fmla="*/ 342900 w 457200"/>
                <a:gd name="connsiteY4" fmla="*/ 142625 h 371225"/>
                <a:gd name="connsiteX5" fmla="*/ 457200 w 457200"/>
                <a:gd name="connsiteY5" fmla="*/ 142625 h 371225"/>
                <a:gd name="connsiteX6" fmla="*/ 228600 w 457200"/>
                <a:gd name="connsiteY6" fmla="*/ 371225 h 371225"/>
                <a:gd name="connsiteX7" fmla="*/ 0 w 457200"/>
                <a:gd name="connsiteY7" fmla="*/ 142625 h 371225"/>
                <a:gd name="connsiteX0" fmla="*/ 0 w 457200"/>
                <a:gd name="connsiteY0" fmla="*/ 140244 h 368844"/>
                <a:gd name="connsiteX1" fmla="*/ 114300 w 457200"/>
                <a:gd name="connsiteY1" fmla="*/ 140244 h 368844"/>
                <a:gd name="connsiteX2" fmla="*/ 114300 w 457200"/>
                <a:gd name="connsiteY2" fmla="*/ 1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140244 h 368844"/>
                <a:gd name="connsiteX1" fmla="*/ 114300 w 457200"/>
                <a:gd name="connsiteY1" fmla="*/ 140244 h 368844"/>
                <a:gd name="connsiteX2" fmla="*/ 116798 w 457200"/>
                <a:gd name="connsiteY2" fmla="*/ 82447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60296 h 288896"/>
                <a:gd name="connsiteX1" fmla="*/ 114300 w 457200"/>
                <a:gd name="connsiteY1" fmla="*/ 60296 h 288896"/>
                <a:gd name="connsiteX2" fmla="*/ 116798 w 457200"/>
                <a:gd name="connsiteY2" fmla="*/ 2499 h 288896"/>
                <a:gd name="connsiteX3" fmla="*/ 345398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60296 h 288896"/>
                <a:gd name="connsiteX1" fmla="*/ 114300 w 457200"/>
                <a:gd name="connsiteY1" fmla="*/ 60296 h 288896"/>
                <a:gd name="connsiteX2" fmla="*/ 116798 w 457200"/>
                <a:gd name="connsiteY2" fmla="*/ 2499 h 288896"/>
                <a:gd name="connsiteX3" fmla="*/ 342900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2498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0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286397">
                  <a:moveTo>
                    <a:pt x="0" y="57797"/>
                  </a:moveTo>
                  <a:lnTo>
                    <a:pt x="114300" y="57797"/>
                  </a:lnTo>
                  <a:lnTo>
                    <a:pt x="116798" y="0"/>
                  </a:lnTo>
                  <a:lnTo>
                    <a:pt x="342900" y="0"/>
                  </a:lnTo>
                  <a:cubicBezTo>
                    <a:pt x="342106" y="47542"/>
                    <a:pt x="343694" y="10255"/>
                    <a:pt x="342900" y="57797"/>
                  </a:cubicBezTo>
                  <a:lnTo>
                    <a:pt x="457200" y="57797"/>
                  </a:lnTo>
                  <a:lnTo>
                    <a:pt x="228600" y="286397"/>
                  </a:lnTo>
                  <a:lnTo>
                    <a:pt x="0" y="57797"/>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US" sz="2059" dirty="0">
                <a:solidFill>
                  <a:srgbClr val="FFFFFF"/>
                </a:solidFill>
                <a:latin typeface="Segoe UI Light"/>
                <a:ea typeface="Segoe UI" pitchFamily="34" charset="0"/>
                <a:cs typeface="Segoe UI" pitchFamily="34" charset="0"/>
              </a:endParaRPr>
            </a:p>
          </p:txBody>
        </p:sp>
      </p:grpSp>
      <p:sp>
        <p:nvSpPr>
          <p:cNvPr id="14" name="Down Arrow 92"/>
          <p:cNvSpPr/>
          <p:nvPr/>
        </p:nvSpPr>
        <p:spPr bwMode="auto">
          <a:xfrm rot="5400000" flipV="1">
            <a:off x="1674750" y="4590254"/>
            <a:ext cx="336159" cy="210575"/>
          </a:xfrm>
          <a:custGeom>
            <a:avLst/>
            <a:gdLst>
              <a:gd name="connsiteX0" fmla="*/ 0 w 457200"/>
              <a:gd name="connsiteY0" fmla="*/ 271212 h 499812"/>
              <a:gd name="connsiteX1" fmla="*/ 114300 w 457200"/>
              <a:gd name="connsiteY1" fmla="*/ 271212 h 499812"/>
              <a:gd name="connsiteX2" fmla="*/ 114300 w 457200"/>
              <a:gd name="connsiteY2" fmla="*/ 0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271212 h 499812"/>
              <a:gd name="connsiteX1" fmla="*/ 114300 w 457200"/>
              <a:gd name="connsiteY1" fmla="*/ 271212 h 499812"/>
              <a:gd name="connsiteX2" fmla="*/ 114300 w 457200"/>
              <a:gd name="connsiteY2" fmla="*/ 130969 h 499812"/>
              <a:gd name="connsiteX3" fmla="*/ 342900 w 457200"/>
              <a:gd name="connsiteY3" fmla="*/ 0 h 499812"/>
              <a:gd name="connsiteX4" fmla="*/ 342900 w 457200"/>
              <a:gd name="connsiteY4" fmla="*/ 271212 h 499812"/>
              <a:gd name="connsiteX5" fmla="*/ 457200 w 457200"/>
              <a:gd name="connsiteY5" fmla="*/ 271212 h 499812"/>
              <a:gd name="connsiteX6" fmla="*/ 228600 w 457200"/>
              <a:gd name="connsiteY6" fmla="*/ 499812 h 499812"/>
              <a:gd name="connsiteX7" fmla="*/ 0 w 457200"/>
              <a:gd name="connsiteY7" fmla="*/ 271212 h 499812"/>
              <a:gd name="connsiteX0" fmla="*/ 0 w 457200"/>
              <a:gd name="connsiteY0" fmla="*/ 145006 h 373606"/>
              <a:gd name="connsiteX1" fmla="*/ 114300 w 457200"/>
              <a:gd name="connsiteY1" fmla="*/ 145006 h 373606"/>
              <a:gd name="connsiteX2" fmla="*/ 114300 w 457200"/>
              <a:gd name="connsiteY2" fmla="*/ 4763 h 373606"/>
              <a:gd name="connsiteX3" fmla="*/ 342900 w 457200"/>
              <a:gd name="connsiteY3" fmla="*/ 0 h 373606"/>
              <a:gd name="connsiteX4" fmla="*/ 342900 w 457200"/>
              <a:gd name="connsiteY4" fmla="*/ 145006 h 373606"/>
              <a:gd name="connsiteX5" fmla="*/ 457200 w 457200"/>
              <a:gd name="connsiteY5" fmla="*/ 145006 h 373606"/>
              <a:gd name="connsiteX6" fmla="*/ 228600 w 457200"/>
              <a:gd name="connsiteY6" fmla="*/ 373606 h 373606"/>
              <a:gd name="connsiteX7" fmla="*/ 0 w 457200"/>
              <a:gd name="connsiteY7" fmla="*/ 145006 h 373606"/>
              <a:gd name="connsiteX0" fmla="*/ 0 w 457200"/>
              <a:gd name="connsiteY0" fmla="*/ 142625 h 371225"/>
              <a:gd name="connsiteX1" fmla="*/ 114300 w 457200"/>
              <a:gd name="connsiteY1" fmla="*/ 142625 h 371225"/>
              <a:gd name="connsiteX2" fmla="*/ 114300 w 457200"/>
              <a:gd name="connsiteY2" fmla="*/ 2382 h 371225"/>
              <a:gd name="connsiteX3" fmla="*/ 345281 w 457200"/>
              <a:gd name="connsiteY3" fmla="*/ 0 h 371225"/>
              <a:gd name="connsiteX4" fmla="*/ 342900 w 457200"/>
              <a:gd name="connsiteY4" fmla="*/ 142625 h 371225"/>
              <a:gd name="connsiteX5" fmla="*/ 457200 w 457200"/>
              <a:gd name="connsiteY5" fmla="*/ 142625 h 371225"/>
              <a:gd name="connsiteX6" fmla="*/ 228600 w 457200"/>
              <a:gd name="connsiteY6" fmla="*/ 371225 h 371225"/>
              <a:gd name="connsiteX7" fmla="*/ 0 w 457200"/>
              <a:gd name="connsiteY7" fmla="*/ 142625 h 371225"/>
              <a:gd name="connsiteX0" fmla="*/ 0 w 457200"/>
              <a:gd name="connsiteY0" fmla="*/ 140244 h 368844"/>
              <a:gd name="connsiteX1" fmla="*/ 114300 w 457200"/>
              <a:gd name="connsiteY1" fmla="*/ 140244 h 368844"/>
              <a:gd name="connsiteX2" fmla="*/ 114300 w 457200"/>
              <a:gd name="connsiteY2" fmla="*/ 1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140244 h 368844"/>
              <a:gd name="connsiteX1" fmla="*/ 114300 w 457200"/>
              <a:gd name="connsiteY1" fmla="*/ 140244 h 368844"/>
              <a:gd name="connsiteX2" fmla="*/ 116798 w 457200"/>
              <a:gd name="connsiteY2" fmla="*/ 82447 h 368844"/>
              <a:gd name="connsiteX3" fmla="*/ 342900 w 457200"/>
              <a:gd name="connsiteY3" fmla="*/ 0 h 368844"/>
              <a:gd name="connsiteX4" fmla="*/ 342900 w 457200"/>
              <a:gd name="connsiteY4" fmla="*/ 140244 h 368844"/>
              <a:gd name="connsiteX5" fmla="*/ 457200 w 457200"/>
              <a:gd name="connsiteY5" fmla="*/ 140244 h 368844"/>
              <a:gd name="connsiteX6" fmla="*/ 228600 w 457200"/>
              <a:gd name="connsiteY6" fmla="*/ 368844 h 368844"/>
              <a:gd name="connsiteX7" fmla="*/ 0 w 457200"/>
              <a:gd name="connsiteY7" fmla="*/ 140244 h 368844"/>
              <a:gd name="connsiteX0" fmla="*/ 0 w 457200"/>
              <a:gd name="connsiteY0" fmla="*/ 60296 h 288896"/>
              <a:gd name="connsiteX1" fmla="*/ 114300 w 457200"/>
              <a:gd name="connsiteY1" fmla="*/ 60296 h 288896"/>
              <a:gd name="connsiteX2" fmla="*/ 116798 w 457200"/>
              <a:gd name="connsiteY2" fmla="*/ 2499 h 288896"/>
              <a:gd name="connsiteX3" fmla="*/ 345398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60296 h 288896"/>
              <a:gd name="connsiteX1" fmla="*/ 114300 w 457200"/>
              <a:gd name="connsiteY1" fmla="*/ 60296 h 288896"/>
              <a:gd name="connsiteX2" fmla="*/ 116798 w 457200"/>
              <a:gd name="connsiteY2" fmla="*/ 2499 h 288896"/>
              <a:gd name="connsiteX3" fmla="*/ 342900 w 457200"/>
              <a:gd name="connsiteY3" fmla="*/ 0 h 288896"/>
              <a:gd name="connsiteX4" fmla="*/ 342900 w 457200"/>
              <a:gd name="connsiteY4" fmla="*/ 60296 h 288896"/>
              <a:gd name="connsiteX5" fmla="*/ 457200 w 457200"/>
              <a:gd name="connsiteY5" fmla="*/ 60296 h 288896"/>
              <a:gd name="connsiteX6" fmla="*/ 228600 w 457200"/>
              <a:gd name="connsiteY6" fmla="*/ 288896 h 288896"/>
              <a:gd name="connsiteX7" fmla="*/ 0 w 457200"/>
              <a:gd name="connsiteY7" fmla="*/ 60296 h 288896"/>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2498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 name="connsiteX0" fmla="*/ 0 w 457200"/>
              <a:gd name="connsiteY0" fmla="*/ 57797 h 286397"/>
              <a:gd name="connsiteX1" fmla="*/ 114300 w 457200"/>
              <a:gd name="connsiteY1" fmla="*/ 57797 h 286397"/>
              <a:gd name="connsiteX2" fmla="*/ 116798 w 457200"/>
              <a:gd name="connsiteY2" fmla="*/ 0 h 286397"/>
              <a:gd name="connsiteX3" fmla="*/ 342900 w 457200"/>
              <a:gd name="connsiteY3" fmla="*/ 0 h 286397"/>
              <a:gd name="connsiteX4" fmla="*/ 342900 w 457200"/>
              <a:gd name="connsiteY4" fmla="*/ 57797 h 286397"/>
              <a:gd name="connsiteX5" fmla="*/ 457200 w 457200"/>
              <a:gd name="connsiteY5" fmla="*/ 57797 h 286397"/>
              <a:gd name="connsiteX6" fmla="*/ 228600 w 457200"/>
              <a:gd name="connsiteY6" fmla="*/ 286397 h 286397"/>
              <a:gd name="connsiteX7" fmla="*/ 0 w 457200"/>
              <a:gd name="connsiteY7" fmla="*/ 57797 h 28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 h="286397">
                <a:moveTo>
                  <a:pt x="0" y="57797"/>
                </a:moveTo>
                <a:lnTo>
                  <a:pt x="114300" y="57797"/>
                </a:lnTo>
                <a:lnTo>
                  <a:pt x="116798" y="0"/>
                </a:lnTo>
                <a:lnTo>
                  <a:pt x="342900" y="0"/>
                </a:lnTo>
                <a:cubicBezTo>
                  <a:pt x="342106" y="47542"/>
                  <a:pt x="343694" y="10255"/>
                  <a:pt x="342900" y="57797"/>
                </a:cubicBezTo>
                <a:lnTo>
                  <a:pt x="457200" y="57797"/>
                </a:lnTo>
                <a:lnTo>
                  <a:pt x="228600" y="286397"/>
                </a:lnTo>
                <a:lnTo>
                  <a:pt x="0" y="57797"/>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US" sz="2059" dirty="0">
              <a:solidFill>
                <a:srgbClr val="FFFFFF"/>
              </a:solidFill>
              <a:latin typeface="Segoe UI Light"/>
              <a:ea typeface="Segoe UI" pitchFamily="34" charset="0"/>
              <a:cs typeface="Segoe UI" pitchFamily="34" charset="0"/>
            </a:endParaRPr>
          </a:p>
        </p:txBody>
      </p:sp>
      <p:sp>
        <p:nvSpPr>
          <p:cNvPr id="22" name="Rectangle 21"/>
          <p:cNvSpPr/>
          <p:nvPr/>
        </p:nvSpPr>
        <p:spPr bwMode="auto">
          <a:xfrm>
            <a:off x="1" y="3801145"/>
            <a:ext cx="3338410" cy="219924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US" sz="2059" dirty="0">
              <a:solidFill>
                <a:schemeClr val="bg1"/>
              </a:solidFill>
              <a:latin typeface="+mj-lt"/>
              <a:ea typeface="Segoe UI" pitchFamily="34" charset="0"/>
              <a:cs typeface="Segoe UI" pitchFamily="34" charset="0"/>
            </a:endParaRPr>
          </a:p>
        </p:txBody>
      </p:sp>
      <p:graphicFrame>
        <p:nvGraphicFramePr>
          <p:cNvPr id="5" name="Object 4"/>
          <p:cNvGraphicFramePr>
            <a:graphicFrameLocks noChangeAspect="1"/>
          </p:cNvGraphicFramePr>
          <p:nvPr>
            <p:custDataLst>
              <p:tags r:id="rId2"/>
            </p:custDataLst>
            <p:extLst/>
          </p:nvPr>
        </p:nvGraphicFramePr>
        <p:xfrm>
          <a:off x="1168" y="858783"/>
          <a:ext cx="1167" cy="1167"/>
        </p:xfrm>
        <a:graphic>
          <a:graphicData uri="http://schemas.openxmlformats.org/presentationml/2006/ole">
            <mc:AlternateContent xmlns:mc="http://schemas.openxmlformats.org/markup-compatibility/2006">
              <mc:Choice xmlns:v="urn:schemas-microsoft-com:vml" Requires="v">
                <p:oleObj spid="_x0000_s3091" name="think-cell Slide" r:id="rId6" imgW="6350000" imgH="6350000" progId="">
                  <p:embed/>
                </p:oleObj>
              </mc:Choice>
              <mc:Fallback>
                <p:oleObj name="think-cell Slide" r:id="rId6" imgW="6350000" imgH="63500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8" y="858783"/>
                        <a:ext cx="1167" cy="1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z="2941" dirty="0" smtClean="0">
                <a:gradFill>
                  <a:gsLst>
                    <a:gs pos="99115">
                      <a:schemeClr val="tx1"/>
                    </a:gs>
                    <a:gs pos="87611">
                      <a:schemeClr val="tx1"/>
                    </a:gs>
                  </a:gsLst>
                  <a:lin ang="5400000" scaled="0"/>
                </a:gradFill>
              </a:rPr>
              <a:t>Azure Machine Learning</a:t>
            </a:r>
            <a:endParaRPr lang="en-US" sz="2941" dirty="0">
              <a:gradFill>
                <a:gsLst>
                  <a:gs pos="99115">
                    <a:schemeClr val="tx1"/>
                  </a:gs>
                  <a:gs pos="87611">
                    <a:schemeClr val="tx1"/>
                  </a:gs>
                </a:gsLst>
                <a:lin ang="5400000" scaled="0"/>
              </a:gradFill>
            </a:endParaRPr>
          </a:p>
        </p:txBody>
      </p:sp>
      <p:grpSp>
        <p:nvGrpSpPr>
          <p:cNvPr id="6" name="Group 5"/>
          <p:cNvGrpSpPr/>
          <p:nvPr/>
        </p:nvGrpSpPr>
        <p:grpSpPr>
          <a:xfrm>
            <a:off x="375197" y="3801190"/>
            <a:ext cx="2934651" cy="1921715"/>
            <a:chOff x="510293" y="4003466"/>
            <a:chExt cx="3991329" cy="2613666"/>
          </a:xfrm>
        </p:grpSpPr>
        <p:sp>
          <p:nvSpPr>
            <p:cNvPr id="4" name="Rectangle 3"/>
            <p:cNvSpPr/>
            <p:nvPr/>
          </p:nvSpPr>
          <p:spPr bwMode="auto">
            <a:xfrm>
              <a:off x="541175" y="4003466"/>
              <a:ext cx="3960447" cy="2451876"/>
            </a:xfrm>
            <a:prstGeom prst="rect">
              <a:avLst/>
            </a:prstGeom>
            <a:solidFill>
              <a:schemeClr val="accent1"/>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spcAft>
                  <a:spcPts val="441"/>
                </a:spcAft>
              </a:pPr>
              <a:r>
                <a:rPr lang="en-US" sz="2353" b="1" spc="-74" dirty="0">
                  <a:solidFill>
                    <a:schemeClr val="bg1"/>
                  </a:solidFill>
                </a:rPr>
                <a:t>Azure Portal</a:t>
              </a:r>
              <a:endParaRPr lang="en-US" sz="2059" dirty="0">
                <a:solidFill>
                  <a:schemeClr val="bg1"/>
                </a:solidFill>
              </a:endParaRPr>
            </a:p>
          </p:txBody>
        </p:sp>
        <p:sp>
          <p:nvSpPr>
            <p:cNvPr id="9" name="TextBox 8"/>
            <p:cNvSpPr txBox="1"/>
            <p:nvPr/>
          </p:nvSpPr>
          <p:spPr>
            <a:xfrm>
              <a:off x="510293" y="5656794"/>
              <a:ext cx="2604504" cy="960338"/>
            </a:xfrm>
            <a:prstGeom prst="rect">
              <a:avLst/>
            </a:prstGeom>
            <a:noFill/>
          </p:spPr>
          <p:txBody>
            <a:bodyPr wrap="square" lIns="134464" tIns="107571" rIns="134464" bIns="107571" rtlCol="0">
              <a:spAutoFit/>
            </a:bodyPr>
            <a:lstStyle/>
            <a:p>
              <a:pPr>
                <a:lnSpc>
                  <a:spcPct val="90000"/>
                </a:lnSpc>
                <a:spcAft>
                  <a:spcPts val="441"/>
                </a:spcAft>
              </a:pPr>
              <a:r>
                <a:rPr lang="en-US" sz="1765" dirty="0">
                  <a:solidFill>
                    <a:schemeClr val="bg1"/>
                  </a:solidFill>
                </a:rPr>
                <a:t>Azure Ops </a:t>
              </a:r>
              <a:r>
                <a:rPr lang="en-US" sz="1765" dirty="0">
                  <a:solidFill>
                    <a:schemeClr val="bg1"/>
                  </a:solidFill>
                </a:rPr>
                <a:t>Team</a:t>
              </a:r>
            </a:p>
          </p:txBody>
        </p:sp>
        <p:cxnSp>
          <p:nvCxnSpPr>
            <p:cNvPr id="13" name="Straight Connector 12"/>
            <p:cNvCxnSpPr/>
            <p:nvPr/>
          </p:nvCxnSpPr>
          <p:spPr>
            <a:xfrm>
              <a:off x="541175" y="5567330"/>
              <a:ext cx="3960447" cy="0"/>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3712972" y="3801189"/>
            <a:ext cx="2860719" cy="1802758"/>
            <a:chOff x="5049899" y="4003465"/>
            <a:chExt cx="3890776" cy="2451876"/>
          </a:xfrm>
        </p:grpSpPr>
        <p:sp>
          <p:nvSpPr>
            <p:cNvPr id="12" name="Rectangle 11"/>
            <p:cNvSpPr/>
            <p:nvPr/>
          </p:nvSpPr>
          <p:spPr bwMode="auto">
            <a:xfrm>
              <a:off x="5146794" y="4003465"/>
              <a:ext cx="3793881" cy="2451876"/>
            </a:xfrm>
            <a:prstGeom prst="rect">
              <a:avLst/>
            </a:prstGeom>
            <a:solidFill>
              <a:schemeClr val="accent1"/>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spcAft>
                  <a:spcPts val="441"/>
                </a:spcAft>
              </a:pPr>
              <a:r>
                <a:rPr lang="en-US" sz="2353" b="1" dirty="0">
                  <a:solidFill>
                    <a:schemeClr val="bg1"/>
                  </a:solidFill>
                </a:rPr>
                <a:t>ML Studio </a:t>
              </a:r>
              <a:endParaRPr lang="en-US" sz="2059" dirty="0">
                <a:solidFill>
                  <a:schemeClr val="bg1"/>
                </a:solidFill>
              </a:endParaRPr>
            </a:p>
          </p:txBody>
        </p:sp>
        <p:sp>
          <p:nvSpPr>
            <p:cNvPr id="15" name="TextBox 14"/>
            <p:cNvSpPr txBox="1"/>
            <p:nvPr/>
          </p:nvSpPr>
          <p:spPr>
            <a:xfrm>
              <a:off x="5049899" y="5656793"/>
              <a:ext cx="2604505" cy="627902"/>
            </a:xfrm>
            <a:prstGeom prst="rect">
              <a:avLst/>
            </a:prstGeom>
            <a:noFill/>
          </p:spPr>
          <p:txBody>
            <a:bodyPr wrap="square" lIns="134464" tIns="107571" rIns="134464" bIns="107571" rtlCol="0">
              <a:spAutoFit/>
            </a:bodyPr>
            <a:lstStyle/>
            <a:p>
              <a:pPr>
                <a:lnSpc>
                  <a:spcPct val="90000"/>
                </a:lnSpc>
                <a:spcAft>
                  <a:spcPts val="441"/>
                </a:spcAft>
              </a:pPr>
              <a:r>
                <a:rPr lang="en-US" sz="1765" dirty="0" smtClean="0">
                  <a:solidFill>
                    <a:schemeClr val="bg1"/>
                  </a:solidFill>
                </a:rPr>
                <a:t>Data analyst</a:t>
              </a:r>
              <a:endParaRPr lang="en-US" sz="1765" dirty="0">
                <a:solidFill>
                  <a:schemeClr val="bg1"/>
                </a:solidFill>
              </a:endParaRPr>
            </a:p>
          </p:txBody>
        </p:sp>
        <p:cxnSp>
          <p:nvCxnSpPr>
            <p:cNvPr id="16" name="Straight Connector 15"/>
            <p:cNvCxnSpPr/>
            <p:nvPr/>
          </p:nvCxnSpPr>
          <p:spPr>
            <a:xfrm>
              <a:off x="5173917" y="5567330"/>
              <a:ext cx="3766758" cy="0"/>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7060975" y="3801145"/>
            <a:ext cx="1758857" cy="478005"/>
            <a:chOff x="9603416" y="4003405"/>
            <a:chExt cx="2392168" cy="650120"/>
          </a:xfrm>
        </p:grpSpPr>
        <p:sp>
          <p:nvSpPr>
            <p:cNvPr id="24" name="Rectangle 23"/>
            <p:cNvSpPr/>
            <p:nvPr/>
          </p:nvSpPr>
          <p:spPr bwMode="auto">
            <a:xfrm>
              <a:off x="9603416" y="4003405"/>
              <a:ext cx="2392168" cy="65012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US" sz="2059" dirty="0">
                <a:solidFill>
                  <a:schemeClr val="bg1"/>
                </a:solidFill>
                <a:latin typeface="+mj-lt"/>
                <a:ea typeface="Segoe UI" pitchFamily="34" charset="0"/>
                <a:cs typeface="Segoe UI" pitchFamily="34" charset="0"/>
              </a:endParaRPr>
            </a:p>
          </p:txBody>
        </p:sp>
        <p:sp>
          <p:nvSpPr>
            <p:cNvPr id="25" name="Rectangle 24"/>
            <p:cNvSpPr/>
            <p:nvPr/>
          </p:nvSpPr>
          <p:spPr bwMode="auto">
            <a:xfrm>
              <a:off x="10182093" y="4026810"/>
              <a:ext cx="1309648" cy="603309"/>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none" lIns="67232" tIns="107571" rIns="67232" bIns="107571" numCol="1" spcCol="0" rtlCol="0" fromWordArt="0" anchor="ctr" anchorCtr="0" forceAA="0" compatLnSpc="1">
              <a:prstTxWarp prst="textNoShape">
                <a:avLst/>
              </a:prstTxWarp>
              <a:spAutoFit/>
            </a:bodyPr>
            <a:lstStyle/>
            <a:p>
              <a:pPr defTabSz="685647" fontAlgn="base">
                <a:spcBef>
                  <a:spcPts val="441"/>
                </a:spcBef>
                <a:spcAft>
                  <a:spcPct val="0"/>
                </a:spcAft>
                <a:defRPr/>
              </a:pPr>
              <a:r>
                <a:rPr lang="en-US" sz="1471" kern="0" dirty="0">
                  <a:solidFill>
                    <a:schemeClr val="bg1"/>
                  </a:solidFill>
                  <a:ea typeface="Segoe UI" pitchFamily="34" charset="0"/>
                  <a:cs typeface="Segoe UI" pitchFamily="34" charset="0"/>
                </a:rPr>
                <a:t>HDInsight</a:t>
              </a:r>
            </a:p>
          </p:txBody>
        </p:sp>
        <p:sp>
          <p:nvSpPr>
            <p:cNvPr id="26" name="Freeform 15"/>
            <p:cNvSpPr>
              <a:spLocks noEditPoints="1"/>
            </p:cNvSpPr>
            <p:nvPr/>
          </p:nvSpPr>
          <p:spPr bwMode="black">
            <a:xfrm>
              <a:off x="9675002" y="4106638"/>
              <a:ext cx="486503" cy="44365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chemeClr val="bg1"/>
            </a:solidFill>
            <a:ln>
              <a:noFill/>
            </a:ln>
          </p:spPr>
          <p:txBody>
            <a:bodyPr vert="horz" wrap="square" lIns="60515" tIns="30258" rIns="60515" bIns="30258" numCol="1" anchor="t" anchorCtr="0" compatLnSpc="1">
              <a:prstTxWarp prst="textNoShape">
                <a:avLst/>
              </a:prstTxWarp>
            </a:bodyPr>
            <a:lstStyle/>
            <a:p>
              <a:pPr defTabSz="672358">
                <a:defRPr/>
              </a:pPr>
              <a:endParaRPr lang="en-US" sz="1176" kern="0" dirty="0">
                <a:solidFill>
                  <a:schemeClr val="bg1"/>
                </a:solidFill>
              </a:endParaRPr>
            </a:p>
          </p:txBody>
        </p:sp>
      </p:grpSp>
      <p:grpSp>
        <p:nvGrpSpPr>
          <p:cNvPr id="27" name="Group 26"/>
          <p:cNvGrpSpPr/>
          <p:nvPr/>
        </p:nvGrpSpPr>
        <p:grpSpPr>
          <a:xfrm>
            <a:off x="7060974" y="4479552"/>
            <a:ext cx="1761904" cy="478005"/>
            <a:chOff x="9603415" y="4926086"/>
            <a:chExt cx="2396312" cy="650120"/>
          </a:xfrm>
        </p:grpSpPr>
        <p:sp>
          <p:nvSpPr>
            <p:cNvPr id="28" name="Rectangle 27"/>
            <p:cNvSpPr/>
            <p:nvPr/>
          </p:nvSpPr>
          <p:spPr bwMode="auto">
            <a:xfrm>
              <a:off x="9603415" y="4926086"/>
              <a:ext cx="2392169" cy="65012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US" sz="2059" dirty="0">
                <a:solidFill>
                  <a:schemeClr val="bg1"/>
                </a:solidFill>
                <a:latin typeface="+mj-lt"/>
                <a:ea typeface="Segoe UI" pitchFamily="34" charset="0"/>
                <a:cs typeface="Segoe UI" pitchFamily="34" charset="0"/>
              </a:endParaRPr>
            </a:p>
          </p:txBody>
        </p:sp>
        <p:sp>
          <p:nvSpPr>
            <p:cNvPr id="29" name="Rectangle 28"/>
            <p:cNvSpPr/>
            <p:nvPr/>
          </p:nvSpPr>
          <p:spPr bwMode="auto">
            <a:xfrm>
              <a:off x="10182093" y="4949491"/>
              <a:ext cx="1817634" cy="603309"/>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none" lIns="67232" tIns="107571" rIns="67232" bIns="107571" numCol="1" spcCol="0" rtlCol="0" fromWordArt="0" anchor="ctr" anchorCtr="0" forceAA="0" compatLnSpc="1">
              <a:prstTxWarp prst="textNoShape">
                <a:avLst/>
              </a:prstTxWarp>
              <a:spAutoFit/>
            </a:bodyPr>
            <a:lstStyle/>
            <a:p>
              <a:pPr defTabSz="685647" fontAlgn="base">
                <a:spcBef>
                  <a:spcPts val="441"/>
                </a:spcBef>
                <a:spcAft>
                  <a:spcPct val="0"/>
                </a:spcAft>
                <a:defRPr/>
              </a:pPr>
              <a:r>
                <a:rPr lang="en-US" sz="1471" kern="0" dirty="0">
                  <a:solidFill>
                    <a:schemeClr val="bg1"/>
                  </a:solidFill>
                  <a:ea typeface="Segoe UI" pitchFamily="34" charset="0"/>
                  <a:cs typeface="Segoe UI" pitchFamily="34" charset="0"/>
                </a:rPr>
                <a:t>Azure Storage</a:t>
              </a:r>
            </a:p>
          </p:txBody>
        </p:sp>
        <p:grpSp>
          <p:nvGrpSpPr>
            <p:cNvPr id="30" name="Group 29"/>
            <p:cNvGrpSpPr>
              <a:grpSpLocks noChangeAspect="1"/>
            </p:cNvGrpSpPr>
            <p:nvPr/>
          </p:nvGrpSpPr>
          <p:grpSpPr>
            <a:xfrm>
              <a:off x="9805802" y="5067297"/>
              <a:ext cx="283149" cy="367698"/>
              <a:chOff x="377825" y="1184276"/>
              <a:chExt cx="1020763" cy="1325563"/>
            </a:xfrm>
            <a:solidFill>
              <a:schemeClr val="bg1"/>
            </a:solidFill>
          </p:grpSpPr>
          <p:sp>
            <p:nvSpPr>
              <p:cNvPr id="31" name="Oval 122"/>
              <p:cNvSpPr>
                <a:spLocks noChangeArrowheads="1"/>
              </p:cNvSpPr>
              <p:nvPr/>
            </p:nvSpPr>
            <p:spPr bwMode="auto">
              <a:xfrm>
                <a:off x="395288" y="1184276"/>
                <a:ext cx="985838" cy="187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dirty="0">
                  <a:solidFill>
                    <a:srgbClr val="FFFFFF"/>
                  </a:solidFill>
                </a:endParaRPr>
              </a:p>
            </p:txBody>
          </p:sp>
          <p:sp>
            <p:nvSpPr>
              <p:cNvPr id="32" name="Freeform 123"/>
              <p:cNvSpPr>
                <a:spLocks noEditPoints="1"/>
              </p:cNvSpPr>
              <p:nvPr/>
            </p:nvSpPr>
            <p:spPr bwMode="auto">
              <a:xfrm>
                <a:off x="377825" y="1314451"/>
                <a:ext cx="1020763" cy="1195388"/>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72358">
                  <a:defRPr/>
                </a:pPr>
                <a:endParaRPr lang="en-US" sz="1324" kern="0" dirty="0">
                  <a:solidFill>
                    <a:srgbClr val="FFFFFF"/>
                  </a:solidFill>
                </a:endParaRPr>
              </a:p>
            </p:txBody>
          </p:sp>
        </p:grpSp>
      </p:grpSp>
      <p:grpSp>
        <p:nvGrpSpPr>
          <p:cNvPr id="33" name="Group 32"/>
          <p:cNvGrpSpPr/>
          <p:nvPr/>
        </p:nvGrpSpPr>
        <p:grpSpPr>
          <a:xfrm>
            <a:off x="7060975" y="5125942"/>
            <a:ext cx="1758858" cy="478005"/>
            <a:chOff x="9603415" y="5805221"/>
            <a:chExt cx="2392169" cy="650120"/>
          </a:xfrm>
        </p:grpSpPr>
        <p:sp>
          <p:nvSpPr>
            <p:cNvPr id="34" name="Rectangle 33"/>
            <p:cNvSpPr/>
            <p:nvPr/>
          </p:nvSpPr>
          <p:spPr bwMode="auto">
            <a:xfrm>
              <a:off x="9603415" y="5805221"/>
              <a:ext cx="2392169" cy="65012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US" sz="2059" dirty="0">
                <a:solidFill>
                  <a:schemeClr val="bg1"/>
                </a:solidFill>
                <a:latin typeface="+mj-lt"/>
                <a:ea typeface="Segoe UI" pitchFamily="34" charset="0"/>
                <a:cs typeface="Segoe UI" pitchFamily="34" charset="0"/>
              </a:endParaRPr>
            </a:p>
          </p:txBody>
        </p:sp>
        <p:sp>
          <p:nvSpPr>
            <p:cNvPr id="35" name="Rectangle 34"/>
            <p:cNvSpPr/>
            <p:nvPr/>
          </p:nvSpPr>
          <p:spPr bwMode="auto">
            <a:xfrm>
              <a:off x="10182093" y="5828626"/>
              <a:ext cx="1736965" cy="603309"/>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none" lIns="67232" tIns="107571" rIns="67232" bIns="107571" numCol="1" spcCol="0" rtlCol="0" fromWordArt="0" anchor="ctr" anchorCtr="0" forceAA="0" compatLnSpc="1">
              <a:prstTxWarp prst="textNoShape">
                <a:avLst/>
              </a:prstTxWarp>
              <a:spAutoFit/>
            </a:bodyPr>
            <a:lstStyle/>
            <a:p>
              <a:pPr defTabSz="685647" fontAlgn="base">
                <a:spcBef>
                  <a:spcPts val="441"/>
                </a:spcBef>
                <a:spcAft>
                  <a:spcPct val="0"/>
                </a:spcAft>
                <a:defRPr/>
              </a:pPr>
              <a:r>
                <a:rPr lang="en-US" sz="1471" kern="0" dirty="0">
                  <a:solidFill>
                    <a:schemeClr val="bg1"/>
                  </a:solidFill>
                  <a:ea typeface="Segoe UI" pitchFamily="34" charset="0"/>
                  <a:cs typeface="Segoe UI" pitchFamily="34" charset="0"/>
                </a:rPr>
                <a:t>Desktop Data</a:t>
              </a:r>
            </a:p>
          </p:txBody>
        </p:sp>
        <p:grpSp>
          <p:nvGrpSpPr>
            <p:cNvPr id="36" name="Group 35"/>
            <p:cNvGrpSpPr/>
            <p:nvPr/>
          </p:nvGrpSpPr>
          <p:grpSpPr>
            <a:xfrm>
              <a:off x="9715841" y="5933941"/>
              <a:ext cx="463070" cy="392680"/>
              <a:chOff x="9566494" y="6041004"/>
              <a:chExt cx="635754" cy="539115"/>
            </a:xfrm>
            <a:solidFill>
              <a:schemeClr val="bg1"/>
            </a:solidFill>
          </p:grpSpPr>
          <p:sp>
            <p:nvSpPr>
              <p:cNvPr id="37" name="Freeform 88"/>
              <p:cNvSpPr>
                <a:spLocks noEditPoints="1"/>
              </p:cNvSpPr>
              <p:nvPr/>
            </p:nvSpPr>
            <p:spPr bwMode="black">
              <a:xfrm>
                <a:off x="9566494" y="6041004"/>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w="12700" cap="flat" cmpd="sng" algn="ctr">
                <a:noFill/>
                <a:prstDash val="solid"/>
                <a:miter lim="800000"/>
                <a:headEnd type="none" w="med" len="med"/>
                <a:tailEnd type="none" w="med" len="med"/>
              </a:ln>
              <a:effectLst/>
              <a:extLst/>
            </p:spPr>
            <p:txBody>
              <a:bodyPr vert="horz" wrap="square" lIns="67229" tIns="33614" rIns="67229" bIns="33614" numCol="1" rtlCol="0" anchor="ctr" anchorCtr="0" compatLnSpc="1">
                <a:prstTxWarp prst="textNoShape">
                  <a:avLst/>
                </a:prstTxWarp>
              </a:bodyPr>
              <a:lstStyle/>
              <a:p>
                <a:pPr defTabSz="544666">
                  <a:defRPr/>
                </a:pPr>
                <a:endParaRPr lang="en-US" sz="1324" kern="0" spc="-90" dirty="0">
                  <a:solidFill>
                    <a:srgbClr val="00B0F0">
                      <a:lumMod val="50000"/>
                    </a:srgbClr>
                  </a:solidFill>
                  <a:latin typeface="Segoe Light" pitchFamily="34" charset="0"/>
                </a:endParaRPr>
              </a:p>
            </p:txBody>
          </p:sp>
          <p:grpSp>
            <p:nvGrpSpPr>
              <p:cNvPr id="38" name="Group 37"/>
              <p:cNvGrpSpPr/>
              <p:nvPr/>
            </p:nvGrpSpPr>
            <p:grpSpPr>
              <a:xfrm>
                <a:off x="9631793" y="6082370"/>
                <a:ext cx="505157" cy="378836"/>
                <a:chOff x="9642959" y="6082370"/>
                <a:chExt cx="505157" cy="378836"/>
              </a:xfrm>
              <a:grpFill/>
            </p:grpSpPr>
            <p:sp>
              <p:nvSpPr>
                <p:cNvPr id="39" name="Freeform 7"/>
                <p:cNvSpPr>
                  <a:spLocks/>
                </p:cNvSpPr>
                <p:nvPr/>
              </p:nvSpPr>
              <p:spPr bwMode="auto">
                <a:xfrm>
                  <a:off x="9751895" y="6082370"/>
                  <a:ext cx="43445" cy="99922"/>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05">
                    <a:defRPr/>
                  </a:pPr>
                  <a:endParaRPr lang="en-US" sz="882" kern="0" dirty="0">
                    <a:solidFill>
                      <a:srgbClr val="000000"/>
                    </a:solidFill>
                  </a:endParaRPr>
                </a:p>
              </p:txBody>
            </p:sp>
            <p:sp>
              <p:nvSpPr>
                <p:cNvPr id="40" name="Freeform 8"/>
                <p:cNvSpPr>
                  <a:spLocks noEditPoints="1"/>
                </p:cNvSpPr>
                <p:nvPr/>
              </p:nvSpPr>
              <p:spPr bwMode="auto">
                <a:xfrm>
                  <a:off x="9830097" y="6082370"/>
                  <a:ext cx="69512" cy="99922"/>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05">
                    <a:defRPr/>
                  </a:pPr>
                  <a:endParaRPr lang="en-US" sz="882" kern="0" dirty="0">
                    <a:solidFill>
                      <a:srgbClr val="000000"/>
                    </a:solidFill>
                  </a:endParaRPr>
                </a:p>
              </p:txBody>
            </p:sp>
            <p:sp>
              <p:nvSpPr>
                <p:cNvPr id="41" name="Freeform 9"/>
                <p:cNvSpPr>
                  <a:spLocks/>
                </p:cNvSpPr>
                <p:nvPr/>
              </p:nvSpPr>
              <p:spPr bwMode="auto">
                <a:xfrm>
                  <a:off x="9918725" y="6082370"/>
                  <a:ext cx="42577" cy="99922"/>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05">
                    <a:defRPr/>
                  </a:pPr>
                  <a:endParaRPr lang="en-US" sz="882" kern="0" dirty="0">
                    <a:solidFill>
                      <a:srgbClr val="000000"/>
                    </a:solidFill>
                  </a:endParaRPr>
                </a:p>
              </p:txBody>
            </p:sp>
            <p:sp>
              <p:nvSpPr>
                <p:cNvPr id="42" name="Freeform 10"/>
                <p:cNvSpPr>
                  <a:spLocks noEditPoints="1"/>
                </p:cNvSpPr>
                <p:nvPr/>
              </p:nvSpPr>
              <p:spPr bwMode="auto">
                <a:xfrm>
                  <a:off x="9744075" y="6221392"/>
                  <a:ext cx="69512" cy="100791"/>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05">
                    <a:defRPr/>
                  </a:pPr>
                  <a:endParaRPr lang="en-US" sz="882" kern="0" dirty="0">
                    <a:solidFill>
                      <a:srgbClr val="000000"/>
                    </a:solidFill>
                  </a:endParaRPr>
                </a:p>
              </p:txBody>
            </p:sp>
            <p:sp>
              <p:nvSpPr>
                <p:cNvPr id="43" name="Freeform 11"/>
                <p:cNvSpPr>
                  <a:spLocks/>
                </p:cNvSpPr>
                <p:nvPr/>
              </p:nvSpPr>
              <p:spPr bwMode="auto">
                <a:xfrm>
                  <a:off x="9837917" y="6221392"/>
                  <a:ext cx="43445" cy="99053"/>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05">
                    <a:defRPr/>
                  </a:pPr>
                  <a:endParaRPr lang="en-US" sz="882" kern="0" dirty="0">
                    <a:solidFill>
                      <a:srgbClr val="000000"/>
                    </a:solidFill>
                  </a:endParaRPr>
                </a:p>
              </p:txBody>
            </p:sp>
            <p:sp>
              <p:nvSpPr>
                <p:cNvPr id="44" name="Freeform 12"/>
                <p:cNvSpPr>
                  <a:spLocks noEditPoints="1"/>
                </p:cNvSpPr>
                <p:nvPr/>
              </p:nvSpPr>
              <p:spPr bwMode="auto">
                <a:xfrm>
                  <a:off x="9910036" y="6221392"/>
                  <a:ext cx="69512" cy="100791"/>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05">
                    <a:defRPr/>
                  </a:pPr>
                  <a:endParaRPr lang="en-US" sz="882" kern="0" dirty="0">
                    <a:solidFill>
                      <a:srgbClr val="000000"/>
                    </a:solidFill>
                  </a:endParaRPr>
                </a:p>
              </p:txBody>
            </p:sp>
            <p:sp>
              <p:nvSpPr>
                <p:cNvPr id="45" name="Freeform 13"/>
                <p:cNvSpPr>
                  <a:spLocks noEditPoints="1"/>
                </p:cNvSpPr>
                <p:nvPr/>
              </p:nvSpPr>
              <p:spPr bwMode="auto">
                <a:xfrm>
                  <a:off x="9744075" y="6361284"/>
                  <a:ext cx="69512" cy="99922"/>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05">
                    <a:defRPr/>
                  </a:pPr>
                  <a:endParaRPr lang="en-US" sz="882" kern="0" dirty="0">
                    <a:solidFill>
                      <a:srgbClr val="000000"/>
                    </a:solidFill>
                  </a:endParaRPr>
                </a:p>
              </p:txBody>
            </p:sp>
            <p:sp>
              <p:nvSpPr>
                <p:cNvPr id="46" name="Freeform 14"/>
                <p:cNvSpPr>
                  <a:spLocks noEditPoints="1"/>
                </p:cNvSpPr>
                <p:nvPr/>
              </p:nvSpPr>
              <p:spPr bwMode="auto">
                <a:xfrm>
                  <a:off x="9830097" y="6361284"/>
                  <a:ext cx="69512" cy="99922"/>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05">
                    <a:defRPr/>
                  </a:pPr>
                  <a:endParaRPr lang="en-US" sz="882" kern="0" dirty="0">
                    <a:solidFill>
                      <a:srgbClr val="000000"/>
                    </a:solidFill>
                  </a:endParaRPr>
                </a:p>
              </p:txBody>
            </p:sp>
            <p:sp>
              <p:nvSpPr>
                <p:cNvPr id="47" name="Freeform 15"/>
                <p:cNvSpPr>
                  <a:spLocks/>
                </p:cNvSpPr>
                <p:nvPr/>
              </p:nvSpPr>
              <p:spPr bwMode="auto">
                <a:xfrm>
                  <a:off x="9918725" y="6361284"/>
                  <a:ext cx="42577" cy="98185"/>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05">
                    <a:defRPr/>
                  </a:pPr>
                  <a:endParaRPr lang="en-US" sz="882" kern="0" dirty="0">
                    <a:solidFill>
                      <a:srgbClr val="000000"/>
                    </a:solidFill>
                  </a:endParaRPr>
                </a:p>
              </p:txBody>
            </p:sp>
            <p:sp>
              <p:nvSpPr>
                <p:cNvPr id="48" name="Freeform 16"/>
                <p:cNvSpPr>
                  <a:spLocks/>
                </p:cNvSpPr>
                <p:nvPr/>
              </p:nvSpPr>
              <p:spPr bwMode="auto">
                <a:xfrm>
                  <a:off x="10086423" y="6082370"/>
                  <a:ext cx="43445" cy="99922"/>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05">
                    <a:defRPr/>
                  </a:pPr>
                  <a:endParaRPr lang="en-US" sz="882" kern="0" dirty="0">
                    <a:solidFill>
                      <a:srgbClr val="000000"/>
                    </a:solidFill>
                  </a:endParaRPr>
                </a:p>
              </p:txBody>
            </p:sp>
            <p:sp>
              <p:nvSpPr>
                <p:cNvPr id="49" name="Freeform 17"/>
                <p:cNvSpPr>
                  <a:spLocks noEditPoints="1"/>
                </p:cNvSpPr>
                <p:nvPr/>
              </p:nvSpPr>
              <p:spPr bwMode="auto">
                <a:xfrm>
                  <a:off x="10078604" y="6221392"/>
                  <a:ext cx="69512" cy="100791"/>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05">
                    <a:defRPr/>
                  </a:pPr>
                  <a:endParaRPr lang="en-US" sz="882" kern="0" dirty="0">
                    <a:solidFill>
                      <a:srgbClr val="000000"/>
                    </a:solidFill>
                  </a:endParaRPr>
                </a:p>
              </p:txBody>
            </p:sp>
            <p:sp>
              <p:nvSpPr>
                <p:cNvPr id="50" name="Freeform 18"/>
                <p:cNvSpPr>
                  <a:spLocks noEditPoints="1"/>
                </p:cNvSpPr>
                <p:nvPr/>
              </p:nvSpPr>
              <p:spPr bwMode="auto">
                <a:xfrm>
                  <a:off x="10078604" y="6361284"/>
                  <a:ext cx="69512" cy="99922"/>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05">
                    <a:defRPr/>
                  </a:pPr>
                  <a:endParaRPr lang="en-US" sz="882" kern="0" dirty="0">
                    <a:solidFill>
                      <a:srgbClr val="000000"/>
                    </a:solidFill>
                  </a:endParaRPr>
                </a:p>
              </p:txBody>
            </p:sp>
            <p:sp>
              <p:nvSpPr>
                <p:cNvPr id="51" name="Freeform 19"/>
                <p:cNvSpPr>
                  <a:spLocks noEditPoints="1"/>
                </p:cNvSpPr>
                <p:nvPr/>
              </p:nvSpPr>
              <p:spPr bwMode="auto">
                <a:xfrm>
                  <a:off x="9992582" y="6082370"/>
                  <a:ext cx="69512" cy="99922"/>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05">
                    <a:defRPr/>
                  </a:pPr>
                  <a:endParaRPr lang="en-US" sz="882" kern="0" dirty="0">
                    <a:solidFill>
                      <a:srgbClr val="000000"/>
                    </a:solidFill>
                  </a:endParaRPr>
                </a:p>
              </p:txBody>
            </p:sp>
            <p:sp>
              <p:nvSpPr>
                <p:cNvPr id="52" name="Freeform 20"/>
                <p:cNvSpPr>
                  <a:spLocks/>
                </p:cNvSpPr>
                <p:nvPr/>
              </p:nvSpPr>
              <p:spPr bwMode="auto">
                <a:xfrm>
                  <a:off x="10000402" y="6221392"/>
                  <a:ext cx="43445" cy="99053"/>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05">
                    <a:defRPr/>
                  </a:pPr>
                  <a:endParaRPr lang="en-US" sz="882" kern="0" dirty="0">
                    <a:solidFill>
                      <a:srgbClr val="000000"/>
                    </a:solidFill>
                  </a:endParaRPr>
                </a:p>
              </p:txBody>
            </p:sp>
            <p:sp>
              <p:nvSpPr>
                <p:cNvPr id="53" name="Freeform 21"/>
                <p:cNvSpPr>
                  <a:spLocks noEditPoints="1"/>
                </p:cNvSpPr>
                <p:nvPr/>
              </p:nvSpPr>
              <p:spPr bwMode="auto">
                <a:xfrm>
                  <a:off x="9992582" y="6361284"/>
                  <a:ext cx="69512" cy="99922"/>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05">
                    <a:defRPr/>
                  </a:pPr>
                  <a:endParaRPr lang="en-US" sz="882" kern="0" dirty="0">
                    <a:solidFill>
                      <a:srgbClr val="000000"/>
                    </a:solidFill>
                  </a:endParaRPr>
                </a:p>
              </p:txBody>
            </p:sp>
            <p:sp>
              <p:nvSpPr>
                <p:cNvPr id="54" name="Freeform 16"/>
                <p:cNvSpPr>
                  <a:spLocks/>
                </p:cNvSpPr>
                <p:nvPr/>
              </p:nvSpPr>
              <p:spPr bwMode="auto">
                <a:xfrm>
                  <a:off x="9650778" y="6082370"/>
                  <a:ext cx="43445" cy="99922"/>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05">
                    <a:defRPr/>
                  </a:pPr>
                  <a:endParaRPr lang="en-US" sz="882" kern="0" dirty="0">
                    <a:solidFill>
                      <a:srgbClr val="000000"/>
                    </a:solidFill>
                  </a:endParaRPr>
                </a:p>
              </p:txBody>
            </p:sp>
            <p:sp>
              <p:nvSpPr>
                <p:cNvPr id="55" name="Freeform 17"/>
                <p:cNvSpPr>
                  <a:spLocks noEditPoints="1"/>
                </p:cNvSpPr>
                <p:nvPr/>
              </p:nvSpPr>
              <p:spPr bwMode="auto">
                <a:xfrm>
                  <a:off x="9642959" y="6221392"/>
                  <a:ext cx="69512" cy="100791"/>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05">
                    <a:defRPr/>
                  </a:pPr>
                  <a:endParaRPr lang="en-US" sz="882" kern="0" dirty="0">
                    <a:solidFill>
                      <a:srgbClr val="000000"/>
                    </a:solidFill>
                  </a:endParaRPr>
                </a:p>
              </p:txBody>
            </p:sp>
            <p:sp>
              <p:nvSpPr>
                <p:cNvPr id="56" name="Freeform 18"/>
                <p:cNvSpPr>
                  <a:spLocks noEditPoints="1"/>
                </p:cNvSpPr>
                <p:nvPr/>
              </p:nvSpPr>
              <p:spPr bwMode="auto">
                <a:xfrm>
                  <a:off x="9642959" y="6361284"/>
                  <a:ext cx="69512" cy="99922"/>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05">
                    <a:defRPr/>
                  </a:pPr>
                  <a:endParaRPr lang="en-US" sz="882" kern="0" dirty="0">
                    <a:solidFill>
                      <a:srgbClr val="000000"/>
                    </a:solidFill>
                  </a:endParaRPr>
                </a:p>
              </p:txBody>
            </p:sp>
          </p:grpSp>
        </p:grpSp>
      </p:grpSp>
      <p:grpSp>
        <p:nvGrpSpPr>
          <p:cNvPr id="66" name="Group 65"/>
          <p:cNvGrpSpPr/>
          <p:nvPr/>
        </p:nvGrpSpPr>
        <p:grpSpPr>
          <a:xfrm>
            <a:off x="6610336" y="3887551"/>
            <a:ext cx="419729" cy="1660259"/>
            <a:chOff x="8990516" y="4120923"/>
            <a:chExt cx="570860" cy="2258067"/>
          </a:xfrm>
          <a:solidFill>
            <a:schemeClr val="bg1">
              <a:lumMod val="65000"/>
            </a:schemeClr>
          </a:solidFill>
        </p:grpSpPr>
        <p:sp>
          <p:nvSpPr>
            <p:cNvPr id="59" name="Down Arrow 92"/>
            <p:cNvSpPr/>
            <p:nvPr/>
          </p:nvSpPr>
          <p:spPr bwMode="auto">
            <a:xfrm rot="10800000" flipV="1">
              <a:off x="8990516" y="4120923"/>
              <a:ext cx="570857" cy="454819"/>
            </a:xfrm>
            <a:prstGeom prst="leftRightArrow">
              <a:avLst>
                <a:gd name="adj1" fmla="val 49590"/>
                <a:gd name="adj2" fmla="val 50879"/>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US" sz="2059" dirty="0">
                <a:solidFill>
                  <a:srgbClr val="FFFFFF"/>
                </a:solidFill>
                <a:latin typeface="Segoe UI Light"/>
                <a:ea typeface="Segoe UI" pitchFamily="34" charset="0"/>
                <a:cs typeface="Segoe UI" pitchFamily="34" charset="0"/>
              </a:endParaRPr>
            </a:p>
          </p:txBody>
        </p:sp>
        <p:sp>
          <p:nvSpPr>
            <p:cNvPr id="62" name="Down Arrow 92"/>
            <p:cNvSpPr/>
            <p:nvPr/>
          </p:nvSpPr>
          <p:spPr bwMode="auto">
            <a:xfrm rot="10800000" flipV="1">
              <a:off x="8990516" y="5020163"/>
              <a:ext cx="570860" cy="457204"/>
            </a:xfrm>
            <a:prstGeom prst="lef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US" sz="2059" dirty="0">
                <a:solidFill>
                  <a:srgbClr val="FFFFFF"/>
                </a:solidFill>
                <a:latin typeface="Segoe UI Light"/>
                <a:ea typeface="Segoe UI" pitchFamily="34" charset="0"/>
                <a:cs typeface="Segoe UI" pitchFamily="34" charset="0"/>
              </a:endParaRPr>
            </a:p>
          </p:txBody>
        </p:sp>
        <p:sp>
          <p:nvSpPr>
            <p:cNvPr id="65" name="Down Arrow 92"/>
            <p:cNvSpPr/>
            <p:nvPr/>
          </p:nvSpPr>
          <p:spPr bwMode="auto">
            <a:xfrm rot="10800000" flipV="1">
              <a:off x="8990516" y="5921788"/>
              <a:ext cx="569968" cy="457202"/>
            </a:xfrm>
            <a:prstGeom prst="lef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US" sz="2059" dirty="0">
                <a:solidFill>
                  <a:srgbClr val="FFFFFF"/>
                </a:solidFill>
                <a:latin typeface="Segoe UI Light"/>
                <a:ea typeface="Segoe UI" pitchFamily="34" charset="0"/>
                <a:cs typeface="Segoe UI" pitchFamily="34" charset="0"/>
              </a:endParaRPr>
            </a:p>
          </p:txBody>
        </p:sp>
      </p:grpSp>
      <p:sp>
        <p:nvSpPr>
          <p:cNvPr id="71" name="Rectangle 70"/>
          <p:cNvSpPr/>
          <p:nvPr/>
        </p:nvSpPr>
        <p:spPr bwMode="auto">
          <a:xfrm>
            <a:off x="397903" y="3801190"/>
            <a:ext cx="2911945" cy="1802758"/>
          </a:xfrm>
          <a:prstGeom prst="rect">
            <a:avLst/>
          </a:prstGeom>
          <a:solidFill>
            <a:schemeClr val="accent1"/>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spcAft>
                <a:spcPts val="441"/>
              </a:spcAft>
            </a:pPr>
            <a:r>
              <a:rPr lang="en-US" sz="2353" b="1" spc="-74" dirty="0">
                <a:solidFill>
                  <a:schemeClr val="bg1"/>
                </a:solidFill>
              </a:rPr>
              <a:t>Azure Portal &amp; </a:t>
            </a:r>
            <a:br>
              <a:rPr lang="en-US" sz="2353" b="1" spc="-74" dirty="0">
                <a:solidFill>
                  <a:schemeClr val="bg1"/>
                </a:solidFill>
              </a:rPr>
            </a:br>
            <a:r>
              <a:rPr lang="en-US" sz="2353" b="1" spc="-74" dirty="0">
                <a:solidFill>
                  <a:schemeClr val="bg1"/>
                </a:solidFill>
              </a:rPr>
              <a:t>ML API service</a:t>
            </a:r>
            <a:endParaRPr lang="en-US" sz="2059" dirty="0">
              <a:solidFill>
                <a:schemeClr val="bg1"/>
              </a:solidFill>
            </a:endParaRPr>
          </a:p>
        </p:txBody>
      </p:sp>
      <p:grpSp>
        <p:nvGrpSpPr>
          <p:cNvPr id="101" name="Group 100"/>
          <p:cNvGrpSpPr/>
          <p:nvPr/>
        </p:nvGrpSpPr>
        <p:grpSpPr>
          <a:xfrm>
            <a:off x="397903" y="1680635"/>
            <a:ext cx="5014192" cy="880436"/>
            <a:chOff x="541175" y="1119364"/>
            <a:chExt cx="6819650" cy="1197454"/>
          </a:xfrm>
        </p:grpSpPr>
        <p:grpSp>
          <p:nvGrpSpPr>
            <p:cNvPr id="99" name="Group 98"/>
            <p:cNvGrpSpPr/>
            <p:nvPr/>
          </p:nvGrpSpPr>
          <p:grpSpPr>
            <a:xfrm>
              <a:off x="5129689" y="1119364"/>
              <a:ext cx="2231136" cy="1197454"/>
              <a:chOff x="5129689" y="1119364"/>
              <a:chExt cx="2231136" cy="1197454"/>
            </a:xfrm>
          </p:grpSpPr>
          <p:sp>
            <p:nvSpPr>
              <p:cNvPr id="94" name="Rectangle 93"/>
              <p:cNvSpPr/>
              <p:nvPr/>
            </p:nvSpPr>
            <p:spPr bwMode="auto">
              <a:xfrm>
                <a:off x="5129689" y="1119364"/>
                <a:ext cx="2231136" cy="1197454"/>
              </a:xfrm>
              <a:prstGeom prst="rect">
                <a:avLst/>
              </a:prstGeom>
              <a:solidFill>
                <a:srgbClr val="1D4380"/>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US" sz="2059" dirty="0">
                  <a:solidFill>
                    <a:schemeClr val="bg1"/>
                  </a:solidFill>
                  <a:latin typeface="+mj-lt"/>
                  <a:ea typeface="Segoe UI" pitchFamily="34" charset="0"/>
                  <a:cs typeface="Segoe UI" pitchFamily="34" charset="0"/>
                </a:endParaRPr>
              </a:p>
            </p:txBody>
          </p:sp>
          <p:grpSp>
            <p:nvGrpSpPr>
              <p:cNvPr id="82" name="Group 81"/>
              <p:cNvGrpSpPr/>
              <p:nvPr/>
            </p:nvGrpSpPr>
            <p:grpSpPr>
              <a:xfrm>
                <a:off x="5158949" y="1313325"/>
                <a:ext cx="2166084" cy="896099"/>
                <a:chOff x="4831857" y="1316990"/>
                <a:chExt cx="2166084" cy="896099"/>
              </a:xfrm>
            </p:grpSpPr>
            <p:sp>
              <p:nvSpPr>
                <p:cNvPr id="83" name="Rectangle 82"/>
                <p:cNvSpPr/>
                <p:nvPr/>
              </p:nvSpPr>
              <p:spPr bwMode="auto">
                <a:xfrm>
                  <a:off x="4831857" y="1935942"/>
                  <a:ext cx="2166084" cy="27714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defTabSz="672358">
                    <a:defRPr/>
                  </a:pPr>
                  <a:r>
                    <a:rPr lang="en-US" sz="1324" kern="0" dirty="0" err="1">
                      <a:solidFill>
                        <a:schemeClr val="bg1"/>
                      </a:solidFill>
                    </a:rPr>
                    <a:t>PowerBI</a:t>
                  </a:r>
                  <a:r>
                    <a:rPr lang="en-US" sz="1324" kern="0" dirty="0">
                      <a:solidFill>
                        <a:schemeClr val="bg1"/>
                      </a:solidFill>
                    </a:rPr>
                    <a:t>/Dashboards</a:t>
                  </a:r>
                </a:p>
              </p:txBody>
            </p:sp>
            <p:grpSp>
              <p:nvGrpSpPr>
                <p:cNvPr id="84" name="Group 83"/>
                <p:cNvGrpSpPr/>
                <p:nvPr/>
              </p:nvGrpSpPr>
              <p:grpSpPr>
                <a:xfrm>
                  <a:off x="5606370" y="1316990"/>
                  <a:ext cx="623590" cy="495980"/>
                  <a:chOff x="10179198" y="4130696"/>
                  <a:chExt cx="1524000" cy="1236662"/>
                </a:xfrm>
                <a:solidFill>
                  <a:srgbClr val="00BCF1"/>
                </a:solidFill>
              </p:grpSpPr>
              <p:sp>
                <p:nvSpPr>
                  <p:cNvPr id="85" name="Rectangle 42"/>
                  <p:cNvSpPr/>
                  <p:nvPr/>
                </p:nvSpPr>
                <p:spPr bwMode="auto">
                  <a:xfrm>
                    <a:off x="10179198" y="4130696"/>
                    <a:ext cx="1524000" cy="1236662"/>
                  </a:xfrm>
                  <a:custGeom>
                    <a:avLst/>
                    <a:gdLst/>
                    <a:ahLst/>
                    <a:cxnLst/>
                    <a:rect l="l" t="t" r="r" b="b"/>
                    <a:pathLst>
                      <a:path w="1524000" h="1236662">
                        <a:moveTo>
                          <a:pt x="0" y="1077675"/>
                        </a:moveTo>
                        <a:lnTo>
                          <a:pt x="152603" y="1077675"/>
                        </a:lnTo>
                        <a:lnTo>
                          <a:pt x="147955" y="1100695"/>
                        </a:lnTo>
                        <a:cubicBezTo>
                          <a:pt x="147955" y="1158999"/>
                          <a:pt x="195220" y="1206264"/>
                          <a:pt x="253524" y="1206264"/>
                        </a:cubicBezTo>
                        <a:cubicBezTo>
                          <a:pt x="311828" y="1206264"/>
                          <a:pt x="359093" y="1158999"/>
                          <a:pt x="359093" y="1100695"/>
                        </a:cubicBezTo>
                        <a:cubicBezTo>
                          <a:pt x="359093" y="1092625"/>
                          <a:pt x="358188" y="1084766"/>
                          <a:pt x="354446" y="1077675"/>
                        </a:cubicBezTo>
                        <a:lnTo>
                          <a:pt x="1524000" y="1077675"/>
                        </a:lnTo>
                        <a:lnTo>
                          <a:pt x="1524000" y="1236662"/>
                        </a:lnTo>
                        <a:lnTo>
                          <a:pt x="0" y="1236662"/>
                        </a:lnTo>
                        <a:close/>
                        <a:moveTo>
                          <a:pt x="253524" y="1023701"/>
                        </a:moveTo>
                        <a:cubicBezTo>
                          <a:pt x="296047" y="1023701"/>
                          <a:pt x="330518" y="1058172"/>
                          <a:pt x="330518" y="1100695"/>
                        </a:cubicBezTo>
                        <a:cubicBezTo>
                          <a:pt x="330518" y="1143218"/>
                          <a:pt x="296047" y="1177689"/>
                          <a:pt x="253524" y="1177689"/>
                        </a:cubicBezTo>
                        <a:cubicBezTo>
                          <a:pt x="211001" y="1177689"/>
                          <a:pt x="176530" y="1143218"/>
                          <a:pt x="176530" y="1100695"/>
                        </a:cubicBezTo>
                        <a:cubicBezTo>
                          <a:pt x="176530" y="1058172"/>
                          <a:pt x="211001" y="1023701"/>
                          <a:pt x="253524" y="1023701"/>
                        </a:cubicBezTo>
                        <a:close/>
                        <a:moveTo>
                          <a:pt x="57627" y="53550"/>
                        </a:moveTo>
                        <a:lnTo>
                          <a:pt x="57627" y="945355"/>
                        </a:lnTo>
                        <a:lnTo>
                          <a:pt x="1466374" y="945355"/>
                        </a:lnTo>
                        <a:lnTo>
                          <a:pt x="1466374" y="53550"/>
                        </a:lnTo>
                        <a:close/>
                        <a:moveTo>
                          <a:pt x="42193" y="0"/>
                        </a:moveTo>
                        <a:lnTo>
                          <a:pt x="1481807" y="0"/>
                        </a:lnTo>
                        <a:cubicBezTo>
                          <a:pt x="1505110" y="0"/>
                          <a:pt x="1524000" y="18890"/>
                          <a:pt x="1524000" y="42193"/>
                        </a:cubicBezTo>
                        <a:lnTo>
                          <a:pt x="1524000" y="1047750"/>
                        </a:lnTo>
                        <a:lnTo>
                          <a:pt x="342806" y="1047750"/>
                        </a:lnTo>
                        <a:cubicBezTo>
                          <a:pt x="325940" y="1015876"/>
                          <a:pt x="292155" y="995126"/>
                          <a:pt x="253524" y="995126"/>
                        </a:cubicBezTo>
                        <a:cubicBezTo>
                          <a:pt x="214893" y="995126"/>
                          <a:pt x="181109" y="1015876"/>
                          <a:pt x="164243" y="1047750"/>
                        </a:cubicBezTo>
                        <a:lnTo>
                          <a:pt x="0" y="1047750"/>
                        </a:lnTo>
                        <a:lnTo>
                          <a:pt x="0" y="42193"/>
                        </a:lnTo>
                        <a:cubicBezTo>
                          <a:pt x="0" y="18890"/>
                          <a:pt x="18890" y="0"/>
                          <a:pt x="42193" y="0"/>
                        </a:cubicBezTo>
                        <a:close/>
                      </a:path>
                    </a:pathLst>
                  </a:custGeom>
                  <a:solidFill>
                    <a:schemeClr val="bg1"/>
                  </a:solidFill>
                  <a:ln w="6350" cap="flat" cmpd="sng" algn="ctr">
                    <a:noFill/>
                    <a:prstDash val="solid"/>
                    <a:miter lim="800000"/>
                    <a:headEnd type="none" w="med" len="med"/>
                    <a:tailEnd type="none" w="med" len="med"/>
                  </a:ln>
                  <a:effectLst/>
                </p:spPr>
                <p:txBody>
                  <a:bodyPr rot="0" spcFirstLastPara="0" vertOverflow="overflow" horzOverflow="overflow" vert="horz" wrap="square" lIns="67232" tIns="33616" rIns="33616" bIns="67232" numCol="1" spcCol="0" rtlCol="0" fromWordArt="0" anchor="b" anchorCtr="0" forceAA="0" compatLnSpc="1">
                    <a:prstTxWarp prst="textNoShape">
                      <a:avLst/>
                    </a:prstTxWarp>
                    <a:noAutofit/>
                  </a:bodyPr>
                  <a:lstStyle/>
                  <a:p>
                    <a:pPr algn="ctr" defTabSz="672137" fontAlgn="base">
                      <a:spcBef>
                        <a:spcPct val="0"/>
                      </a:spcBef>
                      <a:spcAft>
                        <a:spcPct val="0"/>
                      </a:spcAft>
                      <a:defRPr/>
                    </a:pPr>
                    <a:endParaRPr lang="en-US" sz="809" kern="0" spc="-37"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6" name="Rectangle 46"/>
                  <p:cNvSpPr/>
                  <p:nvPr/>
                </p:nvSpPr>
                <p:spPr bwMode="auto">
                  <a:xfrm>
                    <a:off x="10291637" y="4290521"/>
                    <a:ext cx="667560" cy="677970"/>
                  </a:xfrm>
                  <a:custGeom>
                    <a:avLst/>
                    <a:gdLst/>
                    <a:ahLst/>
                    <a:cxnLst/>
                    <a:rect l="l" t="t" r="r" b="b"/>
                    <a:pathLst>
                      <a:path w="667560" h="677969">
                        <a:moveTo>
                          <a:pt x="507521" y="570317"/>
                        </a:moveTo>
                        <a:lnTo>
                          <a:pt x="507521" y="645906"/>
                        </a:lnTo>
                        <a:lnTo>
                          <a:pt x="641961" y="645906"/>
                        </a:lnTo>
                        <a:lnTo>
                          <a:pt x="641961" y="570317"/>
                        </a:lnTo>
                        <a:close/>
                        <a:moveTo>
                          <a:pt x="347481" y="570317"/>
                        </a:moveTo>
                        <a:lnTo>
                          <a:pt x="347481" y="645906"/>
                        </a:lnTo>
                        <a:lnTo>
                          <a:pt x="481922" y="645906"/>
                        </a:lnTo>
                        <a:lnTo>
                          <a:pt x="481922" y="570317"/>
                        </a:lnTo>
                        <a:close/>
                        <a:moveTo>
                          <a:pt x="507521" y="462666"/>
                        </a:moveTo>
                        <a:lnTo>
                          <a:pt x="507521" y="538255"/>
                        </a:lnTo>
                        <a:lnTo>
                          <a:pt x="641961" y="538255"/>
                        </a:lnTo>
                        <a:lnTo>
                          <a:pt x="641961" y="462666"/>
                        </a:lnTo>
                        <a:close/>
                        <a:moveTo>
                          <a:pt x="347481" y="462666"/>
                        </a:moveTo>
                        <a:lnTo>
                          <a:pt x="347481" y="538255"/>
                        </a:lnTo>
                        <a:lnTo>
                          <a:pt x="481922" y="538255"/>
                        </a:lnTo>
                        <a:lnTo>
                          <a:pt x="481922" y="462666"/>
                        </a:lnTo>
                        <a:close/>
                        <a:moveTo>
                          <a:pt x="25599" y="462666"/>
                        </a:moveTo>
                        <a:lnTo>
                          <a:pt x="25599" y="538255"/>
                        </a:lnTo>
                        <a:lnTo>
                          <a:pt x="321882" y="538255"/>
                        </a:lnTo>
                        <a:lnTo>
                          <a:pt x="321882" y="462666"/>
                        </a:lnTo>
                        <a:close/>
                        <a:moveTo>
                          <a:pt x="507521" y="355015"/>
                        </a:moveTo>
                        <a:lnTo>
                          <a:pt x="507521" y="430604"/>
                        </a:lnTo>
                        <a:lnTo>
                          <a:pt x="641961" y="430604"/>
                        </a:lnTo>
                        <a:lnTo>
                          <a:pt x="641961" y="355015"/>
                        </a:lnTo>
                        <a:close/>
                        <a:moveTo>
                          <a:pt x="347481" y="355015"/>
                        </a:moveTo>
                        <a:lnTo>
                          <a:pt x="347481" y="430604"/>
                        </a:lnTo>
                        <a:lnTo>
                          <a:pt x="481922" y="430604"/>
                        </a:lnTo>
                        <a:lnTo>
                          <a:pt x="481922" y="355015"/>
                        </a:lnTo>
                        <a:close/>
                        <a:moveTo>
                          <a:pt x="25599" y="355015"/>
                        </a:moveTo>
                        <a:lnTo>
                          <a:pt x="25599" y="430604"/>
                        </a:lnTo>
                        <a:lnTo>
                          <a:pt x="321882" y="430604"/>
                        </a:lnTo>
                        <a:lnTo>
                          <a:pt x="321882" y="355015"/>
                        </a:lnTo>
                        <a:close/>
                        <a:moveTo>
                          <a:pt x="507521" y="247364"/>
                        </a:moveTo>
                        <a:lnTo>
                          <a:pt x="507521" y="322953"/>
                        </a:lnTo>
                        <a:lnTo>
                          <a:pt x="641961" y="322953"/>
                        </a:lnTo>
                        <a:lnTo>
                          <a:pt x="641961" y="247364"/>
                        </a:lnTo>
                        <a:close/>
                        <a:moveTo>
                          <a:pt x="347481" y="247364"/>
                        </a:moveTo>
                        <a:lnTo>
                          <a:pt x="347481" y="322953"/>
                        </a:lnTo>
                        <a:lnTo>
                          <a:pt x="481922" y="322953"/>
                        </a:lnTo>
                        <a:lnTo>
                          <a:pt x="481922" y="247364"/>
                        </a:lnTo>
                        <a:close/>
                        <a:moveTo>
                          <a:pt x="25599" y="247364"/>
                        </a:moveTo>
                        <a:lnTo>
                          <a:pt x="25599" y="322953"/>
                        </a:lnTo>
                        <a:lnTo>
                          <a:pt x="321882" y="322953"/>
                        </a:lnTo>
                        <a:lnTo>
                          <a:pt x="321882" y="247364"/>
                        </a:lnTo>
                        <a:close/>
                        <a:moveTo>
                          <a:pt x="507521" y="139713"/>
                        </a:moveTo>
                        <a:lnTo>
                          <a:pt x="507521" y="215302"/>
                        </a:lnTo>
                        <a:lnTo>
                          <a:pt x="641961" y="215302"/>
                        </a:lnTo>
                        <a:lnTo>
                          <a:pt x="641961" y="139713"/>
                        </a:lnTo>
                        <a:close/>
                        <a:moveTo>
                          <a:pt x="347481" y="139713"/>
                        </a:moveTo>
                        <a:lnTo>
                          <a:pt x="347481" y="215302"/>
                        </a:lnTo>
                        <a:lnTo>
                          <a:pt x="481922" y="215302"/>
                        </a:lnTo>
                        <a:lnTo>
                          <a:pt x="481922" y="139713"/>
                        </a:lnTo>
                        <a:close/>
                        <a:moveTo>
                          <a:pt x="25599" y="139713"/>
                        </a:moveTo>
                        <a:lnTo>
                          <a:pt x="25599" y="215302"/>
                        </a:lnTo>
                        <a:lnTo>
                          <a:pt x="321882" y="215302"/>
                        </a:lnTo>
                        <a:lnTo>
                          <a:pt x="321882" y="139713"/>
                        </a:lnTo>
                        <a:close/>
                        <a:moveTo>
                          <a:pt x="507521" y="32062"/>
                        </a:moveTo>
                        <a:lnTo>
                          <a:pt x="507521" y="107651"/>
                        </a:lnTo>
                        <a:lnTo>
                          <a:pt x="641961" y="107651"/>
                        </a:lnTo>
                        <a:lnTo>
                          <a:pt x="641961" y="32062"/>
                        </a:lnTo>
                        <a:close/>
                        <a:moveTo>
                          <a:pt x="347481" y="32062"/>
                        </a:moveTo>
                        <a:lnTo>
                          <a:pt x="347481" y="107651"/>
                        </a:lnTo>
                        <a:lnTo>
                          <a:pt x="481922" y="107651"/>
                        </a:lnTo>
                        <a:lnTo>
                          <a:pt x="481922" y="32062"/>
                        </a:lnTo>
                        <a:close/>
                        <a:moveTo>
                          <a:pt x="25599" y="32062"/>
                        </a:moveTo>
                        <a:lnTo>
                          <a:pt x="25599" y="107651"/>
                        </a:lnTo>
                        <a:lnTo>
                          <a:pt x="321882" y="107651"/>
                        </a:lnTo>
                        <a:lnTo>
                          <a:pt x="321882" y="32062"/>
                        </a:lnTo>
                        <a:close/>
                        <a:moveTo>
                          <a:pt x="0" y="0"/>
                        </a:moveTo>
                        <a:lnTo>
                          <a:pt x="667560" y="0"/>
                        </a:lnTo>
                        <a:lnTo>
                          <a:pt x="667560" y="2"/>
                        </a:lnTo>
                        <a:lnTo>
                          <a:pt x="667560" y="32062"/>
                        </a:lnTo>
                        <a:lnTo>
                          <a:pt x="667560" y="107651"/>
                        </a:lnTo>
                        <a:lnTo>
                          <a:pt x="667560" y="139713"/>
                        </a:lnTo>
                        <a:lnTo>
                          <a:pt x="667560" y="215302"/>
                        </a:lnTo>
                        <a:lnTo>
                          <a:pt x="667560" y="247364"/>
                        </a:lnTo>
                        <a:lnTo>
                          <a:pt x="667560" y="322953"/>
                        </a:lnTo>
                        <a:lnTo>
                          <a:pt x="667560" y="355015"/>
                        </a:lnTo>
                        <a:lnTo>
                          <a:pt x="667560" y="430604"/>
                        </a:lnTo>
                        <a:lnTo>
                          <a:pt x="667560" y="462666"/>
                        </a:lnTo>
                        <a:lnTo>
                          <a:pt x="667560" y="538255"/>
                        </a:lnTo>
                        <a:lnTo>
                          <a:pt x="667560" y="570317"/>
                        </a:lnTo>
                        <a:lnTo>
                          <a:pt x="667560" y="645906"/>
                        </a:lnTo>
                        <a:lnTo>
                          <a:pt x="667560" y="677968"/>
                        </a:lnTo>
                        <a:lnTo>
                          <a:pt x="667560" y="677969"/>
                        </a:lnTo>
                        <a:lnTo>
                          <a:pt x="641961" y="677969"/>
                        </a:lnTo>
                        <a:lnTo>
                          <a:pt x="641961" y="677968"/>
                        </a:lnTo>
                        <a:lnTo>
                          <a:pt x="507521" y="677968"/>
                        </a:lnTo>
                        <a:lnTo>
                          <a:pt x="507521" y="677969"/>
                        </a:lnTo>
                        <a:lnTo>
                          <a:pt x="481922" y="677969"/>
                        </a:lnTo>
                        <a:lnTo>
                          <a:pt x="481922" y="677968"/>
                        </a:lnTo>
                        <a:lnTo>
                          <a:pt x="347481" y="677968"/>
                        </a:lnTo>
                        <a:lnTo>
                          <a:pt x="347481" y="677969"/>
                        </a:lnTo>
                        <a:lnTo>
                          <a:pt x="321882" y="677969"/>
                        </a:lnTo>
                        <a:lnTo>
                          <a:pt x="321882" y="570317"/>
                        </a:lnTo>
                        <a:lnTo>
                          <a:pt x="0" y="570317"/>
                        </a:lnTo>
                        <a:lnTo>
                          <a:pt x="0" y="554287"/>
                        </a:lnTo>
                        <a:lnTo>
                          <a:pt x="0" y="538255"/>
                        </a:lnTo>
                        <a:lnTo>
                          <a:pt x="0" y="462666"/>
                        </a:lnTo>
                        <a:lnTo>
                          <a:pt x="0" y="430604"/>
                        </a:lnTo>
                        <a:lnTo>
                          <a:pt x="0" y="355015"/>
                        </a:lnTo>
                        <a:lnTo>
                          <a:pt x="0" y="322953"/>
                        </a:lnTo>
                        <a:lnTo>
                          <a:pt x="0" y="247364"/>
                        </a:lnTo>
                        <a:lnTo>
                          <a:pt x="0" y="215302"/>
                        </a:lnTo>
                        <a:lnTo>
                          <a:pt x="0" y="139713"/>
                        </a:lnTo>
                        <a:lnTo>
                          <a:pt x="0" y="107651"/>
                        </a:lnTo>
                        <a:lnTo>
                          <a:pt x="0" y="32062"/>
                        </a:lnTo>
                        <a:lnTo>
                          <a:pt x="0" y="2"/>
                        </a:lnTo>
                        <a:close/>
                      </a:path>
                    </a:pathLst>
                  </a:custGeom>
                  <a:solidFill>
                    <a:schemeClr val="bg1"/>
                  </a:solidFill>
                  <a:ln w="6350" cap="flat" cmpd="sng" algn="ctr">
                    <a:noFill/>
                    <a:prstDash val="solid"/>
                    <a:miter lim="800000"/>
                    <a:headEnd type="none" w="med" len="med"/>
                    <a:tailEnd type="none" w="med" len="med"/>
                  </a:ln>
                  <a:effectLst/>
                </p:spPr>
                <p:txBody>
                  <a:bodyPr rot="0" spcFirstLastPara="0" vertOverflow="overflow" horzOverflow="overflow" vert="horz" wrap="square" lIns="67232" tIns="33616" rIns="33616" bIns="67232" numCol="1" spcCol="0" rtlCol="0" fromWordArt="0" anchor="b" anchorCtr="0" forceAA="0" compatLnSpc="1">
                    <a:prstTxWarp prst="textNoShape">
                      <a:avLst/>
                    </a:prstTxWarp>
                    <a:noAutofit/>
                  </a:bodyPr>
                  <a:lstStyle/>
                  <a:p>
                    <a:pPr algn="ctr" defTabSz="672137" fontAlgn="base">
                      <a:spcBef>
                        <a:spcPct val="0"/>
                      </a:spcBef>
                      <a:spcAft>
                        <a:spcPct val="0"/>
                      </a:spcAft>
                      <a:defRPr/>
                    </a:pPr>
                    <a:endParaRPr lang="en-US" sz="809" kern="0" spc="-37"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Freeform 86"/>
                  <p:cNvSpPr/>
                  <p:nvPr/>
                </p:nvSpPr>
                <p:spPr bwMode="auto">
                  <a:xfrm>
                    <a:off x="11020598" y="4290521"/>
                    <a:ext cx="566900" cy="361399"/>
                  </a:xfrm>
                  <a:custGeom>
                    <a:avLst/>
                    <a:gdLst/>
                    <a:ahLst/>
                    <a:cxnLst/>
                    <a:rect l="l" t="t" r="r" b="b"/>
                    <a:pathLst>
                      <a:path w="1395575" h="889678">
                        <a:moveTo>
                          <a:pt x="1288087" y="393176"/>
                        </a:moveTo>
                        <a:lnTo>
                          <a:pt x="1157081" y="483566"/>
                        </a:lnTo>
                        <a:lnTo>
                          <a:pt x="1118078" y="432149"/>
                        </a:lnTo>
                        <a:lnTo>
                          <a:pt x="1007728" y="605449"/>
                        </a:lnTo>
                        <a:lnTo>
                          <a:pt x="944370" y="572352"/>
                        </a:lnTo>
                        <a:lnTo>
                          <a:pt x="814699" y="511825"/>
                        </a:lnTo>
                        <a:lnTo>
                          <a:pt x="636856" y="666606"/>
                        </a:lnTo>
                        <a:lnTo>
                          <a:pt x="567828" y="614241"/>
                        </a:lnTo>
                        <a:lnTo>
                          <a:pt x="491174" y="722246"/>
                        </a:lnTo>
                        <a:lnTo>
                          <a:pt x="350257" y="722246"/>
                        </a:lnTo>
                        <a:lnTo>
                          <a:pt x="96017" y="830369"/>
                        </a:lnTo>
                        <a:lnTo>
                          <a:pt x="1328587" y="830369"/>
                        </a:lnTo>
                        <a:lnTo>
                          <a:pt x="1328587" y="499521"/>
                        </a:lnTo>
                        <a:close/>
                        <a:moveTo>
                          <a:pt x="1328587" y="146637"/>
                        </a:moveTo>
                        <a:lnTo>
                          <a:pt x="1217466" y="257758"/>
                        </a:lnTo>
                        <a:lnTo>
                          <a:pt x="1152160" y="174640"/>
                        </a:lnTo>
                        <a:lnTo>
                          <a:pt x="997802" y="311189"/>
                        </a:lnTo>
                        <a:lnTo>
                          <a:pt x="962179" y="257758"/>
                        </a:lnTo>
                        <a:lnTo>
                          <a:pt x="854142" y="390720"/>
                        </a:lnTo>
                        <a:lnTo>
                          <a:pt x="798327" y="351542"/>
                        </a:lnTo>
                        <a:lnTo>
                          <a:pt x="706895" y="459612"/>
                        </a:lnTo>
                        <a:lnTo>
                          <a:pt x="469419" y="459612"/>
                        </a:lnTo>
                        <a:lnTo>
                          <a:pt x="401731" y="404971"/>
                        </a:lnTo>
                        <a:lnTo>
                          <a:pt x="320995" y="542729"/>
                        </a:lnTo>
                        <a:lnTo>
                          <a:pt x="172573" y="542729"/>
                        </a:lnTo>
                        <a:lnTo>
                          <a:pt x="66990" y="677877"/>
                        </a:lnTo>
                        <a:lnTo>
                          <a:pt x="66990" y="798405"/>
                        </a:lnTo>
                        <a:lnTo>
                          <a:pt x="327711" y="680355"/>
                        </a:lnTo>
                        <a:lnTo>
                          <a:pt x="462991" y="685009"/>
                        </a:lnTo>
                        <a:lnTo>
                          <a:pt x="558814" y="559334"/>
                        </a:lnTo>
                        <a:lnTo>
                          <a:pt x="637729" y="619843"/>
                        </a:lnTo>
                        <a:lnTo>
                          <a:pt x="803422" y="472099"/>
                        </a:lnTo>
                        <a:lnTo>
                          <a:pt x="942109" y="531407"/>
                        </a:lnTo>
                        <a:lnTo>
                          <a:pt x="992841" y="559334"/>
                        </a:lnTo>
                        <a:lnTo>
                          <a:pt x="1121125" y="364495"/>
                        </a:lnTo>
                        <a:lnTo>
                          <a:pt x="1168389" y="430847"/>
                        </a:lnTo>
                        <a:lnTo>
                          <a:pt x="1303760" y="336617"/>
                        </a:lnTo>
                        <a:lnTo>
                          <a:pt x="1328587" y="398996"/>
                        </a:lnTo>
                        <a:close/>
                        <a:moveTo>
                          <a:pt x="66990" y="59308"/>
                        </a:moveTo>
                        <a:lnTo>
                          <a:pt x="66990" y="591593"/>
                        </a:lnTo>
                        <a:lnTo>
                          <a:pt x="148825" y="489298"/>
                        </a:lnTo>
                        <a:lnTo>
                          <a:pt x="291311" y="495234"/>
                        </a:lnTo>
                        <a:lnTo>
                          <a:pt x="392237" y="334937"/>
                        </a:lnTo>
                        <a:lnTo>
                          <a:pt x="475355" y="412116"/>
                        </a:lnTo>
                        <a:lnTo>
                          <a:pt x="695020" y="418055"/>
                        </a:lnTo>
                        <a:lnTo>
                          <a:pt x="795946" y="299317"/>
                        </a:lnTo>
                        <a:lnTo>
                          <a:pt x="849380" y="334937"/>
                        </a:lnTo>
                        <a:lnTo>
                          <a:pt x="968118" y="180579"/>
                        </a:lnTo>
                        <a:lnTo>
                          <a:pt x="1009709" y="253061"/>
                        </a:lnTo>
                        <a:lnTo>
                          <a:pt x="1160480" y="117686"/>
                        </a:lnTo>
                        <a:lnTo>
                          <a:pt x="1223403" y="192484"/>
                        </a:lnTo>
                        <a:lnTo>
                          <a:pt x="1328587" y="84562"/>
                        </a:lnTo>
                        <a:lnTo>
                          <a:pt x="1328587" y="59308"/>
                        </a:lnTo>
                        <a:close/>
                        <a:moveTo>
                          <a:pt x="0" y="0"/>
                        </a:moveTo>
                        <a:lnTo>
                          <a:pt x="1395575" y="0"/>
                        </a:lnTo>
                        <a:lnTo>
                          <a:pt x="1395575" y="889678"/>
                        </a:lnTo>
                        <a:lnTo>
                          <a:pt x="0" y="889678"/>
                        </a:lnTo>
                        <a:close/>
                      </a:path>
                    </a:pathLst>
                  </a:custGeom>
                  <a:solidFill>
                    <a:schemeClr val="bg1"/>
                  </a:solidFill>
                  <a:ln w="6350" cap="flat" cmpd="sng" algn="ctr">
                    <a:noFill/>
                    <a:prstDash val="solid"/>
                    <a:miter lim="800000"/>
                    <a:headEnd type="none" w="med" len="med"/>
                    <a:tailEnd type="none" w="med" len="med"/>
                  </a:ln>
                  <a:effectLst/>
                </p:spPr>
                <p:txBody>
                  <a:bodyPr rot="0" spcFirstLastPara="0" vertOverflow="overflow" horzOverflow="overflow" vert="horz" wrap="square" lIns="67232" tIns="33616" rIns="33616" bIns="67232" numCol="1" spcCol="0" rtlCol="0" fromWordArt="0" anchor="b" anchorCtr="0" forceAA="0" compatLnSpc="1">
                    <a:prstTxWarp prst="textNoShape">
                      <a:avLst/>
                    </a:prstTxWarp>
                    <a:noAutofit/>
                  </a:bodyPr>
                  <a:lstStyle/>
                  <a:p>
                    <a:pPr algn="ctr" defTabSz="672137" fontAlgn="base">
                      <a:spcBef>
                        <a:spcPct val="0"/>
                      </a:spcBef>
                      <a:spcAft>
                        <a:spcPct val="0"/>
                      </a:spcAft>
                      <a:defRPr/>
                    </a:pPr>
                    <a:endParaRPr lang="en-US" sz="809" kern="0" spc="-37"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14" name="Picture 2"/>
                  <p:cNvPicPr>
                    <a:picLocks noChangeAspect="1" noChangeArrowheads="1"/>
                  </p:cNvPicPr>
                  <p:nvPr/>
                </p:nvPicPr>
                <p:blipFill rotWithShape="1">
                  <a:blip r:embed="rId8">
                    <a:duotone>
                      <a:schemeClr val="accent1">
                        <a:shade val="45000"/>
                        <a:satMod val="135000"/>
                      </a:schemeClr>
                      <a:prstClr val="white"/>
                    </a:duotone>
                    <a:lum bright="-29000"/>
                    <a:extLst>
                      <a:ext uri="{28A0092B-C50C-407E-A947-70E740481C1C}">
                        <a14:useLocalDpi xmlns:a14="http://schemas.microsoft.com/office/drawing/2010/main" val="0"/>
                      </a:ext>
                    </a:extLst>
                  </a:blip>
                  <a:stretch/>
                </p:blipFill>
                <p:spPr bwMode="auto">
                  <a:xfrm>
                    <a:off x="11100807" y="4687543"/>
                    <a:ext cx="403041" cy="346352"/>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grpSp>
          <p:nvGrpSpPr>
            <p:cNvPr id="98" name="Group 97"/>
            <p:cNvGrpSpPr/>
            <p:nvPr/>
          </p:nvGrpSpPr>
          <p:grpSpPr>
            <a:xfrm>
              <a:off x="2835432" y="1119364"/>
              <a:ext cx="2231136" cy="1197454"/>
              <a:chOff x="2835432" y="1119364"/>
              <a:chExt cx="2231136" cy="1197454"/>
            </a:xfrm>
          </p:grpSpPr>
          <p:sp>
            <p:nvSpPr>
              <p:cNvPr id="95" name="Rectangle 94"/>
              <p:cNvSpPr/>
              <p:nvPr/>
            </p:nvSpPr>
            <p:spPr bwMode="auto">
              <a:xfrm>
                <a:off x="2835432" y="1119364"/>
                <a:ext cx="2231136" cy="1197454"/>
              </a:xfrm>
              <a:prstGeom prst="rect">
                <a:avLst/>
              </a:prstGeom>
              <a:solidFill>
                <a:srgbClr val="1D4380"/>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US" sz="2059" dirty="0">
                  <a:solidFill>
                    <a:schemeClr val="bg1"/>
                  </a:solidFill>
                  <a:latin typeface="+mj-lt"/>
                  <a:ea typeface="Segoe UI" pitchFamily="34" charset="0"/>
                  <a:cs typeface="Segoe UI" pitchFamily="34" charset="0"/>
                </a:endParaRPr>
              </a:p>
            </p:txBody>
          </p:sp>
          <p:sp>
            <p:nvSpPr>
              <p:cNvPr id="80" name="Rectangle 79"/>
              <p:cNvSpPr/>
              <p:nvPr/>
            </p:nvSpPr>
            <p:spPr bwMode="auto">
              <a:xfrm>
                <a:off x="3314382" y="1932277"/>
                <a:ext cx="1273236" cy="27714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gn="ctr" defTabSz="672358">
                  <a:defRPr/>
                </a:pPr>
                <a:r>
                  <a:rPr lang="en-US" sz="1324" kern="0" dirty="0">
                    <a:solidFill>
                      <a:schemeClr val="bg1"/>
                    </a:solidFill>
                  </a:rPr>
                  <a:t>Mobile Apps</a:t>
                </a:r>
                <a:endParaRPr lang="en-US" sz="1471" kern="0" dirty="0">
                  <a:solidFill>
                    <a:schemeClr val="bg1"/>
                  </a:solidFill>
                </a:endParaRPr>
              </a:p>
            </p:txBody>
          </p:sp>
          <p:sp>
            <p:nvSpPr>
              <p:cNvPr id="81" name="Rounded Rectangle 4"/>
              <p:cNvSpPr/>
              <p:nvPr/>
            </p:nvSpPr>
            <p:spPr bwMode="auto">
              <a:xfrm>
                <a:off x="3802526" y="1278581"/>
                <a:ext cx="296948" cy="530724"/>
              </a:xfrm>
              <a:custGeom>
                <a:avLst/>
                <a:gdLst/>
                <a:ahLst/>
                <a:cxnLst/>
                <a:rect l="l" t="t" r="r" b="b"/>
                <a:pathLst>
                  <a:path w="742940" h="1427748">
                    <a:moveTo>
                      <a:pt x="373146" y="1302513"/>
                    </a:moveTo>
                    <a:lnTo>
                      <a:pt x="367271" y="1323564"/>
                    </a:lnTo>
                    <a:cubicBezTo>
                      <a:pt x="376464" y="1333192"/>
                      <a:pt x="386636" y="1327970"/>
                      <a:pt x="389465" y="1326502"/>
                    </a:cubicBezTo>
                    <a:lnTo>
                      <a:pt x="394687" y="1304471"/>
                    </a:lnTo>
                    <a:cubicBezTo>
                      <a:pt x="388486" y="1304798"/>
                      <a:pt x="385875" y="1310183"/>
                      <a:pt x="373146" y="1302513"/>
                    </a:cubicBezTo>
                    <a:close/>
                    <a:moveTo>
                      <a:pt x="359764" y="1295659"/>
                    </a:moveTo>
                    <a:cubicBezTo>
                      <a:pt x="356120" y="1295360"/>
                      <a:pt x="353726" y="1296529"/>
                      <a:pt x="348178" y="1298270"/>
                    </a:cubicBezTo>
                    <a:lnTo>
                      <a:pt x="342140" y="1319811"/>
                    </a:lnTo>
                    <a:cubicBezTo>
                      <a:pt x="360852" y="1314208"/>
                      <a:pt x="360009" y="1321144"/>
                      <a:pt x="364497" y="1322422"/>
                    </a:cubicBezTo>
                    <a:lnTo>
                      <a:pt x="370045" y="1300065"/>
                    </a:lnTo>
                    <a:cubicBezTo>
                      <a:pt x="365830" y="1297073"/>
                      <a:pt x="363409" y="1295958"/>
                      <a:pt x="359764" y="1295659"/>
                    </a:cubicBezTo>
                    <a:close/>
                    <a:moveTo>
                      <a:pt x="379258" y="1276606"/>
                    </a:moveTo>
                    <a:lnTo>
                      <a:pt x="373383" y="1297657"/>
                    </a:lnTo>
                    <a:cubicBezTo>
                      <a:pt x="382576" y="1307285"/>
                      <a:pt x="392748" y="1302063"/>
                      <a:pt x="395577" y="1300595"/>
                    </a:cubicBezTo>
                    <a:lnTo>
                      <a:pt x="400799" y="1278564"/>
                    </a:lnTo>
                    <a:cubicBezTo>
                      <a:pt x="394598" y="1278891"/>
                      <a:pt x="391987" y="1284276"/>
                      <a:pt x="379258" y="1276606"/>
                    </a:cubicBezTo>
                    <a:close/>
                    <a:moveTo>
                      <a:pt x="605722" y="1274595"/>
                    </a:moveTo>
                    <a:cubicBezTo>
                      <a:pt x="615575" y="1274595"/>
                      <a:pt x="623563" y="1283423"/>
                      <a:pt x="623563" y="1294314"/>
                    </a:cubicBezTo>
                    <a:cubicBezTo>
                      <a:pt x="623563" y="1305205"/>
                      <a:pt x="615575" y="1314033"/>
                      <a:pt x="605722" y="1314033"/>
                    </a:cubicBezTo>
                    <a:cubicBezTo>
                      <a:pt x="595868" y="1314033"/>
                      <a:pt x="587880" y="1305205"/>
                      <a:pt x="587881" y="1294314"/>
                    </a:cubicBezTo>
                    <a:cubicBezTo>
                      <a:pt x="587881" y="1283424"/>
                      <a:pt x="595868" y="1274595"/>
                      <a:pt x="605722" y="1274595"/>
                    </a:cubicBezTo>
                    <a:close/>
                    <a:moveTo>
                      <a:pt x="144944" y="1272087"/>
                    </a:moveTo>
                    <a:lnTo>
                      <a:pt x="122084" y="1300662"/>
                    </a:lnTo>
                    <a:lnTo>
                      <a:pt x="144944" y="1329237"/>
                    </a:lnTo>
                    <a:lnTo>
                      <a:pt x="144944" y="1314950"/>
                    </a:lnTo>
                    <a:lnTo>
                      <a:pt x="167803" y="1314950"/>
                    </a:lnTo>
                    <a:lnTo>
                      <a:pt x="167803" y="1286375"/>
                    </a:lnTo>
                    <a:lnTo>
                      <a:pt x="144944" y="1286375"/>
                    </a:lnTo>
                    <a:close/>
                    <a:moveTo>
                      <a:pt x="365877" y="1269752"/>
                    </a:moveTo>
                    <a:cubicBezTo>
                      <a:pt x="362232" y="1269453"/>
                      <a:pt x="359839" y="1270622"/>
                      <a:pt x="354290" y="1272363"/>
                    </a:cubicBezTo>
                    <a:lnTo>
                      <a:pt x="348252" y="1293904"/>
                    </a:lnTo>
                    <a:cubicBezTo>
                      <a:pt x="366965" y="1288301"/>
                      <a:pt x="366121" y="1295236"/>
                      <a:pt x="370609" y="1296515"/>
                    </a:cubicBezTo>
                    <a:lnTo>
                      <a:pt x="376158" y="1274158"/>
                    </a:lnTo>
                    <a:cubicBezTo>
                      <a:pt x="371942" y="1271166"/>
                      <a:pt x="369521" y="1270051"/>
                      <a:pt x="365877" y="1269752"/>
                    </a:cubicBezTo>
                    <a:close/>
                    <a:moveTo>
                      <a:pt x="605721" y="1256754"/>
                    </a:moveTo>
                    <a:cubicBezTo>
                      <a:pt x="586015" y="1256754"/>
                      <a:pt x="570039" y="1273571"/>
                      <a:pt x="570039" y="1294314"/>
                    </a:cubicBezTo>
                    <a:cubicBezTo>
                      <a:pt x="570039" y="1299760"/>
                      <a:pt x="571140" y="1304936"/>
                      <a:pt x="573241" y="1309556"/>
                    </a:cubicBezTo>
                    <a:lnTo>
                      <a:pt x="557252" y="1321874"/>
                    </a:lnTo>
                    <a:cubicBezTo>
                      <a:pt x="556086" y="1322772"/>
                      <a:pt x="555869" y="1324446"/>
                      <a:pt x="556767" y="1325612"/>
                    </a:cubicBezTo>
                    <a:lnTo>
                      <a:pt x="563275" y="1334059"/>
                    </a:lnTo>
                    <a:cubicBezTo>
                      <a:pt x="564173" y="1335226"/>
                      <a:pt x="565847" y="1335443"/>
                      <a:pt x="567014" y="1334544"/>
                    </a:cubicBezTo>
                    <a:lnTo>
                      <a:pt x="582712" y="1322450"/>
                    </a:lnTo>
                    <a:cubicBezTo>
                      <a:pt x="588676" y="1328442"/>
                      <a:pt x="596818" y="1331874"/>
                      <a:pt x="605721" y="1331874"/>
                    </a:cubicBezTo>
                    <a:cubicBezTo>
                      <a:pt x="625428" y="1331874"/>
                      <a:pt x="641404" y="1315058"/>
                      <a:pt x="641403" y="1294314"/>
                    </a:cubicBezTo>
                    <a:cubicBezTo>
                      <a:pt x="641404" y="1273570"/>
                      <a:pt x="625428" y="1256754"/>
                      <a:pt x="605721" y="1256754"/>
                    </a:cubicBezTo>
                    <a:close/>
                    <a:moveTo>
                      <a:pt x="93734" y="94956"/>
                    </a:moveTo>
                    <a:cubicBezTo>
                      <a:pt x="80540" y="94956"/>
                      <a:pt x="69845" y="105651"/>
                      <a:pt x="69845" y="118845"/>
                    </a:cubicBezTo>
                    <a:lnTo>
                      <a:pt x="69845" y="1112467"/>
                    </a:lnTo>
                    <a:cubicBezTo>
                      <a:pt x="69845" y="1125661"/>
                      <a:pt x="80540" y="1136356"/>
                      <a:pt x="93734" y="1136356"/>
                    </a:cubicBezTo>
                    <a:lnTo>
                      <a:pt x="649206" y="1136356"/>
                    </a:lnTo>
                    <a:cubicBezTo>
                      <a:pt x="662400" y="1136356"/>
                      <a:pt x="673095" y="1125661"/>
                      <a:pt x="673095" y="1112467"/>
                    </a:cubicBezTo>
                    <a:lnTo>
                      <a:pt x="673095" y="118845"/>
                    </a:lnTo>
                    <a:cubicBezTo>
                      <a:pt x="673095" y="105651"/>
                      <a:pt x="662400" y="94956"/>
                      <a:pt x="649206" y="94956"/>
                    </a:cubicBezTo>
                    <a:close/>
                    <a:moveTo>
                      <a:pt x="40483" y="0"/>
                    </a:moveTo>
                    <a:lnTo>
                      <a:pt x="702457" y="0"/>
                    </a:lnTo>
                    <a:cubicBezTo>
                      <a:pt x="724815" y="0"/>
                      <a:pt x="742940" y="18125"/>
                      <a:pt x="742940" y="40483"/>
                    </a:cubicBezTo>
                    <a:lnTo>
                      <a:pt x="742940" y="1387265"/>
                    </a:lnTo>
                    <a:cubicBezTo>
                      <a:pt x="742940" y="1409623"/>
                      <a:pt x="724815" y="1427748"/>
                      <a:pt x="702457" y="1427748"/>
                    </a:cubicBezTo>
                    <a:lnTo>
                      <a:pt x="40483" y="1427748"/>
                    </a:lnTo>
                    <a:cubicBezTo>
                      <a:pt x="18125" y="1427748"/>
                      <a:pt x="0" y="1409623"/>
                      <a:pt x="0" y="1387265"/>
                    </a:cubicBezTo>
                    <a:lnTo>
                      <a:pt x="0" y="40483"/>
                    </a:lnTo>
                    <a:cubicBezTo>
                      <a:pt x="0" y="18125"/>
                      <a:pt x="18125" y="0"/>
                      <a:pt x="40483" y="0"/>
                    </a:cubicBezTo>
                    <a:close/>
                  </a:path>
                </a:pathLst>
              </a:custGeom>
              <a:solidFill>
                <a:schemeClr val="bg1"/>
              </a:solidFill>
              <a:ln>
                <a:noFill/>
              </a:ln>
              <a:extLst/>
            </p:spPr>
            <p:txBody>
              <a:bodyPr vert="horz" wrap="square" lIns="67232" tIns="33616" rIns="67232" bIns="33616" numCol="1" rtlCol="0" anchor="t" anchorCtr="0" compatLnSpc="1">
                <a:prstTxWarp prst="textNoShape">
                  <a:avLst/>
                </a:prstTxWarp>
              </a:bodyPr>
              <a:lstStyle/>
              <a:p>
                <a:pPr algn="ctr" defTabSz="672358">
                  <a:defRPr/>
                </a:pPr>
                <a:endParaRPr lang="en-US" sz="1324" kern="0" dirty="0">
                  <a:solidFill>
                    <a:srgbClr val="FFFFFF"/>
                  </a:solidFill>
                </a:endParaRPr>
              </a:p>
            </p:txBody>
          </p:sp>
        </p:grpSp>
        <p:grpSp>
          <p:nvGrpSpPr>
            <p:cNvPr id="97" name="Group 96"/>
            <p:cNvGrpSpPr/>
            <p:nvPr/>
          </p:nvGrpSpPr>
          <p:grpSpPr>
            <a:xfrm>
              <a:off x="541175" y="1119364"/>
              <a:ext cx="2231136" cy="1197454"/>
              <a:chOff x="541175" y="1119364"/>
              <a:chExt cx="2231136" cy="1197454"/>
            </a:xfrm>
          </p:grpSpPr>
          <p:sp>
            <p:nvSpPr>
              <p:cNvPr id="96" name="Rectangle 95"/>
              <p:cNvSpPr/>
              <p:nvPr/>
            </p:nvSpPr>
            <p:spPr bwMode="auto">
              <a:xfrm>
                <a:off x="541175" y="1119364"/>
                <a:ext cx="2231136" cy="1197454"/>
              </a:xfrm>
              <a:prstGeom prst="rect">
                <a:avLst/>
              </a:prstGeom>
              <a:solidFill>
                <a:srgbClr val="1D4380"/>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US" sz="2059" dirty="0">
                  <a:solidFill>
                    <a:schemeClr val="bg1"/>
                  </a:solidFill>
                  <a:latin typeface="+mj-lt"/>
                  <a:ea typeface="Segoe UI" pitchFamily="34" charset="0"/>
                  <a:cs typeface="Segoe UI" pitchFamily="34" charset="0"/>
                </a:endParaRPr>
              </a:p>
            </p:txBody>
          </p:sp>
          <p:sp>
            <p:nvSpPr>
              <p:cNvPr id="89" name="Rectangle 88"/>
              <p:cNvSpPr/>
              <p:nvPr/>
            </p:nvSpPr>
            <p:spPr bwMode="auto">
              <a:xfrm>
                <a:off x="1123686" y="1932277"/>
                <a:ext cx="1066117" cy="277147"/>
              </a:xfrm>
              <a:prstGeom prst="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gn="ctr" defTabSz="672358">
                  <a:defRPr/>
                </a:pPr>
                <a:r>
                  <a:rPr lang="en-US" sz="1324" kern="0" dirty="0">
                    <a:solidFill>
                      <a:schemeClr val="bg1"/>
                    </a:solidFill>
                  </a:rPr>
                  <a:t>Web Apps</a:t>
                </a:r>
              </a:p>
            </p:txBody>
          </p:sp>
          <p:pic>
            <p:nvPicPr>
              <p:cNvPr id="90" name="Picture 7"/>
              <p:cNvPicPr>
                <a:picLocks noChangeAspect="1" noChangeArrowheads="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bwMode="auto">
              <a:xfrm>
                <a:off x="1275115" y="1207205"/>
                <a:ext cx="763257" cy="602100"/>
              </a:xfrm>
              <a:prstGeom prst="rect">
                <a:avLst/>
              </a:prstGeom>
              <a:noFill/>
              <a:ln>
                <a:noFill/>
              </a:ln>
            </p:spPr>
          </p:pic>
        </p:grpSp>
      </p:grpSp>
      <p:grpSp>
        <p:nvGrpSpPr>
          <p:cNvPr id="75" name="Group 74"/>
          <p:cNvGrpSpPr/>
          <p:nvPr/>
        </p:nvGrpSpPr>
        <p:grpSpPr>
          <a:xfrm>
            <a:off x="397903" y="2807955"/>
            <a:ext cx="6175788" cy="746580"/>
            <a:chOff x="541175" y="2652598"/>
            <a:chExt cx="8399500" cy="1015400"/>
          </a:xfrm>
        </p:grpSpPr>
        <p:sp>
          <p:nvSpPr>
            <p:cNvPr id="76" name="Rectangle 75"/>
            <p:cNvSpPr/>
            <p:nvPr/>
          </p:nvSpPr>
          <p:spPr bwMode="auto">
            <a:xfrm>
              <a:off x="541175" y="2652660"/>
              <a:ext cx="8399500" cy="1015338"/>
            </a:xfrm>
            <a:prstGeom prst="rect">
              <a:avLst/>
            </a:prstGeom>
            <a:solidFill>
              <a:schemeClr val="accent1"/>
            </a:solidFill>
            <a:ln w="317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spcAft>
                  <a:spcPts val="441"/>
                </a:spcAft>
              </a:pPr>
              <a:r>
                <a:rPr lang="en-US" sz="2353" b="1" dirty="0">
                  <a:solidFill>
                    <a:schemeClr val="bg1"/>
                  </a:solidFill>
                </a:rPr>
                <a:t>ML API service</a:t>
              </a:r>
              <a:endParaRPr lang="en-US" sz="2059" dirty="0">
                <a:solidFill>
                  <a:schemeClr val="bg1"/>
                </a:solidFill>
              </a:endParaRPr>
            </a:p>
          </p:txBody>
        </p:sp>
        <p:cxnSp>
          <p:nvCxnSpPr>
            <p:cNvPr id="77" name="Straight Connector 76"/>
            <p:cNvCxnSpPr/>
            <p:nvPr/>
          </p:nvCxnSpPr>
          <p:spPr>
            <a:xfrm>
              <a:off x="5155668" y="2652598"/>
              <a:ext cx="0" cy="1015400"/>
            </a:xfrm>
            <a:prstGeom prst="line">
              <a:avLst/>
            </a:prstGeom>
            <a:ln>
              <a:solidFill>
                <a:schemeClr val="bg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173917" y="2846397"/>
              <a:ext cx="2604506" cy="627902"/>
            </a:xfrm>
            <a:prstGeom prst="rect">
              <a:avLst/>
            </a:prstGeom>
            <a:noFill/>
          </p:spPr>
          <p:txBody>
            <a:bodyPr wrap="square" lIns="134464" tIns="107571" rIns="134464" bIns="107571" rtlCol="0">
              <a:spAutoFit/>
            </a:bodyPr>
            <a:lstStyle/>
            <a:p>
              <a:pPr>
                <a:lnSpc>
                  <a:spcPct val="90000"/>
                </a:lnSpc>
                <a:spcAft>
                  <a:spcPts val="441"/>
                </a:spcAft>
              </a:pPr>
              <a:r>
                <a:rPr lang="en-US" sz="1765" dirty="0" smtClean="0">
                  <a:solidFill>
                    <a:schemeClr val="bg1"/>
                  </a:solidFill>
                </a:rPr>
                <a:t>Developer</a:t>
              </a:r>
              <a:endParaRPr lang="en-US" sz="1765" dirty="0">
                <a:solidFill>
                  <a:schemeClr val="bg1"/>
                </a:solidFill>
              </a:endParaRPr>
            </a:p>
          </p:txBody>
        </p:sp>
      </p:grpSp>
    </p:spTree>
    <p:extLst>
      <p:ext uri="{BB962C8B-B14F-4D97-AF65-F5344CB8AC3E}">
        <p14:creationId xmlns:p14="http://schemas.microsoft.com/office/powerpoint/2010/main" val="33464182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1" nodeType="clickEffect">
                                  <p:stCondLst>
                                    <p:cond delay="0"/>
                                  </p:stCondLst>
                                  <p:childTnLst>
                                    <p:animMotion origin="layout" path="M 0.0748 4.89333E-6 L 0.17449 4.89333E-6 " pathEditMode="relative" rAng="0" ptsTypes="AA">
                                      <p:cBhvr>
                                        <p:cTn id="14" dur="500" fill="hold"/>
                                        <p:tgtEl>
                                          <p:spTgt spid="14"/>
                                        </p:tgtEl>
                                        <p:attrNameLst>
                                          <p:attrName>ppt_x</p:attrName>
                                          <p:attrName>ppt_y</p:attrName>
                                        </p:attrNameLst>
                                      </p:cBhvr>
                                      <p:rCtr x="4978" y="0"/>
                                    </p:animMotion>
                                  </p:childTnLst>
                                </p:cTn>
                              </p:par>
                              <p:par>
                                <p:cTn id="15" presetID="10" presetClass="entr" presetSubtype="0" fill="hold" nodeType="withEffect">
                                  <p:stCondLst>
                                    <p:cond delay="35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barn(outVertical)">
                                      <p:cBhvr>
                                        <p:cTn id="22" dur="500"/>
                                        <p:tgtEl>
                                          <p:spTgt spid="66"/>
                                        </p:tgtEl>
                                      </p:cBhvr>
                                    </p:animEffect>
                                  </p:childTnLst>
                                </p:cTn>
                              </p:par>
                              <p:par>
                                <p:cTn id="23" presetID="10" presetClass="entr" presetSubtype="0" fill="hold" nodeType="withEffect">
                                  <p:stCondLst>
                                    <p:cond delay="45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45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nodeType="withEffect">
                                  <p:stCondLst>
                                    <p:cond delay="45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nodeType="withEffect">
                                  <p:stCondLst>
                                    <p:cond delay="45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par>
                                <p:cTn id="35" presetID="1" presetClass="exit" presetSubtype="0" fill="hold" grpId="2" nodeType="withEffect">
                                  <p:stCondLst>
                                    <p:cond delay="1000"/>
                                  </p:stCondLst>
                                  <p:childTnLst>
                                    <p:set>
                                      <p:cBhvr>
                                        <p:cTn id="36" dur="1" fill="hold">
                                          <p:stCondLst>
                                            <p:cond delay="0"/>
                                          </p:stCondLst>
                                        </p:cTn>
                                        <p:tgtEl>
                                          <p:spTgt spid="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63" presetClass="path" presetSubtype="0" accel="50000" decel="50000" fill="hold" nodeType="clickEffect">
                                  <p:stCondLst>
                                    <p:cond delay="0"/>
                                  </p:stCondLst>
                                  <p:childTnLst>
                                    <p:animMotion origin="layout" path="M 0.00012 4.89333E-6 L 0.02246 4.89333E-6 " pathEditMode="relative" rAng="0" ptsTypes="AA">
                                      <p:cBhvr>
                                        <p:cTn id="40" dur="500" fill="hold"/>
                                        <p:tgtEl>
                                          <p:spTgt spid="67"/>
                                        </p:tgtEl>
                                        <p:attrNameLst>
                                          <p:attrName>ppt_x</p:attrName>
                                          <p:attrName>ppt_y</p:attrName>
                                        </p:attrNameLst>
                                      </p:cBhvr>
                                      <p:rCtr x="1111" y="0"/>
                                    </p:animMotion>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74"/>
                                        </p:tgtEl>
                                        <p:attrNameLst>
                                          <p:attrName>style.visibility</p:attrName>
                                        </p:attrNameLst>
                                      </p:cBhvr>
                                      <p:to>
                                        <p:strVal val="visible"/>
                                      </p:to>
                                    </p:set>
                                    <p:animEffect transition="in" filter="fade">
                                      <p:cBhvr>
                                        <p:cTn id="48" dur="500"/>
                                        <p:tgtEl>
                                          <p:spTgt spid="74"/>
                                        </p:tgtEl>
                                      </p:cBhvr>
                                    </p:animEffect>
                                  </p:childTnLst>
                                </p:cTn>
                              </p:par>
                              <p:par>
                                <p:cTn id="49" presetID="64" presetClass="path" presetSubtype="0" accel="50000" decel="50000" fill="hold" grpId="1" nodeType="withEffect">
                                  <p:stCondLst>
                                    <p:cond delay="0"/>
                                  </p:stCondLst>
                                  <p:childTnLst>
                                    <p:animMotion origin="layout" path="M 3.84733E-6 0.04449 L 3.84733E-6 -4.58012E-6 " pathEditMode="relative" rAng="0" ptsTypes="AA">
                                      <p:cBhvr>
                                        <p:cTn id="50" dur="500" fill="hold"/>
                                        <p:tgtEl>
                                          <p:spTgt spid="74"/>
                                        </p:tgtEl>
                                        <p:attrNameLst>
                                          <p:attrName>ppt_x</p:attrName>
                                          <p:attrName>ppt_y</p:attrName>
                                        </p:attrNameLst>
                                      </p:cBhvr>
                                      <p:rCtr x="0" y="-2224"/>
                                    </p:animMotion>
                                  </p:childTnLst>
                                </p:cTn>
                              </p:par>
                              <p:par>
                                <p:cTn id="51" presetID="10" presetClass="entr" presetSubtype="0" fill="hold" nodeType="withEffect">
                                  <p:stCondLst>
                                    <p:cond delay="500"/>
                                  </p:stCondLst>
                                  <p:childTnLst>
                                    <p:set>
                                      <p:cBhvr>
                                        <p:cTn id="52" dur="1" fill="hold">
                                          <p:stCondLst>
                                            <p:cond delay="0"/>
                                          </p:stCondLst>
                                        </p:cTn>
                                        <p:tgtEl>
                                          <p:spTgt spid="75"/>
                                        </p:tgtEl>
                                        <p:attrNameLst>
                                          <p:attrName>style.visibility</p:attrName>
                                        </p:attrNameLst>
                                      </p:cBhvr>
                                      <p:to>
                                        <p:strVal val="visible"/>
                                      </p:to>
                                    </p:set>
                                    <p:animEffect transition="in" filter="fade">
                                      <p:cBhvr>
                                        <p:cTn id="53" dur="500"/>
                                        <p:tgtEl>
                                          <p:spTgt spid="75"/>
                                        </p:tgtEl>
                                      </p:cBhvr>
                                    </p:animEffec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100"/>
                                        </p:tgtEl>
                                        <p:attrNameLst>
                                          <p:attrName>style.visibility</p:attrName>
                                        </p:attrNameLst>
                                      </p:cBhvr>
                                      <p:to>
                                        <p:strVal val="visible"/>
                                      </p:to>
                                    </p:set>
                                    <p:animEffect transition="in" filter="fade">
                                      <p:cBhvr>
                                        <p:cTn id="57" dur="500"/>
                                        <p:tgtEl>
                                          <p:spTgt spid="100"/>
                                        </p:tgtEl>
                                      </p:cBhvr>
                                    </p:animEffect>
                                  </p:childTnLst>
                                </p:cTn>
                              </p:par>
                            </p:childTnLst>
                          </p:cTn>
                        </p:par>
                      </p:childTnLst>
                    </p:cTn>
                  </p:par>
                  <p:par>
                    <p:cTn id="58" fill="hold">
                      <p:stCondLst>
                        <p:cond delay="indefinite"/>
                      </p:stCondLst>
                      <p:childTnLst>
                        <p:par>
                          <p:cTn id="59" fill="hold">
                            <p:stCondLst>
                              <p:cond delay="0"/>
                            </p:stCondLst>
                            <p:childTnLst>
                              <p:par>
                                <p:cTn id="60" presetID="64" presetClass="path" presetSubtype="0" accel="50000" decel="50000" fill="hold" nodeType="clickEffect">
                                  <p:stCondLst>
                                    <p:cond delay="0"/>
                                  </p:stCondLst>
                                  <p:childTnLst>
                                    <p:animMotion origin="layout" path="M -2.55297E-9 -0.07489 L -2.55297E-9 -0.13141 " pathEditMode="relative" rAng="0" ptsTypes="AA">
                                      <p:cBhvr>
                                        <p:cTn id="61" dur="500" fill="hold"/>
                                        <p:tgtEl>
                                          <p:spTgt spid="100"/>
                                        </p:tgtEl>
                                        <p:attrNameLst>
                                          <p:attrName>ppt_x</p:attrName>
                                          <p:attrName>ppt_y</p:attrName>
                                        </p:attrNameLst>
                                      </p:cBhvr>
                                      <p:rCtr x="0" y="-2837"/>
                                    </p:animMotion>
                                  </p:childTnLst>
                                </p:cTn>
                              </p:par>
                              <p:par>
                                <p:cTn id="62" presetID="10" presetClass="entr" presetSubtype="0" fill="hold" nodeType="withEffect">
                                  <p:stCondLst>
                                    <p:cond delay="250"/>
                                  </p:stCondLst>
                                  <p:childTnLst>
                                    <p:set>
                                      <p:cBhvr>
                                        <p:cTn id="63" dur="1" fill="hold">
                                          <p:stCondLst>
                                            <p:cond delay="0"/>
                                          </p:stCondLst>
                                        </p:cTn>
                                        <p:tgtEl>
                                          <p:spTgt spid="101"/>
                                        </p:tgtEl>
                                        <p:attrNameLst>
                                          <p:attrName>style.visibility</p:attrName>
                                        </p:attrNameLst>
                                      </p:cBhvr>
                                      <p:to>
                                        <p:strVal val="visible"/>
                                      </p:to>
                                    </p:set>
                                    <p:animEffect transition="in" filter="fade">
                                      <p:cBhvr>
                                        <p:cTn id="64"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P spid="14" grpId="0" animBg="1"/>
      <p:bldP spid="14" grpId="1" animBg="1"/>
      <p:bldP spid="14"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Content Placeholder 4"/>
          <p:cNvSpPr>
            <a:spLocks noGrp="1"/>
          </p:cNvSpPr>
          <p:nvPr>
            <p:ph sz="half" idx="1"/>
          </p:nvPr>
        </p:nvSpPr>
        <p:spPr>
          <a:xfrm>
            <a:off x="457199" y="1600200"/>
            <a:ext cx="7674209" cy="4525963"/>
          </a:xfrm>
        </p:spPr>
        <p:txBody>
          <a:bodyPr>
            <a:normAutofit/>
          </a:bodyPr>
          <a:lstStyle/>
          <a:p>
            <a:r>
              <a:rPr lang="en-US" dirty="0" smtClean="0"/>
              <a:t>Working with Azure ML Studio</a:t>
            </a:r>
            <a:endParaRPr lang="en-US" dirty="0" smtClean="0"/>
          </a:p>
          <a:p>
            <a:r>
              <a:rPr lang="en-US" dirty="0" smtClean="0"/>
              <a:t>Creating basic NER</a:t>
            </a:r>
          </a:p>
          <a:p>
            <a:r>
              <a:rPr lang="en-US" dirty="0" smtClean="0"/>
              <a:t>Working </a:t>
            </a:r>
            <a:r>
              <a:rPr lang="en-US" smtClean="0"/>
              <a:t>with gallery</a:t>
            </a:r>
            <a:endParaRPr lang="en-US" dirty="0"/>
          </a:p>
        </p:txBody>
      </p:sp>
    </p:spTree>
    <p:extLst>
      <p:ext uri="{BB962C8B-B14F-4D97-AF65-F5344CB8AC3E}">
        <p14:creationId xmlns:p14="http://schemas.microsoft.com/office/powerpoint/2010/main" val="1061233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Content Placeholder 4"/>
          <p:cNvSpPr>
            <a:spLocks noGrp="1"/>
          </p:cNvSpPr>
          <p:nvPr>
            <p:ph sz="half" idx="1"/>
          </p:nvPr>
        </p:nvSpPr>
        <p:spPr>
          <a:xfrm>
            <a:off x="457199" y="1600200"/>
            <a:ext cx="7674209" cy="4525963"/>
          </a:xfrm>
        </p:spPr>
        <p:txBody>
          <a:bodyPr>
            <a:normAutofit/>
          </a:bodyPr>
          <a:lstStyle/>
          <a:p>
            <a:r>
              <a:rPr lang="en-US" dirty="0">
                <a:hlinkClick r:id="rId2"/>
              </a:rPr>
              <a:t>http://</a:t>
            </a:r>
            <a:r>
              <a:rPr lang="en-US" dirty="0" smtClean="0">
                <a:hlinkClick r:id="rId2"/>
              </a:rPr>
              <a:t>blogs.msdn.com/b/microsoft_press/archive/2015/04/15/free-ebook-microsoft-azure-essentials-azure-machine-learning.aspx</a:t>
            </a:r>
            <a:r>
              <a:rPr lang="en-US" dirty="0" smtClean="0"/>
              <a:t> </a:t>
            </a:r>
          </a:p>
          <a:p>
            <a:r>
              <a:rPr lang="en-US" dirty="0">
                <a:hlinkClick r:id="rId3"/>
              </a:rPr>
              <a:t>http://habrahabr.ru/company/microsoft/blog/254637</a:t>
            </a:r>
            <a:r>
              <a:rPr lang="en-US" dirty="0" smtClean="0">
                <a:hlinkClick r:id="rId3"/>
              </a:rPr>
              <a:t>/</a:t>
            </a:r>
            <a:r>
              <a:rPr lang="en-US" dirty="0" smtClean="0"/>
              <a:t> </a:t>
            </a:r>
          </a:p>
          <a:p>
            <a:r>
              <a:rPr lang="en-US" dirty="0">
                <a:hlinkClick r:id="rId4"/>
              </a:rPr>
              <a:t>http://azure.microsoft.com/uk-ua/services/machine-learning</a:t>
            </a:r>
            <a:r>
              <a:rPr lang="en-US" dirty="0" smtClean="0">
                <a:hlinkClick r:id="rId4"/>
              </a:rPr>
              <a:t>/</a:t>
            </a:r>
            <a:r>
              <a:rPr lang="en-US" dirty="0" smtClean="0"/>
              <a:t> </a:t>
            </a:r>
          </a:p>
          <a:p>
            <a:r>
              <a:rPr lang="en-US" dirty="0">
                <a:hlinkClick r:id="rId5"/>
              </a:rPr>
              <a:t>https://</a:t>
            </a:r>
            <a:r>
              <a:rPr lang="en-US" dirty="0" smtClean="0">
                <a:hlinkClick r:id="rId5"/>
              </a:rPr>
              <a:t>channel9.msdn.com/Tags/machine+learning</a:t>
            </a:r>
            <a:r>
              <a:rPr lang="en-US" dirty="0" smtClean="0"/>
              <a:t> </a:t>
            </a:r>
            <a:endParaRPr lang="en-US" dirty="0"/>
          </a:p>
        </p:txBody>
      </p:sp>
    </p:spTree>
    <p:extLst>
      <p:ext uri="{BB962C8B-B14F-4D97-AF65-F5344CB8AC3E}">
        <p14:creationId xmlns:p14="http://schemas.microsoft.com/office/powerpoint/2010/main" val="1346872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Q&amp;A</a:t>
            </a:r>
            <a:endParaRPr lang="en-US" dirty="0"/>
          </a:p>
        </p:txBody>
      </p:sp>
      <p:sp>
        <p:nvSpPr>
          <p:cNvPr id="5" name="Content Placeholder 4"/>
          <p:cNvSpPr>
            <a:spLocks noGrp="1"/>
          </p:cNvSpPr>
          <p:nvPr>
            <p:ph sz="half" idx="1"/>
          </p:nvPr>
        </p:nvSpPr>
        <p:spPr>
          <a:xfrm>
            <a:off x="457199" y="1600200"/>
            <a:ext cx="7674209" cy="4525963"/>
          </a:xfrm>
        </p:spPr>
        <p:txBody>
          <a:bodyPr>
            <a:normAutofit/>
          </a:bodyPr>
          <a:lstStyle/>
          <a:p>
            <a:endParaRPr lang="en-US" dirty="0"/>
          </a:p>
          <a:p>
            <a:pPr marL="0" indent="0">
              <a:buNone/>
            </a:pPr>
            <a:r>
              <a:rPr lang="en-US" b="1" dirty="0"/>
              <a:t>Oleksandr </a:t>
            </a:r>
            <a:r>
              <a:rPr lang="en-US" b="1" dirty="0" err="1"/>
              <a:t>Krakovetskyi</a:t>
            </a:r>
            <a:endParaRPr lang="en-US" b="1" dirty="0"/>
          </a:p>
          <a:p>
            <a:pPr marL="0" indent="0">
              <a:buNone/>
            </a:pPr>
            <a:r>
              <a:rPr lang="en-US" dirty="0"/>
              <a:t>CEO, DevRain Solutions</a:t>
            </a:r>
          </a:p>
          <a:p>
            <a:pPr marL="0" indent="0">
              <a:buNone/>
            </a:pPr>
            <a:r>
              <a:rPr lang="en-US" dirty="0"/>
              <a:t>PhD, Microsoft Regional Director</a:t>
            </a:r>
          </a:p>
          <a:p>
            <a:pPr marL="0" indent="0">
              <a:buNone/>
            </a:pPr>
            <a:r>
              <a:rPr lang="en-US" dirty="0"/>
              <a:t>@</a:t>
            </a:r>
            <a:r>
              <a:rPr lang="en-US" dirty="0" err="1" smtClean="0"/>
              <a:t>msugvnua</a:t>
            </a:r>
            <a:endParaRPr lang="en-US" dirty="0" smtClean="0"/>
          </a:p>
          <a:p>
            <a:pPr marL="0" indent="0">
              <a:buNone/>
            </a:pPr>
            <a:r>
              <a:rPr lang="en-US" dirty="0" smtClean="0"/>
              <a:t>alex.krakovetskiy@devrain.com</a:t>
            </a:r>
            <a:endParaRPr lang="en-US" dirty="0"/>
          </a:p>
          <a:p>
            <a:endParaRPr lang="en-US" dirty="0"/>
          </a:p>
        </p:txBody>
      </p:sp>
    </p:spTree>
    <p:extLst>
      <p:ext uri="{BB962C8B-B14F-4D97-AF65-F5344CB8AC3E}">
        <p14:creationId xmlns:p14="http://schemas.microsoft.com/office/powerpoint/2010/main" val="812372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Levels of data</a:t>
            </a:r>
            <a:endParaRPr lang="en-US" b="1" u="sng"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691" y="1440638"/>
            <a:ext cx="6034617" cy="4525963"/>
          </a:xfrm>
        </p:spPr>
      </p:pic>
    </p:spTree>
    <p:extLst>
      <p:ext uri="{BB962C8B-B14F-4D97-AF65-F5344CB8AC3E}">
        <p14:creationId xmlns:p14="http://schemas.microsoft.com/office/powerpoint/2010/main" val="813841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Data Mining</a:t>
            </a:r>
            <a:endParaRPr lang="en-US" b="1" u="sng" dirty="0"/>
          </a:p>
        </p:txBody>
      </p:sp>
      <p:sp>
        <p:nvSpPr>
          <p:cNvPr id="6" name="Content Placeholder 2"/>
          <p:cNvSpPr>
            <a:spLocks noGrp="1"/>
          </p:cNvSpPr>
          <p:nvPr>
            <p:ph idx="1"/>
          </p:nvPr>
        </p:nvSpPr>
        <p:spPr>
          <a:xfrm>
            <a:off x="457200" y="1600200"/>
            <a:ext cx="7099300" cy="4525963"/>
          </a:xfrm>
        </p:spPr>
        <p:txBody>
          <a:bodyPr>
            <a:normAutofit/>
          </a:bodyPr>
          <a:lstStyle/>
          <a:p>
            <a:r>
              <a:rPr lang="en-US" dirty="0" smtClean="0"/>
              <a:t>The </a:t>
            </a:r>
            <a:r>
              <a:rPr lang="en-US" dirty="0"/>
              <a:t>computational process of discovering patterns in large data sets involving methods at the intersection of artificial intelligence, machine learning, statistics, and database systems</a:t>
            </a:r>
            <a:r>
              <a:rPr lang="en-US" dirty="0" smtClean="0"/>
              <a:t>.</a:t>
            </a:r>
          </a:p>
        </p:txBody>
      </p:sp>
    </p:spTree>
    <p:extLst>
      <p:ext uri="{BB962C8B-B14F-4D97-AF65-F5344CB8AC3E}">
        <p14:creationId xmlns:p14="http://schemas.microsoft.com/office/powerpoint/2010/main" val="991961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Data Mining process</a:t>
            </a:r>
            <a:endParaRPr lang="en-US" b="1" u="sng" dirty="0"/>
          </a:p>
        </p:txBody>
      </p:sp>
      <p:sp>
        <p:nvSpPr>
          <p:cNvPr id="6" name="Content Placeholder 2"/>
          <p:cNvSpPr>
            <a:spLocks noGrp="1"/>
          </p:cNvSpPr>
          <p:nvPr>
            <p:ph idx="1"/>
          </p:nvPr>
        </p:nvSpPr>
        <p:spPr>
          <a:xfrm>
            <a:off x="457200" y="1600200"/>
            <a:ext cx="7099300" cy="4525963"/>
          </a:xfrm>
        </p:spPr>
        <p:txBody>
          <a:bodyPr>
            <a:normAutofit/>
          </a:bodyPr>
          <a:lstStyle/>
          <a:p>
            <a:pPr marL="514350" indent="-514350">
              <a:buFont typeface="+mj-lt"/>
              <a:buAutoNum type="arabicPeriod"/>
            </a:pPr>
            <a:r>
              <a:rPr lang="en-US" dirty="0" smtClean="0"/>
              <a:t>Selection</a:t>
            </a:r>
            <a:endParaRPr lang="en-US" dirty="0"/>
          </a:p>
          <a:p>
            <a:pPr marL="514350" indent="-514350">
              <a:buFont typeface="+mj-lt"/>
              <a:buAutoNum type="arabicPeriod"/>
            </a:pPr>
            <a:r>
              <a:rPr lang="en-US" dirty="0" smtClean="0"/>
              <a:t>Pre-processing</a:t>
            </a:r>
            <a:endParaRPr lang="en-US" dirty="0"/>
          </a:p>
          <a:p>
            <a:pPr marL="514350" indent="-514350">
              <a:buFont typeface="+mj-lt"/>
              <a:buAutoNum type="arabicPeriod"/>
            </a:pPr>
            <a:r>
              <a:rPr lang="en-US" dirty="0" smtClean="0"/>
              <a:t>Transformation</a:t>
            </a:r>
            <a:endParaRPr lang="en-US" dirty="0"/>
          </a:p>
          <a:p>
            <a:pPr marL="514350" indent="-514350">
              <a:buFont typeface="+mj-lt"/>
              <a:buAutoNum type="arabicPeriod"/>
            </a:pPr>
            <a:r>
              <a:rPr lang="en-US" i="1" dirty="0" smtClean="0"/>
              <a:t>Data </a:t>
            </a:r>
            <a:r>
              <a:rPr lang="en-US" i="1" dirty="0"/>
              <a:t>Mining</a:t>
            </a:r>
          </a:p>
          <a:p>
            <a:pPr marL="514350" indent="-514350">
              <a:buFont typeface="+mj-lt"/>
              <a:buAutoNum type="arabicPeriod"/>
            </a:pPr>
            <a:r>
              <a:rPr lang="en-US" dirty="0" smtClean="0"/>
              <a:t>Interpretation/Evaluation</a:t>
            </a:r>
            <a:endParaRPr lang="en-US" dirty="0" smtClean="0"/>
          </a:p>
        </p:txBody>
      </p:sp>
    </p:spTree>
    <p:extLst>
      <p:ext uri="{BB962C8B-B14F-4D97-AF65-F5344CB8AC3E}">
        <p14:creationId xmlns:p14="http://schemas.microsoft.com/office/powerpoint/2010/main" val="1711147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Working with data</a:t>
            </a:r>
            <a:endParaRPr lang="en-US" b="1" u="sng" dirty="0"/>
          </a:p>
        </p:txBody>
      </p:sp>
      <p:sp>
        <p:nvSpPr>
          <p:cNvPr id="6" name="Content Placeholder 2"/>
          <p:cNvSpPr>
            <a:spLocks noGrp="1"/>
          </p:cNvSpPr>
          <p:nvPr>
            <p:ph idx="1"/>
          </p:nvPr>
        </p:nvSpPr>
        <p:spPr>
          <a:xfrm>
            <a:off x="457200" y="1600200"/>
            <a:ext cx="7099300" cy="4525963"/>
          </a:xfrm>
        </p:spPr>
        <p:txBody>
          <a:bodyPr>
            <a:normAutofit/>
          </a:bodyPr>
          <a:lstStyle/>
          <a:p>
            <a:r>
              <a:rPr lang="en-US" dirty="0" smtClean="0"/>
              <a:t>Different sources: databases, web, local files, semantic web, storages etc.</a:t>
            </a:r>
          </a:p>
          <a:p>
            <a:r>
              <a:rPr lang="en-US" dirty="0" smtClean="0"/>
              <a:t>Different </a:t>
            </a:r>
            <a:r>
              <a:rPr lang="en-US" dirty="0"/>
              <a:t>f</a:t>
            </a:r>
            <a:r>
              <a:rPr lang="en-US" dirty="0" smtClean="0"/>
              <a:t>ormats: text, HTML, PDF, Word, JSON/XML</a:t>
            </a:r>
            <a:r>
              <a:rPr lang="en-US" dirty="0" smtClean="0"/>
              <a:t>.</a:t>
            </a:r>
            <a:endParaRPr lang="en-US" dirty="0" smtClean="0"/>
          </a:p>
          <a:p>
            <a:r>
              <a:rPr lang="en-US" dirty="0" smtClean="0"/>
              <a:t>Parsing HTML-based sources.</a:t>
            </a:r>
          </a:p>
          <a:p>
            <a:r>
              <a:rPr lang="en-US" dirty="0" smtClean="0"/>
              <a:t>Data cleaning, filtering, sorting, saving.</a:t>
            </a:r>
          </a:p>
        </p:txBody>
      </p:sp>
    </p:spTree>
    <p:extLst>
      <p:ext uri="{BB962C8B-B14F-4D97-AF65-F5344CB8AC3E}">
        <p14:creationId xmlns:p14="http://schemas.microsoft.com/office/powerpoint/2010/main" val="1130365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Data Mining tasks</a:t>
            </a:r>
            <a:endParaRPr lang="en-US" b="1" u="sng" dirty="0"/>
          </a:p>
        </p:txBody>
      </p:sp>
      <p:sp>
        <p:nvSpPr>
          <p:cNvPr id="6" name="Content Placeholder 2"/>
          <p:cNvSpPr>
            <a:spLocks noGrp="1"/>
          </p:cNvSpPr>
          <p:nvPr>
            <p:ph idx="1"/>
          </p:nvPr>
        </p:nvSpPr>
        <p:spPr>
          <a:xfrm>
            <a:off x="457200" y="1600200"/>
            <a:ext cx="7099300" cy="4525963"/>
          </a:xfrm>
        </p:spPr>
        <p:txBody>
          <a:bodyPr>
            <a:normAutofit/>
          </a:bodyPr>
          <a:lstStyle/>
          <a:p>
            <a:pPr marL="514350" indent="-514350">
              <a:buFont typeface="+mj-lt"/>
              <a:buAutoNum type="arabicPeriod"/>
            </a:pPr>
            <a:r>
              <a:rPr lang="en-US" dirty="0"/>
              <a:t>Anomaly detection </a:t>
            </a:r>
            <a:endParaRPr lang="en-US" dirty="0" smtClean="0"/>
          </a:p>
          <a:p>
            <a:pPr marL="514350" indent="-514350">
              <a:buFont typeface="+mj-lt"/>
              <a:buAutoNum type="arabicPeriod"/>
            </a:pPr>
            <a:r>
              <a:rPr lang="en-US" dirty="0" smtClean="0"/>
              <a:t>Association </a:t>
            </a:r>
            <a:r>
              <a:rPr lang="en-US" dirty="0"/>
              <a:t>rule learning (Dependency modelling</a:t>
            </a:r>
            <a:r>
              <a:rPr lang="en-US" dirty="0" smtClean="0"/>
              <a:t>)</a:t>
            </a:r>
            <a:endParaRPr lang="en-US" dirty="0"/>
          </a:p>
          <a:p>
            <a:pPr marL="514350" indent="-514350">
              <a:buFont typeface="+mj-lt"/>
              <a:buAutoNum type="arabicPeriod"/>
            </a:pPr>
            <a:r>
              <a:rPr lang="en-US" dirty="0" smtClean="0"/>
              <a:t>Clustering</a:t>
            </a:r>
            <a:endParaRPr lang="en-US" dirty="0"/>
          </a:p>
          <a:p>
            <a:pPr marL="514350" indent="-514350">
              <a:buFont typeface="+mj-lt"/>
              <a:buAutoNum type="arabicPeriod"/>
            </a:pPr>
            <a:r>
              <a:rPr lang="en-US" dirty="0" smtClean="0"/>
              <a:t>Classification</a:t>
            </a:r>
            <a:endParaRPr lang="en-US" dirty="0"/>
          </a:p>
          <a:p>
            <a:pPr marL="514350" indent="-514350">
              <a:buFont typeface="+mj-lt"/>
              <a:buAutoNum type="arabicPeriod"/>
            </a:pPr>
            <a:r>
              <a:rPr lang="en-US" dirty="0" smtClean="0"/>
              <a:t>Regression</a:t>
            </a:r>
            <a:endParaRPr lang="en-US" dirty="0"/>
          </a:p>
          <a:p>
            <a:pPr marL="514350" indent="-514350">
              <a:buFont typeface="+mj-lt"/>
              <a:buAutoNum type="arabicPeriod"/>
            </a:pPr>
            <a:r>
              <a:rPr lang="en-US" dirty="0" smtClean="0"/>
              <a:t>Summarization</a:t>
            </a:r>
          </a:p>
          <a:p>
            <a:pPr marL="514350" indent="-514350">
              <a:buFont typeface="+mj-lt"/>
              <a:buAutoNum type="arabicPeriod"/>
            </a:pPr>
            <a:r>
              <a:rPr lang="en-US" i="1" dirty="0" smtClean="0"/>
              <a:t>NLP</a:t>
            </a:r>
            <a:endParaRPr lang="en-US" i="1" dirty="0" smtClean="0"/>
          </a:p>
        </p:txBody>
      </p:sp>
    </p:spTree>
    <p:extLst>
      <p:ext uri="{BB962C8B-B14F-4D97-AF65-F5344CB8AC3E}">
        <p14:creationId xmlns:p14="http://schemas.microsoft.com/office/powerpoint/2010/main" val="2818869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Machine Learning</a:t>
            </a:r>
            <a:endParaRPr lang="en-US" b="1" u="sng" dirty="0"/>
          </a:p>
        </p:txBody>
      </p:sp>
      <p:sp>
        <p:nvSpPr>
          <p:cNvPr id="6" name="Content Placeholder 2"/>
          <p:cNvSpPr>
            <a:spLocks noGrp="1"/>
          </p:cNvSpPr>
          <p:nvPr>
            <p:ph idx="1"/>
          </p:nvPr>
        </p:nvSpPr>
        <p:spPr>
          <a:xfrm>
            <a:off x="457200" y="1600200"/>
            <a:ext cx="7099300" cy="4525963"/>
          </a:xfrm>
        </p:spPr>
        <p:txBody>
          <a:bodyPr>
            <a:normAutofit/>
          </a:bodyPr>
          <a:lstStyle/>
          <a:p>
            <a:r>
              <a:rPr lang="en-US" dirty="0" smtClean="0"/>
              <a:t>Machine </a:t>
            </a:r>
            <a:r>
              <a:rPr lang="en-US" dirty="0"/>
              <a:t>learning is the science of getting computers to act without being explicitly programmed.</a:t>
            </a:r>
            <a:endParaRPr lang="en-US" dirty="0" smtClean="0"/>
          </a:p>
        </p:txBody>
      </p:sp>
    </p:spTree>
    <p:extLst>
      <p:ext uri="{BB962C8B-B14F-4D97-AF65-F5344CB8AC3E}">
        <p14:creationId xmlns:p14="http://schemas.microsoft.com/office/powerpoint/2010/main" val="167454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bwMode="auto">
          <a:xfrm>
            <a:off x="2784017" y="2895624"/>
            <a:ext cx="1075710" cy="1189120"/>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16" tIns="53785" rIns="33616" bIns="33616" numCol="1" spcCol="0" rtlCol="0" fromWordArt="0" anchor="t" anchorCtr="0" forceAA="0" compatLnSpc="1">
            <a:prstTxWarp prst="textNoShape">
              <a:avLst/>
            </a:prstTxWarp>
            <a:noAutofit/>
          </a:bodyPr>
          <a:lstStyle/>
          <a:p>
            <a:pPr algn="ctr" defTabSz="685647" fontAlgn="base">
              <a:spcBef>
                <a:spcPts val="441"/>
              </a:spcBef>
              <a:spcAft>
                <a:spcPct val="0"/>
              </a:spcAft>
            </a:pPr>
            <a:r>
              <a:rPr lang="en-US" sz="1176" dirty="0"/>
              <a:t>SQL Server </a:t>
            </a:r>
            <a:r>
              <a:rPr lang="en-US" sz="1176" dirty="0" smtClean="0"/>
              <a:t>Data </a:t>
            </a:r>
            <a:r>
              <a:rPr lang="en-US" sz="1176" dirty="0"/>
              <a:t>Mining</a:t>
            </a:r>
            <a:endParaRPr lang="en-IN" sz="1176" dirty="0">
              <a:solidFill>
                <a:schemeClr val="bg1"/>
              </a:solidFill>
              <a:ea typeface="Segoe UI" pitchFamily="34" charset="0"/>
              <a:cs typeface="Segoe UI" pitchFamily="34" charset="0"/>
            </a:endParaRPr>
          </a:p>
        </p:txBody>
      </p:sp>
      <p:sp>
        <p:nvSpPr>
          <p:cNvPr id="52" name="Rectangle 51"/>
          <p:cNvSpPr/>
          <p:nvPr/>
        </p:nvSpPr>
        <p:spPr bwMode="auto">
          <a:xfrm>
            <a:off x="305307" y="2895624"/>
            <a:ext cx="1075710" cy="1189120"/>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16" tIns="53785" rIns="33616" bIns="33616" numCol="1" spcCol="0" rtlCol="0" fromWordArt="0" anchor="t" anchorCtr="0" forceAA="0" compatLnSpc="1">
            <a:prstTxWarp prst="textNoShape">
              <a:avLst/>
            </a:prstTxWarp>
            <a:noAutofit/>
          </a:bodyPr>
          <a:lstStyle/>
          <a:p>
            <a:pPr algn="ctr" defTabSz="685647" fontAlgn="base">
              <a:spcBef>
                <a:spcPts val="441"/>
              </a:spcBef>
              <a:spcAft>
                <a:spcPct val="0"/>
              </a:spcAft>
            </a:pPr>
            <a:r>
              <a:rPr lang="en-US" sz="1176" dirty="0" smtClean="0">
                <a:solidFill>
                  <a:schemeClr val="bg1"/>
                </a:solidFill>
                <a:ea typeface="Segoe UI" pitchFamily="34" charset="0"/>
                <a:cs typeface="Segoe UI" pitchFamily="34" charset="0"/>
              </a:rPr>
              <a:t>Spam filtration</a:t>
            </a:r>
            <a:endParaRPr lang="en-IN" sz="1176" dirty="0">
              <a:solidFill>
                <a:schemeClr val="bg1"/>
              </a:solidFill>
              <a:ea typeface="Segoe UI" pitchFamily="34" charset="0"/>
              <a:cs typeface="Segoe UI" pitchFamily="34" charset="0"/>
            </a:endParaRPr>
          </a:p>
        </p:txBody>
      </p:sp>
      <p:sp>
        <p:nvSpPr>
          <p:cNvPr id="53" name="Rectangle 52"/>
          <p:cNvSpPr/>
          <p:nvPr/>
        </p:nvSpPr>
        <p:spPr bwMode="auto">
          <a:xfrm>
            <a:off x="5262727" y="2895624"/>
            <a:ext cx="1075710" cy="1189120"/>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16" tIns="53785" rIns="33616" bIns="33616" numCol="1" spcCol="0" rtlCol="0" fromWordArt="0" anchor="t" anchorCtr="0" forceAA="0" compatLnSpc="1">
            <a:prstTxWarp prst="textNoShape">
              <a:avLst/>
            </a:prstTxWarp>
            <a:noAutofit/>
          </a:bodyPr>
          <a:lstStyle/>
          <a:p>
            <a:pPr algn="ctr" defTabSz="685647" fontAlgn="base">
              <a:spcBef>
                <a:spcPts val="441"/>
              </a:spcBef>
              <a:spcAft>
                <a:spcPct val="0"/>
              </a:spcAft>
            </a:pPr>
            <a:r>
              <a:rPr lang="en-IN" sz="1176" dirty="0" smtClean="0">
                <a:solidFill>
                  <a:schemeClr val="bg1"/>
                </a:solidFill>
                <a:ea typeface="Segoe UI" pitchFamily="34" charset="0"/>
                <a:cs typeface="Segoe UI" pitchFamily="34" charset="0"/>
              </a:rPr>
              <a:t>Gestures understanding in Microsoft Kinect</a:t>
            </a:r>
            <a:endParaRPr lang="en-IN" sz="1176" dirty="0">
              <a:solidFill>
                <a:schemeClr val="bg1"/>
              </a:solidFill>
              <a:ea typeface="Segoe UI" pitchFamily="34" charset="0"/>
              <a:cs typeface="Segoe UI" pitchFamily="34" charset="0"/>
            </a:endParaRPr>
          </a:p>
        </p:txBody>
      </p:sp>
      <p:sp>
        <p:nvSpPr>
          <p:cNvPr id="54" name="Rectangle 53"/>
          <p:cNvSpPr/>
          <p:nvPr/>
        </p:nvSpPr>
        <p:spPr bwMode="auto">
          <a:xfrm>
            <a:off x="7741436" y="2895624"/>
            <a:ext cx="1075710" cy="1189120"/>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16" tIns="53785" rIns="33616" bIns="33616" numCol="1" spcCol="0" rtlCol="0" fromWordArt="0" anchor="t" anchorCtr="0" forceAA="0" compatLnSpc="1">
            <a:prstTxWarp prst="textNoShape">
              <a:avLst/>
            </a:prstTxWarp>
            <a:noAutofit/>
          </a:bodyPr>
          <a:lstStyle/>
          <a:p>
            <a:pPr algn="ctr" defTabSz="685647" fontAlgn="base">
              <a:spcBef>
                <a:spcPts val="441"/>
              </a:spcBef>
              <a:spcAft>
                <a:spcPct val="0"/>
              </a:spcAft>
            </a:pPr>
            <a:r>
              <a:rPr lang="en-IN" sz="1176" dirty="0">
                <a:solidFill>
                  <a:schemeClr val="bg1"/>
                </a:solidFill>
                <a:ea typeface="Segoe UI" pitchFamily="34" charset="0"/>
                <a:cs typeface="Segoe UI" pitchFamily="34" charset="0"/>
              </a:rPr>
              <a:t/>
            </a:r>
            <a:br>
              <a:rPr lang="en-IN" sz="1176" dirty="0">
                <a:solidFill>
                  <a:schemeClr val="bg1"/>
                </a:solidFill>
                <a:ea typeface="Segoe UI" pitchFamily="34" charset="0"/>
                <a:cs typeface="Segoe UI" pitchFamily="34" charset="0"/>
              </a:rPr>
            </a:br>
            <a:r>
              <a:rPr lang="en-IN" sz="1176" dirty="0">
                <a:solidFill>
                  <a:schemeClr val="bg1"/>
                </a:solidFill>
                <a:ea typeface="Segoe UI" pitchFamily="34" charset="0"/>
                <a:cs typeface="Segoe UI" pitchFamily="34" charset="0"/>
              </a:rPr>
              <a:t>Azure Machine Learning</a:t>
            </a:r>
            <a:endParaRPr lang="en-IN" sz="1176" dirty="0">
              <a:solidFill>
                <a:schemeClr val="bg1"/>
              </a:solidFill>
              <a:ea typeface="Segoe UI" pitchFamily="34" charset="0"/>
              <a:cs typeface="Segoe UI" pitchFamily="34" charset="0"/>
            </a:endParaRPr>
          </a:p>
        </p:txBody>
      </p:sp>
      <p:sp>
        <p:nvSpPr>
          <p:cNvPr id="55" name="Rectangle 54"/>
          <p:cNvSpPr/>
          <p:nvPr/>
        </p:nvSpPr>
        <p:spPr bwMode="auto">
          <a:xfrm>
            <a:off x="1544662" y="2895624"/>
            <a:ext cx="1075710" cy="1189120"/>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16" tIns="53785" rIns="33616" bIns="33616" numCol="1" spcCol="0" rtlCol="0" fromWordArt="0" anchor="t" anchorCtr="0" forceAA="0" compatLnSpc="1">
            <a:prstTxWarp prst="textNoShape">
              <a:avLst/>
            </a:prstTxWarp>
            <a:noAutofit/>
          </a:bodyPr>
          <a:lstStyle/>
          <a:p>
            <a:pPr algn="ctr"/>
            <a:r>
              <a:rPr lang="en-US" sz="1176" dirty="0"/>
              <a:t> </a:t>
            </a:r>
            <a:r>
              <a:rPr lang="en-US" sz="1176" dirty="0" smtClean="0"/>
              <a:t>Using Data Mining in search engines</a:t>
            </a:r>
            <a:endParaRPr lang="en-US" sz="1176" dirty="0"/>
          </a:p>
        </p:txBody>
      </p:sp>
      <p:sp>
        <p:nvSpPr>
          <p:cNvPr id="56" name="Rectangle 55"/>
          <p:cNvSpPr/>
          <p:nvPr/>
        </p:nvSpPr>
        <p:spPr bwMode="auto">
          <a:xfrm>
            <a:off x="3960513" y="2895624"/>
            <a:ext cx="1201428" cy="1189120"/>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16" tIns="53785" rIns="33616" bIns="33616" numCol="1" spcCol="0" rtlCol="0" fromWordArt="0" anchor="t" anchorCtr="0" forceAA="0" compatLnSpc="1">
            <a:prstTxWarp prst="textNoShape">
              <a:avLst/>
            </a:prstTxWarp>
            <a:noAutofit/>
          </a:bodyPr>
          <a:lstStyle/>
          <a:p>
            <a:pPr algn="ctr" defTabSz="685647" fontAlgn="base">
              <a:spcBef>
                <a:spcPts val="441"/>
              </a:spcBef>
              <a:spcAft>
                <a:spcPct val="0"/>
              </a:spcAft>
            </a:pPr>
            <a:r>
              <a:rPr lang="en-IN" sz="1176" dirty="0">
                <a:solidFill>
                  <a:schemeClr val="bg1"/>
                </a:solidFill>
                <a:ea typeface="Segoe UI" pitchFamily="34" charset="0"/>
                <a:cs typeface="Segoe UI" pitchFamily="34" charset="0"/>
              </a:rPr>
              <a:t>Bing Maps </a:t>
            </a:r>
            <a:r>
              <a:rPr lang="en-US" sz="1176" dirty="0" smtClean="0">
                <a:solidFill>
                  <a:schemeClr val="bg1"/>
                </a:solidFill>
                <a:ea typeface="Segoe UI" pitchFamily="34" charset="0"/>
                <a:cs typeface="Segoe UI" pitchFamily="34" charset="0"/>
              </a:rPr>
              <a:t>started to use ML for traffic estimate</a:t>
            </a:r>
            <a:endParaRPr lang="en-IN" sz="1176" dirty="0">
              <a:solidFill>
                <a:schemeClr val="bg1"/>
              </a:solidFill>
              <a:ea typeface="Segoe UI" pitchFamily="34" charset="0"/>
              <a:cs typeface="Segoe UI" pitchFamily="34" charset="0"/>
            </a:endParaRPr>
          </a:p>
        </p:txBody>
      </p:sp>
      <p:sp>
        <p:nvSpPr>
          <p:cNvPr id="57" name="Rectangle 56"/>
          <p:cNvSpPr/>
          <p:nvPr/>
        </p:nvSpPr>
        <p:spPr bwMode="auto">
          <a:xfrm>
            <a:off x="6467064" y="2895624"/>
            <a:ext cx="1201427" cy="1189120"/>
          </a:xfrm>
          <a:prstGeom prst="rect">
            <a:avLst/>
          </a:prstGeom>
          <a:solidFill>
            <a:srgbClr val="000000">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16" tIns="53785" rIns="33616" bIns="33616" numCol="1" spcCol="0" rtlCol="0" fromWordArt="0" anchor="t" anchorCtr="0" forceAA="0" compatLnSpc="1">
            <a:prstTxWarp prst="textNoShape">
              <a:avLst/>
            </a:prstTxWarp>
            <a:noAutofit/>
          </a:bodyPr>
          <a:lstStyle/>
          <a:p>
            <a:pPr algn="ctr" defTabSz="685647" fontAlgn="base">
              <a:spcBef>
                <a:spcPts val="441"/>
              </a:spcBef>
              <a:spcAft>
                <a:spcPct val="0"/>
              </a:spcAft>
            </a:pPr>
            <a:r>
              <a:rPr lang="en-US" sz="1176" dirty="0" smtClean="0">
                <a:solidFill>
                  <a:schemeClr val="bg1"/>
                </a:solidFill>
                <a:ea typeface="Segoe UI" pitchFamily="34" charset="0"/>
                <a:cs typeface="Segoe UI" pitchFamily="34" charset="0"/>
              </a:rPr>
              <a:t>Voice recognition</a:t>
            </a:r>
            <a:endParaRPr lang="en-IN" sz="1176" dirty="0">
              <a:solidFill>
                <a:schemeClr val="bg1"/>
              </a:solidFill>
              <a:ea typeface="Segoe UI" pitchFamily="34" charset="0"/>
              <a:cs typeface="Segoe UI" pitchFamily="34" charset="0"/>
            </a:endParaRPr>
          </a:p>
        </p:txBody>
      </p:sp>
      <p:sp>
        <p:nvSpPr>
          <p:cNvPr id="98" name="Title 2"/>
          <p:cNvSpPr txBox="1">
            <a:spLocks/>
          </p:cNvSpPr>
          <p:nvPr/>
        </p:nvSpPr>
        <p:spPr>
          <a:xfrm>
            <a:off x="402692" y="1075886"/>
            <a:ext cx="8741309" cy="674653"/>
          </a:xfrm>
          <a:prstGeom prst="rect">
            <a:avLst/>
          </a:prstGeom>
        </p:spPr>
        <p:txBody>
          <a:bodyPr vert="horz" lIns="67232" tIns="33616" rIns="67232" bIns="33616" rtlCol="0" anchor="t">
            <a:noAutofit/>
          </a:bodyPr>
          <a:lstStyle>
            <a:lvl1pPr algn="l" defTabSz="932597" rtl="0" eaLnBrk="1" latinLnBrk="0" hangingPunct="1">
              <a:lnSpc>
                <a:spcPct val="90000"/>
              </a:lnSpc>
              <a:spcBef>
                <a:spcPct val="0"/>
              </a:spcBef>
              <a:buNone/>
              <a:defRPr sz="5507" kern="1200">
                <a:solidFill>
                  <a:schemeClr val="bg1"/>
                </a:solidFill>
                <a:latin typeface="+mj-lt"/>
                <a:ea typeface="+mj-ea"/>
                <a:cs typeface="+mj-cs"/>
              </a:defRPr>
            </a:lvl1pPr>
          </a:lstStyle>
          <a:p>
            <a:r>
              <a:rPr lang="en-IN" sz="3971" dirty="0">
                <a:solidFill>
                  <a:srgbClr val="FFFFFF"/>
                </a:solidFill>
              </a:rPr>
              <a:t>Microsoft &amp; Machine Learning</a:t>
            </a:r>
            <a:br>
              <a:rPr lang="en-IN" sz="3971" dirty="0">
                <a:solidFill>
                  <a:srgbClr val="FFFFFF"/>
                </a:solidFill>
              </a:rPr>
            </a:br>
            <a:endParaRPr lang="en-IN" sz="2647" dirty="0"/>
          </a:p>
        </p:txBody>
      </p:sp>
      <p:sp>
        <p:nvSpPr>
          <p:cNvPr id="50" name="Rectangle 49"/>
          <p:cNvSpPr/>
          <p:nvPr/>
        </p:nvSpPr>
        <p:spPr bwMode="auto">
          <a:xfrm>
            <a:off x="833076" y="2623942"/>
            <a:ext cx="20170" cy="3119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IN" sz="2059" dirty="0">
              <a:solidFill>
                <a:schemeClr val="bg1"/>
              </a:solidFill>
              <a:latin typeface="+mj-lt"/>
              <a:ea typeface="Segoe UI" pitchFamily="34" charset="0"/>
              <a:cs typeface="Segoe UI" pitchFamily="34" charset="0"/>
            </a:endParaRPr>
          </a:p>
        </p:txBody>
      </p:sp>
      <p:sp>
        <p:nvSpPr>
          <p:cNvPr id="58" name="Oval 57"/>
          <p:cNvSpPr/>
          <p:nvPr/>
        </p:nvSpPr>
        <p:spPr bwMode="auto">
          <a:xfrm>
            <a:off x="795149" y="2851884"/>
            <a:ext cx="96023" cy="84292"/>
          </a:xfrm>
          <a:prstGeom prst="ellipse">
            <a:avLst/>
          </a:prstGeom>
          <a:solidFill>
            <a:schemeClr val="tx1"/>
          </a:solidFill>
          <a:ln>
            <a:solidFill>
              <a:srgbClr val="00BCF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IN" sz="2059" dirty="0">
              <a:solidFill>
                <a:schemeClr val="bg1"/>
              </a:solidFill>
              <a:latin typeface="+mj-lt"/>
              <a:ea typeface="Segoe UI" pitchFamily="34" charset="0"/>
              <a:cs typeface="Segoe UI" pitchFamily="34" charset="0"/>
            </a:endParaRPr>
          </a:p>
        </p:txBody>
      </p:sp>
      <p:sp>
        <p:nvSpPr>
          <p:cNvPr id="59" name="Rectangle 58"/>
          <p:cNvSpPr/>
          <p:nvPr/>
        </p:nvSpPr>
        <p:spPr bwMode="auto">
          <a:xfrm>
            <a:off x="8269206" y="2623942"/>
            <a:ext cx="20170" cy="31199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IN" sz="2059" dirty="0">
              <a:solidFill>
                <a:schemeClr val="bg1"/>
              </a:solidFill>
              <a:latin typeface="+mj-lt"/>
              <a:ea typeface="Segoe UI" pitchFamily="34" charset="0"/>
              <a:cs typeface="Segoe UI" pitchFamily="34" charset="0"/>
            </a:endParaRPr>
          </a:p>
        </p:txBody>
      </p:sp>
      <p:sp>
        <p:nvSpPr>
          <p:cNvPr id="60" name="Oval 59"/>
          <p:cNvSpPr/>
          <p:nvPr/>
        </p:nvSpPr>
        <p:spPr bwMode="auto">
          <a:xfrm>
            <a:off x="8231279" y="2851884"/>
            <a:ext cx="96023" cy="84292"/>
          </a:xfrm>
          <a:prstGeom prst="ellips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IN" sz="2059" dirty="0">
              <a:solidFill>
                <a:schemeClr val="bg1"/>
              </a:solidFill>
              <a:latin typeface="+mj-lt"/>
              <a:ea typeface="Segoe UI" pitchFamily="34" charset="0"/>
              <a:cs typeface="Segoe UI" pitchFamily="34" charset="0"/>
            </a:endParaRPr>
          </a:p>
        </p:txBody>
      </p:sp>
      <p:sp>
        <p:nvSpPr>
          <p:cNvPr id="102" name="Rectangle 101"/>
          <p:cNvSpPr/>
          <p:nvPr/>
        </p:nvSpPr>
        <p:spPr bwMode="auto">
          <a:xfrm>
            <a:off x="7029851" y="2623942"/>
            <a:ext cx="20170" cy="3119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IN" sz="2059" dirty="0">
              <a:solidFill>
                <a:schemeClr val="bg1"/>
              </a:solidFill>
              <a:latin typeface="+mj-lt"/>
              <a:ea typeface="Segoe UI" pitchFamily="34" charset="0"/>
              <a:cs typeface="Segoe UI" pitchFamily="34" charset="0"/>
            </a:endParaRPr>
          </a:p>
        </p:txBody>
      </p:sp>
      <p:sp>
        <p:nvSpPr>
          <p:cNvPr id="103" name="Oval 102"/>
          <p:cNvSpPr/>
          <p:nvPr/>
        </p:nvSpPr>
        <p:spPr bwMode="auto">
          <a:xfrm>
            <a:off x="6991925" y="2851884"/>
            <a:ext cx="96023" cy="8429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IN" sz="2059" dirty="0">
              <a:solidFill>
                <a:schemeClr val="bg1"/>
              </a:solidFill>
              <a:latin typeface="+mj-lt"/>
              <a:ea typeface="Segoe UI" pitchFamily="34" charset="0"/>
              <a:cs typeface="Segoe UI" pitchFamily="34" charset="0"/>
            </a:endParaRPr>
          </a:p>
        </p:txBody>
      </p:sp>
      <p:sp>
        <p:nvSpPr>
          <p:cNvPr id="104" name="Rectangle 103"/>
          <p:cNvSpPr/>
          <p:nvPr/>
        </p:nvSpPr>
        <p:spPr bwMode="auto">
          <a:xfrm>
            <a:off x="5790496" y="2623942"/>
            <a:ext cx="20170" cy="3119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IN" sz="2059" dirty="0">
              <a:solidFill>
                <a:schemeClr val="bg1"/>
              </a:solidFill>
              <a:latin typeface="+mj-lt"/>
              <a:ea typeface="Segoe UI" pitchFamily="34" charset="0"/>
              <a:cs typeface="Segoe UI" pitchFamily="34" charset="0"/>
            </a:endParaRPr>
          </a:p>
        </p:txBody>
      </p:sp>
      <p:sp>
        <p:nvSpPr>
          <p:cNvPr id="105" name="Oval 104"/>
          <p:cNvSpPr/>
          <p:nvPr/>
        </p:nvSpPr>
        <p:spPr bwMode="auto">
          <a:xfrm>
            <a:off x="5752570" y="2851884"/>
            <a:ext cx="96023" cy="8429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IN" sz="2059" dirty="0">
              <a:solidFill>
                <a:schemeClr val="bg1"/>
              </a:solidFill>
              <a:latin typeface="+mj-lt"/>
              <a:ea typeface="Segoe UI" pitchFamily="34" charset="0"/>
              <a:cs typeface="Segoe UI" pitchFamily="34" charset="0"/>
            </a:endParaRPr>
          </a:p>
        </p:txBody>
      </p:sp>
      <p:sp>
        <p:nvSpPr>
          <p:cNvPr id="106" name="Rectangle 105"/>
          <p:cNvSpPr/>
          <p:nvPr/>
        </p:nvSpPr>
        <p:spPr bwMode="auto">
          <a:xfrm>
            <a:off x="4551141" y="2623942"/>
            <a:ext cx="20170" cy="3119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IN" sz="2059" dirty="0">
              <a:solidFill>
                <a:schemeClr val="bg1"/>
              </a:solidFill>
              <a:latin typeface="+mj-lt"/>
              <a:ea typeface="Segoe UI" pitchFamily="34" charset="0"/>
              <a:cs typeface="Segoe UI" pitchFamily="34" charset="0"/>
            </a:endParaRPr>
          </a:p>
        </p:txBody>
      </p:sp>
      <p:sp>
        <p:nvSpPr>
          <p:cNvPr id="107" name="Oval 106"/>
          <p:cNvSpPr/>
          <p:nvPr/>
        </p:nvSpPr>
        <p:spPr bwMode="auto">
          <a:xfrm>
            <a:off x="4513215" y="2851884"/>
            <a:ext cx="96023" cy="8429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IN" sz="2059" dirty="0">
              <a:solidFill>
                <a:schemeClr val="bg1"/>
              </a:solidFill>
              <a:latin typeface="+mj-lt"/>
              <a:ea typeface="Segoe UI" pitchFamily="34" charset="0"/>
              <a:cs typeface="Segoe UI" pitchFamily="34" charset="0"/>
            </a:endParaRPr>
          </a:p>
        </p:txBody>
      </p:sp>
      <p:sp>
        <p:nvSpPr>
          <p:cNvPr id="108" name="Rectangle 107"/>
          <p:cNvSpPr/>
          <p:nvPr/>
        </p:nvSpPr>
        <p:spPr bwMode="auto">
          <a:xfrm>
            <a:off x="3311786" y="2623942"/>
            <a:ext cx="20170" cy="3119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IN" sz="2059" dirty="0">
              <a:solidFill>
                <a:schemeClr val="bg1"/>
              </a:solidFill>
              <a:latin typeface="+mj-lt"/>
              <a:ea typeface="Segoe UI" pitchFamily="34" charset="0"/>
              <a:cs typeface="Segoe UI" pitchFamily="34" charset="0"/>
            </a:endParaRPr>
          </a:p>
        </p:txBody>
      </p:sp>
      <p:sp>
        <p:nvSpPr>
          <p:cNvPr id="109" name="Oval 108"/>
          <p:cNvSpPr/>
          <p:nvPr/>
        </p:nvSpPr>
        <p:spPr bwMode="auto">
          <a:xfrm>
            <a:off x="3273860" y="2851884"/>
            <a:ext cx="96023" cy="8429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IN" sz="2059" dirty="0">
              <a:solidFill>
                <a:schemeClr val="bg1"/>
              </a:solidFill>
              <a:latin typeface="+mj-lt"/>
              <a:ea typeface="Segoe UI" pitchFamily="34" charset="0"/>
              <a:cs typeface="Segoe UI" pitchFamily="34" charset="0"/>
            </a:endParaRPr>
          </a:p>
        </p:txBody>
      </p:sp>
      <p:sp>
        <p:nvSpPr>
          <p:cNvPr id="110" name="Rectangle 109"/>
          <p:cNvSpPr/>
          <p:nvPr/>
        </p:nvSpPr>
        <p:spPr bwMode="auto">
          <a:xfrm>
            <a:off x="2072431" y="2623942"/>
            <a:ext cx="20170" cy="3119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IN" sz="2059" dirty="0">
              <a:solidFill>
                <a:schemeClr val="bg1"/>
              </a:solidFill>
              <a:latin typeface="+mj-lt"/>
              <a:ea typeface="Segoe UI" pitchFamily="34" charset="0"/>
              <a:cs typeface="Segoe UI" pitchFamily="34" charset="0"/>
            </a:endParaRPr>
          </a:p>
        </p:txBody>
      </p:sp>
      <p:sp>
        <p:nvSpPr>
          <p:cNvPr id="111" name="Oval 110"/>
          <p:cNvSpPr/>
          <p:nvPr/>
        </p:nvSpPr>
        <p:spPr bwMode="auto">
          <a:xfrm>
            <a:off x="2034505" y="2851884"/>
            <a:ext cx="96023" cy="84292"/>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spcBef>
                <a:spcPts val="441"/>
              </a:spcBef>
              <a:spcAft>
                <a:spcPct val="0"/>
              </a:spcAft>
            </a:pPr>
            <a:endParaRPr lang="en-IN" sz="2059" dirty="0">
              <a:solidFill>
                <a:schemeClr val="bg1"/>
              </a:solidFill>
              <a:latin typeface="+mj-lt"/>
              <a:ea typeface="Segoe UI" pitchFamily="34" charset="0"/>
              <a:cs typeface="Segoe UI" pitchFamily="34" charset="0"/>
            </a:endParaRPr>
          </a:p>
        </p:txBody>
      </p:sp>
      <p:sp>
        <p:nvSpPr>
          <p:cNvPr id="112" name="Right Arrow 111"/>
          <p:cNvSpPr/>
          <p:nvPr/>
        </p:nvSpPr>
        <p:spPr bwMode="auto">
          <a:xfrm>
            <a:off x="-9604" y="2384042"/>
            <a:ext cx="9063666" cy="239900"/>
          </a:xfrm>
          <a:prstGeom prst="rightArrow">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ln>
                <a:solidFill>
                  <a:schemeClr val="bg1">
                    <a:alpha val="0"/>
                  </a:schemeClr>
                </a:solidFill>
              </a:ln>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440517" y="2362692"/>
            <a:ext cx="805290" cy="26892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32" tIns="33616" rIns="67232" bIns="33616" numCol="1" spcCol="0" rtlCol="0" fromWordArt="0" anchor="ctr" anchorCtr="0" forceAA="0" compatLnSpc="1">
            <a:prstTxWarp prst="textNoShape">
              <a:avLst/>
            </a:prstTxWarp>
            <a:noAutofit/>
          </a:bodyPr>
          <a:lstStyle/>
          <a:p>
            <a:pPr algn="ctr" defTabSz="685647" fontAlgn="base">
              <a:spcBef>
                <a:spcPct val="0"/>
              </a:spcBef>
              <a:spcAft>
                <a:spcPct val="0"/>
              </a:spcAft>
            </a:pPr>
            <a:r>
              <a:rPr lang="en-US" sz="1765" dirty="0">
                <a:solidFill>
                  <a:schemeClr val="bg1"/>
                </a:solidFill>
                <a:latin typeface="+mj-lt"/>
                <a:ea typeface="Segoe UI" pitchFamily="34" charset="0"/>
                <a:cs typeface="Segoe UI" pitchFamily="34" charset="0"/>
              </a:rPr>
              <a:t>1999</a:t>
            </a:r>
            <a:endParaRPr lang="en-US" sz="1765" dirty="0">
              <a:solidFill>
                <a:schemeClr val="bg1"/>
              </a:solidFill>
              <a:latin typeface="+mj-lt"/>
              <a:ea typeface="Segoe UI" pitchFamily="34" charset="0"/>
              <a:cs typeface="Segoe UI" pitchFamily="34" charset="0"/>
            </a:endParaRPr>
          </a:p>
        </p:txBody>
      </p:sp>
      <p:sp>
        <p:nvSpPr>
          <p:cNvPr id="114" name="Rectangle 113"/>
          <p:cNvSpPr/>
          <p:nvPr/>
        </p:nvSpPr>
        <p:spPr bwMode="auto">
          <a:xfrm>
            <a:off x="6637292" y="2362692"/>
            <a:ext cx="805290" cy="26892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32" tIns="33616" rIns="67232" bIns="33616" numCol="1" spcCol="0" rtlCol="0" fromWordArt="0" anchor="ctr" anchorCtr="0" forceAA="0" compatLnSpc="1">
            <a:prstTxWarp prst="textNoShape">
              <a:avLst/>
            </a:prstTxWarp>
            <a:noAutofit/>
          </a:bodyPr>
          <a:lstStyle/>
          <a:p>
            <a:pPr algn="ctr" defTabSz="685647" fontAlgn="base">
              <a:spcBef>
                <a:spcPct val="0"/>
              </a:spcBef>
              <a:spcAft>
                <a:spcPct val="0"/>
              </a:spcAft>
            </a:pPr>
            <a:r>
              <a:rPr lang="en-US" sz="1765" dirty="0">
                <a:solidFill>
                  <a:schemeClr val="bg1"/>
                </a:solidFill>
                <a:latin typeface="+mj-lt"/>
                <a:ea typeface="Segoe UI" pitchFamily="34" charset="0"/>
                <a:cs typeface="Segoe UI" pitchFamily="34" charset="0"/>
              </a:rPr>
              <a:t>2012</a:t>
            </a:r>
            <a:endParaRPr lang="en-US" sz="1765" dirty="0">
              <a:solidFill>
                <a:schemeClr val="bg1"/>
              </a:solidFill>
              <a:latin typeface="+mj-lt"/>
              <a:ea typeface="Segoe UI" pitchFamily="34" charset="0"/>
              <a:cs typeface="Segoe UI" pitchFamily="34" charset="0"/>
            </a:endParaRPr>
          </a:p>
        </p:txBody>
      </p:sp>
      <p:sp>
        <p:nvSpPr>
          <p:cNvPr id="115" name="Rectangle 114"/>
          <p:cNvSpPr/>
          <p:nvPr/>
        </p:nvSpPr>
        <p:spPr bwMode="auto">
          <a:xfrm>
            <a:off x="4158582" y="2362692"/>
            <a:ext cx="805290" cy="26892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32" tIns="33616" rIns="67232" bIns="33616" numCol="1" spcCol="0" rtlCol="0" fromWordArt="0" anchor="ctr" anchorCtr="0" forceAA="0" compatLnSpc="1">
            <a:prstTxWarp prst="textNoShape">
              <a:avLst/>
            </a:prstTxWarp>
            <a:noAutofit/>
          </a:bodyPr>
          <a:lstStyle/>
          <a:p>
            <a:pPr algn="ctr" defTabSz="685647" fontAlgn="base">
              <a:spcBef>
                <a:spcPct val="0"/>
              </a:spcBef>
              <a:spcAft>
                <a:spcPct val="0"/>
              </a:spcAft>
            </a:pPr>
            <a:r>
              <a:rPr lang="en-US" sz="1765" dirty="0">
                <a:solidFill>
                  <a:schemeClr val="bg1"/>
                </a:solidFill>
                <a:latin typeface="+mj-lt"/>
                <a:ea typeface="Segoe UI" pitchFamily="34" charset="0"/>
                <a:cs typeface="Segoe UI" pitchFamily="34" charset="0"/>
              </a:rPr>
              <a:t>2008</a:t>
            </a:r>
            <a:endParaRPr lang="en-US" sz="1765" dirty="0">
              <a:solidFill>
                <a:schemeClr val="bg1"/>
              </a:solidFill>
              <a:latin typeface="+mj-lt"/>
              <a:ea typeface="Segoe UI" pitchFamily="34" charset="0"/>
              <a:cs typeface="Segoe UI" pitchFamily="34" charset="0"/>
            </a:endParaRPr>
          </a:p>
        </p:txBody>
      </p:sp>
      <p:sp>
        <p:nvSpPr>
          <p:cNvPr id="116" name="Rectangle 115"/>
          <p:cNvSpPr/>
          <p:nvPr/>
        </p:nvSpPr>
        <p:spPr bwMode="auto">
          <a:xfrm>
            <a:off x="1679872" y="2362692"/>
            <a:ext cx="805290" cy="26892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32" tIns="33616" rIns="67232" bIns="33616" numCol="1" spcCol="0" rtlCol="0" fromWordArt="0" anchor="ctr" anchorCtr="0" forceAA="0" compatLnSpc="1">
            <a:prstTxWarp prst="textNoShape">
              <a:avLst/>
            </a:prstTxWarp>
            <a:noAutofit/>
          </a:bodyPr>
          <a:lstStyle/>
          <a:p>
            <a:pPr algn="ctr" defTabSz="685647" fontAlgn="base">
              <a:spcBef>
                <a:spcPct val="0"/>
              </a:spcBef>
              <a:spcAft>
                <a:spcPct val="0"/>
              </a:spcAft>
            </a:pPr>
            <a:r>
              <a:rPr lang="en-US" sz="1765" dirty="0">
                <a:solidFill>
                  <a:schemeClr val="bg1"/>
                </a:solidFill>
                <a:latin typeface="+mj-lt"/>
                <a:ea typeface="Segoe UI" pitchFamily="34" charset="0"/>
                <a:cs typeface="Segoe UI" pitchFamily="34" charset="0"/>
              </a:rPr>
              <a:t>2004</a:t>
            </a:r>
            <a:endParaRPr lang="en-US" sz="1765" dirty="0">
              <a:solidFill>
                <a:schemeClr val="bg1"/>
              </a:solidFill>
              <a:latin typeface="+mj-lt"/>
              <a:ea typeface="Segoe UI" pitchFamily="34" charset="0"/>
              <a:cs typeface="Segoe UI" pitchFamily="34" charset="0"/>
            </a:endParaRPr>
          </a:p>
        </p:txBody>
      </p:sp>
      <p:sp>
        <p:nvSpPr>
          <p:cNvPr id="117" name="Rectangle 116"/>
          <p:cNvSpPr/>
          <p:nvPr/>
        </p:nvSpPr>
        <p:spPr bwMode="auto">
          <a:xfrm>
            <a:off x="7876647" y="2362692"/>
            <a:ext cx="805290" cy="26892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32" tIns="33616" rIns="67232" bIns="33616" numCol="1" spcCol="0" rtlCol="0" fromWordArt="0" anchor="ctr" anchorCtr="0" forceAA="0" compatLnSpc="1">
            <a:prstTxWarp prst="textNoShape">
              <a:avLst/>
            </a:prstTxWarp>
            <a:noAutofit/>
          </a:bodyPr>
          <a:lstStyle/>
          <a:p>
            <a:pPr algn="ctr" defTabSz="685647" fontAlgn="base">
              <a:spcBef>
                <a:spcPct val="0"/>
              </a:spcBef>
              <a:spcAft>
                <a:spcPct val="0"/>
              </a:spcAft>
            </a:pPr>
            <a:r>
              <a:rPr lang="en-US" sz="1765" dirty="0">
                <a:solidFill>
                  <a:schemeClr val="bg1"/>
                </a:solidFill>
                <a:latin typeface="+mj-lt"/>
                <a:ea typeface="Segoe UI" pitchFamily="34" charset="0"/>
                <a:cs typeface="Segoe UI" pitchFamily="34" charset="0"/>
              </a:rPr>
              <a:t>2014</a:t>
            </a:r>
            <a:endParaRPr lang="en-US" sz="1765" dirty="0">
              <a:solidFill>
                <a:schemeClr val="bg1"/>
              </a:solidFill>
              <a:latin typeface="+mj-lt"/>
              <a:ea typeface="Segoe UI" pitchFamily="34" charset="0"/>
              <a:cs typeface="Segoe UI" pitchFamily="34" charset="0"/>
            </a:endParaRPr>
          </a:p>
        </p:txBody>
      </p:sp>
      <p:sp>
        <p:nvSpPr>
          <p:cNvPr id="118" name="Rectangle 117"/>
          <p:cNvSpPr/>
          <p:nvPr/>
        </p:nvSpPr>
        <p:spPr bwMode="auto">
          <a:xfrm>
            <a:off x="5397937" y="2362692"/>
            <a:ext cx="805290" cy="26892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32" tIns="33616" rIns="67232" bIns="33616" numCol="1" spcCol="0" rtlCol="0" fromWordArt="0" anchor="ctr" anchorCtr="0" forceAA="0" compatLnSpc="1">
            <a:prstTxWarp prst="textNoShape">
              <a:avLst/>
            </a:prstTxWarp>
            <a:noAutofit/>
          </a:bodyPr>
          <a:lstStyle/>
          <a:p>
            <a:pPr algn="ctr" defTabSz="685647" fontAlgn="base">
              <a:spcBef>
                <a:spcPct val="0"/>
              </a:spcBef>
              <a:spcAft>
                <a:spcPct val="0"/>
              </a:spcAft>
            </a:pPr>
            <a:r>
              <a:rPr lang="en-US" sz="1765" dirty="0">
                <a:solidFill>
                  <a:schemeClr val="bg1"/>
                </a:solidFill>
                <a:latin typeface="+mj-lt"/>
                <a:ea typeface="Segoe UI" pitchFamily="34" charset="0"/>
                <a:cs typeface="Segoe UI" pitchFamily="34" charset="0"/>
              </a:rPr>
              <a:t>2010</a:t>
            </a:r>
            <a:endParaRPr lang="en-US" sz="1765" dirty="0">
              <a:solidFill>
                <a:schemeClr val="bg1"/>
              </a:solidFill>
              <a:latin typeface="+mj-lt"/>
              <a:ea typeface="Segoe UI" pitchFamily="34" charset="0"/>
              <a:cs typeface="Segoe UI" pitchFamily="34" charset="0"/>
            </a:endParaRPr>
          </a:p>
        </p:txBody>
      </p:sp>
      <p:sp>
        <p:nvSpPr>
          <p:cNvPr id="119" name="Rectangle 118"/>
          <p:cNvSpPr/>
          <p:nvPr/>
        </p:nvSpPr>
        <p:spPr bwMode="auto">
          <a:xfrm>
            <a:off x="2919227" y="2362692"/>
            <a:ext cx="805290" cy="26892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7232" tIns="33616" rIns="67232" bIns="33616" numCol="1" spcCol="0" rtlCol="0" fromWordArt="0" anchor="ctr" anchorCtr="0" forceAA="0" compatLnSpc="1">
            <a:prstTxWarp prst="textNoShape">
              <a:avLst/>
            </a:prstTxWarp>
            <a:noAutofit/>
          </a:bodyPr>
          <a:lstStyle/>
          <a:p>
            <a:pPr algn="ctr" defTabSz="685647" fontAlgn="base">
              <a:spcBef>
                <a:spcPct val="0"/>
              </a:spcBef>
              <a:spcAft>
                <a:spcPct val="0"/>
              </a:spcAft>
            </a:pPr>
            <a:r>
              <a:rPr lang="en-US" sz="1765" dirty="0">
                <a:solidFill>
                  <a:schemeClr val="bg1"/>
                </a:solidFill>
                <a:latin typeface="+mj-lt"/>
                <a:ea typeface="Segoe UI" pitchFamily="34" charset="0"/>
                <a:cs typeface="Segoe UI" pitchFamily="34" charset="0"/>
              </a:rPr>
              <a:t>2005</a:t>
            </a:r>
            <a:endParaRPr lang="en-US" sz="1765" dirty="0">
              <a:solidFill>
                <a:schemeClr val="bg1"/>
              </a:solidFill>
              <a:latin typeface="+mj-lt"/>
              <a:ea typeface="Segoe UI" pitchFamily="34" charset="0"/>
              <a:cs typeface="Segoe UI" pitchFamily="34" charset="0"/>
            </a:endParaRPr>
          </a:p>
        </p:txBody>
      </p:sp>
      <p:sp>
        <p:nvSpPr>
          <p:cNvPr id="39" name="Title 1"/>
          <p:cNvSpPr txBox="1">
            <a:spLocks/>
          </p:cNvSpPr>
          <p:nvPr/>
        </p:nvSpPr>
        <p:spPr>
          <a:xfrm>
            <a:off x="609600" y="427038"/>
            <a:ext cx="8229600" cy="11430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stStyle>
          <a:p>
            <a:r>
              <a:rPr lang="pt-PT" dirty="0" smtClean="0"/>
              <a:t>Microsoft and Machine Learning</a:t>
            </a:r>
            <a:endParaRPr lang="en-US" b="1" u="sng" dirty="0"/>
          </a:p>
        </p:txBody>
      </p:sp>
    </p:spTree>
    <p:extLst>
      <p:ext uri="{BB962C8B-B14F-4D97-AF65-F5344CB8AC3E}">
        <p14:creationId xmlns:p14="http://schemas.microsoft.com/office/powerpoint/2010/main" val="3814878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2015 Skype translator</a:t>
            </a:r>
            <a:endParaRPr lang="en-US" b="1" u="sng" dirty="0"/>
          </a:p>
        </p:txBody>
      </p:sp>
      <p:sp>
        <p:nvSpPr>
          <p:cNvPr id="6" name="Content Placeholder 2"/>
          <p:cNvSpPr>
            <a:spLocks noGrp="1"/>
          </p:cNvSpPr>
          <p:nvPr>
            <p:ph idx="1"/>
          </p:nvPr>
        </p:nvSpPr>
        <p:spPr>
          <a:xfrm>
            <a:off x="457200" y="1600200"/>
            <a:ext cx="7099300" cy="4525963"/>
          </a:xfrm>
        </p:spPr>
        <p:txBody>
          <a:bodyPr>
            <a:normAutofit/>
          </a:bodyPr>
          <a:lstStyle/>
          <a:p>
            <a:r>
              <a:rPr lang="en-US" dirty="0">
                <a:hlinkClick r:id="rId2"/>
              </a:rPr>
              <a:t>http://www.skype.com/en/translator-preview</a:t>
            </a:r>
            <a:r>
              <a:rPr lang="en-US" dirty="0" smtClean="0">
                <a:hlinkClick r:id="rId2"/>
              </a:rPr>
              <a:t>/</a:t>
            </a:r>
            <a:r>
              <a:rPr lang="en-US" dirty="0" smtClean="0"/>
              <a:t> </a:t>
            </a:r>
          </a:p>
          <a:p>
            <a:r>
              <a:rPr lang="en-US" dirty="0">
                <a:hlinkClick r:id="rId3"/>
              </a:rPr>
              <a:t>https://</a:t>
            </a:r>
            <a:r>
              <a:rPr lang="en-US" dirty="0" smtClean="0">
                <a:hlinkClick r:id="rId3"/>
              </a:rPr>
              <a:t>www.youtube.com/watch?v=bx3TuEeNpnc</a:t>
            </a:r>
            <a:r>
              <a:rPr lang="en-US" dirty="0" smtClean="0"/>
              <a:t> </a:t>
            </a:r>
            <a:endParaRPr lang="en-US" dirty="0" smtClean="0"/>
          </a:p>
        </p:txBody>
      </p:sp>
    </p:spTree>
    <p:extLst>
      <p:ext uri="{BB962C8B-B14F-4D97-AF65-F5344CB8AC3E}">
        <p14:creationId xmlns:p14="http://schemas.microsoft.com/office/powerpoint/2010/main" val="5326195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RSvv9UshECsATr3NURJJg"/>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1143</Words>
  <Application>Microsoft Office PowerPoint</Application>
  <PresentationFormat>On-screen Show (4:3)</PresentationFormat>
  <Paragraphs>144</Paragraphs>
  <Slides>14</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Arial</vt:lpstr>
      <vt:lpstr>Calibri</vt:lpstr>
      <vt:lpstr>Segoe Light</vt:lpstr>
      <vt:lpstr>Segoe Semibold</vt:lpstr>
      <vt:lpstr>Segoe UI</vt:lpstr>
      <vt:lpstr>Segoe UI Light</vt:lpstr>
      <vt:lpstr>Wingdings</vt:lpstr>
      <vt:lpstr>Office Theme</vt:lpstr>
      <vt:lpstr>think-cell Slide</vt:lpstr>
      <vt:lpstr>Introduction to Azure Machine Learning and Data Mining algorithms</vt:lpstr>
      <vt:lpstr>Levels of data</vt:lpstr>
      <vt:lpstr>Data Mining</vt:lpstr>
      <vt:lpstr>Data Mining process</vt:lpstr>
      <vt:lpstr>Working with data</vt:lpstr>
      <vt:lpstr>Data Mining tasks</vt:lpstr>
      <vt:lpstr>Machine Learning</vt:lpstr>
      <vt:lpstr>PowerPoint Presentation</vt:lpstr>
      <vt:lpstr>2015 Skype translator</vt:lpstr>
      <vt:lpstr>Machine Learning Algorithms</vt:lpstr>
      <vt:lpstr>Azure Machine Learning</vt:lpstr>
      <vt:lpstr>Demo</vt:lpstr>
      <vt:lpstr>References</vt:lpstr>
      <vt:lpstr>Q&amp;A</vt:lpstr>
    </vt:vector>
  </TitlesOfParts>
  <Company>Revealed Design,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Oleksandr Krakovetskiy</cp:lastModifiedBy>
  <cp:revision>91</cp:revision>
  <dcterms:created xsi:type="dcterms:W3CDTF">2011-08-19T20:30:49Z</dcterms:created>
  <dcterms:modified xsi:type="dcterms:W3CDTF">2015-05-23T09:18:32Z</dcterms:modified>
</cp:coreProperties>
</file>