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348" r:id="rId2"/>
    <p:sldId id="316" r:id="rId3"/>
    <p:sldId id="280" r:id="rId4"/>
    <p:sldId id="312" r:id="rId5"/>
    <p:sldId id="313" r:id="rId6"/>
    <p:sldId id="314" r:id="rId7"/>
    <p:sldId id="279" r:id="rId8"/>
    <p:sldId id="343" r:id="rId9"/>
    <p:sldId id="344" r:id="rId10"/>
    <p:sldId id="326" r:id="rId11"/>
    <p:sldId id="345" r:id="rId12"/>
    <p:sldId id="321" r:id="rId13"/>
    <p:sldId id="322" r:id="rId14"/>
    <p:sldId id="341" r:id="rId15"/>
    <p:sldId id="294" r:id="rId16"/>
    <p:sldId id="295" r:id="rId17"/>
    <p:sldId id="327" r:id="rId18"/>
    <p:sldId id="328" r:id="rId19"/>
    <p:sldId id="330" r:id="rId20"/>
    <p:sldId id="299" r:id="rId21"/>
    <p:sldId id="331" r:id="rId22"/>
    <p:sldId id="303" r:id="rId23"/>
    <p:sldId id="265" r:id="rId24"/>
    <p:sldId id="285" r:id="rId25"/>
    <p:sldId id="347" r:id="rId26"/>
    <p:sldId id="346" r:id="rId27"/>
    <p:sldId id="296" r:id="rId28"/>
    <p:sldId id="338" r:id="rId29"/>
    <p:sldId id="286" r:id="rId30"/>
    <p:sldId id="264" r:id="rId31"/>
    <p:sldId id="342" r:id="rId32"/>
    <p:sldId id="281" r:id="rId33"/>
    <p:sldId id="283" r:id="rId34"/>
    <p:sldId id="337" r:id="rId35"/>
    <p:sldId id="287" r:id="rId36"/>
    <p:sldId id="288" r:id="rId37"/>
    <p:sldId id="289" r:id="rId38"/>
    <p:sldId id="290" r:id="rId39"/>
    <p:sldId id="336"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3" autoAdjust="0"/>
    <p:restoredTop sz="94660"/>
  </p:normalViewPr>
  <p:slideViewPr>
    <p:cSldViewPr snapToGrid="0">
      <p:cViewPr varScale="1">
        <p:scale>
          <a:sx n="83" d="100"/>
          <a:sy n="83" d="100"/>
        </p:scale>
        <p:origin x="4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FF3D0-771F-455B-9CD3-E2D5C97F0C32}" type="datetimeFigureOut">
              <a:rPr lang="ru-RU" smtClean="0"/>
              <a:t>04.07.2015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E7153-5C07-43FD-9880-B6041236CDED}" type="slidenum">
              <a:rPr lang="ru-RU" smtClean="0"/>
              <a:t>‹#›</a:t>
            </a:fld>
            <a:endParaRPr lang="ru-RU"/>
          </a:p>
        </p:txBody>
      </p:sp>
    </p:spTree>
    <p:extLst>
      <p:ext uri="{BB962C8B-B14F-4D97-AF65-F5344CB8AC3E}">
        <p14:creationId xmlns:p14="http://schemas.microsoft.com/office/powerpoint/2010/main" val="236249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r>
              <a:rPr lang="en-US" smtClean="0"/>
              <a:t>Visual Studio 11</a:t>
            </a:r>
          </a:p>
          <a:p>
            <a:endParaRPr lang="en-US" dirty="0"/>
          </a:p>
        </p:txBody>
      </p:sp>
      <p:sp>
        <p:nvSpPr>
          <p:cNvPr id="5" name="Нижний колонтитул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Дата 5"/>
          <p:cNvSpPr>
            <a:spLocks noGrp="1"/>
          </p:cNvSpPr>
          <p:nvPr>
            <p:ph type="dt" idx="12"/>
          </p:nvPr>
        </p:nvSpPr>
        <p:spPr/>
        <p:txBody>
          <a:bodyPr/>
          <a:lstStyle/>
          <a:p>
            <a:fld id="{157A8EF0-C410-4A29-9156-20D10212EF90}" type="datetime1">
              <a:rPr lang="en-US" smtClean="0"/>
              <a:t>7/4/2015</a:t>
            </a:fld>
            <a:endParaRPr lang="en-US" dirty="0"/>
          </a:p>
        </p:txBody>
      </p:sp>
      <p:sp>
        <p:nvSpPr>
          <p:cNvPr id="7" name="Номер слайда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2115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r>
              <a:rPr lang="en-US" smtClean="0"/>
              <a:t>Visual Studio 11</a:t>
            </a:r>
          </a:p>
          <a:p>
            <a:endParaRPr lang="en-US" dirty="0"/>
          </a:p>
        </p:txBody>
      </p:sp>
      <p:sp>
        <p:nvSpPr>
          <p:cNvPr id="5" name="Нижний колонтитул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Дата 5"/>
          <p:cNvSpPr>
            <a:spLocks noGrp="1"/>
          </p:cNvSpPr>
          <p:nvPr>
            <p:ph type="dt" idx="12"/>
          </p:nvPr>
        </p:nvSpPr>
        <p:spPr/>
        <p:txBody>
          <a:bodyPr/>
          <a:lstStyle/>
          <a:p>
            <a:fld id="{157A8EF0-C410-4A29-9156-20D10212EF90}" type="datetime1">
              <a:rPr lang="en-US" smtClean="0"/>
              <a:t>7/4/2015</a:t>
            </a:fld>
            <a:endParaRPr lang="en-US" dirty="0"/>
          </a:p>
        </p:txBody>
      </p:sp>
      <p:sp>
        <p:nvSpPr>
          <p:cNvPr id="7" name="Номер слайда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90166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tx1"/>
        </a:solidFill>
        <a:effectLst/>
      </p:bgPr>
    </p:bg>
    <p:spTree>
      <p:nvGrpSpPr>
        <p:cNvPr id="1" name=""/>
        <p:cNvGrpSpPr/>
        <p:nvPr/>
      </p:nvGrpSpPr>
      <p:grpSpPr>
        <a:xfrm>
          <a:off x="0" y="0"/>
          <a:ext cx="0" cy="0"/>
          <a:chOff x="0" y="0"/>
          <a:chExt cx="0" cy="0"/>
        </a:xfrm>
      </p:grpSpPr>
      <p:sp>
        <p:nvSpPr>
          <p:cNvPr id="24" name="TextBox 23"/>
          <p:cNvSpPr txBox="1"/>
          <p:nvPr userDrawn="1"/>
        </p:nvSpPr>
        <p:spPr>
          <a:xfrm>
            <a:off x="4243079" y="1101296"/>
            <a:ext cx="7866625" cy="12003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5DAB47"/>
                </a:solidFill>
                <a:effectLst/>
                <a:uLnTx/>
                <a:uFillTx/>
                <a:latin typeface="Segoe UI" panose="020B0502040204020203" pitchFamily="34" charset="0"/>
                <a:ea typeface="+mn-ea"/>
                <a:cs typeface="Segoe UI" panose="020B0502040204020203" pitchFamily="34" charset="0"/>
              </a:rPr>
              <a:t>Microsoft Developer Tour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ru-RU" sz="3200" b="0" i="0" u="none" strike="noStrike" kern="1200" cap="none" spc="0" normalizeH="0" baseline="0" noProof="0" dirty="0" smtClean="0">
                <a:ln>
                  <a:noFill/>
                </a:ln>
                <a:solidFill>
                  <a:srgbClr val="5DAB47"/>
                </a:solidFill>
                <a:effectLst/>
                <a:uLnTx/>
                <a:uFillTx/>
                <a:latin typeface="Segoe UI" panose="020B0502040204020203" pitchFamily="34" charset="0"/>
                <a:ea typeface="+mn-ea"/>
                <a:cs typeface="Segoe UI" panose="020B0502040204020203" pitchFamily="34" charset="0"/>
              </a:rPr>
              <a:t>Технологическая экспедиция</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54" y="1192736"/>
            <a:ext cx="7159869" cy="5144056"/>
          </a:xfrm>
          <a:prstGeom prst="rect">
            <a:avLst/>
          </a:prstGeom>
        </p:spPr>
      </p:pic>
      <p:sp>
        <p:nvSpPr>
          <p:cNvPr id="26" name="Rectangle 25"/>
          <p:cNvSpPr/>
          <p:nvPr userDrawn="1"/>
        </p:nvSpPr>
        <p:spPr>
          <a:xfrm>
            <a:off x="9822242" y="5967460"/>
            <a:ext cx="151022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4F525F">
                    <a:lumMod val="75000"/>
                  </a:srgbClr>
                </a:solidFill>
                <a:effectLst/>
                <a:uLnTx/>
                <a:uFillTx/>
                <a:latin typeface="Segoe UI"/>
                <a:ea typeface="+mn-ea"/>
                <a:cs typeface="+mn-cs"/>
              </a:rPr>
              <a:t>msdevtour.ru</a:t>
            </a:r>
            <a:endParaRPr kumimoji="0" lang="ru-RU" sz="1800" b="0" i="0" u="none" strike="noStrike" kern="1200" cap="none" spc="0" normalizeH="0" baseline="0" noProof="0" dirty="0">
              <a:ln>
                <a:noFill/>
              </a:ln>
              <a:solidFill>
                <a:srgbClr val="4F525F">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2186586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377953" y="1402082"/>
            <a:ext cx="11151917" cy="1898981"/>
          </a:xfrm>
          <a:prstGeom prst="rect">
            <a:avLst/>
          </a:prstGeom>
        </p:spPr>
        <p:txBody>
          <a:bodyPr/>
          <a:lstStyle>
            <a:lvl1pPr marL="0" indent="0">
              <a:buNone/>
              <a:defRPr>
                <a:solidFill>
                  <a:schemeClr val="tx2"/>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3418431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77953" y="1402082"/>
            <a:ext cx="11151917" cy="1898981"/>
          </a:xfrm>
          <a:prstGeom prst="rect">
            <a:avLst/>
          </a:prstGeom>
        </p:spPr>
        <p:txBody>
          <a:bodyPr/>
          <a:lstStyle>
            <a:lvl1pPr>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25565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ources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377953" y="1402082"/>
            <a:ext cx="11151917" cy="1898981"/>
          </a:xfrm>
          <a:prstGeom prst="rect">
            <a:avLst/>
          </a:prstGeom>
        </p:spPr>
        <p:txBody>
          <a:bodyPr/>
          <a:lstStyle>
            <a:lvl1pPr marL="0" indent="0">
              <a:buNone/>
              <a:defRPr>
                <a:solidFill>
                  <a:schemeClr val="tx2"/>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1371600" indent="0">
              <a:buNone/>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0"/>
            <a:endParaRPr lang="en-US" dirty="0" smtClean="0"/>
          </a:p>
        </p:txBody>
      </p:sp>
    </p:spTree>
    <p:extLst>
      <p:ext uri="{BB962C8B-B14F-4D97-AF65-F5344CB8AC3E}">
        <p14:creationId xmlns:p14="http://schemas.microsoft.com/office/powerpoint/2010/main" val="26427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496438"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496438"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496438"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496438"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8494186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378422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6AE739A-8AA5-487F-84B9-4CB6550A7E19}" type="datetimeFigureOut">
              <a:rPr lang="ru-RU" smtClean="0"/>
              <a:t>04.07.2015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3AF200-4A7D-4AA3-B41C-BFD0B9B677F9}" type="slidenum">
              <a:rPr lang="ru-RU" smtClean="0"/>
              <a:t>‹#›</a:t>
            </a:fld>
            <a:endParaRPr lang="ru-RU"/>
          </a:p>
        </p:txBody>
      </p:sp>
    </p:spTree>
    <p:extLst>
      <p:ext uri="{BB962C8B-B14F-4D97-AF65-F5344CB8AC3E}">
        <p14:creationId xmlns:p14="http://schemas.microsoft.com/office/powerpoint/2010/main" val="996834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E739A-8AA5-487F-84B9-4CB6550A7E19}" type="datetimeFigureOut">
              <a:rPr lang="ru-RU" smtClean="0"/>
              <a:t>04.07.2015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3AF200-4A7D-4AA3-B41C-BFD0B9B677F9}" type="slidenum">
              <a:rPr lang="ru-RU" smtClean="0"/>
              <a:t>‹#›</a:t>
            </a:fld>
            <a:endParaRPr lang="ru-RU"/>
          </a:p>
        </p:txBody>
      </p:sp>
    </p:spTree>
    <p:extLst>
      <p:ext uri="{BB962C8B-B14F-4D97-AF65-F5344CB8AC3E}">
        <p14:creationId xmlns:p14="http://schemas.microsoft.com/office/powerpoint/2010/main" val="4050203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0893799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Титульный слайд">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xfrm>
            <a:off x="8737600" y="6414761"/>
            <a:ext cx="2844800" cy="248305"/>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858725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669253" y="4659483"/>
            <a:ext cx="10824813" cy="1847850"/>
          </a:xfrm>
          <a:prstGeom prst="rect">
            <a:avLst/>
          </a:prstGeom>
          <a:noFill/>
        </p:spPr>
        <p:txBody>
          <a:bodyPr lIns="146260" tIns="109696" rIns="146260" bIns="109696">
            <a:noAutofit/>
          </a:bodyPr>
          <a:lstStyle>
            <a:lvl1pPr marL="0" indent="0">
              <a:lnSpc>
                <a:spcPct val="120000"/>
              </a:lnSpc>
              <a:spcBef>
                <a:spcPts val="0"/>
              </a:spcBef>
              <a:buNone/>
              <a:defRPr sz="42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667511" y="658368"/>
            <a:ext cx="10826497" cy="4001114"/>
          </a:xfrm>
          <a:prstGeom prst="rect">
            <a:avLst/>
          </a:prstGeom>
          <a:noFill/>
        </p:spPr>
        <p:txBody>
          <a:bodyPr lIns="146260" tIns="91413" rIns="146260" bIns="91413" anchor="b" anchorCtr="0"/>
          <a:lstStyle>
            <a:lvl1pPr>
              <a:lnSpc>
                <a:spcPct val="80000"/>
              </a:lnSpc>
              <a:defRPr sz="64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72045"/>
          <a:stretch/>
        </p:blipFill>
        <p:spPr>
          <a:xfrm>
            <a:off x="10195560" y="5217338"/>
            <a:ext cx="1810512" cy="1289993"/>
          </a:xfrm>
          <a:prstGeom prst="rect">
            <a:avLst/>
          </a:prstGeom>
        </p:spPr>
      </p:pic>
    </p:spTree>
    <p:extLst>
      <p:ext uri="{BB962C8B-B14F-4D97-AF65-F5344CB8AC3E}">
        <p14:creationId xmlns:p14="http://schemas.microsoft.com/office/powerpoint/2010/main" val="209455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Web">
    <p:bg>
      <p:bgPr>
        <a:solidFill>
          <a:schemeClr val="accent4">
            <a:lumMod val="75000"/>
          </a:schemeClr>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2" hasCustomPrompt="1"/>
          </p:nvPr>
        </p:nvSpPr>
        <p:spPr>
          <a:xfrm>
            <a:off x="669253" y="4659483"/>
            <a:ext cx="10824813" cy="1847850"/>
          </a:xfrm>
          <a:prstGeom prst="rect">
            <a:avLst/>
          </a:prstGeom>
          <a:noFill/>
        </p:spPr>
        <p:txBody>
          <a:bodyPr lIns="146260" tIns="109696" rIns="146260" bIns="109696">
            <a:noAutofit/>
          </a:bodyPr>
          <a:lstStyle>
            <a:lvl1pPr marL="0" indent="0">
              <a:lnSpc>
                <a:spcPct val="120000"/>
              </a:lnSpc>
              <a:spcBef>
                <a:spcPts val="0"/>
              </a:spcBef>
              <a:buNone/>
              <a:defRPr sz="4200" spc="0" baseline="0">
                <a:solidFill>
                  <a:schemeClr val="tx1"/>
                </a:solidFill>
                <a:latin typeface="+mj-lt"/>
              </a:defRPr>
            </a:lvl1pPr>
          </a:lstStyle>
          <a:p>
            <a:pPr lvl="0"/>
            <a:r>
              <a:rPr lang="en-US" dirty="0" smtClean="0"/>
              <a:t>Speaker Name</a:t>
            </a:r>
          </a:p>
        </p:txBody>
      </p:sp>
      <p:sp>
        <p:nvSpPr>
          <p:cNvPr id="11" name="Title 1"/>
          <p:cNvSpPr>
            <a:spLocks noGrp="1"/>
          </p:cNvSpPr>
          <p:nvPr>
            <p:ph type="title" hasCustomPrompt="1"/>
          </p:nvPr>
        </p:nvSpPr>
        <p:spPr>
          <a:xfrm>
            <a:off x="667511" y="658368"/>
            <a:ext cx="10826497" cy="4001114"/>
          </a:xfrm>
          <a:prstGeom prst="rect">
            <a:avLst/>
          </a:prstGeom>
          <a:noFill/>
        </p:spPr>
        <p:txBody>
          <a:bodyPr lIns="146260" tIns="91413" rIns="146260" bIns="91413" anchor="b" anchorCtr="0"/>
          <a:lstStyle>
            <a:lvl1pPr>
              <a:lnSpc>
                <a:spcPct val="80000"/>
              </a:lnSpc>
              <a:defRPr sz="6400" spc="-98" baseline="0">
                <a:solidFill>
                  <a:schemeClr val="tx1"/>
                </a:solidFill>
              </a:defRPr>
            </a:lvl1pPr>
          </a:lstStyle>
          <a:p>
            <a:r>
              <a:rPr lang="en-US" dirty="0" smtClean="0"/>
              <a:t>Presentation title</a:t>
            </a:r>
            <a:endParaRPr lang="en-US" dirty="0"/>
          </a:p>
        </p:txBody>
      </p:sp>
    </p:spTree>
    <p:extLst>
      <p:ext uri="{BB962C8B-B14F-4D97-AF65-F5344CB8AC3E}">
        <p14:creationId xmlns:p14="http://schemas.microsoft.com/office/powerpoint/2010/main" val="4291580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Cloud">
    <p:bg>
      <p:bgPr>
        <a:solidFill>
          <a:schemeClr val="accent5">
            <a:lumMod val="5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65006" r="-498"/>
          <a:stretch/>
        </p:blipFill>
        <p:spPr>
          <a:xfrm>
            <a:off x="9840177" y="0"/>
            <a:ext cx="2020390" cy="1133856"/>
          </a:xfrm>
          <a:prstGeom prst="rect">
            <a:avLst/>
          </a:prstGeom>
        </p:spPr>
      </p:pic>
      <p:sp>
        <p:nvSpPr>
          <p:cNvPr id="10" name="Text Placeholder 4"/>
          <p:cNvSpPr>
            <a:spLocks noGrp="1"/>
          </p:cNvSpPr>
          <p:nvPr>
            <p:ph type="body" sz="quarter" idx="12" hasCustomPrompt="1"/>
          </p:nvPr>
        </p:nvSpPr>
        <p:spPr>
          <a:xfrm>
            <a:off x="669253" y="4659483"/>
            <a:ext cx="10824813" cy="1847850"/>
          </a:xfrm>
          <a:prstGeom prst="rect">
            <a:avLst/>
          </a:prstGeom>
          <a:noFill/>
        </p:spPr>
        <p:txBody>
          <a:bodyPr lIns="146260" tIns="109696" rIns="146260" bIns="109696">
            <a:noAutofit/>
          </a:bodyPr>
          <a:lstStyle>
            <a:lvl1pPr marL="0" indent="0">
              <a:lnSpc>
                <a:spcPct val="120000"/>
              </a:lnSpc>
              <a:spcBef>
                <a:spcPts val="0"/>
              </a:spcBef>
              <a:buNone/>
              <a:defRPr sz="4200" spc="0" baseline="0">
                <a:solidFill>
                  <a:schemeClr val="tx1"/>
                </a:solidFill>
                <a:latin typeface="+mj-lt"/>
              </a:defRPr>
            </a:lvl1pPr>
          </a:lstStyle>
          <a:p>
            <a:pPr lvl="0"/>
            <a:r>
              <a:rPr lang="en-US" dirty="0" smtClean="0"/>
              <a:t>Speaker Name</a:t>
            </a:r>
          </a:p>
        </p:txBody>
      </p:sp>
      <p:sp>
        <p:nvSpPr>
          <p:cNvPr id="11" name="Title 1"/>
          <p:cNvSpPr>
            <a:spLocks noGrp="1"/>
          </p:cNvSpPr>
          <p:nvPr>
            <p:ph type="title" hasCustomPrompt="1"/>
          </p:nvPr>
        </p:nvSpPr>
        <p:spPr>
          <a:xfrm>
            <a:off x="667511" y="658368"/>
            <a:ext cx="10826497" cy="4001114"/>
          </a:xfrm>
          <a:prstGeom prst="rect">
            <a:avLst/>
          </a:prstGeom>
          <a:noFill/>
        </p:spPr>
        <p:txBody>
          <a:bodyPr lIns="146260" tIns="91413" rIns="146260" bIns="91413" anchor="b" anchorCtr="0"/>
          <a:lstStyle>
            <a:lvl1pPr>
              <a:lnSpc>
                <a:spcPct val="80000"/>
              </a:lnSpc>
              <a:defRPr sz="6400" spc="-98" baseline="0">
                <a:solidFill>
                  <a:schemeClr val="tx1"/>
                </a:solidFill>
              </a:defRPr>
            </a:lvl1pPr>
          </a:lstStyle>
          <a:p>
            <a:r>
              <a:rPr lang="en-US" dirty="0" smtClean="0"/>
              <a:t>Presentation title</a:t>
            </a:r>
            <a:endParaRPr lang="en-US" dirty="0"/>
          </a:p>
        </p:txBody>
      </p:sp>
    </p:spTree>
    <p:extLst>
      <p:ext uri="{BB962C8B-B14F-4D97-AF65-F5344CB8AC3E}">
        <p14:creationId xmlns:p14="http://schemas.microsoft.com/office/powerpoint/2010/main" val="2344469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04087" y="4807209"/>
            <a:ext cx="1049953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704088" y="2702547"/>
            <a:ext cx="1049953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Tree>
    <p:extLst>
      <p:ext uri="{BB962C8B-B14F-4D97-AF65-F5344CB8AC3E}">
        <p14:creationId xmlns:p14="http://schemas.microsoft.com/office/powerpoint/2010/main" val="8401317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chemeClr val="accent4">
            <a:lumMod val="7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04088" y="4807209"/>
            <a:ext cx="10508408" cy="785722"/>
          </a:xfrm>
          <a:prstGeom prst="rect">
            <a:avLst/>
          </a:prstGeom>
        </p:spPr>
        <p:txBody>
          <a:bodyPr/>
          <a:lstStyle>
            <a:lvl1pPr marL="0" indent="0" algn="l">
              <a:lnSpc>
                <a:spcPct val="100000"/>
              </a:lnSpc>
              <a:spcBef>
                <a:spcPts val="0"/>
              </a:spcBef>
              <a:buNone/>
              <a:defRPr sz="2400">
                <a:solidFill>
                  <a:schemeClr val="accent4">
                    <a:lumMod val="20000"/>
                    <a:lumOff val="80000"/>
                  </a:schemeClr>
                </a:solidFill>
                <a:latin typeface="+mj-lt"/>
              </a:defRPr>
            </a:lvl1pPr>
          </a:lstStyle>
          <a:p>
            <a:pPr lvl="0"/>
            <a:r>
              <a:rPr lang="en-US" dirty="0" smtClean="0"/>
              <a:t>SUBTITLE</a:t>
            </a:r>
            <a:endParaRPr lang="ru-RU" dirty="0"/>
          </a:p>
        </p:txBody>
      </p:sp>
      <p:sp>
        <p:nvSpPr>
          <p:cNvPr id="4" name="TextBox 3"/>
          <p:cNvSpPr txBox="1"/>
          <p:nvPr userDrawn="1"/>
        </p:nvSpPr>
        <p:spPr>
          <a:xfrm>
            <a:off x="67916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77DEF">
                    <a:lumMod val="20000"/>
                    <a:lumOff val="80000"/>
                  </a:srgbClr>
                </a:solidFill>
                <a:effectLst/>
                <a:uLnTx/>
                <a:uFillTx/>
                <a:latin typeface="Segoe UI"/>
                <a:ea typeface="+mn-ea"/>
                <a:cs typeface="+mn-cs"/>
              </a:rPr>
              <a:t>DEMO</a:t>
            </a:r>
            <a:endParaRPr kumimoji="0" lang="ru-RU" sz="4800" b="0" i="0" u="none" strike="noStrike" kern="1200" cap="none" spc="0" normalizeH="0" baseline="0" noProof="0" dirty="0">
              <a:ln>
                <a:noFill/>
              </a:ln>
              <a:solidFill>
                <a:srgbClr val="B77DEF">
                  <a:lumMod val="20000"/>
                  <a:lumOff val="80000"/>
                </a:srgbClr>
              </a:solidFill>
              <a:effectLst/>
              <a:uLnTx/>
              <a:uFillTx/>
              <a:latin typeface="Segoe UI"/>
              <a:ea typeface="+mn-ea"/>
              <a:cs typeface="+mn-cs"/>
            </a:endParaRPr>
          </a:p>
        </p:txBody>
      </p:sp>
    </p:spTree>
    <p:extLst>
      <p:ext uri="{BB962C8B-B14F-4D97-AF65-F5344CB8AC3E}">
        <p14:creationId xmlns:p14="http://schemas.microsoft.com/office/powerpoint/2010/main" val="20731615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0513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3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366789" y="365126"/>
            <a:ext cx="1150623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6708702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6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scblogs.blob.core.windows.net/media/scottgu/WindowsLiveWriter/IntroducingASP.NET5_12282/image_10.png" TargetMode="Externa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hyperlink" Target="https://mscblogs.blob.core.windows.net/media/scottgu/WindowsLiveWriter/IntroducingASP.NET5_12282/image_12.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hyperlink" Target="https://github.com/aspnet/Mvc/tree/dev/src/Microsoft.AspNet.Mvc.TagHelper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3.png"/><Relationship Id="rId2" Type="http://schemas.openxmlformats.org/officeDocument/2006/relationships/image" Target="../media/image19.emf"/><Relationship Id="rId1" Type="http://schemas.openxmlformats.org/officeDocument/2006/relationships/slideLayout" Target="../slideLayouts/slideLayout10.xml"/><Relationship Id="rId6" Type="http://schemas.openxmlformats.org/officeDocument/2006/relationships/hyperlink" Target="https://mscblogs.blob.core.windows.net/media/scottgu/WindowsLiveWriter/IntroducingASP.NET5_12282/image_20.png" TargetMode="External"/><Relationship Id="rId5" Type="http://schemas.openxmlformats.org/officeDocument/2006/relationships/image" Target="../media/image22.emf"/><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entityframework.codeplex.com/wikipage?title=Roadmap" TargetMode="External"/><Relationship Id="rId2" Type="http://schemas.openxmlformats.org/officeDocument/2006/relationships/hyperlink" Target="http://github.com/aspnet/entityframework" TargetMode="Externa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mscblogs.blob.core.windows.net/media/scottgu/WindowsLiveWriter/IntroducingASP.NET5_12282/image_2.png"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mscblogs.blob.core.windows.net/media/scottgu/WindowsLiveWriter/IntroducingASP.NET5_12282/image_14.png" TargetMode="Externa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scblogs.blob.core.windows.net/media/scottgu/WindowsLiveWriter/IntroducingASP.NET5_12282/image_10.png"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omnisharp.net/" TargetMode="External"/><Relationship Id="rId1" Type="http://schemas.openxmlformats.org/officeDocument/2006/relationships/slideLayout" Target="../slideLayouts/slideLayout11.xml"/><Relationship Id="rId4" Type="http://schemas.openxmlformats.org/officeDocument/2006/relationships/image" Target="../media/image53.jp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hyperlink" Target="http://facebook.com/yunev" TargetMode="External"/><Relationship Id="rId2" Type="http://schemas.openxmlformats.org/officeDocument/2006/relationships/hyperlink" Target="mailto:azurerus@microsoft.com" TargetMode="External"/><Relationship Id="rId1" Type="http://schemas.openxmlformats.org/officeDocument/2006/relationships/slideLayout" Target="../slideLayouts/slideLayout10.xml"/><Relationship Id="rId5" Type="http://schemas.openxmlformats.org/officeDocument/2006/relationships/image" Target="../media/image57.jpeg"/><Relationship Id="rId4" Type="http://schemas.openxmlformats.org/officeDocument/2006/relationships/hyperlink" Target="http://blogs.msdn.com/b/vyune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1screen.jpg"/>
          <p:cNvPicPr/>
          <p:nvPr/>
        </p:nvPicPr>
        <p:blipFill>
          <a:blip r:embed="rId2">
            <a:extLst/>
          </a:blip>
          <a:stretch>
            <a:fillRect/>
          </a:stretch>
        </p:blipFill>
        <p:spPr>
          <a:xfrm>
            <a:off x="1524000" y="-15950"/>
            <a:ext cx="9144000" cy="6855394"/>
          </a:xfrm>
          <a:prstGeom prst="rect">
            <a:avLst/>
          </a:prstGeom>
          <a:ln w="12700">
            <a:miter lim="400000"/>
          </a:ln>
        </p:spPr>
      </p:pic>
      <p:sp>
        <p:nvSpPr>
          <p:cNvPr id="50" name="Shape 50"/>
          <p:cNvSpPr>
            <a:spLocks noGrp="1"/>
          </p:cNvSpPr>
          <p:nvPr>
            <p:ph type="title"/>
          </p:nvPr>
        </p:nvSpPr>
        <p:spPr>
          <a:xfrm>
            <a:off x="1792140" y="3380692"/>
            <a:ext cx="8640961" cy="2200326"/>
          </a:xfrm>
          <a:prstGeom prst="rect">
            <a:avLst/>
          </a:prstGeom>
        </p:spPr>
        <p:txBody>
          <a:bodyPr/>
          <a:lstStyle/>
          <a:p>
            <a:pPr defTabSz="457200">
              <a:defRPr sz="1800"/>
            </a:pPr>
            <a:r>
              <a:rPr lang="ru-RU" sz="4000" b="1" dirty="0">
                <a:solidFill>
                  <a:srgbClr val="2F4442"/>
                </a:solidFill>
                <a:latin typeface="Open Sans"/>
                <a:ea typeface="Open Sans"/>
                <a:cs typeface="Open Sans"/>
                <a:sym typeface="Open Sans"/>
              </a:rPr>
              <a:t>ASP.NET 5 и новые инструменты для </a:t>
            </a:r>
            <a:r>
              <a:rPr lang="ru-RU" sz="4000" b="1" dirty="0" smtClean="0">
                <a:solidFill>
                  <a:srgbClr val="2F4442"/>
                </a:solidFill>
                <a:latin typeface="Open Sans"/>
                <a:ea typeface="Open Sans"/>
                <a:cs typeface="Open Sans"/>
                <a:sym typeface="Open Sans"/>
              </a:rPr>
              <a:t>веб-разработчиков</a:t>
            </a:r>
            <a:r>
              <a:rPr lang="ru-RU" sz="4000" b="1" dirty="0">
                <a:solidFill>
                  <a:srgbClr val="2F4442"/>
                </a:solidFill>
                <a:latin typeface="Open Sans"/>
                <a:ea typeface="Open Sans"/>
                <a:cs typeface="Open Sans"/>
                <a:sym typeface="Open Sans"/>
              </a:rPr>
              <a:t/>
            </a:r>
            <a:br>
              <a:rPr lang="ru-RU" sz="4000" b="1" dirty="0">
                <a:solidFill>
                  <a:srgbClr val="2F4442"/>
                </a:solidFill>
                <a:latin typeface="Open Sans"/>
                <a:ea typeface="Open Sans"/>
                <a:cs typeface="Open Sans"/>
                <a:sym typeface="Open Sans"/>
              </a:rPr>
            </a:br>
            <a:r>
              <a:rPr lang="ru-RU" sz="4000" b="1" dirty="0" smtClean="0">
                <a:solidFill>
                  <a:srgbClr val="2F4442"/>
                </a:solidFill>
                <a:latin typeface="Open Sans"/>
                <a:ea typeface="Open Sans"/>
                <a:cs typeface="Open Sans"/>
                <a:sym typeface="Open Sans"/>
              </a:rPr>
              <a:t/>
            </a:r>
            <a:br>
              <a:rPr lang="ru-RU" sz="4000" b="1" dirty="0" smtClean="0">
                <a:solidFill>
                  <a:srgbClr val="2F4442"/>
                </a:solidFill>
                <a:latin typeface="Open Sans"/>
                <a:ea typeface="Open Sans"/>
                <a:cs typeface="Open Sans"/>
                <a:sym typeface="Open Sans"/>
              </a:rPr>
            </a:br>
            <a:r>
              <a:rPr lang="ru-RU" sz="2400" b="1" dirty="0" err="1" smtClean="0">
                <a:solidFill>
                  <a:srgbClr val="2F4442"/>
                </a:solidFill>
                <a:latin typeface="Open Sans"/>
                <a:ea typeface="Open Sans"/>
                <a:cs typeface="Open Sans"/>
                <a:sym typeface="Open Sans"/>
              </a:rPr>
              <a:t>Краковецкий</a:t>
            </a:r>
            <a:r>
              <a:rPr lang="ru-RU" sz="2400" b="1" dirty="0" smtClean="0">
                <a:solidFill>
                  <a:srgbClr val="2F4442"/>
                </a:solidFill>
                <a:latin typeface="Open Sans"/>
                <a:ea typeface="Open Sans"/>
                <a:cs typeface="Open Sans"/>
                <a:sym typeface="Open Sans"/>
              </a:rPr>
              <a:t> </a:t>
            </a:r>
            <a:r>
              <a:rPr lang="ru-RU" sz="2400" b="1" dirty="0">
                <a:solidFill>
                  <a:srgbClr val="2F4442"/>
                </a:solidFill>
                <a:latin typeface="Open Sans"/>
                <a:ea typeface="Open Sans"/>
                <a:cs typeface="Open Sans"/>
                <a:sym typeface="Open Sans"/>
              </a:rPr>
              <a:t>Александр</a:t>
            </a:r>
            <a:r>
              <a:rPr lang="ru-RU" sz="2400" dirty="0">
                <a:solidFill>
                  <a:srgbClr val="2F4442"/>
                </a:solidFill>
                <a:latin typeface="Open Sans"/>
                <a:ea typeface="Open Sans"/>
                <a:cs typeface="Open Sans"/>
                <a:sym typeface="Open Sans"/>
              </a:rPr>
              <a:t/>
            </a:r>
            <a:br>
              <a:rPr lang="ru-RU" sz="2400" dirty="0">
                <a:solidFill>
                  <a:srgbClr val="2F4442"/>
                </a:solidFill>
                <a:latin typeface="Open Sans"/>
                <a:ea typeface="Open Sans"/>
                <a:cs typeface="Open Sans"/>
                <a:sym typeface="Open Sans"/>
              </a:rPr>
            </a:br>
            <a:r>
              <a:rPr lang="en-US" sz="2400" dirty="0">
                <a:solidFill>
                  <a:srgbClr val="2F4442"/>
                </a:solidFill>
                <a:latin typeface="Open Sans"/>
                <a:ea typeface="Open Sans"/>
                <a:cs typeface="Open Sans"/>
                <a:sym typeface="Open Sans"/>
              </a:rPr>
              <a:t>CEO, DevRain Solutions</a:t>
            </a:r>
            <a:br>
              <a:rPr lang="en-US" sz="2400" dirty="0">
                <a:solidFill>
                  <a:srgbClr val="2F4442"/>
                </a:solidFill>
                <a:latin typeface="Open Sans"/>
                <a:ea typeface="Open Sans"/>
                <a:cs typeface="Open Sans"/>
                <a:sym typeface="Open Sans"/>
              </a:rPr>
            </a:br>
            <a:r>
              <a:rPr lang="ru-RU" sz="2400" dirty="0">
                <a:solidFill>
                  <a:srgbClr val="2F4442"/>
                </a:solidFill>
                <a:latin typeface="Open Sans"/>
                <a:ea typeface="Open Sans"/>
                <a:cs typeface="Open Sans"/>
                <a:sym typeface="Open Sans"/>
              </a:rPr>
              <a:t>К.т.н., </a:t>
            </a:r>
            <a:r>
              <a:rPr lang="en-US" sz="2400" dirty="0">
                <a:solidFill>
                  <a:srgbClr val="2F4442"/>
                </a:solidFill>
                <a:latin typeface="Open Sans"/>
                <a:ea typeface="Open Sans"/>
                <a:cs typeface="Open Sans"/>
                <a:sym typeface="Open Sans"/>
              </a:rPr>
              <a:t>Microsoft MVP, Microsoft Regional Director</a:t>
            </a:r>
            <a:r>
              <a:rPr lang="en-US" sz="2400" b="1" dirty="0">
                <a:solidFill>
                  <a:srgbClr val="2F4442"/>
                </a:solidFill>
                <a:latin typeface="Open Sans"/>
                <a:ea typeface="Open Sans"/>
                <a:cs typeface="Open Sans"/>
                <a:sym typeface="Open Sans"/>
              </a:rPr>
              <a:t/>
            </a:r>
            <a:br>
              <a:rPr lang="en-US" sz="2400" b="1" dirty="0">
                <a:solidFill>
                  <a:srgbClr val="2F4442"/>
                </a:solidFill>
                <a:latin typeface="Open Sans"/>
                <a:ea typeface="Open Sans"/>
                <a:cs typeface="Open Sans"/>
                <a:sym typeface="Open Sans"/>
              </a:rPr>
            </a:br>
            <a:r>
              <a:rPr lang="ru-RU" sz="4000" b="1" dirty="0">
                <a:solidFill>
                  <a:srgbClr val="2F4442"/>
                </a:solidFill>
                <a:latin typeface="Open Sans"/>
                <a:ea typeface="Open Sans"/>
                <a:cs typeface="Open Sans"/>
                <a:sym typeface="Open Sans"/>
              </a:rPr>
              <a:t/>
            </a:r>
            <a:br>
              <a:rPr lang="ru-RU" sz="4000" b="1" dirty="0">
                <a:solidFill>
                  <a:srgbClr val="2F4442"/>
                </a:solidFill>
                <a:latin typeface="Open Sans"/>
                <a:ea typeface="Open Sans"/>
                <a:cs typeface="Open Sans"/>
                <a:sym typeface="Open Sans"/>
              </a:rPr>
            </a:br>
            <a:endParaRPr sz="4000" b="1" dirty="0">
              <a:solidFill>
                <a:srgbClr val="2F4442"/>
              </a:solidFill>
              <a:latin typeface="Open Sans"/>
              <a:ea typeface="Open Sans"/>
              <a:cs typeface="Open Sans"/>
              <a:sym typeface="Open Sans"/>
            </a:endParaRPr>
          </a:p>
        </p:txBody>
      </p:sp>
      <p:sp>
        <p:nvSpPr>
          <p:cNvPr id="52" name="Shape 52"/>
          <p:cNvSpPr/>
          <p:nvPr/>
        </p:nvSpPr>
        <p:spPr>
          <a:xfrm>
            <a:off x="5414338" y="903207"/>
            <a:ext cx="146450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600" b="1">
                <a:solidFill>
                  <a:srgbClr val="FFFFFF"/>
                </a:solidFill>
                <a:latin typeface="Open Sans"/>
                <a:ea typeface="Open Sans"/>
                <a:cs typeface="Open Sans"/>
                <a:sym typeface="Open Sans"/>
              </a:defRPr>
            </a:lvl1pPr>
          </a:lstStyle>
          <a:p>
            <a:pPr lvl="0">
              <a:defRPr sz="1800" b="0">
                <a:solidFill>
                  <a:srgbClr val="000000"/>
                </a:solidFill>
              </a:defRPr>
            </a:pPr>
            <a:r>
              <a:rPr lang="en-US" dirty="0">
                <a:solidFill>
                  <a:schemeClr val="bg1"/>
                </a:solidFill>
              </a:rPr>
              <a:t>July</a:t>
            </a:r>
            <a:r>
              <a:rPr dirty="0">
                <a:solidFill>
                  <a:schemeClr val="bg1"/>
                </a:solidFill>
              </a:rPr>
              <a:t> 0</a:t>
            </a:r>
            <a:r>
              <a:rPr lang="en-US" dirty="0">
                <a:solidFill>
                  <a:schemeClr val="bg1"/>
                </a:solidFill>
              </a:rPr>
              <a:t>5</a:t>
            </a:r>
            <a:r>
              <a:rPr dirty="0">
                <a:solidFill>
                  <a:schemeClr val="bg1"/>
                </a:solidFill>
              </a:rPr>
              <a:t>, </a:t>
            </a:r>
            <a:r>
              <a:rPr dirty="0">
                <a:solidFill>
                  <a:schemeClr val="bg1"/>
                </a:solidFill>
              </a:rPr>
              <a:t>2015</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816771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uk-UA" dirty="0"/>
              <a:t>Структура шаблона </a:t>
            </a:r>
            <a:r>
              <a:rPr lang="uk-UA" dirty="0" smtClean="0"/>
              <a:t>веб-</a:t>
            </a:r>
            <a:r>
              <a:rPr lang="uk-UA" dirty="0" err="1" smtClean="0"/>
              <a:t>проекта</a:t>
            </a:r>
            <a:endParaRPr lang="uk-UA" dirty="0"/>
          </a:p>
        </p:txBody>
      </p:sp>
      <p:sp>
        <p:nvSpPr>
          <p:cNvPr id="3" name="Content Placeholder 2"/>
          <p:cNvSpPr>
            <a:spLocks noGrp="1"/>
          </p:cNvSpPr>
          <p:nvPr>
            <p:ph type="body" sz="quarter" idx="10"/>
          </p:nvPr>
        </p:nvSpPr>
        <p:spPr>
          <a:xfrm>
            <a:off x="377953" y="1402082"/>
            <a:ext cx="11151917" cy="5123441"/>
          </a:xfrm>
        </p:spPr>
        <p:txBody>
          <a:bodyPr>
            <a:normAutofit/>
          </a:bodyPr>
          <a:lstStyle/>
          <a:p>
            <a:pPr marL="0" indent="0">
              <a:buNone/>
            </a:pPr>
            <a:r>
              <a:rPr lang="en-US" dirty="0" err="1" smtClean="0"/>
              <a:t>web.config</a:t>
            </a:r>
            <a:r>
              <a:rPr lang="en-US" dirty="0" smtClean="0"/>
              <a:t> </a:t>
            </a:r>
            <a:r>
              <a:rPr lang="en-US" dirty="0" smtClean="0"/>
              <a:t>-&gt; </a:t>
            </a:r>
            <a:r>
              <a:rPr lang="en-US" dirty="0" err="1" smtClean="0"/>
              <a:t>project.json</a:t>
            </a:r>
            <a:endParaRPr lang="ru-RU" dirty="0" smtClean="0"/>
          </a:p>
          <a:p>
            <a:pPr marL="0" indent="0">
              <a:buNone/>
            </a:pPr>
            <a:r>
              <a:rPr lang="en-US" dirty="0" err="1" smtClean="0"/>
              <a:t>wwwroot</a:t>
            </a:r>
            <a:r>
              <a:rPr lang="en-US" dirty="0" smtClean="0"/>
              <a:t> </a:t>
            </a:r>
            <a:r>
              <a:rPr lang="ru-RU" dirty="0" smtClean="0"/>
              <a:t>для статики</a:t>
            </a:r>
            <a:endParaRPr lang="en-US" sz="3600" dirty="0" smtClean="0">
              <a:latin typeface="+mj-lt"/>
            </a:endParaRPr>
          </a:p>
          <a:p>
            <a:pPr marL="0" indent="0">
              <a:lnSpc>
                <a:spcPct val="150000"/>
              </a:lnSpc>
              <a:buNone/>
            </a:pPr>
            <a:r>
              <a:rPr lang="ru-RU" sz="3600" dirty="0" err="1" smtClean="0">
                <a:solidFill>
                  <a:schemeClr val="tx1"/>
                </a:solidFill>
                <a:latin typeface="+mj-lt"/>
              </a:rPr>
              <a:t>Автодополнение</a:t>
            </a:r>
            <a:endParaRPr lang="en-US" sz="3600" dirty="0" smtClean="0">
              <a:solidFill>
                <a:schemeClr val="tx1"/>
              </a:solidFill>
              <a:latin typeface="+mj-lt"/>
            </a:endParaRPr>
          </a:p>
          <a:p>
            <a:pPr marL="0" indent="0">
              <a:buNone/>
            </a:pPr>
            <a:r>
              <a:rPr lang="ru-RU" dirty="0" smtClean="0"/>
              <a:t>Конфигурирование</a:t>
            </a:r>
          </a:p>
          <a:p>
            <a:pPr marL="0" indent="0">
              <a:buNone/>
            </a:pPr>
            <a:r>
              <a:rPr lang="ru-RU" dirty="0" smtClean="0"/>
              <a:t>Зависимости (пакеты </a:t>
            </a:r>
            <a:r>
              <a:rPr lang="en-US" dirty="0" smtClean="0"/>
              <a:t>NuGet</a:t>
            </a:r>
            <a:r>
              <a:rPr lang="ru-RU" dirty="0" smtClean="0"/>
              <a:t>)</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479" y="1477065"/>
            <a:ext cx="5595448" cy="504845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52" y="3049166"/>
            <a:ext cx="4858449" cy="3808833"/>
          </a:xfrm>
          <a:prstGeom prst="rect">
            <a:avLst/>
          </a:prstGeom>
        </p:spPr>
      </p:pic>
    </p:spTree>
    <p:extLst>
      <p:ext uri="{BB962C8B-B14F-4D97-AF65-F5344CB8AC3E}">
        <p14:creationId xmlns:p14="http://schemas.microsoft.com/office/powerpoint/2010/main" val="186782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uk-UA" dirty="0" err="1" smtClean="0"/>
              <a:t>Конфигурация</a:t>
            </a:r>
            <a:r>
              <a:rPr lang="uk-UA" dirty="0" smtClean="0"/>
              <a:t> </a:t>
            </a:r>
            <a:r>
              <a:rPr lang="uk-UA" dirty="0" err="1" smtClean="0"/>
              <a:t>проекта</a:t>
            </a:r>
            <a:endParaRPr lang="uk-UA" dirty="0"/>
          </a:p>
        </p:txBody>
      </p:sp>
      <p:pic>
        <p:nvPicPr>
          <p:cNvPr id="7" name="Picture 6" descr="ima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24774" y="1354077"/>
            <a:ext cx="4668328" cy="2579568"/>
          </a:xfrm>
          <a:prstGeom prst="rect">
            <a:avLst/>
          </a:prstGeom>
          <a:noFill/>
          <a:ln>
            <a:noFill/>
          </a:ln>
        </p:spPr>
      </p:pic>
      <p:pic>
        <p:nvPicPr>
          <p:cNvPr id="8" name="Picture 7" descr="image">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4807789" y="3381555"/>
            <a:ext cx="7184546" cy="3320271"/>
          </a:xfrm>
          <a:prstGeom prst="rect">
            <a:avLst/>
          </a:prstGeom>
          <a:noFill/>
          <a:ln>
            <a:noFill/>
          </a:ln>
        </p:spPr>
      </p:pic>
    </p:spTree>
    <p:extLst>
      <p:ext uri="{BB962C8B-B14F-4D97-AF65-F5344CB8AC3E}">
        <p14:creationId xmlns:p14="http://schemas.microsoft.com/office/powerpoint/2010/main" val="13417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ASP.NET MVC 6</a:t>
            </a:r>
            <a:endParaRPr lang="ru-RU" dirty="0"/>
          </a:p>
        </p:txBody>
      </p:sp>
      <p:sp>
        <p:nvSpPr>
          <p:cNvPr id="3" name="Content Placeholder 2"/>
          <p:cNvSpPr>
            <a:spLocks noGrp="1"/>
          </p:cNvSpPr>
          <p:nvPr>
            <p:ph type="body" sz="quarter" idx="10"/>
          </p:nvPr>
        </p:nvSpPr>
        <p:spPr>
          <a:xfrm>
            <a:off x="377953" y="1402082"/>
            <a:ext cx="11151917" cy="5139182"/>
          </a:xfrm>
        </p:spPr>
        <p:txBody>
          <a:bodyPr>
            <a:normAutofit/>
          </a:bodyPr>
          <a:lstStyle/>
          <a:p>
            <a:pPr marL="0" indent="0">
              <a:buNone/>
            </a:pPr>
            <a:r>
              <a:rPr lang="en-US" sz="3600" dirty="0" smtClean="0">
                <a:solidFill>
                  <a:schemeClr val="tx1"/>
                </a:solidFill>
                <a:latin typeface="+mj-lt"/>
              </a:rPr>
              <a:t>MVC 6 View Components</a:t>
            </a:r>
          </a:p>
          <a:p>
            <a:pPr marL="0" indent="0">
              <a:buNone/>
            </a:pPr>
            <a:r>
              <a:rPr lang="ru-RU" dirty="0" smtClean="0"/>
              <a:t>Замена </a:t>
            </a:r>
            <a:r>
              <a:rPr lang="en-US" dirty="0" smtClean="0"/>
              <a:t>partial views</a:t>
            </a:r>
          </a:p>
          <a:p>
            <a:pPr marL="0" indent="0">
              <a:buNone/>
            </a:pPr>
            <a:r>
              <a:rPr lang="ru-RU" dirty="0" smtClean="0"/>
              <a:t>«Мини-контроллеры» </a:t>
            </a:r>
            <a:br>
              <a:rPr lang="ru-RU" dirty="0" smtClean="0"/>
            </a:br>
            <a:r>
              <a:rPr lang="ru-RU" dirty="0" smtClean="0"/>
              <a:t>- рендеринг части контента</a:t>
            </a:r>
          </a:p>
          <a:p>
            <a:pPr marL="0" indent="0">
              <a:buNone/>
            </a:pPr>
            <a:r>
              <a:rPr lang="ru-RU" dirty="0" smtClean="0"/>
              <a:t>Папка компонент</a:t>
            </a:r>
            <a:endParaRPr lang="en-US" dirty="0" smtClean="0"/>
          </a:p>
          <a:p>
            <a:pPr lvl="1"/>
            <a:r>
              <a:rPr lang="ru-RU" sz="1600" dirty="0" smtClean="0"/>
              <a:t>«</a:t>
            </a:r>
            <a:r>
              <a:rPr lang="en-US" sz="1600" dirty="0" smtClean="0"/>
              <a:t>Views\</a:t>
            </a:r>
            <a:r>
              <a:rPr lang="en-US" sz="1600" dirty="0" err="1" smtClean="0"/>
              <a:t>ControllerName</a:t>
            </a:r>
            <a:r>
              <a:rPr lang="en-US" sz="1600" dirty="0" smtClean="0"/>
              <a:t>\Components\Component Name</a:t>
            </a:r>
            <a:r>
              <a:rPr lang="ru-RU" sz="1600" dirty="0" smtClean="0"/>
              <a:t>»</a:t>
            </a:r>
            <a:endParaRPr lang="en-US" sz="1600" dirty="0" smtClean="0"/>
          </a:p>
          <a:p>
            <a:pPr marL="0" indent="0">
              <a:buNone/>
            </a:pPr>
            <a:endParaRPr lang="en-US" sz="1800" dirty="0" smtClean="0">
              <a:latin typeface="+mj-lt"/>
            </a:endParaRPr>
          </a:p>
          <a:p>
            <a:pPr marL="0" indent="0">
              <a:buNone/>
            </a:pPr>
            <a:r>
              <a:rPr lang="ru-RU" sz="3600" dirty="0" smtClean="0">
                <a:solidFill>
                  <a:schemeClr val="tx1"/>
                </a:solidFill>
                <a:latin typeface="+mj-lt"/>
              </a:rPr>
              <a:t>Примеры использования</a:t>
            </a:r>
            <a:endParaRPr lang="en-US" sz="3600" dirty="0" smtClean="0">
              <a:solidFill>
                <a:schemeClr val="tx1"/>
              </a:solidFill>
              <a:latin typeface="+mj-lt"/>
            </a:endParaRPr>
          </a:p>
          <a:p>
            <a:pPr marL="0" indent="0">
              <a:buNone/>
            </a:pPr>
            <a:r>
              <a:rPr lang="ru-RU" dirty="0" smtClean="0"/>
              <a:t>Динамические компоненты общего</a:t>
            </a:r>
          </a:p>
          <a:p>
            <a:pPr marL="0" indent="0">
              <a:buNone/>
            </a:pPr>
            <a:r>
              <a:rPr lang="ru-RU" dirty="0"/>
              <a:t>н</a:t>
            </a:r>
            <a:r>
              <a:rPr lang="ru-RU" dirty="0" smtClean="0"/>
              <a:t>азначения (например, облако тегов)</a:t>
            </a:r>
            <a:endParaRPr lang="ru-RU" dirty="0"/>
          </a:p>
        </p:txBody>
      </p:sp>
      <p:pic>
        <p:nvPicPr>
          <p:cNvPr id="4" name="Picture 3"/>
          <p:cNvPicPr>
            <a:picLocks noChangeAspect="1"/>
          </p:cNvPicPr>
          <p:nvPr/>
        </p:nvPicPr>
        <p:blipFill>
          <a:blip r:embed="rId2"/>
          <a:stretch>
            <a:fillRect/>
          </a:stretch>
        </p:blipFill>
        <p:spPr>
          <a:xfrm>
            <a:off x="6697319" y="145176"/>
            <a:ext cx="5199995" cy="4656862"/>
          </a:xfrm>
          <a:prstGeom prst="rect">
            <a:avLst/>
          </a:prstGeom>
        </p:spPr>
      </p:pic>
      <p:pic>
        <p:nvPicPr>
          <p:cNvPr id="5" name="Picture 4"/>
          <p:cNvPicPr>
            <a:picLocks noChangeAspect="1"/>
          </p:cNvPicPr>
          <p:nvPr/>
        </p:nvPicPr>
        <p:blipFill>
          <a:blip r:embed="rId3"/>
          <a:stretch>
            <a:fillRect/>
          </a:stretch>
        </p:blipFill>
        <p:spPr>
          <a:xfrm>
            <a:off x="6972889" y="3112028"/>
            <a:ext cx="4661269" cy="2597188"/>
          </a:xfrm>
          <a:prstGeom prst="rect">
            <a:avLst/>
          </a:prstGeom>
        </p:spPr>
      </p:pic>
      <p:pic>
        <p:nvPicPr>
          <p:cNvPr id="6" name="Picture 5"/>
          <p:cNvPicPr>
            <a:picLocks noChangeAspect="1"/>
          </p:cNvPicPr>
          <p:nvPr/>
        </p:nvPicPr>
        <p:blipFill>
          <a:blip r:embed="rId4"/>
          <a:stretch>
            <a:fillRect/>
          </a:stretch>
        </p:blipFill>
        <p:spPr>
          <a:xfrm>
            <a:off x="6830013" y="5302371"/>
            <a:ext cx="5283100" cy="1238894"/>
          </a:xfrm>
          <a:prstGeom prst="rect">
            <a:avLst/>
          </a:prstGeom>
        </p:spPr>
      </p:pic>
    </p:spTree>
    <p:extLst>
      <p:ext uri="{BB962C8B-B14F-4D97-AF65-F5344CB8AC3E}">
        <p14:creationId xmlns:p14="http://schemas.microsoft.com/office/powerpoint/2010/main" val="176446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ASP.NET MVC 6 &amp; </a:t>
            </a:r>
            <a:r>
              <a:rPr lang="en-US" dirty="0" err="1" smtClean="0"/>
              <a:t>TagHelpers</a:t>
            </a:r>
            <a:endParaRPr lang="ru-RU" dirty="0"/>
          </a:p>
        </p:txBody>
      </p:sp>
      <p:sp>
        <p:nvSpPr>
          <p:cNvPr id="3" name="Content Placeholder 2"/>
          <p:cNvSpPr>
            <a:spLocks noGrp="1"/>
          </p:cNvSpPr>
          <p:nvPr>
            <p:ph type="body" sz="quarter" idx="10"/>
          </p:nvPr>
        </p:nvSpPr>
        <p:spPr>
          <a:xfrm>
            <a:off x="377953" y="1402082"/>
            <a:ext cx="11151917" cy="4762949"/>
          </a:xfrm>
        </p:spPr>
        <p:txBody>
          <a:bodyPr>
            <a:normAutofit/>
          </a:bodyPr>
          <a:lstStyle/>
          <a:p>
            <a:pPr marL="0" indent="0">
              <a:buNone/>
            </a:pPr>
            <a:endParaRPr lang="ru-RU" sz="1200" dirty="0" smtClean="0"/>
          </a:p>
          <a:p>
            <a:pPr marL="0" indent="0">
              <a:buNone/>
            </a:pPr>
            <a:r>
              <a:rPr lang="ru-RU" dirty="0" smtClean="0"/>
              <a:t>было</a:t>
            </a:r>
          </a:p>
          <a:p>
            <a:pPr marL="0" indent="0">
              <a:buNone/>
            </a:pPr>
            <a:endParaRPr lang="ru-RU" dirty="0">
              <a:latin typeface="+mj-lt"/>
            </a:endParaRPr>
          </a:p>
          <a:p>
            <a:pPr marL="0" indent="0">
              <a:buNone/>
            </a:pPr>
            <a:endParaRPr lang="ru-RU" dirty="0" smtClean="0">
              <a:latin typeface="+mj-lt"/>
            </a:endParaRPr>
          </a:p>
          <a:p>
            <a:pPr marL="0" indent="0">
              <a:buNone/>
            </a:pPr>
            <a:endParaRPr lang="en-US" dirty="0" smtClean="0"/>
          </a:p>
          <a:p>
            <a:pPr marL="0" indent="0">
              <a:buNone/>
            </a:pPr>
            <a:endParaRPr lang="en-US" dirty="0"/>
          </a:p>
          <a:p>
            <a:pPr marL="0" indent="0">
              <a:buNone/>
            </a:pPr>
            <a:r>
              <a:rPr lang="ru-RU" dirty="0" smtClean="0"/>
              <a:t>стало</a:t>
            </a:r>
          </a:p>
          <a:p>
            <a:pPr marL="0" indent="0">
              <a:buNone/>
            </a:pPr>
            <a:endParaRPr lang="en-US" dirty="0" smtClean="0"/>
          </a:p>
          <a:p>
            <a:pPr marL="0" indent="0">
              <a:buNone/>
            </a:pPr>
            <a:endParaRPr lang="ru-RU"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546386" y="1690512"/>
            <a:ext cx="7628518" cy="2186596"/>
          </a:xfrm>
          <a:prstGeom prst="rect">
            <a:avLst/>
          </a:prstGeom>
        </p:spPr>
      </p:pic>
      <p:pic>
        <p:nvPicPr>
          <p:cNvPr id="7" name="Picture 6"/>
          <p:cNvPicPr>
            <a:picLocks noChangeAspect="1"/>
          </p:cNvPicPr>
          <p:nvPr/>
        </p:nvPicPr>
        <p:blipFill>
          <a:blip r:embed="rId3"/>
          <a:stretch>
            <a:fillRect/>
          </a:stretch>
        </p:blipFill>
        <p:spPr>
          <a:xfrm>
            <a:off x="2546386" y="4333818"/>
            <a:ext cx="6532708" cy="2181725"/>
          </a:xfrm>
          <a:prstGeom prst="rect">
            <a:avLst/>
          </a:prstGeom>
        </p:spPr>
      </p:pic>
      <p:sp>
        <p:nvSpPr>
          <p:cNvPr id="8" name="Rectangle 7"/>
          <p:cNvSpPr/>
          <p:nvPr/>
        </p:nvSpPr>
        <p:spPr>
          <a:xfrm>
            <a:off x="9079094" y="6165031"/>
            <a:ext cx="2724015" cy="369332"/>
          </a:xfrm>
          <a:prstGeom prst="rect">
            <a:avLst/>
          </a:prstGeom>
        </p:spPr>
        <p:txBody>
          <a:bodyPr wrap="none">
            <a:spAutoFit/>
          </a:bodyPr>
          <a:lstStyle/>
          <a:p>
            <a:r>
              <a:rPr lang="en-US" dirty="0"/>
              <a:t>Open sourced on </a:t>
            </a:r>
            <a:r>
              <a:rPr lang="en-US" dirty="0">
                <a:hlinkClick r:id="rId4"/>
              </a:rPr>
              <a:t>GitHub</a:t>
            </a:r>
            <a:endParaRPr lang="en-US" dirty="0"/>
          </a:p>
        </p:txBody>
      </p:sp>
    </p:spTree>
    <p:extLst>
      <p:ext uri="{BB962C8B-B14F-4D97-AF65-F5344CB8AC3E}">
        <p14:creationId xmlns:p14="http://schemas.microsoft.com/office/powerpoint/2010/main" val="4185446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Dependency Injection</a:t>
            </a:r>
            <a:endParaRPr lang="ru-RU" dirty="0"/>
          </a:p>
        </p:txBody>
      </p:sp>
      <p:pic>
        <p:nvPicPr>
          <p:cNvPr id="6" name="Picture 5"/>
          <p:cNvPicPr>
            <a:picLocks noChangeAspect="1"/>
          </p:cNvPicPr>
          <p:nvPr/>
        </p:nvPicPr>
        <p:blipFill>
          <a:blip r:embed="rId2"/>
          <a:stretch>
            <a:fillRect/>
          </a:stretch>
        </p:blipFill>
        <p:spPr>
          <a:xfrm>
            <a:off x="600588" y="1341311"/>
            <a:ext cx="8754802" cy="2856877"/>
          </a:xfrm>
          <a:prstGeom prst="rect">
            <a:avLst/>
          </a:prstGeom>
        </p:spPr>
      </p:pic>
      <p:pic>
        <p:nvPicPr>
          <p:cNvPr id="9" name="Picture 8"/>
          <p:cNvPicPr>
            <a:picLocks noChangeAspect="1"/>
          </p:cNvPicPr>
          <p:nvPr/>
        </p:nvPicPr>
        <p:blipFill>
          <a:blip r:embed="rId3"/>
          <a:stretch>
            <a:fillRect/>
          </a:stretch>
        </p:blipFill>
        <p:spPr>
          <a:xfrm>
            <a:off x="588636" y="4644213"/>
            <a:ext cx="8590055" cy="1255356"/>
          </a:xfrm>
          <a:prstGeom prst="rect">
            <a:avLst/>
          </a:prstGeom>
        </p:spPr>
      </p:pic>
      <p:pic>
        <p:nvPicPr>
          <p:cNvPr id="10" name="Picture 9"/>
          <p:cNvPicPr>
            <a:picLocks noChangeAspect="1"/>
          </p:cNvPicPr>
          <p:nvPr/>
        </p:nvPicPr>
        <p:blipFill>
          <a:blip r:embed="rId4"/>
          <a:stretch>
            <a:fillRect/>
          </a:stretch>
        </p:blipFill>
        <p:spPr>
          <a:xfrm>
            <a:off x="5794977" y="1102929"/>
            <a:ext cx="7787379" cy="3543709"/>
          </a:xfrm>
          <a:prstGeom prst="rect">
            <a:avLst/>
          </a:prstGeom>
        </p:spPr>
      </p:pic>
      <p:pic>
        <p:nvPicPr>
          <p:cNvPr id="11" name="Picture 10"/>
          <p:cNvPicPr>
            <a:picLocks noChangeAspect="1"/>
          </p:cNvPicPr>
          <p:nvPr/>
        </p:nvPicPr>
        <p:blipFill>
          <a:blip r:embed="rId5"/>
          <a:stretch>
            <a:fillRect/>
          </a:stretch>
        </p:blipFill>
        <p:spPr>
          <a:xfrm>
            <a:off x="6770016" y="5068324"/>
            <a:ext cx="7826760" cy="1624568"/>
          </a:xfrm>
          <a:prstGeom prst="rect">
            <a:avLst/>
          </a:prstGeom>
        </p:spPr>
      </p:pic>
      <p:pic>
        <p:nvPicPr>
          <p:cNvPr id="12" name="Picture 11" descr="image">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2623671" y="1802425"/>
            <a:ext cx="6154831" cy="4162799"/>
          </a:xfrm>
          <a:prstGeom prst="rect">
            <a:avLst/>
          </a:prstGeom>
          <a:noFill/>
          <a:ln>
            <a:noFill/>
          </a:ln>
        </p:spPr>
      </p:pic>
    </p:spTree>
    <p:extLst>
      <p:ext uri="{BB962C8B-B14F-4D97-AF65-F5344CB8AC3E}">
        <p14:creationId xmlns:p14="http://schemas.microsoft.com/office/powerpoint/2010/main" val="1712990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Identity</a:t>
            </a:r>
            <a:endParaRPr lang="ru-RU" dirty="0"/>
          </a:p>
        </p:txBody>
      </p:sp>
      <p:sp>
        <p:nvSpPr>
          <p:cNvPr id="4" name="Text Placeholder 3"/>
          <p:cNvSpPr>
            <a:spLocks noGrp="1"/>
          </p:cNvSpPr>
          <p:nvPr>
            <p:ph type="body" sz="quarter" idx="10"/>
          </p:nvPr>
        </p:nvSpPr>
        <p:spPr>
          <a:xfrm>
            <a:off x="377953" y="1402082"/>
            <a:ext cx="11151917" cy="5013232"/>
          </a:xfrm>
        </p:spPr>
        <p:txBody>
          <a:bodyPr/>
          <a:lstStyle/>
          <a:p>
            <a:pPr marL="0" indent="0">
              <a:buNone/>
            </a:pPr>
            <a:r>
              <a:rPr lang="ru-RU" sz="2400" dirty="0" smtClean="0"/>
              <a:t>Единая система аутентификации</a:t>
            </a:r>
          </a:p>
          <a:p>
            <a:pPr lvl="1"/>
            <a:r>
              <a:rPr lang="en-US" sz="2000" dirty="0" smtClean="0"/>
              <a:t>Web Forms, MVC, SignalR, Web API, …</a:t>
            </a:r>
          </a:p>
          <a:p>
            <a:pPr lvl="1"/>
            <a:r>
              <a:rPr lang="en-US" sz="2000" dirty="0" smtClean="0"/>
              <a:t>Web, Phone, Store, </a:t>
            </a:r>
            <a:r>
              <a:rPr lang="ru-RU" sz="2000" dirty="0" smtClean="0"/>
              <a:t>гибридные приложения</a:t>
            </a:r>
            <a:endParaRPr lang="en-US" sz="2000" dirty="0" smtClean="0"/>
          </a:p>
          <a:p>
            <a:pPr lvl="1"/>
            <a:r>
              <a:rPr lang="ru-RU" sz="2000" dirty="0" smtClean="0"/>
              <a:t>Мульти-факторная аутентификация</a:t>
            </a:r>
          </a:p>
          <a:p>
            <a:pPr marL="0" indent="0">
              <a:buNone/>
            </a:pPr>
            <a:r>
              <a:rPr lang="ru-RU" sz="2400" dirty="0" smtClean="0"/>
              <a:t>Легкость управления профилем пользователя</a:t>
            </a:r>
          </a:p>
          <a:p>
            <a:pPr lvl="1"/>
            <a:r>
              <a:rPr lang="ru-RU" sz="2000" dirty="0" smtClean="0"/>
              <a:t>Добавление данных по требованию</a:t>
            </a:r>
          </a:p>
          <a:p>
            <a:pPr marL="0" indent="0">
              <a:buNone/>
            </a:pPr>
            <a:r>
              <a:rPr lang="ru-RU" sz="2400" dirty="0" smtClean="0"/>
              <a:t>Хранение в любом хранилище</a:t>
            </a:r>
          </a:p>
          <a:p>
            <a:pPr lvl="1"/>
            <a:r>
              <a:rPr lang="en-US" sz="2000" dirty="0" smtClean="0"/>
              <a:t>DB &amp; EF by default, </a:t>
            </a:r>
            <a:r>
              <a:rPr lang="ru-RU" sz="2000" dirty="0" smtClean="0"/>
              <a:t>перенос по желанию: </a:t>
            </a:r>
            <a:r>
              <a:rPr lang="en-US" sz="2000" dirty="0" smtClean="0"/>
              <a:t>SharePoint, Azure, NoSQL, …</a:t>
            </a:r>
          </a:p>
          <a:p>
            <a:pPr lvl="1"/>
            <a:r>
              <a:rPr lang="ru-RU" sz="2000" dirty="0" smtClean="0"/>
              <a:t>Контроль над схемой, смена таблиц, типов данных, …</a:t>
            </a:r>
            <a:endParaRPr lang="en-US" sz="2000" dirty="0" smtClean="0"/>
          </a:p>
          <a:p>
            <a:pPr marL="0" indent="0">
              <a:buNone/>
            </a:pPr>
            <a:r>
              <a:rPr lang="ru-RU" sz="2400" dirty="0" smtClean="0"/>
              <a:t>Управление ролями</a:t>
            </a:r>
          </a:p>
          <a:p>
            <a:pPr marL="0" indent="0">
              <a:buNone/>
            </a:pPr>
            <a:r>
              <a:rPr lang="ru-RU" sz="2400" dirty="0" smtClean="0"/>
              <a:t>Поддержка аутентификации на заявках (</a:t>
            </a:r>
            <a:r>
              <a:rPr lang="en-US" sz="2400" dirty="0" smtClean="0"/>
              <a:t>claims</a:t>
            </a:r>
            <a:r>
              <a:rPr lang="en-US" sz="2400" dirty="0"/>
              <a:t> </a:t>
            </a:r>
            <a:r>
              <a:rPr lang="en-US" sz="2400" dirty="0" smtClean="0"/>
              <a:t>based</a:t>
            </a:r>
            <a:r>
              <a:rPr lang="ru-RU" sz="2400" dirty="0" smtClean="0"/>
              <a:t>)</a:t>
            </a:r>
            <a:endParaRPr lang="en-US" sz="2400" dirty="0" smtClean="0"/>
          </a:p>
          <a:p>
            <a:pPr marL="0" indent="0">
              <a:buNone/>
            </a:pPr>
            <a:r>
              <a:rPr lang="ru-RU" sz="2400" dirty="0" smtClean="0"/>
              <a:t>Социальные сети</a:t>
            </a:r>
          </a:p>
          <a:p>
            <a:pPr marL="0" indent="0">
              <a:buNone/>
            </a:pPr>
            <a:r>
              <a:rPr lang="en-US" sz="2400" dirty="0" smtClean="0"/>
              <a:t>Azure Active Directory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126" y="280420"/>
            <a:ext cx="3422744" cy="3488692"/>
          </a:xfrm>
          <a:prstGeom prst="rect">
            <a:avLst/>
          </a:prstGeom>
        </p:spPr>
      </p:pic>
    </p:spTree>
    <p:extLst>
      <p:ext uri="{BB962C8B-B14F-4D97-AF65-F5344CB8AC3E}">
        <p14:creationId xmlns:p14="http://schemas.microsoft.com/office/powerpoint/2010/main" val="3320926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smtClean="0"/>
              <a:t>Framework 7.0 ORM</a:t>
            </a:r>
            <a:endParaRPr lang="ru-RU" dirty="0"/>
          </a:p>
        </p:txBody>
      </p:sp>
      <p:sp>
        <p:nvSpPr>
          <p:cNvPr id="4" name="Text Placeholder 3"/>
          <p:cNvSpPr>
            <a:spLocks noGrp="1"/>
          </p:cNvSpPr>
          <p:nvPr>
            <p:ph type="body" sz="quarter" idx="10"/>
          </p:nvPr>
        </p:nvSpPr>
        <p:spPr>
          <a:xfrm>
            <a:off x="377953" y="1402082"/>
            <a:ext cx="7851647" cy="4751975"/>
          </a:xfrm>
        </p:spPr>
        <p:txBody>
          <a:bodyPr/>
          <a:lstStyle/>
          <a:p>
            <a:pPr marL="0" indent="0">
              <a:lnSpc>
                <a:spcPct val="100000"/>
              </a:lnSpc>
              <a:buNone/>
            </a:pPr>
            <a:r>
              <a:rPr lang="ru-RU" sz="3200" dirty="0" err="1" smtClean="0"/>
              <a:t>Мультиплатформа</a:t>
            </a:r>
            <a:r>
              <a:rPr lang="en-US" sz="3200" dirty="0" smtClean="0"/>
              <a:t> </a:t>
            </a:r>
          </a:p>
          <a:p>
            <a:pPr marL="457200" lvl="1" indent="0">
              <a:lnSpc>
                <a:spcPct val="100000"/>
              </a:lnSpc>
              <a:buNone/>
            </a:pPr>
            <a:r>
              <a:rPr lang="en-US" sz="2800" dirty="0" smtClean="0"/>
              <a:t>mobile</a:t>
            </a:r>
            <a:r>
              <a:rPr lang="en-US" sz="2800" dirty="0"/>
              <a:t>, OSX, Linux</a:t>
            </a:r>
          </a:p>
          <a:p>
            <a:pPr marL="0" indent="0">
              <a:lnSpc>
                <a:spcPct val="100000"/>
              </a:lnSpc>
              <a:buNone/>
            </a:pPr>
            <a:r>
              <a:rPr lang="en-US" sz="3200" dirty="0"/>
              <a:t>SQL &amp; </a:t>
            </a:r>
            <a:r>
              <a:rPr lang="en-US" sz="3200" dirty="0" err="1"/>
              <a:t>noSQL</a:t>
            </a:r>
            <a:r>
              <a:rPr lang="en-US" sz="3200" dirty="0"/>
              <a:t> </a:t>
            </a:r>
            <a:r>
              <a:rPr lang="ru-RU" sz="3200" dirty="0"/>
              <a:t>базы </a:t>
            </a:r>
            <a:r>
              <a:rPr lang="ru-RU" sz="3200" dirty="0" smtClean="0"/>
              <a:t>данных</a:t>
            </a:r>
            <a:endParaRPr lang="en-US" sz="3200" dirty="0" smtClean="0"/>
          </a:p>
          <a:p>
            <a:pPr marL="457200" lvl="1" indent="0">
              <a:lnSpc>
                <a:spcPct val="100000"/>
              </a:lnSpc>
              <a:buNone/>
            </a:pPr>
            <a:r>
              <a:rPr lang="en-US" sz="2800" dirty="0" smtClean="0"/>
              <a:t>Azure </a:t>
            </a:r>
            <a:r>
              <a:rPr lang="en-US" sz="2800" dirty="0"/>
              <a:t>Table Storage, </a:t>
            </a:r>
            <a:r>
              <a:rPr lang="en-US" sz="2800" dirty="0" err="1"/>
              <a:t>Redis</a:t>
            </a:r>
            <a:endParaRPr lang="en-US" sz="2800" dirty="0"/>
          </a:p>
          <a:p>
            <a:pPr marL="0" indent="0">
              <a:lnSpc>
                <a:spcPct val="150000"/>
              </a:lnSpc>
              <a:buNone/>
            </a:pPr>
            <a:r>
              <a:rPr lang="ru-RU" sz="3200" dirty="0"/>
              <a:t>Облегченный, расширяемый</a:t>
            </a:r>
            <a:endParaRPr lang="en-US" sz="3200" dirty="0"/>
          </a:p>
          <a:p>
            <a:pPr marL="0" indent="0">
              <a:lnSpc>
                <a:spcPct val="100000"/>
              </a:lnSpc>
              <a:buNone/>
            </a:pPr>
            <a:r>
              <a:rPr lang="en-US" sz="3200" dirty="0"/>
              <a:t>Open </a:t>
            </a:r>
            <a:r>
              <a:rPr lang="en-US" sz="3200" dirty="0" smtClean="0"/>
              <a:t>Source</a:t>
            </a:r>
          </a:p>
          <a:p>
            <a:pPr marL="457200" lvl="1" indent="0">
              <a:lnSpc>
                <a:spcPct val="100000"/>
              </a:lnSpc>
              <a:buNone/>
            </a:pPr>
            <a:r>
              <a:rPr lang="en-US" sz="2800" dirty="0" smtClean="0">
                <a:hlinkClick r:id="rId2"/>
              </a:rPr>
              <a:t>http</a:t>
            </a:r>
            <a:r>
              <a:rPr lang="en-US" sz="2800" dirty="0">
                <a:hlinkClick r:id="rId2"/>
              </a:rPr>
              <a:t>://github.com/aspnet/entityframework</a:t>
            </a:r>
            <a:r>
              <a:rPr lang="en-US" sz="2800" dirty="0"/>
              <a:t> </a:t>
            </a:r>
            <a:endParaRPr lang="en-US" sz="2800" dirty="0" smtClean="0"/>
          </a:p>
          <a:p>
            <a:pPr marL="0" indent="0">
              <a:lnSpc>
                <a:spcPct val="150000"/>
              </a:lnSpc>
              <a:buNone/>
            </a:pPr>
            <a:r>
              <a:rPr lang="en-US" sz="3200" dirty="0" smtClean="0">
                <a:hlinkClick r:id="rId3"/>
              </a:rPr>
              <a:t>Roadmap</a:t>
            </a:r>
            <a:endParaRPr lang="ru-RU" sz="3200" dirty="0" smtClean="0"/>
          </a:p>
          <a:p>
            <a:endParaRPr lang="ru-RU"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3236" y="1402082"/>
            <a:ext cx="2539682" cy="965079"/>
          </a:xfrm>
          <a:prstGeom prst="rect">
            <a:avLst/>
          </a:prstGeom>
        </p:spPr>
      </p:pic>
    </p:spTree>
    <p:extLst>
      <p:ext uri="{BB962C8B-B14F-4D97-AF65-F5344CB8AC3E}">
        <p14:creationId xmlns:p14="http://schemas.microsoft.com/office/powerpoint/2010/main" val="1753904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uk-UA" dirty="0" err="1"/>
              <a:t>Динамическая</a:t>
            </a:r>
            <a:r>
              <a:rPr lang="uk-UA" dirty="0"/>
              <a:t> </a:t>
            </a:r>
            <a:r>
              <a:rPr lang="uk-UA" dirty="0" err="1" smtClean="0"/>
              <a:t>разработка</a:t>
            </a:r>
            <a:endParaRPr lang="uk-UA" dirty="0"/>
          </a:p>
        </p:txBody>
      </p:sp>
      <p:sp>
        <p:nvSpPr>
          <p:cNvPr id="3" name="Content Placeholder 2"/>
          <p:cNvSpPr>
            <a:spLocks noGrp="1"/>
          </p:cNvSpPr>
          <p:nvPr>
            <p:ph type="body" sz="quarter" idx="10"/>
          </p:nvPr>
        </p:nvSpPr>
        <p:spPr>
          <a:xfrm>
            <a:off x="377953" y="1402082"/>
            <a:ext cx="11151917" cy="5044952"/>
          </a:xfrm>
        </p:spPr>
        <p:txBody>
          <a:bodyPr>
            <a:normAutofit/>
          </a:bodyPr>
          <a:lstStyle/>
          <a:p>
            <a:pPr marL="0" indent="0">
              <a:lnSpc>
                <a:spcPct val="150000"/>
              </a:lnSpc>
              <a:buNone/>
            </a:pPr>
            <a:r>
              <a:rPr lang="ru-RU" dirty="0" smtClean="0"/>
              <a:t>Среда </a:t>
            </a:r>
            <a:r>
              <a:rPr lang="ru-RU" dirty="0" smtClean="0"/>
              <a:t>следит за изменениями</a:t>
            </a:r>
          </a:p>
          <a:p>
            <a:pPr marL="0" indent="0">
              <a:lnSpc>
                <a:spcPct val="150000"/>
              </a:lnSpc>
              <a:buNone/>
            </a:pPr>
            <a:r>
              <a:rPr lang="ru-RU" dirty="0" smtClean="0"/>
              <a:t>Автоматическая сборка</a:t>
            </a:r>
          </a:p>
          <a:p>
            <a:pPr marL="0" indent="0">
              <a:buNone/>
            </a:pPr>
            <a:r>
              <a:rPr lang="ru-RU" dirty="0" smtClean="0"/>
              <a:t>Вы</a:t>
            </a:r>
            <a:r>
              <a:rPr lang="en-US" dirty="0" smtClean="0"/>
              <a:t>:</a:t>
            </a:r>
            <a:endParaRPr lang="ru-RU" dirty="0" smtClean="0"/>
          </a:p>
          <a:p>
            <a:pPr marL="457200" lvl="1" indent="0">
              <a:buNone/>
            </a:pPr>
            <a:r>
              <a:rPr lang="ru-RU" dirty="0" smtClean="0"/>
              <a:t>1. Вносите изменения</a:t>
            </a:r>
          </a:p>
          <a:p>
            <a:pPr marL="457200" lvl="1" indent="0">
              <a:buNone/>
            </a:pPr>
            <a:r>
              <a:rPr lang="ru-RU" dirty="0" smtClean="0"/>
              <a:t>2. Сохраняете</a:t>
            </a:r>
          </a:p>
          <a:p>
            <a:pPr marL="457200" lvl="1" indent="0">
              <a:buNone/>
            </a:pPr>
            <a:r>
              <a:rPr lang="ru-RU" dirty="0" smtClean="0"/>
              <a:t>3. Обновляете браузер</a:t>
            </a:r>
          </a:p>
          <a:p>
            <a:pPr marL="457200" lvl="1" indent="0">
              <a:buNone/>
            </a:pPr>
            <a:r>
              <a:rPr lang="ru-RU" dirty="0" smtClean="0"/>
              <a:t>4. Изменения применены </a:t>
            </a:r>
            <a:endParaRPr lang="en-US" dirty="0" smtClean="0"/>
          </a:p>
          <a:p>
            <a:endParaRPr lang="ru-RU" dirty="0" smtClean="0"/>
          </a:p>
          <a:p>
            <a:endParaRPr lang="ru-RU" dirty="0"/>
          </a:p>
        </p:txBody>
      </p:sp>
      <p:pic>
        <p:nvPicPr>
          <p:cNvPr id="1026" name="Picture 2" descr="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891" y="2171517"/>
            <a:ext cx="59436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78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Bower, Grunt, </a:t>
            </a:r>
            <a:r>
              <a:rPr lang="en-US" dirty="0" smtClean="0"/>
              <a:t>Gulp</a:t>
            </a:r>
            <a:endParaRPr lang="ru-RU" dirty="0"/>
          </a:p>
        </p:txBody>
      </p:sp>
      <p:sp>
        <p:nvSpPr>
          <p:cNvPr id="3" name="Content Placeholder 2"/>
          <p:cNvSpPr>
            <a:spLocks noGrp="1"/>
          </p:cNvSpPr>
          <p:nvPr>
            <p:ph type="body" sz="quarter" idx="10"/>
          </p:nvPr>
        </p:nvSpPr>
        <p:spPr>
          <a:xfrm>
            <a:off x="377953" y="1402082"/>
            <a:ext cx="11151917" cy="5151955"/>
          </a:xfrm>
        </p:spPr>
        <p:txBody>
          <a:bodyPr>
            <a:normAutofit/>
          </a:bodyPr>
          <a:lstStyle/>
          <a:p>
            <a:pPr marL="0" indent="0">
              <a:buNone/>
            </a:pPr>
            <a:r>
              <a:rPr lang="ru-RU" sz="3600" dirty="0" smtClean="0">
                <a:solidFill>
                  <a:schemeClr val="tx1"/>
                </a:solidFill>
                <a:latin typeface="+mj-lt"/>
              </a:rPr>
              <a:t>Интеграция</a:t>
            </a:r>
            <a:r>
              <a:rPr lang="en-US" sz="3600" dirty="0">
                <a:solidFill>
                  <a:schemeClr val="tx1"/>
                </a:solidFill>
                <a:latin typeface="+mj-lt"/>
              </a:rPr>
              <a:t> </a:t>
            </a:r>
            <a:r>
              <a:rPr lang="ru-RU" sz="3600" dirty="0" smtClean="0">
                <a:solidFill>
                  <a:schemeClr val="tx1"/>
                </a:solidFill>
                <a:latin typeface="+mj-lt"/>
              </a:rPr>
              <a:t>с </a:t>
            </a:r>
            <a:r>
              <a:rPr lang="en-US" sz="3600" dirty="0" smtClean="0">
                <a:solidFill>
                  <a:schemeClr val="tx1"/>
                </a:solidFill>
                <a:latin typeface="+mj-lt"/>
              </a:rPr>
              <a:t>Bower, Grunt, </a:t>
            </a:r>
            <a:r>
              <a:rPr lang="en-US" sz="3600" dirty="0" smtClean="0">
                <a:solidFill>
                  <a:schemeClr val="tx1"/>
                </a:solidFill>
                <a:latin typeface="+mj-lt"/>
              </a:rPr>
              <a:t>Gulp</a:t>
            </a:r>
            <a:endParaRPr lang="en-US" sz="3600" dirty="0" smtClean="0">
              <a:solidFill>
                <a:schemeClr val="tx1"/>
              </a:solidFill>
              <a:latin typeface="+mj-lt"/>
            </a:endParaRPr>
          </a:p>
          <a:p>
            <a:pPr marL="0" indent="0">
              <a:buNone/>
            </a:pPr>
            <a:r>
              <a:rPr lang="en-US" dirty="0" err="1"/>
              <a:t>b</a:t>
            </a:r>
            <a:r>
              <a:rPr lang="en-US" dirty="0" err="1" smtClean="0"/>
              <a:t>ower.json</a:t>
            </a:r>
            <a:endParaRPr lang="en-US" dirty="0" smtClean="0"/>
          </a:p>
          <a:p>
            <a:pPr marL="0" indent="0">
              <a:buNone/>
            </a:pPr>
            <a:r>
              <a:rPr lang="ru-RU" dirty="0" smtClean="0"/>
              <a:t>Работа </a:t>
            </a:r>
            <a:r>
              <a:rPr lang="ru-RU" dirty="0" smtClean="0"/>
              <a:t>с пакетами, </a:t>
            </a:r>
            <a:r>
              <a:rPr lang="ru-RU" spc="-150" dirty="0" smtClean="0"/>
              <a:t>веб-компонентами</a:t>
            </a:r>
            <a:endParaRPr lang="en-US" sz="3600" dirty="0" smtClean="0">
              <a:latin typeface="+mj-lt"/>
            </a:endParaRPr>
          </a:p>
          <a:p>
            <a:pPr marL="0" indent="0">
              <a:lnSpc>
                <a:spcPct val="150000"/>
              </a:lnSpc>
              <a:buNone/>
            </a:pPr>
            <a:r>
              <a:rPr lang="en-US" sz="3600" dirty="0" smtClean="0">
                <a:solidFill>
                  <a:schemeClr val="tx1"/>
                </a:solidFill>
                <a:latin typeface="+mj-lt"/>
              </a:rPr>
              <a:t>Task Runner Explorer</a:t>
            </a:r>
          </a:p>
          <a:p>
            <a:pPr marL="0" indent="0">
              <a:buNone/>
            </a:pPr>
            <a:r>
              <a:rPr lang="ru-RU" dirty="0" smtClean="0"/>
              <a:t>Выполнение задач </a:t>
            </a:r>
            <a:r>
              <a:rPr lang="en-US" dirty="0" smtClean="0"/>
              <a:t>Grunt/Gulp</a:t>
            </a:r>
            <a:endParaRPr lang="ru-RU" dirty="0" smtClean="0"/>
          </a:p>
          <a:p>
            <a:pPr marL="0" indent="0">
              <a:lnSpc>
                <a:spcPct val="150000"/>
              </a:lnSpc>
              <a:buNone/>
            </a:pPr>
            <a:r>
              <a:rPr lang="en-US" dirty="0"/>
              <a:t>LESS/SASS-</a:t>
            </a:r>
            <a:r>
              <a:rPr lang="ru-RU" dirty="0"/>
              <a:t>компиляция, </a:t>
            </a:r>
            <a:r>
              <a:rPr lang="ru-RU" dirty="0" err="1"/>
              <a:t>минификация</a:t>
            </a:r>
            <a:endParaRPr lang="ru-RU" dirty="0"/>
          </a:p>
          <a:p>
            <a:pPr marL="0" indent="0">
              <a:lnSpc>
                <a:spcPct val="150000"/>
              </a:lnSpc>
              <a:buNone/>
            </a:pPr>
            <a:r>
              <a:rPr lang="ru-RU" dirty="0"/>
              <a:t>Запуск </a:t>
            </a:r>
            <a:r>
              <a:rPr lang="en-US" dirty="0" err="1"/>
              <a:t>JSHint</a:t>
            </a:r>
            <a:r>
              <a:rPr lang="en-US" dirty="0"/>
              <a:t>, </a:t>
            </a:r>
            <a:r>
              <a:rPr lang="en-US" dirty="0" err="1" smtClean="0"/>
              <a:t>JSLint</a:t>
            </a:r>
            <a:endParaRPr lang="en-US" dirty="0"/>
          </a:p>
        </p:txBody>
      </p:sp>
      <p:pic>
        <p:nvPicPr>
          <p:cNvPr id="6" name="Picture 5" descr="ima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415542" y="111612"/>
            <a:ext cx="4776458" cy="3115682"/>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8721" y="2230647"/>
            <a:ext cx="4448796" cy="287695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1355" y="4110951"/>
            <a:ext cx="3715268" cy="2505425"/>
          </a:xfrm>
          <a:prstGeom prst="rect">
            <a:avLst/>
          </a:prstGeom>
        </p:spPr>
      </p:pic>
    </p:spTree>
    <p:extLst>
      <p:ext uri="{BB962C8B-B14F-4D97-AF65-F5344CB8AC3E}">
        <p14:creationId xmlns:p14="http://schemas.microsoft.com/office/powerpoint/2010/main" val="64498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t>NuGet</a:t>
            </a:r>
            <a:r>
              <a:rPr lang="en-US" dirty="0" smtClean="0"/>
              <a:t> / </a:t>
            </a:r>
            <a:r>
              <a:rPr lang="en-US" dirty="0" err="1" smtClean="0"/>
              <a:t>xUnit</a:t>
            </a:r>
            <a:endParaRPr lang="ru-RU" dirty="0"/>
          </a:p>
        </p:txBody>
      </p:sp>
      <p:sp>
        <p:nvSpPr>
          <p:cNvPr id="3" name="Content Placeholder 2"/>
          <p:cNvSpPr>
            <a:spLocks noGrp="1"/>
          </p:cNvSpPr>
          <p:nvPr>
            <p:ph type="body" sz="quarter" idx="10"/>
          </p:nvPr>
        </p:nvSpPr>
        <p:spPr>
          <a:xfrm>
            <a:off x="377953" y="1402082"/>
            <a:ext cx="11151917" cy="4949131"/>
          </a:xfrm>
        </p:spPr>
        <p:txBody>
          <a:bodyPr>
            <a:normAutofit/>
          </a:bodyPr>
          <a:lstStyle/>
          <a:p>
            <a:pPr marL="0" indent="0">
              <a:buNone/>
            </a:pPr>
            <a:endParaRPr lang="en-US" sz="3600" dirty="0" smtClean="0">
              <a:solidFill>
                <a:schemeClr val="tx1"/>
              </a:solidFill>
              <a:latin typeface="+mj-lt"/>
            </a:endParaRPr>
          </a:p>
          <a:p>
            <a:pPr marL="0" indent="0">
              <a:lnSpc>
                <a:spcPct val="150000"/>
              </a:lnSpc>
              <a:buNone/>
            </a:pPr>
            <a:r>
              <a:rPr lang="ru-RU" dirty="0" smtClean="0"/>
              <a:t>Новый </a:t>
            </a:r>
            <a:r>
              <a:rPr lang="en-US" dirty="0" err="1" smtClean="0"/>
              <a:t>NuGet</a:t>
            </a:r>
            <a:r>
              <a:rPr lang="en-US" dirty="0" smtClean="0"/>
              <a:t> GUI</a:t>
            </a:r>
            <a:endParaRPr lang="en-US" sz="3600" dirty="0" smtClean="0">
              <a:latin typeface="+mj-lt"/>
            </a:endParaRPr>
          </a:p>
          <a:p>
            <a:pPr marL="0" indent="0">
              <a:lnSpc>
                <a:spcPct val="150000"/>
              </a:lnSpc>
              <a:buNone/>
            </a:pPr>
            <a:r>
              <a:rPr lang="ru-RU" sz="3600" dirty="0" smtClean="0">
                <a:solidFill>
                  <a:schemeClr val="tx1"/>
                </a:solidFill>
                <a:latin typeface="+mj-lt"/>
              </a:rPr>
              <a:t>Поддержка </a:t>
            </a:r>
            <a:r>
              <a:rPr lang="en-US" sz="3600" dirty="0" err="1" smtClean="0">
                <a:solidFill>
                  <a:schemeClr val="tx1"/>
                </a:solidFill>
                <a:latin typeface="+mj-lt"/>
              </a:rPr>
              <a:t>xUnit</a:t>
            </a:r>
            <a:endParaRPr lang="en-US" sz="3600" dirty="0" smtClean="0">
              <a:solidFill>
                <a:schemeClr val="tx1"/>
              </a:solidFill>
              <a:latin typeface="+mj-lt"/>
            </a:endParaRPr>
          </a:p>
          <a:p>
            <a:pPr marL="0" indent="0">
              <a:buNone/>
            </a:pPr>
            <a:r>
              <a:rPr lang="ru-RU" dirty="0" smtClean="0"/>
              <a:t>Полноценная интеграция</a:t>
            </a:r>
            <a:endParaRPr lang="en-US" dirty="0" smtClean="0"/>
          </a:p>
          <a:p>
            <a:pPr marL="0" indent="0">
              <a:lnSpc>
                <a:spcPct val="150000"/>
              </a:lnSpc>
              <a:buNone/>
            </a:pPr>
            <a:r>
              <a:rPr lang="en-US" dirty="0" smtClean="0"/>
              <a:t>Test Explorer</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472" y="1402082"/>
            <a:ext cx="6293345" cy="46998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715" y="3876647"/>
            <a:ext cx="5942857" cy="2723809"/>
          </a:xfrm>
          <a:prstGeom prst="rect">
            <a:avLst/>
          </a:prstGeom>
        </p:spPr>
      </p:pic>
    </p:spTree>
    <p:extLst>
      <p:ext uri="{BB962C8B-B14F-4D97-AF65-F5344CB8AC3E}">
        <p14:creationId xmlns:p14="http://schemas.microsoft.com/office/powerpoint/2010/main" val="24666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898" y="1492388"/>
            <a:ext cx="9516803" cy="4515480"/>
          </a:xfrm>
          <a:prstGeom prst="rect">
            <a:avLst/>
          </a:prstGeom>
        </p:spPr>
      </p:pic>
    </p:spTree>
    <p:extLst>
      <p:ext uri="{BB962C8B-B14F-4D97-AF65-F5344CB8AC3E}">
        <p14:creationId xmlns:p14="http://schemas.microsoft.com/office/powerpoint/2010/main" val="1070821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Глубокая поддержка </a:t>
            </a:r>
            <a:r>
              <a:rPr lang="en-US" dirty="0" smtClean="0"/>
              <a:t>HTML5/JS</a:t>
            </a:r>
            <a:endParaRPr lang="ru-RU" dirty="0"/>
          </a:p>
        </p:txBody>
      </p:sp>
      <p:sp>
        <p:nvSpPr>
          <p:cNvPr id="5" name="Text Placeholder 4"/>
          <p:cNvSpPr>
            <a:spLocks noGrp="1"/>
          </p:cNvSpPr>
          <p:nvPr>
            <p:ph type="body" sz="quarter" idx="10"/>
          </p:nvPr>
        </p:nvSpPr>
        <p:spPr>
          <a:xfrm>
            <a:off x="381002" y="1402082"/>
            <a:ext cx="7412027" cy="4020588"/>
          </a:xfrm>
        </p:spPr>
        <p:txBody>
          <a:bodyPr vert="horz" wrap="square" lIns="0" tIns="0" rIns="0" bIns="0" rtlCol="0">
            <a:spAutoFit/>
          </a:bodyPr>
          <a:lstStyle/>
          <a:p>
            <a:pPr lvl="1"/>
            <a:r>
              <a:rPr lang="ru-RU" sz="2000" dirty="0" smtClean="0">
                <a:solidFill>
                  <a:srgbClr val="505050"/>
                </a:solidFill>
              </a:rPr>
              <a:t>Поддержка </a:t>
            </a:r>
            <a:r>
              <a:rPr lang="ru-RU" sz="2000" dirty="0">
                <a:solidFill>
                  <a:srgbClr val="505050"/>
                </a:solidFill>
              </a:rPr>
              <a:t>пространств </a:t>
            </a:r>
            <a:r>
              <a:rPr lang="ru-RU" sz="2000" dirty="0" smtClean="0">
                <a:solidFill>
                  <a:srgbClr val="505050"/>
                </a:solidFill>
              </a:rPr>
              <a:t>имен (</a:t>
            </a:r>
            <a:r>
              <a:rPr lang="en-US" sz="2000" dirty="0" smtClean="0">
                <a:solidFill>
                  <a:srgbClr val="505050"/>
                </a:solidFill>
              </a:rPr>
              <a:t>go to definition)</a:t>
            </a:r>
            <a:endParaRPr lang="en-US" sz="2000" dirty="0">
              <a:solidFill>
                <a:srgbClr val="505050"/>
              </a:solidFill>
            </a:endParaRPr>
          </a:p>
          <a:p>
            <a:pPr lvl="1"/>
            <a:r>
              <a:rPr lang="ru-RU" sz="2000" dirty="0" smtClean="0">
                <a:solidFill>
                  <a:srgbClr val="505050"/>
                </a:solidFill>
              </a:rPr>
              <a:t>Информация </a:t>
            </a:r>
            <a:r>
              <a:rPr lang="ru-RU" sz="2000" dirty="0">
                <a:solidFill>
                  <a:srgbClr val="505050"/>
                </a:solidFill>
              </a:rPr>
              <a:t>об устаревшем </a:t>
            </a:r>
            <a:r>
              <a:rPr lang="en-US" sz="2000" dirty="0">
                <a:solidFill>
                  <a:srgbClr val="505050"/>
                </a:solidFill>
              </a:rPr>
              <a:t>API</a:t>
            </a:r>
            <a:endParaRPr lang="ru-RU" sz="2000" dirty="0">
              <a:solidFill>
                <a:srgbClr val="505050"/>
              </a:solidFill>
            </a:endParaRPr>
          </a:p>
          <a:p>
            <a:pPr lvl="1"/>
            <a:r>
              <a:rPr lang="ru-RU" sz="2000" dirty="0">
                <a:solidFill>
                  <a:srgbClr val="505050"/>
                </a:solidFill>
              </a:rPr>
              <a:t>Поддержка </a:t>
            </a:r>
            <a:r>
              <a:rPr lang="en-US" sz="2000" dirty="0">
                <a:solidFill>
                  <a:srgbClr val="505050"/>
                </a:solidFill>
              </a:rPr>
              <a:t>IntelliSense </a:t>
            </a:r>
            <a:r>
              <a:rPr lang="ru-RU" sz="2000" dirty="0">
                <a:solidFill>
                  <a:srgbClr val="505050"/>
                </a:solidFill>
              </a:rPr>
              <a:t>для </a:t>
            </a:r>
            <a:r>
              <a:rPr lang="en-US" sz="2000" dirty="0">
                <a:solidFill>
                  <a:srgbClr val="505050"/>
                </a:solidFill>
              </a:rPr>
              <a:t>Knockout </a:t>
            </a:r>
            <a:r>
              <a:rPr lang="ru-RU" sz="2000" dirty="0">
                <a:solidFill>
                  <a:srgbClr val="505050"/>
                </a:solidFill>
              </a:rPr>
              <a:t>и </a:t>
            </a:r>
            <a:r>
              <a:rPr lang="en-US" sz="2000" dirty="0" smtClean="0">
                <a:solidFill>
                  <a:srgbClr val="505050"/>
                </a:solidFill>
              </a:rPr>
              <a:t>AngularJS</a:t>
            </a:r>
            <a:endParaRPr lang="ru-RU" sz="2000" dirty="0" smtClean="0">
              <a:solidFill>
                <a:srgbClr val="505050"/>
              </a:solidFill>
            </a:endParaRPr>
          </a:p>
          <a:p>
            <a:pPr lvl="1"/>
            <a:r>
              <a:rPr lang="uk-UA" sz="2000" dirty="0" err="1">
                <a:solidFill>
                  <a:srgbClr val="505050"/>
                </a:solidFill>
              </a:rPr>
              <a:t>Форматирование</a:t>
            </a:r>
            <a:r>
              <a:rPr lang="uk-UA" sz="2000" dirty="0">
                <a:solidFill>
                  <a:srgbClr val="505050"/>
                </a:solidFill>
              </a:rPr>
              <a:t> </a:t>
            </a:r>
            <a:r>
              <a:rPr lang="uk-UA" sz="2000" dirty="0" err="1">
                <a:solidFill>
                  <a:srgbClr val="505050"/>
                </a:solidFill>
              </a:rPr>
              <a:t>шаблонов</a:t>
            </a:r>
            <a:r>
              <a:rPr lang="uk-UA" sz="2000" dirty="0">
                <a:solidFill>
                  <a:srgbClr val="505050"/>
                </a:solidFill>
              </a:rPr>
              <a:t> </a:t>
            </a:r>
            <a:r>
              <a:rPr lang="uk-UA" sz="2000" dirty="0" smtClean="0">
                <a:solidFill>
                  <a:srgbClr val="505050"/>
                </a:solidFill>
              </a:rPr>
              <a:t>{{…}}</a:t>
            </a:r>
          </a:p>
          <a:p>
            <a:pPr lvl="1"/>
            <a:r>
              <a:rPr lang="uk-UA" sz="2000" dirty="0" err="1">
                <a:solidFill>
                  <a:srgbClr val="505050"/>
                </a:solidFill>
              </a:rPr>
              <a:t>П</a:t>
            </a:r>
            <a:r>
              <a:rPr lang="uk-UA" sz="2000" dirty="0" err="1" smtClean="0">
                <a:solidFill>
                  <a:srgbClr val="505050"/>
                </a:solidFill>
              </a:rPr>
              <a:t>оддержка</a:t>
            </a:r>
            <a:r>
              <a:rPr lang="uk-UA" sz="2000" dirty="0" smtClean="0">
                <a:solidFill>
                  <a:srgbClr val="505050"/>
                </a:solidFill>
              </a:rPr>
              <a:t> </a:t>
            </a:r>
            <a:r>
              <a:rPr lang="en-US" sz="2000" dirty="0" err="1" smtClean="0">
                <a:solidFill>
                  <a:srgbClr val="505050"/>
                </a:solidFill>
              </a:rPr>
              <a:t>TypeScript</a:t>
            </a:r>
            <a:endParaRPr lang="en-US" sz="2000" dirty="0" smtClean="0">
              <a:solidFill>
                <a:srgbClr val="505050"/>
              </a:solidFill>
            </a:endParaRPr>
          </a:p>
          <a:p>
            <a:pPr lvl="1"/>
            <a:r>
              <a:rPr lang="ru-RU" sz="2000" dirty="0" err="1">
                <a:solidFill>
                  <a:srgbClr val="505050"/>
                </a:solidFill>
              </a:rPr>
              <a:t>Bootstrap</a:t>
            </a:r>
            <a:r>
              <a:rPr lang="ru-RU" sz="2000" dirty="0">
                <a:solidFill>
                  <a:srgbClr val="505050"/>
                </a:solidFill>
              </a:rPr>
              <a:t>, knockout.js и другие из коробки</a:t>
            </a:r>
            <a:endParaRPr lang="en-US" sz="2000" dirty="0">
              <a:solidFill>
                <a:srgbClr val="505050"/>
              </a:solidFill>
            </a:endParaRPr>
          </a:p>
          <a:p>
            <a:pPr lvl="1"/>
            <a:r>
              <a:rPr lang="ru-RU" sz="2000" dirty="0" smtClean="0">
                <a:solidFill>
                  <a:srgbClr val="505050"/>
                </a:solidFill>
              </a:rPr>
              <a:t>Подсветка </a:t>
            </a:r>
            <a:r>
              <a:rPr lang="ru-RU" sz="2000" dirty="0">
                <a:solidFill>
                  <a:srgbClr val="505050"/>
                </a:solidFill>
              </a:rPr>
              <a:t>идентификаторов и панель навигации</a:t>
            </a:r>
          </a:p>
          <a:p>
            <a:pPr lvl="1"/>
            <a:r>
              <a:rPr lang="ru-RU" sz="2000" dirty="0">
                <a:solidFill>
                  <a:srgbClr val="505050"/>
                </a:solidFill>
              </a:rPr>
              <a:t>Автоматическое завершение кавычек</a:t>
            </a:r>
          </a:p>
          <a:p>
            <a:pPr lvl="1"/>
            <a:r>
              <a:rPr lang="ru-RU" sz="2000" dirty="0">
                <a:solidFill>
                  <a:srgbClr val="505050"/>
                </a:solidFill>
              </a:rPr>
              <a:t>Группировка атрибутов</a:t>
            </a:r>
          </a:p>
          <a:p>
            <a:pPr lvl="1"/>
            <a:r>
              <a:rPr lang="ru-RU" sz="2000" dirty="0">
                <a:solidFill>
                  <a:srgbClr val="505050"/>
                </a:solidFill>
              </a:rPr>
              <a:t>Улучшенные функции умных отступов </a:t>
            </a:r>
            <a:r>
              <a:rPr lang="en-US" sz="2000" dirty="0">
                <a:solidFill>
                  <a:srgbClr val="505050"/>
                </a:solidFill>
              </a:rPr>
              <a:t/>
            </a:r>
            <a:br>
              <a:rPr lang="en-US" sz="2000" dirty="0">
                <a:solidFill>
                  <a:srgbClr val="505050"/>
                </a:solidFill>
              </a:rPr>
            </a:br>
            <a:r>
              <a:rPr lang="ru-RU" sz="2000" dirty="0">
                <a:solidFill>
                  <a:srgbClr val="505050"/>
                </a:solidFill>
              </a:rPr>
              <a:t>и автоматического </a:t>
            </a:r>
            <a:r>
              <a:rPr lang="ru-RU" sz="2000" dirty="0" smtClean="0">
                <a:solidFill>
                  <a:srgbClr val="505050"/>
                </a:solidFill>
              </a:rPr>
              <a:t>форматирования</a:t>
            </a:r>
          </a:p>
          <a:p>
            <a:pPr lvl="1"/>
            <a:r>
              <a:rPr lang="ru-RU" sz="2000" dirty="0"/>
              <a:t>#</a:t>
            </a:r>
            <a:r>
              <a:rPr lang="ru-RU" sz="2000" dirty="0" err="1"/>
              <a:t>region</a:t>
            </a:r>
            <a:r>
              <a:rPr lang="ru-RU" sz="2000" dirty="0"/>
              <a:t> в коде HTML; комментарии </a:t>
            </a:r>
            <a:r>
              <a:rPr lang="ru-RU" sz="2000" dirty="0" err="1" smtClean="0"/>
              <a:t>todo</a:t>
            </a:r>
            <a:r>
              <a:rPr lang="ru-RU" sz="2000" dirty="0" smtClean="0"/>
              <a:t>/</a:t>
            </a:r>
            <a:r>
              <a:rPr lang="ru-RU" sz="2000" dirty="0" err="1" smtClean="0"/>
              <a:t>hack</a:t>
            </a:r>
            <a:endParaRPr lang="ru-RU"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083" y="5776276"/>
            <a:ext cx="2047875" cy="7715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3030" y="6062027"/>
            <a:ext cx="1590675" cy="20002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029" y="3087043"/>
            <a:ext cx="4064928" cy="2577630"/>
          </a:xfrm>
          <a:prstGeom prst="rect">
            <a:avLst/>
          </a:prstGeom>
        </p:spPr>
      </p:pic>
      <p:pic>
        <p:nvPicPr>
          <p:cNvPr id="14" name="Picture 13"/>
          <p:cNvPicPr>
            <a:picLocks noChangeAspect="1"/>
          </p:cNvPicPr>
          <p:nvPr/>
        </p:nvPicPr>
        <p:blipFill>
          <a:blip r:embed="rId6"/>
          <a:stretch>
            <a:fillRect/>
          </a:stretch>
        </p:blipFill>
        <p:spPr>
          <a:xfrm>
            <a:off x="7777619" y="1402082"/>
            <a:ext cx="2735891" cy="1483461"/>
          </a:xfrm>
          <a:prstGeom prst="rect">
            <a:avLst/>
          </a:prstGeom>
        </p:spPr>
      </p:pic>
    </p:spTree>
    <p:extLst>
      <p:ext uri="{BB962C8B-B14F-4D97-AF65-F5344CB8AC3E}">
        <p14:creationId xmlns:p14="http://schemas.microsoft.com/office/powerpoint/2010/main" val="2518206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19" y="1402082"/>
            <a:ext cx="4504762" cy="3560834"/>
          </a:xfrm>
          <a:prstGeom prst="rect">
            <a:avLst/>
          </a:prstGeom>
        </p:spPr>
      </p:pic>
      <p:sp>
        <p:nvSpPr>
          <p:cNvPr id="2" name="Title 1"/>
          <p:cNvSpPr>
            <a:spLocks noGrp="1"/>
          </p:cNvSpPr>
          <p:nvPr>
            <p:ph type="title"/>
          </p:nvPr>
        </p:nvSpPr>
        <p:spPr/>
        <p:txBody>
          <a:bodyPr>
            <a:noAutofit/>
          </a:bodyPr>
          <a:lstStyle/>
          <a:p>
            <a:r>
              <a:rPr lang="uk-UA" dirty="0"/>
              <a:t>Редактор </a:t>
            </a:r>
            <a:r>
              <a:rPr lang="en-US" dirty="0"/>
              <a:t>JSON</a:t>
            </a:r>
          </a:p>
        </p:txBody>
      </p:sp>
      <p:sp>
        <p:nvSpPr>
          <p:cNvPr id="3" name="Content Placeholder 2"/>
          <p:cNvSpPr>
            <a:spLocks noGrp="1"/>
          </p:cNvSpPr>
          <p:nvPr>
            <p:ph type="body" sz="quarter" idx="10"/>
          </p:nvPr>
        </p:nvSpPr>
        <p:spPr>
          <a:xfrm>
            <a:off x="377953" y="1402082"/>
            <a:ext cx="11151917" cy="5054474"/>
          </a:xfrm>
        </p:spPr>
        <p:txBody>
          <a:bodyPr>
            <a:normAutofit/>
          </a:bodyPr>
          <a:lstStyle/>
          <a:p>
            <a:pPr marL="0" indent="0">
              <a:lnSpc>
                <a:spcPct val="150000"/>
              </a:lnSpc>
              <a:buNone/>
            </a:pPr>
            <a:r>
              <a:rPr lang="ru-RU" dirty="0" smtClean="0"/>
              <a:t>Улучшенное </a:t>
            </a:r>
            <a:r>
              <a:rPr lang="ru-RU" dirty="0" err="1" smtClean="0"/>
              <a:t>автодополнение</a:t>
            </a:r>
            <a:endParaRPr lang="en-US" dirty="0" smtClean="0"/>
          </a:p>
          <a:p>
            <a:pPr marL="0" indent="0">
              <a:lnSpc>
                <a:spcPct val="150000"/>
              </a:lnSpc>
              <a:buNone/>
            </a:pPr>
            <a:r>
              <a:rPr lang="ru-RU" dirty="0" smtClean="0"/>
              <a:t>Схемы</a:t>
            </a:r>
            <a:r>
              <a:rPr lang="en-US" dirty="0" smtClean="0"/>
              <a:t> JSON, </a:t>
            </a:r>
            <a:r>
              <a:rPr lang="ru-RU" dirty="0" smtClean="0"/>
              <a:t>проверка</a:t>
            </a:r>
            <a:endParaRPr lang="ru-RU" dirty="0" smtClean="0"/>
          </a:p>
          <a:p>
            <a:pPr marL="0" indent="0">
              <a:lnSpc>
                <a:spcPct val="150000"/>
              </a:lnSpc>
              <a:buNone/>
            </a:pPr>
            <a:r>
              <a:rPr lang="ru-RU" dirty="0" smtClean="0"/>
              <a:t>Определение дубликатов данных</a:t>
            </a:r>
          </a:p>
          <a:p>
            <a:pPr marL="0" indent="0">
              <a:lnSpc>
                <a:spcPct val="150000"/>
              </a:lnSpc>
              <a:buNone/>
            </a:pPr>
            <a:r>
              <a:rPr lang="ru-RU" dirty="0" smtClean="0"/>
              <a:t>Сообщения об ошибках</a:t>
            </a:r>
          </a:p>
          <a:p>
            <a:pPr marL="0" indent="0">
              <a:lnSpc>
                <a:spcPct val="150000"/>
              </a:lnSpc>
              <a:buNone/>
            </a:pPr>
            <a:r>
              <a:rPr lang="en-US" dirty="0" smtClean="0"/>
              <a:t>Un-minify</a:t>
            </a:r>
            <a:r>
              <a:rPr lang="ru-RU" dirty="0" smtClean="0"/>
              <a:t> </a:t>
            </a:r>
            <a:r>
              <a:rPr lang="ru-RU" dirty="0" smtClean="0"/>
              <a:t>данных</a:t>
            </a:r>
            <a:endParaRPr lang="en-US" dirty="0" smtClean="0"/>
          </a:p>
          <a:p>
            <a:endParaRPr lang="ru-RU" dirty="0" smtClean="0"/>
          </a:p>
          <a:p>
            <a:endParaRPr lang="ru-R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3853" y="3676017"/>
            <a:ext cx="4504762" cy="3228571"/>
          </a:xfrm>
          <a:prstGeom prst="rect">
            <a:avLst/>
          </a:prstGeom>
        </p:spPr>
      </p:pic>
    </p:spTree>
    <p:extLst>
      <p:ext uri="{BB962C8B-B14F-4D97-AF65-F5344CB8AC3E}">
        <p14:creationId xmlns:p14="http://schemas.microsoft.com/office/powerpoint/2010/main" val="2711153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6155646" y="280419"/>
            <a:ext cx="5735411" cy="3901709"/>
          </a:xfrm>
          <a:prstGeom prst="rect">
            <a:avLst/>
          </a:prstGeom>
        </p:spPr>
      </p:pic>
      <p:sp>
        <p:nvSpPr>
          <p:cNvPr id="8" name="Title 7"/>
          <p:cNvSpPr>
            <a:spLocks noGrp="1"/>
          </p:cNvSpPr>
          <p:nvPr>
            <p:ph type="title"/>
          </p:nvPr>
        </p:nvSpPr>
        <p:spPr/>
        <p:txBody>
          <a:bodyPr/>
          <a:lstStyle/>
          <a:p>
            <a:r>
              <a:rPr lang="en-US" dirty="0" smtClean="0"/>
              <a:t>Browser Link</a:t>
            </a:r>
            <a:endParaRPr lang="ru-RU" dirty="0"/>
          </a:p>
        </p:txBody>
      </p:sp>
      <p:sp>
        <p:nvSpPr>
          <p:cNvPr id="9" name="Text Placeholder 8"/>
          <p:cNvSpPr>
            <a:spLocks noGrp="1"/>
          </p:cNvSpPr>
          <p:nvPr>
            <p:ph type="body" sz="quarter" idx="10"/>
          </p:nvPr>
        </p:nvSpPr>
        <p:spPr>
          <a:xfrm>
            <a:off x="377953" y="1402082"/>
            <a:ext cx="11151917" cy="5165532"/>
          </a:xfrm>
        </p:spPr>
        <p:txBody>
          <a:bodyPr/>
          <a:lstStyle/>
          <a:p>
            <a:pPr marL="0" indent="0">
              <a:buNone/>
            </a:pPr>
            <a:r>
              <a:rPr lang="ru-RU" sz="3200" dirty="0"/>
              <a:t>Выбор </a:t>
            </a:r>
            <a:r>
              <a:rPr lang="ru-RU" sz="3200" dirty="0" smtClean="0"/>
              <a:t>браузеров</a:t>
            </a:r>
            <a:endParaRPr lang="en-US" sz="3200" dirty="0" smtClean="0"/>
          </a:p>
          <a:p>
            <a:pPr marL="0" indent="0">
              <a:buNone/>
            </a:pPr>
            <a:r>
              <a:rPr lang="ru-RU" sz="2400" dirty="0" smtClean="0">
                <a:solidFill>
                  <a:schemeClr val="tx1"/>
                </a:solidFill>
              </a:rPr>
              <a:t>Выбор </a:t>
            </a:r>
            <a:r>
              <a:rPr lang="ru-RU" sz="2400" dirty="0">
                <a:solidFill>
                  <a:schemeClr val="tx1"/>
                </a:solidFill>
              </a:rPr>
              <a:t>сразу нескольких браузеров </a:t>
            </a:r>
            <a:r>
              <a:rPr lang="en-US" sz="2400" dirty="0" smtClean="0">
                <a:solidFill>
                  <a:schemeClr val="tx1"/>
                </a:solidFill>
              </a:rPr>
              <a:t/>
            </a:r>
            <a:br>
              <a:rPr lang="en-US" sz="2400" dirty="0" smtClean="0">
                <a:solidFill>
                  <a:schemeClr val="tx1"/>
                </a:solidFill>
              </a:rPr>
            </a:br>
            <a:r>
              <a:rPr lang="ru-RU" sz="2400" dirty="0" smtClean="0">
                <a:solidFill>
                  <a:schemeClr val="tx1"/>
                </a:solidFill>
              </a:rPr>
              <a:t>для </a:t>
            </a:r>
            <a:r>
              <a:rPr lang="ru-RU" sz="2400" dirty="0">
                <a:solidFill>
                  <a:schemeClr val="tx1"/>
                </a:solidFill>
              </a:rPr>
              <a:t>автоматического запуска проекта</a:t>
            </a:r>
          </a:p>
          <a:p>
            <a:pPr marL="0" indent="0">
              <a:lnSpc>
                <a:spcPct val="150000"/>
              </a:lnSpc>
              <a:buNone/>
            </a:pPr>
            <a:r>
              <a:rPr lang="ru-RU" sz="3200" dirty="0" err="1"/>
              <a:t>Browser</a:t>
            </a:r>
            <a:r>
              <a:rPr lang="ru-RU" sz="3200" dirty="0"/>
              <a:t> </a:t>
            </a:r>
            <a:r>
              <a:rPr lang="ru-RU" sz="3200" dirty="0" err="1" smtClean="0"/>
              <a:t>Link</a:t>
            </a:r>
            <a:endParaRPr lang="en-US" sz="3200" dirty="0" smtClean="0"/>
          </a:p>
          <a:p>
            <a:pPr marL="0" indent="0">
              <a:buNone/>
            </a:pPr>
            <a:r>
              <a:rPr lang="ru-RU" sz="2400" dirty="0" smtClean="0">
                <a:solidFill>
                  <a:schemeClr val="tx1"/>
                </a:solidFill>
              </a:rPr>
              <a:t>Обновление </a:t>
            </a:r>
            <a:r>
              <a:rPr lang="ru-RU" sz="2400" dirty="0">
                <a:solidFill>
                  <a:schemeClr val="tx1"/>
                </a:solidFill>
              </a:rPr>
              <a:t>содержимого браузеров </a:t>
            </a:r>
            <a:r>
              <a:rPr lang="en-US" sz="2400" dirty="0" smtClean="0">
                <a:solidFill>
                  <a:schemeClr val="tx1"/>
                </a:solidFill>
              </a:rPr>
              <a:t/>
            </a:r>
            <a:br>
              <a:rPr lang="en-US" sz="2400" dirty="0" smtClean="0">
                <a:solidFill>
                  <a:schemeClr val="tx1"/>
                </a:solidFill>
              </a:rPr>
            </a:br>
            <a:r>
              <a:rPr lang="ru-RU" sz="2400" dirty="0" smtClean="0">
                <a:solidFill>
                  <a:schemeClr val="tx1"/>
                </a:solidFill>
              </a:rPr>
              <a:t>без </a:t>
            </a:r>
            <a:r>
              <a:rPr lang="ru-RU" sz="2400" dirty="0">
                <a:solidFill>
                  <a:schemeClr val="tx1"/>
                </a:solidFill>
              </a:rPr>
              <a:t>перезагрузки страниц по команде </a:t>
            </a:r>
            <a:r>
              <a:rPr lang="en-US" sz="2400" dirty="0" smtClean="0">
                <a:solidFill>
                  <a:schemeClr val="tx1"/>
                </a:solidFill>
              </a:rPr>
              <a:t/>
            </a:r>
            <a:br>
              <a:rPr lang="en-US" sz="2400" dirty="0" smtClean="0">
                <a:solidFill>
                  <a:schemeClr val="tx1"/>
                </a:solidFill>
              </a:rPr>
            </a:br>
            <a:r>
              <a:rPr lang="ru-RU" sz="2400" dirty="0" smtClean="0">
                <a:solidFill>
                  <a:schemeClr val="tx1"/>
                </a:solidFill>
              </a:rPr>
              <a:t>из </a:t>
            </a:r>
            <a:r>
              <a:rPr lang="ru-RU" sz="2400" dirty="0">
                <a:solidFill>
                  <a:schemeClr val="tx1"/>
                </a:solidFill>
              </a:rPr>
              <a:t>среды Visual </a:t>
            </a:r>
            <a:r>
              <a:rPr lang="ru-RU" sz="2400" dirty="0" smtClean="0">
                <a:solidFill>
                  <a:schemeClr val="tx1"/>
                </a:solidFill>
              </a:rPr>
              <a:t>Studio</a:t>
            </a:r>
            <a:endParaRPr lang="ru-RU" sz="2400" dirty="0">
              <a:solidFill>
                <a:schemeClr val="tx1"/>
              </a:solidFill>
            </a:endParaRPr>
          </a:p>
          <a:p>
            <a:pPr marL="0" indent="0">
              <a:lnSpc>
                <a:spcPct val="150000"/>
              </a:lnSpc>
              <a:buNone/>
            </a:pPr>
            <a:r>
              <a:rPr lang="ru-RU" sz="3200" dirty="0" err="1"/>
              <a:t>Powered</a:t>
            </a:r>
            <a:r>
              <a:rPr lang="ru-RU" sz="3200" dirty="0"/>
              <a:t> </a:t>
            </a:r>
            <a:r>
              <a:rPr lang="ru-RU" sz="3200" dirty="0" err="1"/>
              <a:t>by</a:t>
            </a:r>
            <a:r>
              <a:rPr lang="ru-RU" sz="3200" dirty="0"/>
              <a:t> </a:t>
            </a:r>
            <a:r>
              <a:rPr lang="ru-RU" sz="3200" dirty="0" smtClean="0"/>
              <a:t>SignalR</a:t>
            </a:r>
            <a:endParaRPr lang="ru-RU" sz="3200" dirty="0"/>
          </a:p>
        </p:txBody>
      </p:sp>
      <p:pic>
        <p:nvPicPr>
          <p:cNvPr id="4" name="Рисунок 3"/>
          <p:cNvPicPr>
            <a:picLocks noChangeAspect="1"/>
          </p:cNvPicPr>
          <p:nvPr/>
        </p:nvPicPr>
        <p:blipFill>
          <a:blip r:embed="rId4"/>
          <a:stretch>
            <a:fillRect/>
          </a:stretch>
        </p:blipFill>
        <p:spPr>
          <a:xfrm>
            <a:off x="6155646" y="1028316"/>
            <a:ext cx="5735411" cy="5516223"/>
          </a:xfrm>
          <a:prstGeom prst="rect">
            <a:avLst/>
          </a:prstGeom>
        </p:spPr>
      </p:pic>
      <p:pic>
        <p:nvPicPr>
          <p:cNvPr id="6" name="Рисунок 5"/>
          <p:cNvPicPr>
            <a:picLocks noChangeAspect="1"/>
          </p:cNvPicPr>
          <p:nvPr/>
        </p:nvPicPr>
        <p:blipFill>
          <a:blip r:embed="rId5"/>
          <a:stretch>
            <a:fillRect/>
          </a:stretch>
        </p:blipFill>
        <p:spPr>
          <a:xfrm>
            <a:off x="6155644" y="3108785"/>
            <a:ext cx="5735412" cy="3434447"/>
          </a:xfrm>
          <a:prstGeom prst="rect">
            <a:avLst/>
          </a:prstGeom>
        </p:spPr>
      </p:pic>
    </p:spTree>
    <p:extLst>
      <p:ext uri="{BB962C8B-B14F-4D97-AF65-F5344CB8AC3E}">
        <p14:creationId xmlns:p14="http://schemas.microsoft.com/office/powerpoint/2010/main" val="2003162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ru-RU" dirty="0" smtClean="0"/>
              <a:t>Локальное и облачное размещение</a:t>
            </a:r>
          </a:p>
          <a:p>
            <a:r>
              <a:rPr lang="en-US" dirty="0" smtClean="0"/>
              <a:t>Linux </a:t>
            </a:r>
            <a:r>
              <a:rPr lang="ru-RU" dirty="0" smtClean="0"/>
              <a:t>и другие платформы</a:t>
            </a:r>
            <a:endParaRPr lang="ru-RU" dirty="0"/>
          </a:p>
        </p:txBody>
      </p:sp>
      <p:sp>
        <p:nvSpPr>
          <p:cNvPr id="2" name="Text Placeholder 1"/>
          <p:cNvSpPr>
            <a:spLocks noGrp="1"/>
          </p:cNvSpPr>
          <p:nvPr>
            <p:ph type="body" sz="quarter" idx="27"/>
          </p:nvPr>
        </p:nvSpPr>
        <p:spPr/>
        <p:txBody>
          <a:bodyPr/>
          <a:lstStyle/>
          <a:p>
            <a:r>
              <a:rPr lang="ru-RU" dirty="0"/>
              <a:t>Размещение веб-приложений</a:t>
            </a:r>
          </a:p>
        </p:txBody>
      </p:sp>
    </p:spTree>
    <p:extLst>
      <p:ext uri="{BB962C8B-B14F-4D97-AF65-F5344CB8AC3E}">
        <p14:creationId xmlns:p14="http://schemas.microsoft.com/office/powerpoint/2010/main" val="2902764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Конфигурация приложения в </a:t>
            </a:r>
            <a:r>
              <a:rPr lang="en-US" dirty="0" smtClean="0"/>
              <a:t>Azure</a:t>
            </a:r>
            <a:endParaRPr lang="ru-RU" dirty="0"/>
          </a:p>
        </p:txBody>
      </p:sp>
      <p:sp>
        <p:nvSpPr>
          <p:cNvPr id="2" name="Text Placeholder 1"/>
          <p:cNvSpPr>
            <a:spLocks noGrp="1"/>
          </p:cNvSpPr>
          <p:nvPr>
            <p:ph type="body" sz="quarter" idx="10"/>
          </p:nvPr>
        </p:nvSpPr>
        <p:spPr>
          <a:xfrm>
            <a:off x="381001" y="1425086"/>
            <a:ext cx="4447089" cy="4882604"/>
          </a:xfrm>
        </p:spPr>
        <p:txBody>
          <a:bodyPr/>
          <a:lstStyle/>
          <a:p>
            <a:pPr marL="0" indent="0">
              <a:lnSpc>
                <a:spcPct val="100000"/>
              </a:lnSpc>
              <a:buNone/>
            </a:pPr>
            <a:r>
              <a:rPr lang="ru-RU" sz="3200" dirty="0" smtClean="0"/>
              <a:t>Можно установить переменные окружения (</a:t>
            </a:r>
            <a:r>
              <a:rPr lang="en-US" sz="3200" dirty="0"/>
              <a:t>environmental </a:t>
            </a:r>
            <a:r>
              <a:rPr lang="en-US" sz="3200" dirty="0" smtClean="0"/>
              <a:t>variables</a:t>
            </a:r>
            <a:r>
              <a:rPr lang="ru-RU" sz="3200" dirty="0" smtClean="0"/>
              <a:t>), которые будут использоваться вместо локальных настроек. </a:t>
            </a:r>
          </a:p>
        </p:txBody>
      </p:sp>
      <p:pic>
        <p:nvPicPr>
          <p:cNvPr id="5" name="Picture 4" descr="ima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933241" y="3707993"/>
            <a:ext cx="4599677" cy="2536436"/>
          </a:xfrm>
          <a:prstGeom prst="rect">
            <a:avLst/>
          </a:prstGeom>
          <a:noFill/>
          <a:ln>
            <a:noFill/>
          </a:ln>
        </p:spPr>
      </p:pic>
    </p:spTree>
    <p:extLst>
      <p:ext uri="{BB962C8B-B14F-4D97-AF65-F5344CB8AC3E}">
        <p14:creationId xmlns:p14="http://schemas.microsoft.com/office/powerpoint/2010/main" val="3561589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Конфигурация приложения в </a:t>
            </a:r>
            <a:r>
              <a:rPr lang="en-US" dirty="0" smtClean="0"/>
              <a:t>Azure</a:t>
            </a:r>
            <a:endParaRPr lang="ru-RU" dirty="0"/>
          </a:p>
        </p:txBody>
      </p:sp>
      <p:sp>
        <p:nvSpPr>
          <p:cNvPr id="2" name="Text Placeholder 1"/>
          <p:cNvSpPr>
            <a:spLocks noGrp="1"/>
          </p:cNvSpPr>
          <p:nvPr>
            <p:ph type="body" sz="quarter" idx="10"/>
          </p:nvPr>
        </p:nvSpPr>
        <p:spPr>
          <a:xfrm>
            <a:off x="381001" y="1425086"/>
            <a:ext cx="4447089" cy="4882604"/>
          </a:xfrm>
        </p:spPr>
        <p:txBody>
          <a:bodyPr/>
          <a:lstStyle/>
          <a:p>
            <a:pPr marL="0" indent="0">
              <a:lnSpc>
                <a:spcPct val="100000"/>
              </a:lnSpc>
              <a:buNone/>
            </a:pPr>
            <a:r>
              <a:rPr lang="ru-RU" sz="3200" dirty="0" smtClean="0"/>
              <a:t>Код который подменяет в </a:t>
            </a:r>
            <a:r>
              <a:rPr lang="ru-RU" sz="3200" dirty="0" err="1" smtClean="0"/>
              <a:t>зависомости</a:t>
            </a:r>
            <a:r>
              <a:rPr lang="ru-RU" sz="3200" dirty="0" smtClean="0"/>
              <a:t> от конфигурации</a:t>
            </a:r>
          </a:p>
        </p:txBody>
      </p:sp>
    </p:spTree>
    <p:extLst>
      <p:ext uri="{BB962C8B-B14F-4D97-AF65-F5344CB8AC3E}">
        <p14:creationId xmlns:p14="http://schemas.microsoft.com/office/powerpoint/2010/main" val="2816520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Размещение </a:t>
            </a:r>
            <a:r>
              <a:rPr lang="en-US" dirty="0" smtClean="0"/>
              <a:t>ASP.NET </a:t>
            </a:r>
            <a:r>
              <a:rPr lang="ru-RU" dirty="0" smtClean="0"/>
              <a:t>локально</a:t>
            </a:r>
            <a:endParaRPr lang="ru-RU" dirty="0"/>
          </a:p>
        </p:txBody>
      </p:sp>
      <p:sp>
        <p:nvSpPr>
          <p:cNvPr id="2" name="Text Placeholder 1"/>
          <p:cNvSpPr>
            <a:spLocks noGrp="1"/>
          </p:cNvSpPr>
          <p:nvPr>
            <p:ph type="body" sz="quarter" idx="10"/>
          </p:nvPr>
        </p:nvSpPr>
        <p:spPr>
          <a:xfrm>
            <a:off x="377953" y="1402082"/>
            <a:ext cx="11151917" cy="4882604"/>
          </a:xfrm>
        </p:spPr>
        <p:txBody>
          <a:bodyPr/>
          <a:lstStyle/>
          <a:p>
            <a:pPr marL="0" indent="0">
              <a:lnSpc>
                <a:spcPct val="150000"/>
              </a:lnSpc>
              <a:buNone/>
            </a:pPr>
            <a:r>
              <a:rPr lang="ru-RU" sz="3200" dirty="0" smtClean="0"/>
              <a:t>Веб-серверы </a:t>
            </a:r>
            <a:r>
              <a:rPr lang="en-US" sz="3200" dirty="0" smtClean="0"/>
              <a:t>IIS, Apache</a:t>
            </a:r>
          </a:p>
          <a:p>
            <a:pPr marL="0" indent="0">
              <a:lnSpc>
                <a:spcPct val="150000"/>
              </a:lnSpc>
              <a:buNone/>
            </a:pPr>
            <a:r>
              <a:rPr lang="ru-RU" sz="3200" dirty="0" smtClean="0"/>
              <a:t>Копирование пакета, </a:t>
            </a:r>
            <a:r>
              <a:rPr lang="en-US" sz="3200" dirty="0" smtClean="0"/>
              <a:t>FTP</a:t>
            </a:r>
            <a:endParaRPr lang="ru-RU" sz="3200" dirty="0" smtClean="0"/>
          </a:p>
          <a:p>
            <a:pPr marL="0" indent="0">
              <a:lnSpc>
                <a:spcPct val="150000"/>
              </a:lnSpc>
              <a:buNone/>
            </a:pPr>
            <a:r>
              <a:rPr lang="ru-RU" sz="3200" dirty="0" smtClean="0"/>
              <a:t>Инструмент </a:t>
            </a:r>
            <a:r>
              <a:rPr lang="en-US" sz="3200" dirty="0" smtClean="0"/>
              <a:t>Web Deploy</a:t>
            </a:r>
          </a:p>
          <a:p>
            <a:pPr marL="457200" lvl="1" indent="0">
              <a:lnSpc>
                <a:spcPct val="150000"/>
              </a:lnSpc>
              <a:buNone/>
            </a:pPr>
            <a:r>
              <a:rPr lang="ru-RU" sz="2800" dirty="0" smtClean="0"/>
              <a:t>автоматическое размещение</a:t>
            </a:r>
            <a:r>
              <a:rPr lang="en-US" sz="2800" dirty="0" smtClean="0"/>
              <a:t> </a:t>
            </a:r>
            <a:r>
              <a:rPr lang="ru-RU" sz="2800" dirty="0" smtClean="0"/>
              <a:t>из </a:t>
            </a:r>
            <a:r>
              <a:rPr lang="en-US" sz="2800" dirty="0" smtClean="0"/>
              <a:t>Visual Studio</a:t>
            </a:r>
            <a:endParaRPr lang="ru-RU" sz="2800" dirty="0"/>
          </a:p>
          <a:p>
            <a:pPr marL="0" indent="0">
              <a:lnSpc>
                <a:spcPct val="150000"/>
              </a:lnSpc>
              <a:buNone/>
            </a:pPr>
            <a:r>
              <a:rPr lang="en-US" sz="3200" dirty="0" smtClean="0"/>
              <a:t>Self-host</a:t>
            </a:r>
            <a:endParaRPr lang="ru-RU" sz="3200" dirty="0"/>
          </a:p>
        </p:txBody>
      </p:sp>
    </p:spTree>
    <p:extLst>
      <p:ext uri="{BB962C8B-B14F-4D97-AF65-F5344CB8AC3E}">
        <p14:creationId xmlns:p14="http://schemas.microsoft.com/office/powerpoint/2010/main" val="1707526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Размещение </a:t>
            </a:r>
            <a:r>
              <a:rPr lang="en-US" dirty="0" smtClean="0"/>
              <a:t>ASP.NET </a:t>
            </a:r>
            <a:r>
              <a:rPr lang="ru-RU" dirty="0" smtClean="0"/>
              <a:t>в облаке</a:t>
            </a:r>
            <a:endParaRPr lang="ru-RU" dirty="0"/>
          </a:p>
        </p:txBody>
      </p:sp>
      <p:sp>
        <p:nvSpPr>
          <p:cNvPr id="2" name="Text Placeholder 1"/>
          <p:cNvSpPr>
            <a:spLocks noGrp="1"/>
          </p:cNvSpPr>
          <p:nvPr>
            <p:ph type="body" sz="quarter" idx="10"/>
          </p:nvPr>
        </p:nvSpPr>
        <p:spPr>
          <a:xfrm>
            <a:off x="377953" y="1402082"/>
            <a:ext cx="11151917" cy="4984204"/>
          </a:xfrm>
        </p:spPr>
        <p:txBody>
          <a:bodyPr/>
          <a:lstStyle/>
          <a:p>
            <a:pPr marL="0" indent="0">
              <a:lnSpc>
                <a:spcPct val="150000"/>
              </a:lnSpc>
              <a:buNone/>
            </a:pPr>
            <a:r>
              <a:rPr lang="ru-RU" dirty="0" smtClean="0"/>
              <a:t>Размещение в </a:t>
            </a:r>
            <a:r>
              <a:rPr lang="en-US" dirty="0" smtClean="0"/>
              <a:t>Microsoft Azure</a:t>
            </a:r>
          </a:p>
          <a:p>
            <a:pPr marL="457200" lvl="1" indent="0">
              <a:lnSpc>
                <a:spcPct val="150000"/>
              </a:lnSpc>
              <a:buNone/>
            </a:pPr>
            <a:r>
              <a:rPr lang="en-US" dirty="0" smtClean="0"/>
              <a:t>Virtual Machines, Cloud Services, Web </a:t>
            </a:r>
            <a:r>
              <a:rPr lang="en-US" dirty="0" smtClean="0"/>
              <a:t>Sites</a:t>
            </a:r>
            <a:r>
              <a:rPr lang="ru-RU" dirty="0" smtClean="0"/>
              <a:t/>
            </a:r>
            <a:br>
              <a:rPr lang="ru-RU" dirty="0" smtClean="0"/>
            </a:br>
            <a:r>
              <a:rPr lang="uk-UA" dirty="0" err="1"/>
              <a:t>Возможность</a:t>
            </a:r>
            <a:r>
              <a:rPr lang="uk-UA" dirty="0"/>
              <a:t> </a:t>
            </a:r>
            <a:r>
              <a:rPr lang="uk-UA" dirty="0" err="1"/>
              <a:t>выполнить</a:t>
            </a:r>
            <a:r>
              <a:rPr lang="uk-UA" dirty="0"/>
              <a:t> </a:t>
            </a:r>
            <a:r>
              <a:rPr lang="en-US" dirty="0" smtClean="0"/>
              <a:t>PowerShell-</a:t>
            </a:r>
            <a:r>
              <a:rPr lang="uk-UA" dirty="0" err="1"/>
              <a:t>скрипт</a:t>
            </a:r>
            <a:endParaRPr lang="uk-UA" dirty="0"/>
          </a:p>
          <a:p>
            <a:pPr marL="0" indent="0">
              <a:lnSpc>
                <a:spcPct val="150000"/>
              </a:lnSpc>
              <a:buNone/>
            </a:pPr>
            <a:r>
              <a:rPr lang="ru-RU" dirty="0" smtClean="0"/>
              <a:t>Новая </a:t>
            </a:r>
            <a:r>
              <a:rPr lang="ru-RU" dirty="0" smtClean="0"/>
              <a:t>система конфигурирования специфичная окружению</a:t>
            </a:r>
            <a:endParaRPr lang="en-US" dirty="0" smtClean="0"/>
          </a:p>
          <a:p>
            <a:pPr marL="457200" lvl="1" indent="0">
              <a:lnSpc>
                <a:spcPct val="150000"/>
              </a:lnSpc>
              <a:buNone/>
            </a:pPr>
            <a:r>
              <a:rPr lang="ru-RU" dirty="0" smtClean="0"/>
              <a:t>Больше никакой привязки к </a:t>
            </a:r>
            <a:r>
              <a:rPr lang="en-US" dirty="0" err="1" smtClean="0"/>
              <a:t>web.config</a:t>
            </a:r>
            <a:endParaRPr lang="en-US" dirty="0" smtClean="0"/>
          </a:p>
          <a:p>
            <a:pPr marL="0" indent="0">
              <a:lnSpc>
                <a:spcPct val="150000"/>
              </a:lnSpc>
              <a:buNone/>
            </a:pPr>
            <a:r>
              <a:rPr lang="ru-RU" dirty="0" smtClean="0"/>
              <a:t>Встроенные механизмы трассировки и диагностики</a:t>
            </a:r>
          </a:p>
          <a:p>
            <a:pPr marL="457200" lvl="1" indent="0">
              <a:lnSpc>
                <a:spcPct val="150000"/>
              </a:lnSpc>
              <a:buNone/>
            </a:pPr>
            <a:r>
              <a:rPr lang="en-US" dirty="0" smtClean="0"/>
              <a:t>Event </a:t>
            </a:r>
            <a:r>
              <a:rPr lang="en-US" dirty="0"/>
              <a:t>T</a:t>
            </a:r>
            <a:r>
              <a:rPr lang="en-US" dirty="0" smtClean="0"/>
              <a:t>racing for Windows, Application Insights</a:t>
            </a:r>
            <a:endParaRPr lang="ru-RU" dirty="0"/>
          </a:p>
        </p:txBody>
      </p:sp>
    </p:spTree>
    <p:extLst>
      <p:ext uri="{BB962C8B-B14F-4D97-AF65-F5344CB8AC3E}">
        <p14:creationId xmlns:p14="http://schemas.microsoft.com/office/powerpoint/2010/main" val="228645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ru-RU" dirty="0" smtClean="0"/>
              <a:t>в облаке за 5 шагов и 2 минуты</a:t>
            </a:r>
            <a:endParaRPr lang="ru-RU" dirty="0"/>
          </a:p>
        </p:txBody>
      </p:sp>
      <p:sp>
        <p:nvSpPr>
          <p:cNvPr id="3" name="Text Placeholder 2"/>
          <p:cNvSpPr>
            <a:spLocks noGrp="1"/>
          </p:cNvSpPr>
          <p:nvPr>
            <p:ph type="body" sz="quarter" idx="10"/>
          </p:nvPr>
        </p:nvSpPr>
        <p:spPr/>
        <p:txBody>
          <a:bodyPr/>
          <a:lstStyle/>
          <a:p>
            <a:endParaRPr lang="ru-RU" dirty="0"/>
          </a:p>
        </p:txBody>
      </p:sp>
      <p:pic>
        <p:nvPicPr>
          <p:cNvPr id="4" name="Picture 3"/>
          <p:cNvPicPr>
            <a:picLocks noChangeAspect="1"/>
          </p:cNvPicPr>
          <p:nvPr/>
        </p:nvPicPr>
        <p:blipFill>
          <a:blip r:embed="rId2"/>
          <a:stretch>
            <a:fillRect/>
          </a:stretch>
        </p:blipFill>
        <p:spPr>
          <a:xfrm>
            <a:off x="377953" y="1957789"/>
            <a:ext cx="5713287" cy="4128686"/>
          </a:xfrm>
          <a:prstGeom prst="rect">
            <a:avLst/>
          </a:prstGeom>
        </p:spPr>
      </p:pic>
      <p:pic>
        <p:nvPicPr>
          <p:cNvPr id="5" name="Picture 4"/>
          <p:cNvPicPr>
            <a:picLocks noChangeAspect="1"/>
          </p:cNvPicPr>
          <p:nvPr/>
        </p:nvPicPr>
        <p:blipFill>
          <a:blip r:embed="rId3"/>
          <a:stretch>
            <a:fillRect/>
          </a:stretch>
        </p:blipFill>
        <p:spPr>
          <a:xfrm>
            <a:off x="1696617" y="1957789"/>
            <a:ext cx="5223750" cy="4128686"/>
          </a:xfrm>
          <a:prstGeom prst="rect">
            <a:avLst/>
          </a:prstGeom>
        </p:spPr>
      </p:pic>
      <p:pic>
        <p:nvPicPr>
          <p:cNvPr id="6" name="Picture 5"/>
          <p:cNvPicPr>
            <a:picLocks noChangeAspect="1"/>
          </p:cNvPicPr>
          <p:nvPr/>
        </p:nvPicPr>
        <p:blipFill>
          <a:blip r:embed="rId4"/>
          <a:stretch>
            <a:fillRect/>
          </a:stretch>
        </p:blipFill>
        <p:spPr>
          <a:xfrm>
            <a:off x="2525744" y="1957789"/>
            <a:ext cx="5265706" cy="4128686"/>
          </a:xfrm>
          <a:prstGeom prst="rect">
            <a:avLst/>
          </a:prstGeom>
        </p:spPr>
      </p:pic>
      <p:pic>
        <p:nvPicPr>
          <p:cNvPr id="7" name="Picture 6"/>
          <p:cNvPicPr>
            <a:picLocks noChangeAspect="1"/>
          </p:cNvPicPr>
          <p:nvPr/>
        </p:nvPicPr>
        <p:blipFill>
          <a:blip r:embed="rId5"/>
          <a:stretch>
            <a:fillRect/>
          </a:stretch>
        </p:blipFill>
        <p:spPr>
          <a:xfrm>
            <a:off x="3396827" y="1957789"/>
            <a:ext cx="5217541" cy="4123778"/>
          </a:xfrm>
          <a:prstGeom prst="rect">
            <a:avLst/>
          </a:prstGeom>
        </p:spPr>
      </p:pic>
      <p:pic>
        <p:nvPicPr>
          <p:cNvPr id="8" name="Picture 7"/>
          <p:cNvPicPr>
            <a:picLocks noChangeAspect="1"/>
          </p:cNvPicPr>
          <p:nvPr/>
        </p:nvPicPr>
        <p:blipFill>
          <a:blip r:embed="rId6"/>
          <a:stretch>
            <a:fillRect/>
          </a:stretch>
        </p:blipFill>
        <p:spPr>
          <a:xfrm>
            <a:off x="4219745" y="1957789"/>
            <a:ext cx="5847389" cy="4123778"/>
          </a:xfrm>
          <a:prstGeom prst="rect">
            <a:avLst/>
          </a:prstGeom>
        </p:spPr>
      </p:pic>
      <p:pic>
        <p:nvPicPr>
          <p:cNvPr id="9" name="Picture 8"/>
          <p:cNvPicPr>
            <a:picLocks noChangeAspect="1"/>
          </p:cNvPicPr>
          <p:nvPr/>
        </p:nvPicPr>
        <p:blipFill>
          <a:blip r:embed="rId7"/>
          <a:stretch>
            <a:fillRect/>
          </a:stretch>
        </p:blipFill>
        <p:spPr>
          <a:xfrm>
            <a:off x="5672510" y="1952881"/>
            <a:ext cx="6319543" cy="4128686"/>
          </a:xfrm>
          <a:prstGeom prst="rect">
            <a:avLst/>
          </a:prstGeom>
        </p:spPr>
      </p:pic>
    </p:spTree>
    <p:extLst>
      <p:ext uri="{BB962C8B-B14F-4D97-AF65-F5344CB8AC3E}">
        <p14:creationId xmlns:p14="http://schemas.microsoft.com/office/powerpoint/2010/main" val="239228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a:t>
            </a:r>
            <a:r>
              <a:rPr lang="ru-RU" dirty="0" smtClean="0"/>
              <a:t> как мобильный </a:t>
            </a:r>
            <a:r>
              <a:rPr lang="ru-RU" dirty="0" err="1" smtClean="0"/>
              <a:t>бэкенд</a:t>
            </a:r>
            <a:endParaRPr lang="ru-RU" dirty="0"/>
          </a:p>
        </p:txBody>
      </p:sp>
      <p:sp>
        <p:nvSpPr>
          <p:cNvPr id="2" name="Text Placeholder 1"/>
          <p:cNvSpPr>
            <a:spLocks noGrp="1"/>
          </p:cNvSpPr>
          <p:nvPr>
            <p:ph type="body" sz="quarter" idx="10"/>
          </p:nvPr>
        </p:nvSpPr>
        <p:spPr>
          <a:xfrm>
            <a:off x="377953" y="1402082"/>
            <a:ext cx="11151917" cy="5049518"/>
          </a:xfrm>
        </p:spPr>
        <p:txBody>
          <a:bodyPr/>
          <a:lstStyle/>
          <a:p>
            <a:pPr marL="0" indent="0">
              <a:buNone/>
            </a:pPr>
            <a:r>
              <a:rPr lang="en-US" dirty="0" smtClean="0"/>
              <a:t>Azure Mobile Services</a:t>
            </a:r>
          </a:p>
          <a:p>
            <a:pPr lvl="1"/>
            <a:r>
              <a:rPr lang="ru-RU" dirty="0" smtClean="0"/>
              <a:t>Готовый облачный </a:t>
            </a:r>
            <a:r>
              <a:rPr lang="ru-RU" dirty="0" err="1" smtClean="0"/>
              <a:t>бэкенд</a:t>
            </a:r>
            <a:r>
              <a:rPr lang="ru-RU" dirty="0" smtClean="0"/>
              <a:t> для мобильных приложений</a:t>
            </a:r>
          </a:p>
          <a:p>
            <a:pPr lvl="1"/>
            <a:r>
              <a:rPr lang="ru-RU" dirty="0" smtClean="0"/>
              <a:t>Данные, код, </a:t>
            </a:r>
            <a:r>
              <a:rPr lang="ru-RU" dirty="0" err="1" smtClean="0"/>
              <a:t>пуш</a:t>
            </a:r>
            <a:r>
              <a:rPr lang="ru-RU" dirty="0" smtClean="0"/>
              <a:t>-уведомления, авторизация, </a:t>
            </a:r>
            <a:r>
              <a:rPr lang="en-US" dirty="0" smtClean="0"/>
              <a:t>offline-</a:t>
            </a:r>
            <a:r>
              <a:rPr lang="ru-RU" dirty="0" smtClean="0"/>
              <a:t>режим</a:t>
            </a:r>
            <a:r>
              <a:rPr lang="ru-RU" dirty="0"/>
              <a:t> </a:t>
            </a:r>
            <a:r>
              <a:rPr lang="ru-RU" dirty="0" smtClean="0"/>
              <a:t>и т.д.</a:t>
            </a:r>
          </a:p>
          <a:p>
            <a:pPr lvl="1"/>
            <a:r>
              <a:rPr lang="en-US" dirty="0" smtClean="0"/>
              <a:t>iOS, Android, Windows/WP, Xamarin, HTML5/JS, Cordova/</a:t>
            </a:r>
            <a:r>
              <a:rPr lang="en-US" dirty="0" err="1" smtClean="0"/>
              <a:t>PhoneGap</a:t>
            </a:r>
            <a:endParaRPr lang="ru-RU" dirty="0" smtClean="0"/>
          </a:p>
          <a:p>
            <a:pPr lvl="1"/>
            <a:r>
              <a:rPr lang="ru-RU" dirty="0"/>
              <a:t>Бесплатный тариф</a:t>
            </a:r>
            <a:endParaRPr lang="en-US" dirty="0"/>
          </a:p>
          <a:p>
            <a:pPr lvl="1"/>
            <a:r>
              <a:rPr lang="ru-RU" dirty="0" smtClean="0"/>
              <a:t>Создание своего </a:t>
            </a:r>
            <a:r>
              <a:rPr lang="en-US" dirty="0" smtClean="0"/>
              <a:t>REST API: Node.js </a:t>
            </a:r>
            <a:r>
              <a:rPr lang="ru-RU" dirty="0" smtClean="0"/>
              <a:t>или .</a:t>
            </a:r>
            <a:r>
              <a:rPr lang="en-US" dirty="0" smtClean="0"/>
              <a:t>NET</a:t>
            </a:r>
          </a:p>
          <a:p>
            <a:pPr marL="0" indent="0">
              <a:lnSpc>
                <a:spcPct val="150000"/>
              </a:lnSpc>
              <a:buNone/>
            </a:pPr>
            <a:r>
              <a:rPr lang="en-US" dirty="0" smtClean="0"/>
              <a:t>Azure Mobile Services</a:t>
            </a:r>
            <a:r>
              <a:rPr lang="ru-RU" dirty="0" smtClean="0"/>
              <a:t> и </a:t>
            </a:r>
            <a:r>
              <a:rPr lang="en-US" dirty="0" smtClean="0"/>
              <a:t>REST API</a:t>
            </a:r>
          </a:p>
          <a:p>
            <a:pPr lvl="1"/>
            <a:r>
              <a:rPr lang="en-US" dirty="0" smtClean="0"/>
              <a:t>ASP.NET Web API</a:t>
            </a:r>
          </a:p>
          <a:p>
            <a:pPr lvl="1"/>
            <a:r>
              <a:rPr lang="ru-RU" dirty="0" smtClean="0"/>
              <a:t>Интеграция с </a:t>
            </a:r>
            <a:r>
              <a:rPr lang="en-US" dirty="0" smtClean="0"/>
              <a:t>Visual Studio:</a:t>
            </a:r>
          </a:p>
          <a:p>
            <a:pPr lvl="2"/>
            <a:r>
              <a:rPr lang="ru-RU" dirty="0" smtClean="0"/>
              <a:t>Шаблон проекта </a:t>
            </a:r>
            <a:r>
              <a:rPr lang="en-US" dirty="0" smtClean="0"/>
              <a:t>Azure Mobile Service</a:t>
            </a:r>
          </a:p>
          <a:p>
            <a:pPr lvl="2"/>
            <a:r>
              <a:rPr lang="ru-RU" dirty="0" smtClean="0"/>
              <a:t>Создание, публикация и удаленная отладка</a:t>
            </a:r>
            <a:endParaRPr lang="en-US" dirty="0" smtClean="0"/>
          </a:p>
          <a:p>
            <a:pPr lvl="1"/>
            <a:r>
              <a:rPr lang="ru-RU" dirty="0" smtClean="0"/>
              <a:t>Интеграция с </a:t>
            </a:r>
            <a:r>
              <a:rPr lang="en-US" dirty="0" err="1" smtClean="0"/>
              <a:t>Git</a:t>
            </a:r>
            <a:endParaRPr lang="ru-RU" dirty="0" smtClean="0"/>
          </a:p>
          <a:p>
            <a:pPr lvl="1"/>
            <a:endParaRPr lang="ru-RU" dirty="0"/>
          </a:p>
        </p:txBody>
      </p:sp>
    </p:spTree>
    <p:extLst>
      <p:ext uri="{BB962C8B-B14F-4D97-AF65-F5344CB8AC3E}">
        <p14:creationId xmlns:p14="http://schemas.microsoft.com/office/powerpoint/2010/main" val="365083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Open Source</a:t>
            </a:r>
            <a:endParaRPr lang="ru-RU" dirty="0"/>
          </a:p>
        </p:txBody>
      </p:sp>
      <p:sp>
        <p:nvSpPr>
          <p:cNvPr id="6" name="Text Placeholder 5"/>
          <p:cNvSpPr>
            <a:spLocks noGrp="1"/>
          </p:cNvSpPr>
          <p:nvPr>
            <p:ph type="body" sz="quarter" idx="10"/>
          </p:nvPr>
        </p:nvSpPr>
        <p:spPr>
          <a:xfrm>
            <a:off x="377953" y="1402082"/>
            <a:ext cx="11151917" cy="4859018"/>
          </a:xfrm>
        </p:spPr>
        <p:txBody>
          <a:bodyPr/>
          <a:lstStyle/>
          <a:p>
            <a:pPr marL="0" indent="0">
              <a:lnSpc>
                <a:spcPct val="150000"/>
              </a:lnSpc>
              <a:buNone/>
            </a:pPr>
            <a:r>
              <a:rPr lang="en-US" sz="4000" dirty="0"/>
              <a:t>Open Source</a:t>
            </a:r>
          </a:p>
          <a:p>
            <a:pPr marL="457200" lvl="1" indent="0">
              <a:lnSpc>
                <a:spcPct val="100000"/>
              </a:lnSpc>
              <a:buNone/>
            </a:pPr>
            <a:r>
              <a:rPr lang="en-US" sz="3200" dirty="0" smtClean="0">
                <a:hlinkClick r:id="rId2"/>
              </a:rPr>
              <a:t>https</a:t>
            </a:r>
            <a:r>
              <a:rPr lang="en-US" sz="3200" dirty="0">
                <a:hlinkClick r:id="rId2"/>
              </a:rPr>
              <a:t>://github.com/aspnet</a:t>
            </a:r>
            <a:r>
              <a:rPr lang="ru-RU" sz="3600" dirty="0"/>
              <a:t> </a:t>
            </a:r>
          </a:p>
          <a:p>
            <a:pPr marL="0" indent="0">
              <a:lnSpc>
                <a:spcPct val="100000"/>
              </a:lnSpc>
              <a:buNone/>
            </a:pPr>
            <a:r>
              <a:rPr lang="ru-RU" sz="4000" dirty="0"/>
              <a:t>Реальные </a:t>
            </a:r>
            <a:r>
              <a:rPr lang="ru-RU" sz="4000" dirty="0" err="1" smtClean="0"/>
              <a:t>репозитории</a:t>
            </a:r>
            <a:r>
              <a:rPr lang="ru-RU" sz="4000" dirty="0" smtClean="0"/>
              <a:t> </a:t>
            </a:r>
            <a:r>
              <a:rPr lang="en-US" sz="4000" dirty="0"/>
              <a:t/>
            </a:r>
            <a:br>
              <a:rPr lang="en-US" sz="4000" dirty="0"/>
            </a:br>
            <a:r>
              <a:rPr lang="ru-RU" sz="4000" dirty="0" smtClean="0"/>
              <a:t>для </a:t>
            </a:r>
            <a:r>
              <a:rPr lang="ru-RU" sz="4000" dirty="0" smtClean="0"/>
              <a:t>разработки</a:t>
            </a:r>
            <a:endParaRPr lang="ru-RU" sz="4000" dirty="0"/>
          </a:p>
        </p:txBody>
      </p:sp>
      <p:pic>
        <p:nvPicPr>
          <p:cNvPr id="7" name="Picture 6"/>
          <p:cNvPicPr>
            <a:picLocks noChangeAspect="1"/>
          </p:cNvPicPr>
          <p:nvPr/>
        </p:nvPicPr>
        <p:blipFill>
          <a:blip r:embed="rId3"/>
          <a:stretch>
            <a:fillRect/>
          </a:stretch>
        </p:blipFill>
        <p:spPr>
          <a:xfrm>
            <a:off x="6502400" y="1779019"/>
            <a:ext cx="5486400" cy="3291840"/>
          </a:xfrm>
          <a:prstGeom prst="rect">
            <a:avLst/>
          </a:prstGeom>
        </p:spPr>
      </p:pic>
    </p:spTree>
    <p:extLst>
      <p:ext uri="{BB962C8B-B14F-4D97-AF65-F5344CB8AC3E}">
        <p14:creationId xmlns:p14="http://schemas.microsoft.com/office/powerpoint/2010/main" val="1762827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Windows, OSX, Linux</a:t>
            </a:r>
          </a:p>
          <a:p>
            <a:r>
              <a:rPr lang="en-US" dirty="0" smtClean="0"/>
              <a:t>Visual Studio, Sublime</a:t>
            </a:r>
            <a:endParaRPr lang="ru-RU" dirty="0"/>
          </a:p>
        </p:txBody>
      </p:sp>
      <p:sp>
        <p:nvSpPr>
          <p:cNvPr id="2" name="Text Placeholder 1"/>
          <p:cNvSpPr>
            <a:spLocks noGrp="1"/>
          </p:cNvSpPr>
          <p:nvPr>
            <p:ph type="body" sz="quarter" idx="27"/>
          </p:nvPr>
        </p:nvSpPr>
        <p:spPr/>
        <p:txBody>
          <a:bodyPr/>
          <a:lstStyle/>
          <a:p>
            <a:r>
              <a:rPr lang="ru-RU" dirty="0" smtClean="0"/>
              <a:t>Кросс-платформенная разработка для </a:t>
            </a:r>
            <a:r>
              <a:rPr lang="en-US" dirty="0" smtClean="0"/>
              <a:t>ASP.NET</a:t>
            </a:r>
            <a:endParaRPr lang="ru-RU" dirty="0"/>
          </a:p>
        </p:txBody>
      </p:sp>
    </p:spTree>
    <p:extLst>
      <p:ext uri="{BB962C8B-B14F-4D97-AF65-F5344CB8AC3E}">
        <p14:creationId xmlns:p14="http://schemas.microsoft.com/office/powerpoint/2010/main" val="1603241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Open Web Interface for .NET</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343896908"/>
              </p:ext>
            </p:extLst>
          </p:nvPr>
        </p:nvGraphicFramePr>
        <p:xfrm>
          <a:off x="381001" y="1818096"/>
          <a:ext cx="11143890" cy="2565400"/>
        </p:xfrm>
        <a:graphic>
          <a:graphicData uri="http://schemas.openxmlformats.org/drawingml/2006/table">
            <a:tbl>
              <a:tblPr firstRow="1" bandRow="1">
                <a:tableStyleId>{5C22544A-7EE6-4342-B048-85BDC9FD1C3A}</a:tableStyleId>
              </a:tblPr>
              <a:tblGrid>
                <a:gridCol w="2709333"/>
                <a:gridCol w="2919402"/>
                <a:gridCol w="5515155"/>
              </a:tblGrid>
              <a:tr h="370840">
                <a:tc>
                  <a:txBody>
                    <a:bodyPr/>
                    <a:lstStyle/>
                    <a:p>
                      <a:endParaRPr lang="en-US" dirty="0"/>
                    </a:p>
                  </a:txBody>
                  <a:tcPr/>
                </a:tc>
                <a:tc>
                  <a:txBody>
                    <a:bodyPr/>
                    <a:lstStyle/>
                    <a:p>
                      <a:r>
                        <a:rPr lang="ru-RU" dirty="0" smtClean="0"/>
                        <a:t>Раньше</a:t>
                      </a:r>
                      <a:endParaRPr lang="en-US" dirty="0"/>
                    </a:p>
                  </a:txBody>
                  <a:tcPr/>
                </a:tc>
                <a:tc>
                  <a:txBody>
                    <a:bodyPr/>
                    <a:lstStyle/>
                    <a:p>
                      <a:r>
                        <a:rPr lang="ru-RU" dirty="0" smtClean="0"/>
                        <a:t>Сейчас</a:t>
                      </a:r>
                      <a:endParaRPr lang="en-US" dirty="0"/>
                    </a:p>
                  </a:txBody>
                  <a:tcPr/>
                </a:tc>
              </a:tr>
              <a:tr h="370840">
                <a:tc>
                  <a:txBody>
                    <a:bodyPr/>
                    <a:lstStyle/>
                    <a:p>
                      <a:r>
                        <a:rPr lang="en-US" dirty="0" smtClean="0"/>
                        <a:t>Host application </a:t>
                      </a:r>
                      <a:endParaRPr lang="en-US" dirty="0"/>
                    </a:p>
                  </a:txBody>
                  <a:tcPr/>
                </a:tc>
                <a:tc>
                  <a:txBody>
                    <a:bodyPr/>
                    <a:lstStyle/>
                    <a:p>
                      <a:r>
                        <a:rPr lang="ru-RU" dirty="0" smtClean="0"/>
                        <a:t>Всегда </a:t>
                      </a:r>
                      <a:r>
                        <a:rPr lang="en-US" sz="1800" kern="1200" dirty="0" smtClean="0">
                          <a:solidFill>
                            <a:schemeClr val="dk1"/>
                          </a:solidFill>
                          <a:effectLst/>
                          <a:latin typeface="+mn-lt"/>
                          <a:ea typeface="+mn-ea"/>
                          <a:cs typeface="+mn-cs"/>
                        </a:rPr>
                        <a:t>Internet Information Server</a:t>
                      </a:r>
                      <a:r>
                        <a:rPr lang="ru-RU" sz="1800" kern="1200" dirty="0" smtClean="0">
                          <a:solidFill>
                            <a:schemeClr val="dk1"/>
                          </a:solidFill>
                          <a:effectLst/>
                          <a:latin typeface="+mn-lt"/>
                          <a:ea typeface="+mn-ea"/>
                          <a:cs typeface="+mn-cs"/>
                        </a:rPr>
                        <a:t> (</a:t>
                      </a:r>
                      <a:r>
                        <a:rPr lang="en-US" dirty="0" smtClean="0"/>
                        <a:t>IIS</a:t>
                      </a:r>
                      <a:r>
                        <a:rPr lang="ru-RU" dirty="0" smtClean="0"/>
                        <a:t>)</a:t>
                      </a:r>
                      <a:endParaRPr lang="en-US" dirty="0"/>
                    </a:p>
                  </a:txBody>
                  <a:tcPr/>
                </a:tc>
                <a:tc>
                  <a:txBody>
                    <a:bodyPr/>
                    <a:lstStyle/>
                    <a:p>
                      <a:r>
                        <a:rPr lang="en-US" dirty="0" smtClean="0"/>
                        <a:t>IIS, IIS with Helios, Katana,</a:t>
                      </a:r>
                      <a:r>
                        <a:rPr lang="en-US" baseline="0" dirty="0" smtClean="0"/>
                        <a:t> Kestrel</a:t>
                      </a:r>
                      <a:r>
                        <a:rPr lang="en-US" dirty="0" smtClean="0"/>
                        <a:t> </a:t>
                      </a:r>
                      <a:r>
                        <a:rPr lang="ru-RU" dirty="0" smtClean="0"/>
                        <a:t>или другой</a:t>
                      </a:r>
                      <a:r>
                        <a:rPr lang="ru-RU" baseline="0" dirty="0" smtClean="0"/>
                        <a:t> </a:t>
                      </a:r>
                      <a:r>
                        <a:rPr lang="en-US" dirty="0" smtClean="0"/>
                        <a:t>OWIN </a:t>
                      </a:r>
                      <a:r>
                        <a:rPr lang="ru-RU" dirty="0" smtClean="0"/>
                        <a:t>хост</a:t>
                      </a:r>
                    </a:p>
                  </a:txBody>
                  <a:tcPr/>
                </a:tc>
              </a:tr>
              <a:tr h="370840">
                <a:tc>
                  <a:txBody>
                    <a:bodyPr/>
                    <a:lstStyle/>
                    <a:p>
                      <a:r>
                        <a:rPr lang="en-US" sz="1800" i="0" kern="1200" dirty="0" smtClean="0">
                          <a:solidFill>
                            <a:schemeClr val="dk1"/>
                          </a:solidFill>
                          <a:effectLst/>
                          <a:latin typeface="+mn-lt"/>
                          <a:ea typeface="+mn-ea"/>
                          <a:cs typeface="+mn-cs"/>
                        </a:rPr>
                        <a:t>CLR framework </a:t>
                      </a:r>
                      <a:endParaRPr lang="en-US" i="0" dirty="0"/>
                    </a:p>
                  </a:txBody>
                  <a:tcPr/>
                </a:tc>
                <a:tc>
                  <a:txBody>
                    <a:bodyPr/>
                    <a:lstStyle/>
                    <a:p>
                      <a:r>
                        <a:rPr lang="ru-RU" dirty="0" smtClean="0"/>
                        <a:t>Выбор конкретной версии </a:t>
                      </a:r>
                      <a:r>
                        <a:rPr lang="en-US" sz="1800" kern="1200" dirty="0" smtClean="0">
                          <a:solidFill>
                            <a:schemeClr val="dk1"/>
                          </a:solidFill>
                          <a:effectLst/>
                          <a:latin typeface="+mn-lt"/>
                          <a:ea typeface="+mn-ea"/>
                          <a:cs typeface="+mn-cs"/>
                        </a:rPr>
                        <a:t>Microsoft.NET framework</a:t>
                      </a:r>
                      <a:endParaRPr lang="en-US" dirty="0"/>
                    </a:p>
                  </a:txBody>
                  <a:tcPr/>
                </a:tc>
                <a:tc>
                  <a:txBody>
                    <a:bodyPr/>
                    <a:lstStyle/>
                    <a:p>
                      <a:r>
                        <a:rPr lang="en-US" dirty="0" smtClean="0"/>
                        <a:t>.NET 4.5.2, K runtime</a:t>
                      </a:r>
                      <a:r>
                        <a:rPr lang="ru-RU" baseline="0" dirty="0" smtClean="0"/>
                        <a:t> или</a:t>
                      </a:r>
                      <a:r>
                        <a:rPr lang="en-US" dirty="0" smtClean="0"/>
                        <a:t> Mono.</a:t>
                      </a:r>
                      <a:endParaRPr lang="ru-RU" dirty="0" smtClean="0"/>
                    </a:p>
                  </a:txBody>
                  <a:tcPr/>
                </a:tc>
              </a:tr>
              <a:tr h="370840">
                <a:tc>
                  <a:txBody>
                    <a:bodyPr/>
                    <a:lstStyle/>
                    <a:p>
                      <a:r>
                        <a:rPr lang="ru-RU" i="0" dirty="0" smtClean="0"/>
                        <a:t>Приложение</a:t>
                      </a:r>
                      <a:endParaRPr lang="en-US" i="0" dirty="0"/>
                    </a:p>
                  </a:txBody>
                  <a:tcPr/>
                </a:tc>
                <a:tc>
                  <a:txBody>
                    <a:bodyPr/>
                    <a:lstStyle/>
                    <a:p>
                      <a:r>
                        <a:rPr lang="en-US" dirty="0" smtClean="0"/>
                        <a:t>MVC, </a:t>
                      </a:r>
                      <a:r>
                        <a:rPr lang="en-US" dirty="0" err="1" smtClean="0"/>
                        <a:t>WebAPI</a:t>
                      </a:r>
                      <a:r>
                        <a:rPr lang="ru-RU" baseline="0" dirty="0" smtClean="0"/>
                        <a:t> </a:t>
                      </a:r>
                      <a:r>
                        <a:rPr lang="uk-UA" baseline="0" dirty="0" err="1" smtClean="0"/>
                        <a:t>или</a:t>
                      </a:r>
                      <a:r>
                        <a:rPr lang="en-US" dirty="0" smtClean="0"/>
                        <a:t> </a:t>
                      </a:r>
                      <a:r>
                        <a:rPr lang="en-US" dirty="0" err="1" smtClean="0"/>
                        <a:t>SignalR</a:t>
                      </a:r>
                      <a:endParaRPr lang="en-US" dirty="0"/>
                    </a:p>
                  </a:txBody>
                  <a:tcPr/>
                </a:tc>
                <a:tc>
                  <a:txBody>
                    <a:bodyPr/>
                    <a:lstStyle/>
                    <a:p>
                      <a:r>
                        <a:rPr lang="ru-RU" dirty="0" smtClean="0"/>
                        <a:t>Все </a:t>
                      </a:r>
                      <a:r>
                        <a:rPr lang="ru-RU" dirty="0" err="1" smtClean="0"/>
                        <a:t>фреймворки</a:t>
                      </a:r>
                      <a:r>
                        <a:rPr lang="ru-RU" baseline="0" dirty="0" smtClean="0"/>
                        <a:t> доступны в рамках единого проекта в качестве отдельных компонент.</a:t>
                      </a:r>
                      <a:endParaRPr lang="ru-RU" dirty="0" smtClean="0"/>
                    </a:p>
                  </a:txBody>
                  <a:tcPr/>
                </a:tc>
              </a:tr>
            </a:tbl>
          </a:graphicData>
        </a:graphic>
      </p:graphicFrame>
    </p:spTree>
    <p:extLst>
      <p:ext uri="{BB962C8B-B14F-4D97-AF65-F5344CB8AC3E}">
        <p14:creationId xmlns:p14="http://schemas.microsoft.com/office/powerpoint/2010/main" val="20344865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a:t>
            </a:r>
            <a:r>
              <a:rPr lang="ru-RU" dirty="0" smtClean="0"/>
              <a:t>на </a:t>
            </a:r>
            <a:r>
              <a:rPr lang="en-US" dirty="0" smtClean="0"/>
              <a:t>OSX </a:t>
            </a:r>
            <a:r>
              <a:rPr lang="ru-RU" dirty="0" smtClean="0"/>
              <a:t>и </a:t>
            </a:r>
            <a:r>
              <a:rPr lang="en-US" dirty="0" smtClean="0"/>
              <a:t>Linux</a:t>
            </a:r>
            <a:endParaRPr lang="ru-RU" dirty="0"/>
          </a:p>
        </p:txBody>
      </p:sp>
      <p:sp>
        <p:nvSpPr>
          <p:cNvPr id="2" name="Text Placeholder 1"/>
          <p:cNvSpPr>
            <a:spLocks noGrp="1"/>
          </p:cNvSpPr>
          <p:nvPr>
            <p:ph type="body" sz="quarter" idx="10"/>
          </p:nvPr>
        </p:nvSpPr>
        <p:spPr>
          <a:xfrm>
            <a:off x="377953" y="1402082"/>
            <a:ext cx="6056299" cy="4909508"/>
          </a:xfrm>
        </p:spPr>
        <p:txBody>
          <a:bodyPr/>
          <a:lstStyle/>
          <a:p>
            <a:pPr marL="0" indent="0">
              <a:buNone/>
            </a:pPr>
            <a:r>
              <a:rPr lang="en-US" dirty="0" smtClean="0"/>
              <a:t>ASP.NET 5 </a:t>
            </a:r>
            <a:r>
              <a:rPr lang="ru-RU" dirty="0" smtClean="0"/>
              <a:t>поддерживает размещение на </a:t>
            </a:r>
            <a:r>
              <a:rPr lang="en-US" dirty="0" smtClean="0"/>
              <a:t>OSX </a:t>
            </a:r>
            <a:r>
              <a:rPr lang="ru-RU" dirty="0" smtClean="0"/>
              <a:t>и</a:t>
            </a:r>
            <a:r>
              <a:rPr lang="en-US" dirty="0" smtClean="0"/>
              <a:t> Linux</a:t>
            </a:r>
          </a:p>
          <a:p>
            <a:pPr marL="0" indent="0">
              <a:buNone/>
            </a:pPr>
            <a:endParaRPr lang="en-US" dirty="0"/>
          </a:p>
          <a:p>
            <a:pPr marL="0" indent="0">
              <a:buNone/>
            </a:pPr>
            <a:r>
              <a:rPr lang="ru-RU" dirty="0" smtClean="0"/>
              <a:t>Работает на </a:t>
            </a:r>
            <a:r>
              <a:rPr lang="en-US" dirty="0" smtClean="0"/>
              <a:t>Mono</a:t>
            </a:r>
            <a:r>
              <a:rPr lang="ru-RU" dirty="0" smtClean="0"/>
              <a:t>, </a:t>
            </a:r>
            <a:r>
              <a:rPr lang="en-US" dirty="0" smtClean="0"/>
              <a:t/>
            </a:r>
            <a:br>
              <a:rPr lang="en-US" dirty="0" smtClean="0"/>
            </a:br>
            <a:r>
              <a:rPr lang="ru-RU" dirty="0" smtClean="0"/>
              <a:t>с инвестициями от </a:t>
            </a:r>
            <a:r>
              <a:rPr lang="en-US" dirty="0" smtClean="0"/>
              <a:t>Microsoft</a:t>
            </a:r>
          </a:p>
          <a:p>
            <a:pPr marL="0" indent="0">
              <a:buNone/>
            </a:pPr>
            <a:endParaRPr lang="en-US" dirty="0"/>
          </a:p>
          <a:p>
            <a:pPr marL="0" indent="0">
              <a:buNone/>
            </a:pPr>
            <a:r>
              <a:rPr lang="ru-RU" dirty="0" smtClean="0"/>
              <a:t>Встроенный </a:t>
            </a:r>
            <a:r>
              <a:rPr lang="ru-RU" spc="-150" dirty="0" smtClean="0"/>
              <a:t>кросс-платформенный</a:t>
            </a:r>
            <a:r>
              <a:rPr lang="ru-RU" dirty="0" smtClean="0"/>
              <a:t> </a:t>
            </a:r>
            <a:br>
              <a:rPr lang="ru-RU" dirty="0" smtClean="0"/>
            </a:br>
            <a:r>
              <a:rPr lang="ru-RU" dirty="0" smtClean="0"/>
              <a:t>веб-сервер </a:t>
            </a:r>
            <a:r>
              <a:rPr lang="en-US" dirty="0" smtClean="0"/>
              <a:t>Kestrel</a:t>
            </a:r>
            <a:endParaRPr lang="ru-RU" dirty="0" smtClean="0"/>
          </a:p>
          <a:p>
            <a:pPr marL="0" indent="0">
              <a:buNone/>
            </a:pPr>
            <a:endParaRPr lang="ru-RU" dirty="0"/>
          </a:p>
          <a:p>
            <a:pPr marL="0" indent="0">
              <a:buNone/>
            </a:pPr>
            <a:r>
              <a:rPr lang="ru-RU" dirty="0" smtClean="0"/>
              <a:t>Интеграция с редактором </a:t>
            </a:r>
            <a:r>
              <a:rPr lang="en-US" dirty="0" smtClean="0"/>
              <a:t>Sublime</a:t>
            </a:r>
            <a:r>
              <a:rPr lang="ru-RU" dirty="0" smtClean="0"/>
              <a:t>3</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253" y="280419"/>
            <a:ext cx="5467815" cy="28562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252" y="3566313"/>
            <a:ext cx="5467816" cy="2973125"/>
          </a:xfrm>
          <a:prstGeom prst="rect">
            <a:avLst/>
          </a:prstGeom>
        </p:spPr>
      </p:pic>
    </p:spTree>
    <p:extLst>
      <p:ext uri="{BB962C8B-B14F-4D97-AF65-F5344CB8AC3E}">
        <p14:creationId xmlns:p14="http://schemas.microsoft.com/office/powerpoint/2010/main" val="467047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a:t>
            </a:r>
            <a:r>
              <a:rPr lang="ru-RU" dirty="0" smtClean="0"/>
              <a:t>и </a:t>
            </a:r>
            <a:r>
              <a:rPr lang="en-US" dirty="0" smtClean="0"/>
              <a:t>Sublime</a:t>
            </a:r>
            <a:endParaRPr lang="ru-RU" dirty="0"/>
          </a:p>
        </p:txBody>
      </p:sp>
      <p:sp>
        <p:nvSpPr>
          <p:cNvPr id="2" name="Text Placeholder 1"/>
          <p:cNvSpPr>
            <a:spLocks noGrp="1"/>
          </p:cNvSpPr>
          <p:nvPr>
            <p:ph type="body" sz="quarter" idx="10"/>
          </p:nvPr>
        </p:nvSpPr>
        <p:spPr>
          <a:xfrm>
            <a:off x="377954" y="1402082"/>
            <a:ext cx="6089754" cy="5121381"/>
          </a:xfrm>
        </p:spPr>
        <p:txBody>
          <a:bodyPr/>
          <a:lstStyle/>
          <a:p>
            <a:pPr marL="0" indent="0">
              <a:lnSpc>
                <a:spcPct val="100000"/>
              </a:lnSpc>
              <a:buNone/>
            </a:pPr>
            <a:r>
              <a:rPr lang="ru-RU" dirty="0" smtClean="0"/>
              <a:t>Интеграция с инструментами командной строки </a:t>
            </a:r>
            <a:r>
              <a:rPr lang="en-US" dirty="0" smtClean="0"/>
              <a:t>K</a:t>
            </a:r>
            <a:endParaRPr lang="ru-RU" dirty="0" smtClean="0"/>
          </a:p>
          <a:p>
            <a:pPr marL="0" indent="0">
              <a:lnSpc>
                <a:spcPct val="150000"/>
              </a:lnSpc>
              <a:buNone/>
            </a:pPr>
            <a:r>
              <a:rPr lang="ru-RU" dirty="0" smtClean="0"/>
              <a:t>Работа с ошибками компиляции</a:t>
            </a:r>
          </a:p>
          <a:p>
            <a:pPr marL="0" indent="0">
              <a:lnSpc>
                <a:spcPct val="150000"/>
              </a:lnSpc>
              <a:buNone/>
            </a:pPr>
            <a:r>
              <a:rPr lang="ru-RU" dirty="0" smtClean="0"/>
              <a:t>Управление зависимостями</a:t>
            </a:r>
          </a:p>
          <a:p>
            <a:pPr marL="0" indent="0">
              <a:lnSpc>
                <a:spcPct val="150000"/>
              </a:lnSpc>
              <a:buNone/>
            </a:pPr>
            <a:r>
              <a:rPr lang="ru-RU" dirty="0" smtClean="0"/>
              <a:t>Дополнение кода и </a:t>
            </a:r>
            <a:r>
              <a:rPr lang="en-US" dirty="0" err="1" smtClean="0"/>
              <a:t>Intellisense</a:t>
            </a:r>
            <a:endParaRPr lang="en-US" dirty="0" smtClean="0"/>
          </a:p>
          <a:p>
            <a:pPr marL="0" indent="0">
              <a:lnSpc>
                <a:spcPct val="150000"/>
              </a:lnSpc>
              <a:buNone/>
            </a:pPr>
            <a:r>
              <a:rPr lang="en-US" dirty="0" err="1" smtClean="0"/>
              <a:t>OmniSharp</a:t>
            </a:r>
            <a:r>
              <a:rPr lang="en-US" dirty="0" smtClean="0"/>
              <a:t>, </a:t>
            </a:r>
            <a:r>
              <a:rPr lang="ru-RU" dirty="0" smtClean="0"/>
              <a:t>основано на </a:t>
            </a:r>
            <a:r>
              <a:rPr lang="en-US" dirty="0" smtClean="0"/>
              <a:t>Roslyn</a:t>
            </a:r>
          </a:p>
          <a:p>
            <a:pPr marL="0" indent="0">
              <a:lnSpc>
                <a:spcPct val="150000"/>
              </a:lnSpc>
              <a:buNone/>
            </a:pPr>
            <a:r>
              <a:rPr lang="en-US" dirty="0" smtClean="0"/>
              <a:t>Open Source</a:t>
            </a:r>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31" y="225334"/>
            <a:ext cx="5077602" cy="36336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668" y="2202116"/>
            <a:ext cx="5077602" cy="3649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2797" y="4274857"/>
            <a:ext cx="5077603" cy="2431905"/>
          </a:xfrm>
          <a:prstGeom prst="rect">
            <a:avLst/>
          </a:prstGeom>
        </p:spPr>
      </p:pic>
    </p:spTree>
    <p:extLst>
      <p:ext uri="{BB962C8B-B14F-4D97-AF65-F5344CB8AC3E}">
        <p14:creationId xmlns:p14="http://schemas.microsoft.com/office/powerpoint/2010/main" val="3398712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OmniSharp</a:t>
            </a:r>
            <a:r>
              <a:rPr lang="en-US" sz="3600" dirty="0" smtClean="0"/>
              <a:t> – </a:t>
            </a:r>
            <a:r>
              <a:rPr lang="ru-RU" sz="3600" dirty="0" smtClean="0"/>
              <a:t>кросс-платформенные инструменты </a:t>
            </a:r>
            <a:r>
              <a:rPr lang="en-US" sz="3600" dirty="0" smtClean="0"/>
              <a:t>.NET</a:t>
            </a:r>
            <a:endParaRPr lang="en-US" sz="3600" dirty="0"/>
          </a:p>
        </p:txBody>
      </p:sp>
      <p:sp>
        <p:nvSpPr>
          <p:cNvPr id="3" name="Text Placeholder 2"/>
          <p:cNvSpPr>
            <a:spLocks noGrp="1"/>
          </p:cNvSpPr>
          <p:nvPr>
            <p:ph type="body" sz="quarter" idx="10"/>
          </p:nvPr>
        </p:nvSpPr>
        <p:spPr>
          <a:xfrm>
            <a:off x="377953" y="1402082"/>
            <a:ext cx="11151917" cy="4792252"/>
          </a:xfrm>
        </p:spPr>
        <p:txBody>
          <a:bodyPr/>
          <a:lstStyle/>
          <a:p>
            <a:pPr marL="0" indent="0">
              <a:buNone/>
            </a:pPr>
            <a:r>
              <a:rPr lang="en-US" sz="3137" dirty="0">
                <a:hlinkClick r:id="rId2"/>
              </a:rPr>
              <a:t>http://omnisharp.net</a:t>
            </a:r>
            <a:r>
              <a:rPr lang="en-US" sz="3137" dirty="0"/>
              <a:t> </a:t>
            </a:r>
          </a:p>
          <a:p>
            <a:pPr marL="0" indent="0">
              <a:lnSpc>
                <a:spcPct val="150000"/>
              </a:lnSpc>
              <a:buNone/>
            </a:pPr>
            <a:r>
              <a:rPr lang="en-US" sz="3137" dirty="0"/>
              <a:t>IntelliSense</a:t>
            </a:r>
          </a:p>
          <a:p>
            <a:pPr marL="0" indent="0">
              <a:buNone/>
            </a:pPr>
            <a:r>
              <a:rPr lang="en-US" sz="3137" dirty="0"/>
              <a:t>Add Reference</a:t>
            </a:r>
          </a:p>
          <a:p>
            <a:pPr marL="0" indent="0">
              <a:buNone/>
            </a:pPr>
            <a:r>
              <a:rPr lang="en-US" sz="3137" dirty="0"/>
              <a:t>Format Document</a:t>
            </a:r>
          </a:p>
          <a:p>
            <a:pPr marL="0" indent="0">
              <a:buNone/>
            </a:pPr>
            <a:r>
              <a:rPr lang="en-US" sz="3137" dirty="0"/>
              <a:t>Deploy to Azure</a:t>
            </a:r>
          </a:p>
          <a:p>
            <a:pPr marL="0" indent="0">
              <a:buNone/>
            </a:pPr>
            <a:r>
              <a:rPr lang="en-US" sz="3137" dirty="0" smtClean="0"/>
              <a:t>…</a:t>
            </a:r>
            <a:r>
              <a:rPr lang="ru-RU" sz="3137" dirty="0" smtClean="0"/>
              <a:t>многое другое</a:t>
            </a:r>
            <a:r>
              <a:rPr lang="en-US" sz="3137" dirty="0" smtClean="0"/>
              <a:t>!</a:t>
            </a:r>
          </a:p>
          <a:p>
            <a:pPr marL="0" indent="0">
              <a:buNone/>
            </a:pPr>
            <a:endParaRPr lang="en-US" sz="1800" dirty="0" smtClean="0"/>
          </a:p>
          <a:p>
            <a:pPr marL="0" indent="0">
              <a:buNone/>
            </a:pPr>
            <a:r>
              <a:rPr lang="en-US" sz="3137" dirty="0" smtClean="0"/>
              <a:t>Open </a:t>
            </a:r>
            <a:r>
              <a:rPr lang="en-US" sz="3137" dirty="0"/>
              <a:t>source </a:t>
            </a:r>
            <a:r>
              <a:rPr lang="en-US" sz="3137" dirty="0" smtClean="0"/>
              <a:t/>
            </a:r>
            <a:br>
              <a:rPr lang="en-US" sz="3137" dirty="0" smtClean="0"/>
            </a:br>
            <a:r>
              <a:rPr lang="en-US" sz="3137" dirty="0" smtClean="0"/>
              <a:t>&amp; community </a:t>
            </a:r>
            <a:r>
              <a:rPr lang="en-US" sz="3137" dirty="0"/>
              <a:t>driven</a:t>
            </a:r>
          </a:p>
          <a:p>
            <a:endParaRPr lang="en-US" sz="3137" dirty="0"/>
          </a:p>
        </p:txBody>
      </p:sp>
      <p:pic>
        <p:nvPicPr>
          <p:cNvPr id="6" name="Picture 5"/>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4879194" y="1554583"/>
            <a:ext cx="6961329" cy="871723"/>
          </a:xfrm>
          <a:prstGeom prst="rect">
            <a:avLst/>
          </a:prstGeom>
        </p:spPr>
      </p:pic>
      <p:grpSp>
        <p:nvGrpSpPr>
          <p:cNvPr id="9" name="Group 8"/>
          <p:cNvGrpSpPr/>
          <p:nvPr/>
        </p:nvGrpSpPr>
        <p:grpSpPr>
          <a:xfrm>
            <a:off x="4804492" y="2823496"/>
            <a:ext cx="7021994" cy="3370838"/>
            <a:chOff x="4389437" y="2882200"/>
            <a:chExt cx="7162800" cy="3438430"/>
          </a:xfrm>
        </p:grpSpPr>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45378" r="16807"/>
            <a:stretch/>
          </p:blipFill>
          <p:spPr>
            <a:xfrm>
              <a:off x="8123237" y="2884784"/>
              <a:ext cx="3429000" cy="3435846"/>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 r="62137"/>
            <a:stretch/>
          </p:blipFill>
          <p:spPr>
            <a:xfrm>
              <a:off x="4389437" y="2882200"/>
              <a:ext cx="3433373" cy="3435846"/>
            </a:xfrm>
            <a:prstGeom prst="rect">
              <a:avLst/>
            </a:prstGeom>
          </p:spPr>
        </p:pic>
      </p:grpSp>
    </p:spTree>
    <p:extLst>
      <p:ext uri="{BB962C8B-B14F-4D97-AF65-F5344CB8AC3E}">
        <p14:creationId xmlns:p14="http://schemas.microsoft.com/office/powerpoint/2010/main" val="194147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Размещение </a:t>
            </a:r>
            <a:r>
              <a:rPr lang="en-US" dirty="0" smtClean="0"/>
              <a:t>ASP.NET</a:t>
            </a:r>
            <a:r>
              <a:rPr lang="ru-RU" dirty="0" smtClean="0"/>
              <a:t> в </a:t>
            </a:r>
            <a:r>
              <a:rPr lang="en-US" dirty="0" smtClean="0"/>
              <a:t>Linux </a:t>
            </a:r>
            <a:endParaRPr lang="ru-RU" dirty="0"/>
          </a:p>
        </p:txBody>
      </p:sp>
      <p:sp>
        <p:nvSpPr>
          <p:cNvPr id="2" name="Text Placeholder 1"/>
          <p:cNvSpPr>
            <a:spLocks noGrp="1"/>
          </p:cNvSpPr>
          <p:nvPr>
            <p:ph type="body" sz="quarter" idx="10"/>
          </p:nvPr>
        </p:nvSpPr>
        <p:spPr>
          <a:xfrm>
            <a:off x="377954" y="1402082"/>
            <a:ext cx="5610252" cy="5087928"/>
          </a:xfrm>
        </p:spPr>
        <p:txBody>
          <a:bodyPr/>
          <a:lstStyle/>
          <a:p>
            <a:pPr marL="0" indent="0">
              <a:buNone/>
            </a:pPr>
            <a:r>
              <a:rPr lang="en-US" dirty="0"/>
              <a:t>Mono runtime</a:t>
            </a:r>
          </a:p>
          <a:p>
            <a:pPr marL="457200" lvl="1" indent="0">
              <a:buNone/>
            </a:pPr>
            <a:r>
              <a:rPr lang="en-US" sz="2000" i="1" dirty="0" err="1"/>
              <a:t>sudo</a:t>
            </a:r>
            <a:r>
              <a:rPr lang="en-US" sz="2000" i="1" dirty="0"/>
              <a:t> apt-get mono-complete</a:t>
            </a:r>
          </a:p>
          <a:p>
            <a:pPr marL="0" indent="0">
              <a:lnSpc>
                <a:spcPct val="150000"/>
              </a:lnSpc>
              <a:buNone/>
            </a:pPr>
            <a:r>
              <a:rPr lang="ru-RU" dirty="0"/>
              <a:t>Установка </a:t>
            </a:r>
            <a:r>
              <a:rPr lang="en-US" dirty="0"/>
              <a:t>ASP.NET 5</a:t>
            </a:r>
          </a:p>
          <a:p>
            <a:pPr marL="457200" lvl="1" indent="0">
              <a:buNone/>
            </a:pPr>
            <a:r>
              <a:rPr lang="en-US" sz="2000" i="1" dirty="0" err="1"/>
              <a:t>git</a:t>
            </a:r>
            <a:r>
              <a:rPr lang="en-US" sz="2000" i="1" dirty="0"/>
              <a:t> clone git://github.com/aspnet/home.git</a:t>
            </a:r>
            <a:br>
              <a:rPr lang="en-US" sz="2000" i="1" dirty="0"/>
            </a:br>
            <a:r>
              <a:rPr lang="en-US" sz="2000" i="1" dirty="0" err="1"/>
              <a:t>sh</a:t>
            </a:r>
            <a:r>
              <a:rPr lang="en-US" sz="2000" i="1" dirty="0"/>
              <a:t> ~/sources/aspnet5/kvminstall.sh</a:t>
            </a:r>
            <a:br>
              <a:rPr lang="en-US" sz="2000" i="1" dirty="0"/>
            </a:br>
            <a:r>
              <a:rPr lang="en-US" sz="2000" i="1" dirty="0"/>
              <a:t>source ~/.k/kvm/kvm.sh</a:t>
            </a:r>
            <a:br>
              <a:rPr lang="en-US" sz="2000" i="1" dirty="0"/>
            </a:br>
            <a:r>
              <a:rPr lang="en-US" sz="2000" i="1" dirty="0" err="1"/>
              <a:t>kvm</a:t>
            </a:r>
            <a:r>
              <a:rPr lang="en-US" sz="2000" i="1" dirty="0"/>
              <a:t> upgrade</a:t>
            </a:r>
          </a:p>
          <a:p>
            <a:pPr marL="0" indent="0">
              <a:lnSpc>
                <a:spcPct val="150000"/>
              </a:lnSpc>
              <a:buNone/>
            </a:pPr>
            <a:r>
              <a:rPr lang="en-US" dirty="0"/>
              <a:t>SSL</a:t>
            </a:r>
            <a:r>
              <a:rPr lang="ru-RU" dirty="0"/>
              <a:t>-сертификаты для </a:t>
            </a:r>
            <a:r>
              <a:rPr lang="en-US" dirty="0" err="1"/>
              <a:t>Nuget</a:t>
            </a:r>
            <a:endParaRPr lang="en-US" dirty="0"/>
          </a:p>
          <a:p>
            <a:pPr marL="457200" lvl="1" indent="0">
              <a:buNone/>
            </a:pPr>
            <a:r>
              <a:rPr lang="en-US" sz="2000" i="1" dirty="0" err="1"/>
              <a:t>sudo</a:t>
            </a:r>
            <a:r>
              <a:rPr lang="en-US" sz="2000" i="1" dirty="0"/>
              <a:t> $CERTMGR -</a:t>
            </a:r>
            <a:r>
              <a:rPr lang="en-US" sz="2000" i="1" dirty="0" err="1"/>
              <a:t>ssl</a:t>
            </a:r>
            <a:r>
              <a:rPr lang="en-US" sz="2000" i="1" dirty="0"/>
              <a:t> -m https://nuget.org</a:t>
            </a:r>
          </a:p>
          <a:p>
            <a:pPr marL="0" indent="0">
              <a:lnSpc>
                <a:spcPct val="150000"/>
              </a:lnSpc>
              <a:buNone/>
            </a:pPr>
            <a:r>
              <a:rPr lang="ru-RU" dirty="0"/>
              <a:t>Веб-сервер </a:t>
            </a:r>
            <a:r>
              <a:rPr lang="en-US" dirty="0"/>
              <a:t>Kestrel</a:t>
            </a:r>
          </a:p>
          <a:p>
            <a:pPr marL="457200" lvl="1" indent="0">
              <a:buNone/>
            </a:pPr>
            <a:r>
              <a:rPr lang="en-US" sz="2000" i="1" dirty="0"/>
              <a:t>k </a:t>
            </a:r>
            <a:r>
              <a:rPr lang="en-US" sz="2000" i="1" dirty="0" smtClean="0"/>
              <a:t>kestrel</a:t>
            </a:r>
            <a:endParaRPr lang="en-US" sz="2000" i="1" dirty="0"/>
          </a:p>
        </p:txBody>
      </p:sp>
      <p:pic>
        <p:nvPicPr>
          <p:cNvPr id="5" name="Picture 4"/>
          <p:cNvPicPr>
            <a:picLocks noChangeAspect="1"/>
          </p:cNvPicPr>
          <p:nvPr/>
        </p:nvPicPr>
        <p:blipFill>
          <a:blip r:embed="rId2"/>
          <a:stretch>
            <a:fillRect/>
          </a:stretch>
        </p:blipFill>
        <p:spPr>
          <a:xfrm>
            <a:off x="6095149" y="1051570"/>
            <a:ext cx="6096851" cy="36663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148" y="3241755"/>
            <a:ext cx="6096851" cy="3315163"/>
          </a:xfrm>
          <a:prstGeom prst="rect">
            <a:avLst/>
          </a:prstGeom>
        </p:spPr>
      </p:pic>
    </p:spTree>
    <p:extLst>
      <p:ext uri="{BB962C8B-B14F-4D97-AF65-F5344CB8AC3E}">
        <p14:creationId xmlns:p14="http://schemas.microsoft.com/office/powerpoint/2010/main" val="295289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Размещение </a:t>
            </a:r>
            <a:r>
              <a:rPr lang="en-US" dirty="0" smtClean="0"/>
              <a:t>ASP.NET</a:t>
            </a:r>
            <a:r>
              <a:rPr lang="ru-RU" dirty="0" smtClean="0"/>
              <a:t> в </a:t>
            </a:r>
            <a:r>
              <a:rPr lang="en-US" dirty="0" err="1" smtClean="0"/>
              <a:t>Docker</a:t>
            </a:r>
            <a:r>
              <a:rPr lang="en-US" dirty="0" smtClean="0"/>
              <a:t> </a:t>
            </a:r>
            <a:endParaRPr lang="ru-RU" dirty="0"/>
          </a:p>
        </p:txBody>
      </p:sp>
      <p:sp>
        <p:nvSpPr>
          <p:cNvPr id="2" name="Text Placeholder 1"/>
          <p:cNvSpPr>
            <a:spLocks noGrp="1"/>
          </p:cNvSpPr>
          <p:nvPr>
            <p:ph type="body" sz="quarter" idx="10"/>
          </p:nvPr>
        </p:nvSpPr>
        <p:spPr>
          <a:xfrm>
            <a:off x="377953" y="1402082"/>
            <a:ext cx="11151917" cy="5113018"/>
          </a:xfrm>
        </p:spPr>
        <p:txBody>
          <a:bodyPr/>
          <a:lstStyle/>
          <a:p>
            <a:pPr marL="0" indent="0">
              <a:buNone/>
            </a:pPr>
            <a:r>
              <a:rPr lang="ru-RU" dirty="0" smtClean="0"/>
              <a:t>Поддержка контейнеров </a:t>
            </a:r>
            <a:r>
              <a:rPr lang="en-US" dirty="0" err="1" smtClean="0"/>
              <a:t>Docker</a:t>
            </a:r>
            <a:endParaRPr lang="en-US" dirty="0"/>
          </a:p>
          <a:p>
            <a:pPr marL="0" indent="0">
              <a:lnSpc>
                <a:spcPct val="150000"/>
              </a:lnSpc>
              <a:buNone/>
            </a:pPr>
            <a:r>
              <a:rPr lang="ru-RU" dirty="0" smtClean="0"/>
              <a:t>Официальный образ </a:t>
            </a:r>
            <a:r>
              <a:rPr lang="en-US" dirty="0"/>
              <a:t>ASP.NET 5 </a:t>
            </a:r>
            <a:r>
              <a:rPr lang="en-US" dirty="0" err="1" smtClean="0"/>
              <a:t>Docker</a:t>
            </a:r>
            <a:r>
              <a:rPr lang="en-US" dirty="0" smtClean="0"/>
              <a:t> Image</a:t>
            </a:r>
            <a:endParaRPr lang="ru-RU" dirty="0" smtClean="0"/>
          </a:p>
          <a:p>
            <a:pPr marL="457200" lvl="1" indent="0">
              <a:lnSpc>
                <a:spcPct val="100000"/>
              </a:lnSpc>
              <a:buNone/>
            </a:pPr>
            <a:r>
              <a:rPr lang="en-US" dirty="0">
                <a:hlinkClick r:id="rId2"/>
              </a:rPr>
              <a:t>https://registry.hub.docker.com/u/microsoft/aspnet</a:t>
            </a:r>
            <a:r>
              <a:rPr lang="en-US" dirty="0" smtClean="0">
                <a:hlinkClick r:id="rId2"/>
              </a:rPr>
              <a:t>/</a:t>
            </a:r>
            <a:endParaRPr lang="ru-RU" dirty="0" smtClean="0"/>
          </a:p>
          <a:p>
            <a:pPr marL="0" indent="0">
              <a:lnSpc>
                <a:spcPct val="150000"/>
              </a:lnSpc>
              <a:buNone/>
            </a:pPr>
            <a:r>
              <a:rPr lang="ru-RU" dirty="0" smtClean="0"/>
              <a:t>Официальный образ </a:t>
            </a:r>
            <a:r>
              <a:rPr lang="en-US" dirty="0" err="1" smtClean="0"/>
              <a:t>Docker</a:t>
            </a:r>
            <a:r>
              <a:rPr lang="en-US" dirty="0" smtClean="0"/>
              <a:t> </a:t>
            </a:r>
            <a:r>
              <a:rPr lang="ru-RU" dirty="0" smtClean="0"/>
              <a:t>в </a:t>
            </a:r>
            <a:r>
              <a:rPr lang="en-US" dirty="0" smtClean="0"/>
              <a:t>Azure</a:t>
            </a:r>
            <a:endParaRPr lang="ru-RU" dirty="0" smtClean="0"/>
          </a:p>
          <a:p>
            <a:pPr marL="457200" lvl="1" indent="0">
              <a:buNone/>
            </a:pPr>
            <a:r>
              <a:rPr lang="en-US" dirty="0" smtClean="0"/>
              <a:t>VM </a:t>
            </a:r>
            <a:r>
              <a:rPr lang="en-US" dirty="0" err="1" smtClean="0"/>
              <a:t>Docker</a:t>
            </a:r>
            <a:r>
              <a:rPr lang="en-US" dirty="0" smtClean="0"/>
              <a:t> on Ubuntu Server</a:t>
            </a:r>
            <a:endParaRPr lang="ru-RU" dirty="0" smtClean="0"/>
          </a:p>
          <a:p>
            <a:pPr marL="0" indent="0">
              <a:lnSpc>
                <a:spcPct val="150000"/>
              </a:lnSpc>
              <a:buNone/>
            </a:pPr>
            <a:r>
              <a:rPr lang="ru-RU" dirty="0" smtClean="0"/>
              <a:t>Три шага:</a:t>
            </a:r>
          </a:p>
          <a:p>
            <a:pPr marL="914400" lvl="1" indent="-457200">
              <a:lnSpc>
                <a:spcPct val="100000"/>
              </a:lnSpc>
              <a:buFont typeface="+mj-lt"/>
              <a:buAutoNum type="arabicPeriod"/>
            </a:pPr>
            <a:r>
              <a:rPr lang="ru-RU" dirty="0" smtClean="0"/>
              <a:t>Создать </a:t>
            </a:r>
            <a:r>
              <a:rPr lang="en-US" dirty="0" smtClean="0"/>
              <a:t>VM </a:t>
            </a:r>
            <a:r>
              <a:rPr lang="ru-RU" dirty="0" smtClean="0"/>
              <a:t>с </a:t>
            </a:r>
            <a:r>
              <a:rPr lang="en-US" dirty="0" err="1" smtClean="0"/>
              <a:t>Docker</a:t>
            </a:r>
            <a:endParaRPr lang="ru-RU" dirty="0" smtClean="0"/>
          </a:p>
          <a:p>
            <a:pPr marL="914400" lvl="1" indent="-457200">
              <a:lnSpc>
                <a:spcPct val="100000"/>
              </a:lnSpc>
              <a:buFont typeface="+mj-lt"/>
              <a:buAutoNum type="arabicPeriod"/>
            </a:pPr>
            <a:r>
              <a:rPr lang="ru-RU" dirty="0" smtClean="0"/>
              <a:t>Создать и собрать образ контейнера приложения</a:t>
            </a:r>
          </a:p>
          <a:p>
            <a:pPr marL="914400" lvl="1" indent="-457200">
              <a:lnSpc>
                <a:spcPct val="100000"/>
              </a:lnSpc>
              <a:buFont typeface="+mj-lt"/>
              <a:buAutoNum type="arabicPeriod"/>
            </a:pPr>
            <a:r>
              <a:rPr lang="ru-RU" dirty="0" smtClean="0"/>
              <a:t>Запустить контейнер</a:t>
            </a:r>
            <a:endParaRPr lang="ru-RU" dirty="0"/>
          </a:p>
        </p:txBody>
      </p:sp>
    </p:spTree>
    <p:extLst>
      <p:ext uri="{BB962C8B-B14F-4D97-AF65-F5344CB8AC3E}">
        <p14:creationId xmlns:p14="http://schemas.microsoft.com/office/powerpoint/2010/main" val="1484500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Размещение </a:t>
            </a:r>
            <a:r>
              <a:rPr lang="en-US" dirty="0" smtClean="0"/>
              <a:t>ASP.NET</a:t>
            </a:r>
            <a:r>
              <a:rPr lang="ru-RU" dirty="0" smtClean="0"/>
              <a:t> на </a:t>
            </a:r>
            <a:r>
              <a:rPr lang="en-US" dirty="0" smtClean="0"/>
              <a:t>Raspberry PI</a:t>
            </a:r>
            <a:endParaRPr lang="ru-RU" dirty="0"/>
          </a:p>
        </p:txBody>
      </p:sp>
      <p:sp>
        <p:nvSpPr>
          <p:cNvPr id="2" name="Text Placeholder 1"/>
          <p:cNvSpPr>
            <a:spLocks noGrp="1"/>
          </p:cNvSpPr>
          <p:nvPr>
            <p:ph type="body" sz="quarter" idx="10"/>
          </p:nvPr>
        </p:nvSpPr>
        <p:spPr>
          <a:xfrm>
            <a:off x="377953" y="1402082"/>
            <a:ext cx="11151917" cy="5043144"/>
          </a:xfrm>
        </p:spPr>
        <p:txBody>
          <a:bodyPr/>
          <a:lstStyle/>
          <a:p>
            <a:pPr marL="0" indent="0">
              <a:buNone/>
            </a:pPr>
            <a:r>
              <a:rPr lang="en-US" dirty="0" smtClean="0"/>
              <a:t>Mono runtime</a:t>
            </a:r>
          </a:p>
          <a:p>
            <a:pPr marL="457200" lvl="1" indent="0">
              <a:buNone/>
            </a:pPr>
            <a:r>
              <a:rPr lang="en-US" sz="2000" i="1" dirty="0" err="1"/>
              <a:t>sudo</a:t>
            </a:r>
            <a:r>
              <a:rPr lang="en-US" sz="2000" i="1" dirty="0"/>
              <a:t> apt-get </a:t>
            </a:r>
            <a:r>
              <a:rPr lang="en-US" sz="2000" i="1" dirty="0" smtClean="0"/>
              <a:t>mono-complete</a:t>
            </a:r>
          </a:p>
          <a:p>
            <a:pPr marL="0" indent="0">
              <a:lnSpc>
                <a:spcPct val="150000"/>
              </a:lnSpc>
              <a:buNone/>
            </a:pPr>
            <a:r>
              <a:rPr lang="ru-RU" dirty="0" smtClean="0"/>
              <a:t>Установка </a:t>
            </a:r>
            <a:r>
              <a:rPr lang="en-US" dirty="0" smtClean="0"/>
              <a:t>ASP.NET 5</a:t>
            </a:r>
          </a:p>
          <a:p>
            <a:pPr marL="457200" lvl="1" indent="0">
              <a:buNone/>
            </a:pPr>
            <a:r>
              <a:rPr lang="en-US" sz="2000" i="1" dirty="0" err="1" smtClean="0"/>
              <a:t>git</a:t>
            </a:r>
            <a:r>
              <a:rPr lang="en-US" sz="2000" i="1" dirty="0" smtClean="0"/>
              <a:t> </a:t>
            </a:r>
            <a:r>
              <a:rPr lang="en-US" sz="2000" i="1" dirty="0"/>
              <a:t>clone git://github.com/aspnet/home.git</a:t>
            </a:r>
            <a:br>
              <a:rPr lang="en-US" sz="2000" i="1" dirty="0"/>
            </a:br>
            <a:r>
              <a:rPr lang="en-US" sz="2000" i="1" dirty="0" err="1"/>
              <a:t>sh</a:t>
            </a:r>
            <a:r>
              <a:rPr lang="en-US" sz="2000" i="1" dirty="0"/>
              <a:t> ~/sources/aspnet5/kvminstall.sh</a:t>
            </a:r>
            <a:br>
              <a:rPr lang="en-US" sz="2000" i="1" dirty="0"/>
            </a:br>
            <a:r>
              <a:rPr lang="en-US" sz="2000" i="1" dirty="0"/>
              <a:t>source ~/.k/kvm/kvm.sh</a:t>
            </a:r>
            <a:br>
              <a:rPr lang="en-US" sz="2000" i="1" dirty="0"/>
            </a:br>
            <a:r>
              <a:rPr lang="en-US" sz="2000" i="1" dirty="0" err="1"/>
              <a:t>kvm</a:t>
            </a:r>
            <a:r>
              <a:rPr lang="en-US" sz="2000" i="1" dirty="0"/>
              <a:t> </a:t>
            </a:r>
            <a:r>
              <a:rPr lang="en-US" sz="2000" i="1" dirty="0" smtClean="0"/>
              <a:t>upgrade</a:t>
            </a:r>
          </a:p>
          <a:p>
            <a:pPr marL="0" indent="0">
              <a:lnSpc>
                <a:spcPct val="150000"/>
              </a:lnSpc>
              <a:buNone/>
            </a:pPr>
            <a:r>
              <a:rPr lang="en-US" dirty="0" smtClean="0"/>
              <a:t>SSL</a:t>
            </a:r>
            <a:r>
              <a:rPr lang="ru-RU" dirty="0" smtClean="0"/>
              <a:t>-сертификаты для </a:t>
            </a:r>
            <a:r>
              <a:rPr lang="en-US" dirty="0" err="1" smtClean="0"/>
              <a:t>Nuget</a:t>
            </a:r>
            <a:endParaRPr lang="en-US" dirty="0" smtClean="0"/>
          </a:p>
          <a:p>
            <a:pPr marL="457200" lvl="1" indent="0">
              <a:buNone/>
            </a:pPr>
            <a:r>
              <a:rPr lang="en-US" sz="2000" i="1" dirty="0" err="1"/>
              <a:t>sudo</a:t>
            </a:r>
            <a:r>
              <a:rPr lang="en-US" sz="2000" i="1" dirty="0"/>
              <a:t> $CERTMGR -</a:t>
            </a:r>
            <a:r>
              <a:rPr lang="en-US" sz="2000" i="1" dirty="0" err="1"/>
              <a:t>ssl</a:t>
            </a:r>
            <a:r>
              <a:rPr lang="en-US" sz="2000" i="1" dirty="0"/>
              <a:t> -m https://</a:t>
            </a:r>
            <a:r>
              <a:rPr lang="en-US" sz="2000" i="1" dirty="0" smtClean="0"/>
              <a:t>nuget.org</a:t>
            </a:r>
          </a:p>
          <a:p>
            <a:pPr marL="0" indent="0">
              <a:lnSpc>
                <a:spcPct val="150000"/>
              </a:lnSpc>
              <a:buNone/>
            </a:pPr>
            <a:r>
              <a:rPr lang="ru-RU" dirty="0" smtClean="0"/>
              <a:t>Веб-сервер </a:t>
            </a:r>
            <a:r>
              <a:rPr lang="en-US" dirty="0" smtClean="0"/>
              <a:t>Kestrel</a:t>
            </a:r>
          </a:p>
          <a:p>
            <a:pPr marL="457200" lvl="1" indent="0">
              <a:buNone/>
            </a:pPr>
            <a:r>
              <a:rPr lang="en-US" sz="2000" i="1" dirty="0"/>
              <a:t>k kestrel</a:t>
            </a:r>
            <a:endParaRPr lang="en-US" sz="2000" i="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062" y="1051570"/>
            <a:ext cx="5249872" cy="42263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062" y="2218914"/>
            <a:ext cx="5249872" cy="4492989"/>
          </a:xfrm>
          <a:prstGeom prst="rect">
            <a:avLst/>
          </a:prstGeom>
        </p:spPr>
      </p:pic>
    </p:spTree>
    <p:extLst>
      <p:ext uri="{BB962C8B-B14F-4D97-AF65-F5344CB8AC3E}">
        <p14:creationId xmlns:p14="http://schemas.microsoft.com/office/powerpoint/2010/main" val="163862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Заключение</a:t>
            </a:r>
            <a:endParaRPr lang="ru-RU" dirty="0"/>
          </a:p>
        </p:txBody>
      </p:sp>
      <p:sp>
        <p:nvSpPr>
          <p:cNvPr id="5" name="Content Placeholder 4"/>
          <p:cNvSpPr>
            <a:spLocks noGrp="1"/>
          </p:cNvSpPr>
          <p:nvPr>
            <p:ph type="body" sz="quarter" idx="10"/>
          </p:nvPr>
        </p:nvSpPr>
        <p:spPr>
          <a:xfrm>
            <a:off x="377953" y="1402082"/>
            <a:ext cx="11151917" cy="4884418"/>
          </a:xfrm>
        </p:spPr>
        <p:txBody>
          <a:bodyPr>
            <a:noAutofit/>
          </a:bodyPr>
          <a:lstStyle/>
          <a:p>
            <a:pPr marL="0" indent="0">
              <a:buNone/>
            </a:pPr>
            <a:r>
              <a:rPr lang="en-US" dirty="0" smtClean="0"/>
              <a:t>ASP.NET</a:t>
            </a:r>
            <a:r>
              <a:rPr lang="ru-RU" dirty="0" smtClean="0"/>
              <a:t> имеет долгую историю</a:t>
            </a:r>
            <a:r>
              <a:rPr lang="en-US" dirty="0" smtClean="0"/>
              <a:t> </a:t>
            </a:r>
            <a:r>
              <a:rPr lang="ru-RU" dirty="0" smtClean="0"/>
              <a:t>и огромную экосистему</a:t>
            </a:r>
            <a:endParaRPr lang="en-US" dirty="0" smtClean="0"/>
          </a:p>
          <a:p>
            <a:pPr marL="0" indent="0">
              <a:lnSpc>
                <a:spcPct val="150000"/>
              </a:lnSpc>
              <a:buNone/>
            </a:pPr>
            <a:r>
              <a:rPr lang="ru-RU" dirty="0" smtClean="0"/>
              <a:t>Компоненты из коробки на любой вкус, для любых целей</a:t>
            </a:r>
            <a:endParaRPr lang="en-US" dirty="0" smtClean="0"/>
          </a:p>
          <a:p>
            <a:pPr lvl="1"/>
            <a:r>
              <a:rPr lang="en-US" dirty="0" smtClean="0"/>
              <a:t>MVC, </a:t>
            </a:r>
            <a:r>
              <a:rPr lang="en-US" dirty="0" err="1" smtClean="0"/>
              <a:t>WebAPI</a:t>
            </a:r>
            <a:r>
              <a:rPr lang="en-US" dirty="0" smtClean="0"/>
              <a:t>, Web Forms</a:t>
            </a:r>
            <a:r>
              <a:rPr lang="ru-RU" dirty="0" smtClean="0"/>
              <a:t>, </a:t>
            </a:r>
            <a:r>
              <a:rPr lang="en-US" dirty="0" smtClean="0"/>
              <a:t>SignalR, Entity Framework, Identity</a:t>
            </a:r>
          </a:p>
          <a:p>
            <a:pPr marL="0" indent="0">
              <a:lnSpc>
                <a:spcPct val="150000"/>
              </a:lnSpc>
              <a:buNone/>
            </a:pPr>
            <a:r>
              <a:rPr lang="ru-RU" dirty="0" smtClean="0"/>
              <a:t>Разрабатывать на </a:t>
            </a:r>
            <a:r>
              <a:rPr lang="en-US" dirty="0" smtClean="0"/>
              <a:t>ASP.NET</a:t>
            </a:r>
            <a:r>
              <a:rPr lang="ru-RU" dirty="0" smtClean="0"/>
              <a:t> можно где угодно</a:t>
            </a:r>
            <a:endParaRPr lang="en-US" dirty="0" smtClean="0"/>
          </a:p>
          <a:p>
            <a:pPr lvl="1"/>
            <a:r>
              <a:rPr lang="en-US" dirty="0" smtClean="0"/>
              <a:t>Windows, OSX, Linux</a:t>
            </a:r>
          </a:p>
          <a:p>
            <a:pPr lvl="1"/>
            <a:r>
              <a:rPr lang="en-US" dirty="0" smtClean="0"/>
              <a:t>Visual Studio, Sublime</a:t>
            </a:r>
          </a:p>
          <a:p>
            <a:pPr marL="0" indent="0">
              <a:lnSpc>
                <a:spcPct val="150000"/>
              </a:lnSpc>
              <a:buNone/>
            </a:pPr>
            <a:r>
              <a:rPr lang="ru-RU" dirty="0" smtClean="0"/>
              <a:t>Веб-приложения </a:t>
            </a:r>
            <a:r>
              <a:rPr lang="en-US" dirty="0" smtClean="0"/>
              <a:t>ASP.NET </a:t>
            </a:r>
            <a:r>
              <a:rPr lang="ru-RU" dirty="0" smtClean="0"/>
              <a:t>можно размещать куда угодно</a:t>
            </a:r>
          </a:p>
          <a:p>
            <a:pPr lvl="1"/>
            <a:r>
              <a:rPr lang="ru-RU" dirty="0" smtClean="0"/>
              <a:t>Локальное, облачное, </a:t>
            </a:r>
            <a:r>
              <a:rPr lang="ru-RU" dirty="0"/>
              <a:t>м</a:t>
            </a:r>
            <a:r>
              <a:rPr lang="ru-RU" dirty="0" smtClean="0"/>
              <a:t>обильный </a:t>
            </a:r>
            <a:r>
              <a:rPr lang="ru-RU" dirty="0" err="1" smtClean="0"/>
              <a:t>бэкенд</a:t>
            </a:r>
            <a:endParaRPr lang="ru-RU" dirty="0" smtClean="0"/>
          </a:p>
          <a:p>
            <a:pPr lvl="1"/>
            <a:r>
              <a:rPr lang="en-US" dirty="0" smtClean="0"/>
              <a:t>Linux</a:t>
            </a:r>
            <a:r>
              <a:rPr lang="ru-RU" dirty="0" smtClean="0"/>
              <a:t>, контейнеры </a:t>
            </a:r>
            <a:r>
              <a:rPr lang="en-US" dirty="0" err="1" smtClean="0"/>
              <a:t>Docker</a:t>
            </a:r>
            <a:r>
              <a:rPr lang="en-US" dirty="0" smtClean="0"/>
              <a:t>, </a:t>
            </a:r>
            <a:r>
              <a:rPr lang="ru-RU" dirty="0" smtClean="0"/>
              <a:t>устройства</a:t>
            </a:r>
          </a:p>
        </p:txBody>
      </p:sp>
    </p:spTree>
    <p:extLst>
      <p:ext uri="{BB962C8B-B14F-4D97-AF65-F5344CB8AC3E}">
        <p14:creationId xmlns:p14="http://schemas.microsoft.com/office/powerpoint/2010/main" val="1308093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4400" dirty="0" smtClean="0"/>
              <a:t>Ваши </a:t>
            </a:r>
            <a:r>
              <a:rPr lang="ru-RU" sz="4400" dirty="0"/>
              <a:t>вопросы</a:t>
            </a:r>
            <a:endParaRPr lang="en-US" sz="4400" dirty="0"/>
          </a:p>
        </p:txBody>
      </p:sp>
      <p:sp>
        <p:nvSpPr>
          <p:cNvPr id="5" name="Текст 4"/>
          <p:cNvSpPr>
            <a:spLocks noGrp="1"/>
          </p:cNvSpPr>
          <p:nvPr>
            <p:ph type="body" sz="quarter" idx="10"/>
          </p:nvPr>
        </p:nvSpPr>
        <p:spPr/>
        <p:txBody>
          <a:bodyPr/>
          <a:lstStyle/>
          <a:p>
            <a:r>
              <a:rPr lang="ru-RU" sz="3600" dirty="0" err="1" smtClean="0"/>
              <a:t>Краковецкий</a:t>
            </a:r>
            <a:r>
              <a:rPr lang="ru-RU" sz="3600" dirty="0" smtClean="0"/>
              <a:t> Александр</a:t>
            </a:r>
            <a:endParaRPr lang="en-US" sz="3600" dirty="0"/>
          </a:p>
          <a:p>
            <a:r>
              <a:rPr lang="en-US" dirty="0" smtClean="0">
                <a:solidFill>
                  <a:schemeClr val="tx1"/>
                </a:solidFill>
              </a:rPr>
              <a:t>CEO, DevRain Solutions</a:t>
            </a:r>
            <a:r>
              <a:rPr lang="en-US" sz="2800" dirty="0">
                <a:latin typeface="+mn-lt"/>
              </a:rPr>
              <a:t/>
            </a:r>
            <a:br>
              <a:rPr lang="en-US" sz="2800" dirty="0">
                <a:latin typeface="+mn-lt"/>
              </a:rPr>
            </a:br>
            <a:r>
              <a:rPr lang="en-US" sz="2800" dirty="0" smtClean="0">
                <a:latin typeface="+mn-lt"/>
                <a:hlinkClick r:id="rId2"/>
              </a:rPr>
              <a:t>alex.krakovetskiy@devrain.com</a:t>
            </a:r>
            <a:r>
              <a:rPr lang="en-US" sz="2800" dirty="0" smtClean="0">
                <a:latin typeface="+mn-lt"/>
              </a:rPr>
              <a:t> </a:t>
            </a:r>
            <a:br>
              <a:rPr lang="en-US" sz="2800" dirty="0" smtClean="0">
                <a:latin typeface="+mn-lt"/>
              </a:rPr>
            </a:br>
            <a:r>
              <a:rPr lang="ru-RU" sz="2800" dirty="0" smtClean="0">
                <a:latin typeface="+mn-lt"/>
              </a:rPr>
              <a:t/>
            </a:r>
            <a:br>
              <a:rPr lang="ru-RU" sz="2800" dirty="0" smtClean="0">
                <a:latin typeface="+mn-lt"/>
              </a:rPr>
            </a:br>
            <a:r>
              <a:rPr lang="en-US" sz="2800" dirty="0" smtClean="0">
                <a:latin typeface="+mn-lt"/>
              </a:rPr>
              <a:t>@</a:t>
            </a:r>
            <a:r>
              <a:rPr lang="en-US" sz="2800" dirty="0" err="1" smtClean="0">
                <a:latin typeface="+mn-lt"/>
              </a:rPr>
              <a:t>msugvnua</a:t>
            </a:r>
            <a:r>
              <a:rPr lang="en-US" sz="2800" dirty="0">
                <a:latin typeface="+mn-lt"/>
              </a:rPr>
              <a:t/>
            </a:r>
            <a:br>
              <a:rPr lang="en-US" sz="2800" dirty="0">
                <a:latin typeface="+mn-lt"/>
              </a:rPr>
            </a:br>
            <a:r>
              <a:rPr lang="en-US" sz="2800" dirty="0" smtClean="0">
                <a:hlinkClick r:id="rId3"/>
              </a:rPr>
              <a:t>http://</a:t>
            </a:r>
            <a:r>
              <a:rPr lang="en-US" dirty="0" smtClean="0">
                <a:hlinkClick r:id="rId3"/>
              </a:rPr>
              <a:t>facebook.com/alex.krakovetskiy</a:t>
            </a:r>
            <a:r>
              <a:rPr lang="en-US" dirty="0"/>
              <a:t/>
            </a:r>
            <a:br>
              <a:rPr lang="en-US" dirty="0"/>
            </a:br>
            <a:r>
              <a:rPr lang="en-US" dirty="0" smtClean="0">
                <a:hlinkClick r:id="rId4"/>
              </a:rPr>
              <a:t>http://appclub.im</a:t>
            </a:r>
            <a:endParaRPr lang="en-US" dirty="0"/>
          </a:p>
          <a:p>
            <a:endParaRPr lang="en-US" sz="1100" u="sng" dirty="0" smtClean="0">
              <a:latin typeface="+mn-lt"/>
            </a:endParaRPr>
          </a:p>
        </p:txBody>
      </p:sp>
      <p:pic>
        <p:nvPicPr>
          <p:cNvPr id="1026" name="Picture 2" descr="https://scontent-arn2-1.xx.fbcdn.net/hphotos-frc3/v/t1.0-9/579355_400335379989595_1880358325_n.jpg?oh=aeb4ef7c775c5593168668a8e5e1263f&amp;oe=562C48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4775" y="1585882"/>
            <a:ext cx="263751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49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dirty="0" smtClean="0"/>
              <a:t>ASP.NET 5</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907" y="0"/>
            <a:ext cx="7248293" cy="6858000"/>
          </a:xfrm>
          <a:prstGeom prst="rect">
            <a:avLst/>
          </a:prstGeom>
        </p:spPr>
      </p:pic>
    </p:spTree>
    <p:extLst>
      <p:ext uri="{BB962C8B-B14F-4D97-AF65-F5344CB8AC3E}">
        <p14:creationId xmlns:p14="http://schemas.microsoft.com/office/powerpoint/2010/main" val="2521372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300" y="280419"/>
            <a:ext cx="4483100" cy="4241702"/>
          </a:xfrm>
          <a:prstGeom prst="rect">
            <a:avLst/>
          </a:prstGeom>
        </p:spPr>
      </p:pic>
      <p:sp>
        <p:nvSpPr>
          <p:cNvPr id="2" name="Title 1"/>
          <p:cNvSpPr>
            <a:spLocks noGrp="1"/>
          </p:cNvSpPr>
          <p:nvPr>
            <p:ph type="title"/>
          </p:nvPr>
        </p:nvSpPr>
        <p:spPr/>
        <p:txBody>
          <a:bodyPr>
            <a:noAutofit/>
          </a:bodyPr>
          <a:lstStyle/>
          <a:p>
            <a:r>
              <a:rPr lang="en-US" dirty="0" smtClean="0"/>
              <a:t>ASP.NET 5</a:t>
            </a:r>
            <a:endParaRPr lang="ru-RU" dirty="0"/>
          </a:p>
        </p:txBody>
      </p:sp>
      <p:sp>
        <p:nvSpPr>
          <p:cNvPr id="3" name="Content Placeholder 2"/>
          <p:cNvSpPr>
            <a:spLocks noGrp="1"/>
          </p:cNvSpPr>
          <p:nvPr>
            <p:ph type="body" sz="quarter" idx="10"/>
          </p:nvPr>
        </p:nvSpPr>
        <p:spPr>
          <a:xfrm>
            <a:off x="377953" y="1402082"/>
            <a:ext cx="11151917" cy="4986018"/>
          </a:xfrm>
        </p:spPr>
        <p:txBody>
          <a:bodyPr>
            <a:normAutofit fontScale="77500" lnSpcReduction="20000"/>
          </a:bodyPr>
          <a:lstStyle/>
          <a:p>
            <a:pPr marL="0" indent="0">
              <a:buNone/>
            </a:pPr>
            <a:r>
              <a:rPr lang="ru-RU" sz="3600" dirty="0" smtClean="0">
                <a:solidFill>
                  <a:schemeClr val="tx1"/>
                </a:solidFill>
                <a:latin typeface="+mj-lt"/>
              </a:rPr>
              <a:t>Новая среда исполнения</a:t>
            </a:r>
            <a:r>
              <a:rPr lang="en-US" sz="3600" dirty="0" smtClean="0">
                <a:solidFill>
                  <a:schemeClr val="tx1"/>
                </a:solidFill>
                <a:latin typeface="+mj-lt"/>
              </a:rPr>
              <a:t> (Project K)</a:t>
            </a:r>
          </a:p>
          <a:p>
            <a:pPr marL="0" indent="0">
              <a:lnSpc>
                <a:spcPct val="170000"/>
              </a:lnSpc>
              <a:buNone/>
            </a:pPr>
            <a:r>
              <a:rPr lang="en-US" dirty="0" smtClean="0"/>
              <a:t>K Runtime Environment (KRE)</a:t>
            </a:r>
            <a:endParaRPr lang="ru-RU" dirty="0" smtClean="0"/>
          </a:p>
          <a:p>
            <a:pPr marL="457200" lvl="1" indent="0">
              <a:buNone/>
            </a:pPr>
            <a:r>
              <a:rPr lang="ru-RU" dirty="0"/>
              <a:t>с</a:t>
            </a:r>
            <a:r>
              <a:rPr lang="ru-RU" dirty="0" smtClean="0"/>
              <a:t>реда исполнения, компиляция, </a:t>
            </a:r>
            <a:r>
              <a:rPr lang="en-US" dirty="0" smtClean="0"/>
              <a:t>SDK, CLR-</a:t>
            </a:r>
            <a:r>
              <a:rPr lang="ru-RU" dirty="0" smtClean="0"/>
              <a:t>хост</a:t>
            </a:r>
            <a:r>
              <a:rPr lang="en-US" dirty="0" smtClean="0"/>
              <a:t/>
            </a:r>
            <a:br>
              <a:rPr lang="en-US" dirty="0" smtClean="0"/>
            </a:br>
            <a:endParaRPr lang="en-US" dirty="0" smtClean="0"/>
          </a:p>
          <a:p>
            <a:pPr marL="0" indent="0">
              <a:buNone/>
            </a:pPr>
            <a:r>
              <a:rPr lang="en-US" dirty="0" smtClean="0"/>
              <a:t>K Version Manager (KVM)</a:t>
            </a:r>
            <a:endParaRPr lang="ru-RU" dirty="0" smtClean="0"/>
          </a:p>
          <a:p>
            <a:pPr marL="457200" lvl="1" indent="0">
              <a:buNone/>
            </a:pPr>
            <a:r>
              <a:rPr lang="ru-RU" dirty="0"/>
              <a:t>о</a:t>
            </a:r>
            <a:r>
              <a:rPr lang="ru-RU" dirty="0" smtClean="0"/>
              <a:t>бновление и установка различных версий </a:t>
            </a:r>
            <a:r>
              <a:rPr lang="en-US" dirty="0" smtClean="0"/>
              <a:t>KRE</a:t>
            </a:r>
            <a:br>
              <a:rPr lang="en-US" dirty="0" smtClean="0"/>
            </a:br>
            <a:endParaRPr lang="en-US" dirty="0" smtClean="0"/>
          </a:p>
          <a:p>
            <a:pPr marL="0" indent="0">
              <a:buNone/>
            </a:pPr>
            <a:r>
              <a:rPr lang="en-US" dirty="0" smtClean="0"/>
              <a:t>K Package Manager (KPM)</a:t>
            </a:r>
          </a:p>
          <a:p>
            <a:pPr marL="457200" lvl="1" indent="0">
              <a:buNone/>
            </a:pPr>
            <a:r>
              <a:rPr lang="ru-RU" dirty="0" smtClean="0"/>
              <a:t>пакетный менеджер, например, </a:t>
            </a:r>
            <a:r>
              <a:rPr lang="en-US" dirty="0" smtClean="0"/>
              <a:t>NuGet</a:t>
            </a:r>
            <a:br>
              <a:rPr lang="en-US" dirty="0" smtClean="0"/>
            </a:br>
            <a:endParaRPr lang="en-US" dirty="0" smtClean="0"/>
          </a:p>
          <a:p>
            <a:pPr marL="0" indent="0">
              <a:buNone/>
            </a:pPr>
            <a:r>
              <a:rPr lang="en-US" dirty="0" smtClean="0"/>
              <a:t>K Language Runtime (KLR)</a:t>
            </a:r>
          </a:p>
          <a:p>
            <a:pPr marL="457200" lvl="1" indent="0">
              <a:buNone/>
            </a:pPr>
            <a:r>
              <a:rPr lang="en-US" dirty="0" smtClean="0"/>
              <a:t>self-hosting </a:t>
            </a:r>
            <a:r>
              <a:rPr lang="ru-RU" dirty="0" smtClean="0"/>
              <a:t>во время разработки, сборка и запуск проектов</a:t>
            </a:r>
            <a:endParaRPr lang="en-US" dirty="0" smtClean="0"/>
          </a:p>
          <a:p>
            <a:endParaRPr lang="en-US" dirty="0"/>
          </a:p>
          <a:p>
            <a:pPr marL="0" indent="0">
              <a:buNone/>
            </a:pPr>
            <a:r>
              <a:rPr lang="ru-RU" sz="3600" dirty="0" smtClean="0">
                <a:solidFill>
                  <a:schemeClr val="tx1"/>
                </a:solidFill>
                <a:latin typeface="+mj-lt"/>
              </a:rPr>
              <a:t>Командная строка</a:t>
            </a:r>
            <a:r>
              <a:rPr lang="en-US" sz="3600" dirty="0" smtClean="0">
                <a:solidFill>
                  <a:schemeClr val="tx1"/>
                </a:solidFill>
                <a:latin typeface="+mj-lt"/>
              </a:rPr>
              <a:t> (K Command)</a:t>
            </a:r>
          </a:p>
          <a:p>
            <a:pPr marL="0" indent="0">
              <a:buNone/>
            </a:pPr>
            <a:r>
              <a:rPr lang="en-US" sz="2400" i="1" dirty="0" smtClean="0">
                <a:latin typeface="+mj-lt"/>
              </a:rPr>
              <a:t>&gt; k </a:t>
            </a:r>
            <a:r>
              <a:rPr lang="en-US" sz="2400" i="1" dirty="0">
                <a:latin typeface="+mj-lt"/>
              </a:rPr>
              <a:t>gen controller -m Person -dc </a:t>
            </a:r>
            <a:r>
              <a:rPr lang="en-US" sz="2400" i="1" dirty="0" err="1" smtClean="0">
                <a:latin typeface="+mj-lt"/>
              </a:rPr>
              <a:t>PersonContext</a:t>
            </a:r>
            <a:endParaRPr lang="en-US" sz="2400" i="1" dirty="0" smtClean="0">
              <a:latin typeface="+mj-lt"/>
            </a:endParaRPr>
          </a:p>
        </p:txBody>
      </p:sp>
    </p:spTree>
    <p:extLst>
      <p:ext uri="{BB962C8B-B14F-4D97-AF65-F5344CB8AC3E}">
        <p14:creationId xmlns:p14="http://schemas.microsoft.com/office/powerpoint/2010/main" val="704093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ASP.NET 5</a:t>
            </a:r>
            <a:endParaRPr lang="ru-RU" dirty="0"/>
          </a:p>
        </p:txBody>
      </p:sp>
      <p:sp>
        <p:nvSpPr>
          <p:cNvPr id="3" name="Content Placeholder 2"/>
          <p:cNvSpPr>
            <a:spLocks noGrp="1"/>
          </p:cNvSpPr>
          <p:nvPr>
            <p:ph type="body" sz="quarter" idx="10"/>
          </p:nvPr>
        </p:nvSpPr>
        <p:spPr>
          <a:xfrm>
            <a:off x="377953" y="1402082"/>
            <a:ext cx="11151917" cy="5158985"/>
          </a:xfrm>
        </p:spPr>
        <p:txBody>
          <a:bodyPr>
            <a:normAutofit lnSpcReduction="10000"/>
          </a:bodyPr>
          <a:lstStyle/>
          <a:p>
            <a:pPr marL="0" indent="0">
              <a:buNone/>
            </a:pPr>
            <a:r>
              <a:rPr lang="ru-RU" sz="3600" dirty="0" smtClean="0">
                <a:solidFill>
                  <a:schemeClr val="tx1"/>
                </a:solidFill>
                <a:latin typeface="+mj-lt"/>
              </a:rPr>
              <a:t>Новая среда исполнения</a:t>
            </a:r>
            <a:endParaRPr lang="en-US" sz="3600" dirty="0" smtClean="0">
              <a:solidFill>
                <a:schemeClr val="tx1"/>
              </a:solidFill>
              <a:latin typeface="+mj-lt"/>
            </a:endParaRPr>
          </a:p>
          <a:p>
            <a:pPr marL="0" indent="0">
              <a:buNone/>
            </a:pPr>
            <a:r>
              <a:rPr lang="en-US" dirty="0" smtClean="0"/>
              <a:t>Full .NET CLR</a:t>
            </a:r>
            <a:br>
              <a:rPr lang="en-US" dirty="0" smtClean="0"/>
            </a:br>
            <a:r>
              <a:rPr lang="ru-RU" sz="1700" dirty="0" smtClean="0">
                <a:solidFill>
                  <a:schemeClr val="tx1"/>
                </a:solidFill>
              </a:rPr>
              <a:t>полная версия, совместимость</a:t>
            </a:r>
            <a:endParaRPr lang="en-US" sz="1700" dirty="0" smtClean="0">
              <a:solidFill>
                <a:schemeClr val="tx1"/>
              </a:solidFill>
            </a:endParaRPr>
          </a:p>
          <a:p>
            <a:pPr marL="0" indent="0">
              <a:buNone/>
            </a:pPr>
            <a:r>
              <a:rPr lang="en-US" dirty="0" smtClean="0"/>
              <a:t>Core CLR </a:t>
            </a:r>
            <a:r>
              <a:rPr lang="ru-RU" dirty="0" smtClean="0"/>
              <a:t/>
            </a:r>
            <a:br>
              <a:rPr lang="ru-RU" dirty="0" smtClean="0"/>
            </a:br>
            <a:r>
              <a:rPr lang="ru-RU" sz="1700" dirty="0" smtClean="0">
                <a:solidFill>
                  <a:schemeClr val="tx1"/>
                </a:solidFill>
              </a:rPr>
              <a:t>оптимизировано для облака</a:t>
            </a:r>
          </a:p>
          <a:p>
            <a:pPr marL="0" indent="0">
              <a:buNone/>
            </a:pPr>
            <a:r>
              <a:rPr lang="en-US" dirty="0" smtClean="0"/>
              <a:t>Cross-platform CLR</a:t>
            </a:r>
            <a:r>
              <a:rPr lang="ru-RU" dirty="0" smtClean="0"/>
              <a:t/>
            </a:r>
            <a:br>
              <a:rPr lang="ru-RU" dirty="0" smtClean="0"/>
            </a:br>
            <a:r>
              <a:rPr lang="en-US" sz="1700" dirty="0">
                <a:solidFill>
                  <a:schemeClr val="tx1"/>
                </a:solidFill>
              </a:rPr>
              <a:t>Windows, Linux, OS </a:t>
            </a:r>
            <a:r>
              <a:rPr lang="en-US" sz="1700" dirty="0" smtClean="0">
                <a:solidFill>
                  <a:schemeClr val="tx1"/>
                </a:solidFill>
              </a:rPr>
              <a:t>X</a:t>
            </a:r>
            <a:endParaRPr lang="ru-RU" sz="1700" dirty="0" smtClean="0">
              <a:solidFill>
                <a:schemeClr val="tx1"/>
              </a:solidFill>
            </a:endParaRPr>
          </a:p>
          <a:p>
            <a:pPr marL="0" indent="0">
              <a:buNone/>
            </a:pPr>
            <a:endParaRPr lang="ru-RU" dirty="0" smtClean="0"/>
          </a:p>
          <a:p>
            <a:pPr marL="0" indent="0">
              <a:buNone/>
            </a:pPr>
            <a:r>
              <a:rPr lang="ru-RU" sz="3600" dirty="0" smtClean="0">
                <a:solidFill>
                  <a:schemeClr val="tx1"/>
                </a:solidFill>
                <a:latin typeface="+mj-lt"/>
              </a:rPr>
              <a:t>Хостинг где угодно</a:t>
            </a:r>
          </a:p>
          <a:p>
            <a:pPr marL="0" indent="0">
              <a:buNone/>
            </a:pPr>
            <a:r>
              <a:rPr lang="en-US" dirty="0" smtClean="0"/>
              <a:t>Side by side</a:t>
            </a:r>
            <a:br>
              <a:rPr lang="en-US" dirty="0" smtClean="0"/>
            </a:br>
            <a:r>
              <a:rPr lang="en-US" sz="1700" dirty="0" smtClean="0">
                <a:solidFill>
                  <a:schemeClr val="tx1"/>
                </a:solidFill>
              </a:rPr>
              <a:t>NET Core 5 – </a:t>
            </a:r>
            <a:r>
              <a:rPr lang="ru-RU" sz="1700" dirty="0" smtClean="0">
                <a:solidFill>
                  <a:schemeClr val="tx1"/>
                </a:solidFill>
              </a:rPr>
              <a:t>как пакет </a:t>
            </a:r>
            <a:r>
              <a:rPr lang="en-US" sz="1700" dirty="0" smtClean="0">
                <a:solidFill>
                  <a:schemeClr val="tx1"/>
                </a:solidFill>
              </a:rPr>
              <a:t>NuGet</a:t>
            </a:r>
            <a:endParaRPr lang="ru-RU" sz="1700" dirty="0" smtClean="0">
              <a:solidFill>
                <a:schemeClr val="tx1"/>
              </a:solidFill>
            </a:endParaRPr>
          </a:p>
          <a:p>
            <a:pPr marL="0" indent="0">
              <a:buNone/>
            </a:pPr>
            <a:r>
              <a:rPr lang="ru-RU" dirty="0" err="1" smtClean="0"/>
              <a:t>Селфхостинг</a:t>
            </a:r>
            <a:r>
              <a:rPr lang="en-US" dirty="0" smtClean="0"/>
              <a:t> </a:t>
            </a:r>
            <a:r>
              <a:rPr lang="ru-RU" dirty="0" smtClean="0"/>
              <a:t/>
            </a:r>
            <a:br>
              <a:rPr lang="ru-RU" dirty="0" smtClean="0"/>
            </a:br>
            <a:r>
              <a:rPr lang="ru-RU" sz="1700" dirty="0" smtClean="0">
                <a:solidFill>
                  <a:schemeClr val="tx1"/>
                </a:solidFill>
              </a:rPr>
              <a:t>на любом устройстве</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616" y="365125"/>
            <a:ext cx="4887007" cy="25435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615" y="3043592"/>
            <a:ext cx="4887007" cy="3517475"/>
          </a:xfrm>
          <a:prstGeom prst="rect">
            <a:avLst/>
          </a:prstGeom>
        </p:spPr>
      </p:pic>
    </p:spTree>
    <p:extLst>
      <p:ext uri="{BB962C8B-B14F-4D97-AF65-F5344CB8AC3E}">
        <p14:creationId xmlns:p14="http://schemas.microsoft.com/office/powerpoint/2010/main" val="1696204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WebForms</a:t>
            </a:r>
            <a:endParaRPr lang="ru-RU" dirty="0"/>
          </a:p>
        </p:txBody>
      </p:sp>
      <p:sp>
        <p:nvSpPr>
          <p:cNvPr id="4" name="Text Placeholder 3"/>
          <p:cNvSpPr>
            <a:spLocks noGrp="1"/>
          </p:cNvSpPr>
          <p:nvPr>
            <p:ph type="body" sz="quarter" idx="10"/>
          </p:nvPr>
        </p:nvSpPr>
        <p:spPr/>
        <p:txBody>
          <a:bodyPr/>
          <a:lstStyle/>
          <a:p>
            <a:pPr marL="0" indent="0">
              <a:lnSpc>
                <a:spcPct val="150000"/>
              </a:lnSpc>
              <a:buNone/>
            </a:pPr>
            <a:r>
              <a:rPr lang="ru-RU" sz="4000" dirty="0" smtClean="0"/>
              <a:t>Инвестиции </a:t>
            </a:r>
            <a:r>
              <a:rPr lang="ru-RU" sz="4000" dirty="0"/>
              <a:t>в развитие</a:t>
            </a:r>
          </a:p>
          <a:p>
            <a:pPr marL="0" indent="0">
              <a:lnSpc>
                <a:spcPct val="150000"/>
              </a:lnSpc>
              <a:buNone/>
            </a:pPr>
            <a:r>
              <a:rPr lang="en-US" sz="4000" dirty="0"/>
              <a:t>Web Forms 4.6:</a:t>
            </a:r>
          </a:p>
          <a:p>
            <a:pPr marL="457200" lvl="1" indent="0">
              <a:lnSpc>
                <a:spcPct val="100000"/>
              </a:lnSpc>
              <a:buNone/>
            </a:pPr>
            <a:r>
              <a:rPr lang="en-US" sz="3600" dirty="0"/>
              <a:t>HTTP 2, </a:t>
            </a:r>
            <a:r>
              <a:rPr lang="en-US" sz="3600" dirty="0" err="1"/>
              <a:t>Async</a:t>
            </a:r>
            <a:r>
              <a:rPr lang="en-US" sz="3600" dirty="0"/>
              <a:t> model bindings, </a:t>
            </a:r>
            <a:r>
              <a:rPr lang="en-US" sz="3600" dirty="0" smtClean="0"/>
              <a:t>Roslyn</a:t>
            </a:r>
            <a:endParaRPr lang="ru-RU" sz="3600" dirty="0"/>
          </a:p>
        </p:txBody>
      </p:sp>
    </p:spTree>
    <p:extLst>
      <p:ext uri="{BB962C8B-B14F-4D97-AF65-F5344CB8AC3E}">
        <p14:creationId xmlns:p14="http://schemas.microsoft.com/office/powerpoint/2010/main" val="3160070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4" name="Text Placeholder 3"/>
          <p:cNvSpPr>
            <a:spLocks noGrp="1"/>
          </p:cNvSpPr>
          <p:nvPr>
            <p:ph type="body" sz="quarter" idx="10"/>
          </p:nvPr>
        </p:nvSpPr>
        <p:spPr/>
        <p:txBody>
          <a:bodyPr/>
          <a:lstStyle/>
          <a:p>
            <a:pPr marL="0" indent="0" algn="ctr">
              <a:lnSpc>
                <a:spcPct val="150000"/>
              </a:lnSpc>
              <a:buNone/>
            </a:pPr>
            <a:r>
              <a:rPr lang="en-US" sz="4800" dirty="0" smtClean="0"/>
              <a:t>ASP.NET MVC 6 = </a:t>
            </a:r>
          </a:p>
          <a:p>
            <a:pPr marL="0" indent="0" algn="ctr">
              <a:lnSpc>
                <a:spcPct val="150000"/>
              </a:lnSpc>
              <a:buNone/>
            </a:pPr>
            <a:r>
              <a:rPr lang="en-US" sz="4800" dirty="0" smtClean="0"/>
              <a:t>MVC + Web API + </a:t>
            </a:r>
            <a:r>
              <a:rPr lang="en-US" sz="4800" dirty="0" err="1" smtClean="0"/>
              <a:t>SignalR</a:t>
            </a:r>
            <a:endParaRPr lang="en-US" sz="4800" dirty="0" smtClean="0"/>
          </a:p>
          <a:p>
            <a:pPr marL="0" indent="0" algn="ctr">
              <a:lnSpc>
                <a:spcPct val="150000"/>
              </a:lnSpc>
              <a:buNone/>
            </a:pPr>
            <a:r>
              <a:rPr lang="en-US" sz="3600" dirty="0" smtClean="0">
                <a:solidFill>
                  <a:schemeClr val="tx1"/>
                </a:solidFill>
              </a:rPr>
              <a:t>(</a:t>
            </a:r>
            <a:r>
              <a:rPr lang="ru-RU" sz="3600" dirty="0" smtClean="0">
                <a:solidFill>
                  <a:schemeClr val="tx1"/>
                </a:solidFill>
              </a:rPr>
              <a:t>переход от </a:t>
            </a:r>
            <a:r>
              <a:rPr lang="ru-RU" sz="3600" dirty="0" err="1" smtClean="0">
                <a:solidFill>
                  <a:schemeClr val="tx1"/>
                </a:solidFill>
              </a:rPr>
              <a:t>фреймворков</a:t>
            </a:r>
            <a:r>
              <a:rPr lang="ru-RU" sz="3600" dirty="0" smtClean="0">
                <a:solidFill>
                  <a:schemeClr val="tx1"/>
                </a:solidFill>
              </a:rPr>
              <a:t> к зависимостям)</a:t>
            </a:r>
            <a:endParaRPr lang="ru-RU" sz="4800" dirty="0" smtClean="0">
              <a:solidFill>
                <a:schemeClr val="tx1"/>
              </a:solidFill>
            </a:endParaRPr>
          </a:p>
        </p:txBody>
      </p:sp>
    </p:spTree>
    <p:extLst>
      <p:ext uri="{BB962C8B-B14F-4D97-AF65-F5344CB8AC3E}">
        <p14:creationId xmlns:p14="http://schemas.microsoft.com/office/powerpoint/2010/main" val="308202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поменялось в </a:t>
            </a:r>
            <a:r>
              <a:rPr lang="en-US" dirty="0" smtClean="0"/>
              <a:t>ASP.NET MVC 6?</a:t>
            </a:r>
            <a:endParaRPr lang="ru-RU" dirty="0"/>
          </a:p>
        </p:txBody>
      </p:sp>
      <p:sp>
        <p:nvSpPr>
          <p:cNvPr id="4" name="Text Placeholder 3"/>
          <p:cNvSpPr>
            <a:spLocks noGrp="1"/>
          </p:cNvSpPr>
          <p:nvPr>
            <p:ph type="body" sz="quarter" idx="10"/>
          </p:nvPr>
        </p:nvSpPr>
        <p:spPr>
          <a:xfrm>
            <a:off x="377953" y="1402082"/>
            <a:ext cx="11151917" cy="3365450"/>
          </a:xfrm>
        </p:spPr>
        <p:txBody>
          <a:bodyPr/>
          <a:lstStyle/>
          <a:p>
            <a:pPr marL="742950" indent="-742950">
              <a:lnSpc>
                <a:spcPct val="150000"/>
              </a:lnSpc>
              <a:buFont typeface="+mj-lt"/>
              <a:buAutoNum type="arabicPeriod"/>
            </a:pPr>
            <a:r>
              <a:rPr lang="ru-RU" dirty="0" smtClean="0">
                <a:solidFill>
                  <a:schemeClr val="tx1"/>
                </a:solidFill>
              </a:rPr>
              <a:t>Пакеты вместо сборок. </a:t>
            </a:r>
          </a:p>
          <a:p>
            <a:pPr marL="742950" indent="-742950">
              <a:lnSpc>
                <a:spcPct val="150000"/>
              </a:lnSpc>
              <a:buFont typeface="+mj-lt"/>
              <a:buAutoNum type="arabicPeriod"/>
            </a:pPr>
            <a:r>
              <a:rPr lang="ru-RU" dirty="0" smtClean="0">
                <a:solidFill>
                  <a:schemeClr val="tx1"/>
                </a:solidFill>
              </a:rPr>
              <a:t>Нет привязки к </a:t>
            </a:r>
            <a:r>
              <a:rPr lang="en-US" dirty="0" smtClean="0">
                <a:solidFill>
                  <a:schemeClr val="tx1"/>
                </a:solidFill>
              </a:rPr>
              <a:t>System.Web.dll</a:t>
            </a:r>
            <a:r>
              <a:rPr lang="ru-RU" dirty="0" smtClean="0">
                <a:solidFill>
                  <a:schemeClr val="tx1"/>
                </a:solidFill>
              </a:rPr>
              <a:t>.</a:t>
            </a:r>
          </a:p>
          <a:p>
            <a:pPr marL="742950" indent="-742950">
              <a:lnSpc>
                <a:spcPct val="150000"/>
              </a:lnSpc>
              <a:buFont typeface="+mj-lt"/>
              <a:buAutoNum type="arabicPeriod"/>
            </a:pPr>
            <a:r>
              <a:rPr lang="ru-RU" dirty="0" smtClean="0">
                <a:solidFill>
                  <a:schemeClr val="tx1"/>
                </a:solidFill>
              </a:rPr>
              <a:t>Нет папок </a:t>
            </a:r>
            <a:r>
              <a:rPr lang="en-US" dirty="0" smtClean="0">
                <a:solidFill>
                  <a:schemeClr val="tx1"/>
                </a:solidFill>
              </a:rPr>
              <a:t>bin/obj.</a:t>
            </a:r>
            <a:endParaRPr lang="ru-RU" dirty="0" smtClean="0">
              <a:solidFill>
                <a:schemeClr val="tx1"/>
              </a:solidFill>
            </a:endParaRPr>
          </a:p>
          <a:p>
            <a:pPr marL="742950" indent="-742950">
              <a:lnSpc>
                <a:spcPct val="150000"/>
              </a:lnSpc>
              <a:buFont typeface="+mj-lt"/>
              <a:buAutoNum type="arabicPeriod"/>
            </a:pPr>
            <a:r>
              <a:rPr lang="ru-RU" dirty="0" smtClean="0">
                <a:solidFill>
                  <a:schemeClr val="tx1"/>
                </a:solidFill>
              </a:rPr>
              <a:t>Нет </a:t>
            </a:r>
            <a:r>
              <a:rPr lang="en-US" dirty="0" err="1" smtClean="0">
                <a:solidFill>
                  <a:schemeClr val="tx1"/>
                </a:solidFill>
              </a:rPr>
              <a:t>web.config</a:t>
            </a:r>
            <a:r>
              <a:rPr lang="ru-RU" dirty="0" smtClean="0">
                <a:solidFill>
                  <a:schemeClr val="tx1"/>
                </a:solidFill>
              </a:rPr>
              <a:t>.</a:t>
            </a:r>
          </a:p>
          <a:p>
            <a:pPr marL="742950" indent="-742950">
              <a:lnSpc>
                <a:spcPct val="150000"/>
              </a:lnSpc>
              <a:buFont typeface="+mj-lt"/>
              <a:buAutoNum type="arabicPeriod"/>
            </a:pPr>
            <a:r>
              <a:rPr lang="ru-RU" dirty="0" smtClean="0">
                <a:solidFill>
                  <a:schemeClr val="tx1"/>
                </a:solidFill>
              </a:rPr>
              <a:t>Модульная архитектура. Загружается только то, что реально нужно приложению.</a:t>
            </a:r>
          </a:p>
          <a:p>
            <a:pPr marL="742950" indent="-742950">
              <a:lnSpc>
                <a:spcPct val="100000"/>
              </a:lnSpc>
              <a:buFont typeface="+mj-lt"/>
              <a:buAutoNum type="arabicPeriod"/>
            </a:pPr>
            <a:endParaRPr lang="ru-RU" dirty="0" smtClean="0">
              <a:solidFill>
                <a:schemeClr val="tx1"/>
              </a:solidFill>
            </a:endParaRPr>
          </a:p>
          <a:p>
            <a:pPr marL="742950" indent="-742950">
              <a:lnSpc>
                <a:spcPct val="150000"/>
              </a:lnSpc>
              <a:buFont typeface="+mj-lt"/>
              <a:buAutoNum type="arabicPeriod"/>
            </a:pPr>
            <a:endParaRPr lang="ru-RU" sz="2400" dirty="0">
              <a:solidFill>
                <a:schemeClr val="tx1"/>
              </a:solidFill>
            </a:endParaRPr>
          </a:p>
        </p:txBody>
      </p:sp>
    </p:spTree>
    <p:extLst>
      <p:ext uri="{BB962C8B-B14F-4D97-AF65-F5344CB8AC3E}">
        <p14:creationId xmlns:p14="http://schemas.microsoft.com/office/powerpoint/2010/main" val="4244693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S RoadShow">
      <a:dk1>
        <a:srgbClr val="4F525F"/>
      </a:dk1>
      <a:lt1>
        <a:sysClr val="window" lastClr="FFFFFF"/>
      </a:lt1>
      <a:dk2>
        <a:srgbClr val="5DAB47"/>
      </a:dk2>
      <a:lt2>
        <a:srgbClr val="FFFFFF"/>
      </a:lt2>
      <a:accent1>
        <a:srgbClr val="FFD200"/>
      </a:accent1>
      <a:accent2>
        <a:srgbClr val="FF7E00"/>
      </a:accent2>
      <a:accent3>
        <a:srgbClr val="FFA200"/>
      </a:accent3>
      <a:accent4>
        <a:srgbClr val="B77DEF"/>
      </a:accent4>
      <a:accent5>
        <a:srgbClr val="AFF1FF"/>
      </a:accent5>
      <a:accent6>
        <a:srgbClr val="6C6E78"/>
      </a:accent6>
      <a:hlink>
        <a:srgbClr val="1B5CA9"/>
      </a:hlink>
      <a:folHlink>
        <a:srgbClr val="61625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5854</TotalTime>
  <Words>1119</Words>
  <Application>Microsoft Office PowerPoint</Application>
  <PresentationFormat>Widescreen</PresentationFormat>
  <Paragraphs>265</Paragraphs>
  <Slides>39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Open Sans</vt:lpstr>
      <vt:lpstr>Segoe Semibold</vt:lpstr>
      <vt:lpstr>Segoe UI</vt:lpstr>
      <vt:lpstr>Segoe UI Light</vt:lpstr>
      <vt:lpstr>Wingdings</vt:lpstr>
      <vt:lpstr>1_Office Theme</vt:lpstr>
      <vt:lpstr>ASP.NET 5 и новые инструменты для веб-разработчиков  Краковецкий Александр CEO, DevRain Solutions К.т.н., Microsoft MVP, Microsoft Regional Director  </vt:lpstr>
      <vt:lpstr>.NET 2015</vt:lpstr>
      <vt:lpstr>ASP.NET Open Source</vt:lpstr>
      <vt:lpstr>ASP.NET 5</vt:lpstr>
      <vt:lpstr>ASP.NET 5</vt:lpstr>
      <vt:lpstr>ASP.NET 5</vt:lpstr>
      <vt:lpstr>WebForms</vt:lpstr>
      <vt:lpstr>PowerPoint Presentation</vt:lpstr>
      <vt:lpstr>Что поменялось в ASP.NET MVC 6?</vt:lpstr>
      <vt:lpstr>Структура шаблона веб-проекта</vt:lpstr>
      <vt:lpstr>Конфигурация проекта</vt:lpstr>
      <vt:lpstr>ASP.NET MVC 6</vt:lpstr>
      <vt:lpstr>ASP.NET MVC 6 &amp; TagHelpers</vt:lpstr>
      <vt:lpstr>Dependency Injection</vt:lpstr>
      <vt:lpstr>ASP.NET Identity</vt:lpstr>
      <vt:lpstr>Entity Framework 7.0 ORM</vt:lpstr>
      <vt:lpstr>Динамическая разработка</vt:lpstr>
      <vt:lpstr>Bower, Grunt, Gulp</vt:lpstr>
      <vt:lpstr>NuGet / xUnit</vt:lpstr>
      <vt:lpstr>Глубокая поддержка HTML5/JS</vt:lpstr>
      <vt:lpstr>Редактор JSON</vt:lpstr>
      <vt:lpstr>Browser Link</vt:lpstr>
      <vt:lpstr>PowerPoint Presentation</vt:lpstr>
      <vt:lpstr>Конфигурация приложения в Azure</vt:lpstr>
      <vt:lpstr>Конфигурация приложения в Azure</vt:lpstr>
      <vt:lpstr>Размещение ASP.NET локально</vt:lpstr>
      <vt:lpstr>Размещение ASP.NET в облаке</vt:lpstr>
      <vt:lpstr>ASP.NET в облаке за 5 шагов и 2 минуты</vt:lpstr>
      <vt:lpstr>ASP.NET как мобильный бэкенд</vt:lpstr>
      <vt:lpstr>PowerPoint Presentation</vt:lpstr>
      <vt:lpstr>Open Web Interface for .NET</vt:lpstr>
      <vt:lpstr>ASP.NET на OSX и Linux</vt:lpstr>
      <vt:lpstr>ASP.NET и Sublime</vt:lpstr>
      <vt:lpstr>OmniSharp – кросс-платформенные инструменты .NET</vt:lpstr>
      <vt:lpstr>Размещение ASP.NET в Linux </vt:lpstr>
      <vt:lpstr>Размещение ASP.NET в Docker </vt:lpstr>
      <vt:lpstr>Размещение ASP.NET на Raspberry PI</vt:lpstr>
      <vt:lpstr>Заключение</vt:lpstr>
      <vt:lpstr>Ваши вопросы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Новый ASP.NET</dc:title>
  <dc:creator>Vladimir Yunev</dc:creator>
  <cp:lastModifiedBy>Oleksandr Krakovetskiy</cp:lastModifiedBy>
  <cp:revision>149</cp:revision>
  <dcterms:created xsi:type="dcterms:W3CDTF">2015-03-10T11:44:45Z</dcterms:created>
  <dcterms:modified xsi:type="dcterms:W3CDTF">2015-07-04T18:53:24Z</dcterms:modified>
</cp:coreProperties>
</file>