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0" r:id="rId2"/>
  </p:sldMasterIdLst>
  <p:sldIdLst>
    <p:sldId id="266" r:id="rId3"/>
    <p:sldId id="299" r:id="rId4"/>
    <p:sldId id="312" r:id="rId5"/>
    <p:sldId id="268" r:id="rId6"/>
    <p:sldId id="269" r:id="rId7"/>
    <p:sldId id="270" r:id="rId8"/>
    <p:sldId id="271" r:id="rId9"/>
    <p:sldId id="288" r:id="rId10"/>
    <p:sldId id="272" r:id="rId11"/>
    <p:sldId id="310" r:id="rId12"/>
    <p:sldId id="274" r:id="rId13"/>
    <p:sldId id="293" r:id="rId14"/>
    <p:sldId id="301" r:id="rId15"/>
    <p:sldId id="302" r:id="rId16"/>
    <p:sldId id="308" r:id="rId17"/>
    <p:sldId id="303" r:id="rId18"/>
    <p:sldId id="294" r:id="rId19"/>
    <p:sldId id="304" r:id="rId20"/>
    <p:sldId id="306" r:id="rId21"/>
    <p:sldId id="300" r:id="rId22"/>
    <p:sldId id="307" r:id="rId23"/>
    <p:sldId id="311" r:id="rId24"/>
    <p:sldId id="309" r:id="rId25"/>
    <p:sldId id="276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2C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3093155"/>
            <a:ext cx="8827911" cy="1896533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7" y="5092172"/>
            <a:ext cx="8827911" cy="9699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7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940802" cy="990777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940802" cy="4812242"/>
          </a:xfrm>
        </p:spPr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5" y="699911"/>
            <a:ext cx="8929513" cy="990777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4" y="1825625"/>
            <a:ext cx="8929513" cy="4812242"/>
          </a:xfrm>
        </p:spPr>
        <p:txBody>
          <a:bodyPr/>
          <a:lstStyle>
            <a:lvl1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918224" cy="990777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918224" cy="4812242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5" y="699911"/>
            <a:ext cx="8963379" cy="990777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4" y="1825625"/>
            <a:ext cx="8963379" cy="4812242"/>
          </a:xfrm>
        </p:spPr>
        <p:txBody>
          <a:bodyPr/>
          <a:lstStyle>
            <a:lvl1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895646" cy="990777"/>
          </a:xfrm>
        </p:spPr>
        <p:txBody>
          <a:bodyPr/>
          <a:lstStyle>
            <a:lvl1pPr>
              <a:defRPr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895646" cy="4812242"/>
          </a:xfrm>
        </p:spPr>
        <p:txBody>
          <a:bodyPr/>
          <a:lstStyle>
            <a:lvl1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3093155"/>
            <a:ext cx="8827911" cy="1896533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7" y="5092172"/>
            <a:ext cx="8827911" cy="9699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4" descr="http://devrain.com/Content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6089016"/>
            <a:ext cx="1409698" cy="5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4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4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2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8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6325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75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915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978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3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515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746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11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13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8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005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9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50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170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3464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4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31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7735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9298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517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7220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10515600" cy="1047221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88064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88064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1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9556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50230"/>
            <a:ext cx="5157787" cy="405376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50230"/>
            <a:ext cx="5183188" cy="405376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16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1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58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15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74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33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4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99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6489"/>
            <a:ext cx="3932237" cy="1416756"/>
          </a:xfrm>
        </p:spPr>
        <p:txBody>
          <a:bodyPr anchor="t"/>
          <a:lstStyle>
            <a:lvl1pPr>
              <a:defRPr sz="32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76490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6689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218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5692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6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8508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867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124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05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4338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055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4755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5670380"/>
            <a:ext cx="11653523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96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2" cy="894996"/>
          </a:xfrm>
        </p:spPr>
        <p:txBody>
          <a:bodyPr/>
          <a:lstStyle>
            <a:lvl1pPr>
              <a:defRPr sz="5294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806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7620"/>
            <a:ext cx="11653523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98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54939" y="2084172"/>
            <a:ext cx="8067824" cy="4482760"/>
          </a:xfrm>
        </p:spPr>
        <p:txBody>
          <a:bodyPr lIns="182880" tIns="146304" rIns="182880" bIns="146304">
            <a:noAutofit/>
          </a:bodyPr>
          <a:lstStyle>
            <a:lvl1pPr>
              <a:defRPr sz="3529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765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2084172"/>
            <a:ext cx="2689274" cy="4482760"/>
          </a:xfrm>
        </p:spPr>
        <p:txBody>
          <a:bodyPr lIns="182880" tIns="146304" rIns="182880" bIns="146304">
            <a:noAutofit/>
          </a:bodyPr>
          <a:lstStyle>
            <a:lvl1pPr algn="l" defTabSz="896157" rtl="0" eaLnBrk="1" latinLnBrk="0" hangingPunct="1">
              <a:spcBef>
                <a:spcPct val="0"/>
              </a:spcBef>
              <a:buNone/>
              <a:defRPr lang="en-US" sz="2353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4039" indent="0"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48077" indent="0"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25016" indent="0" algn="l" defTabSz="896157" rtl="0" eaLnBrk="1" latinLnBrk="0" hangingPunct="1">
              <a:spcBef>
                <a:spcPct val="0"/>
              </a:spcBef>
              <a:buNone/>
              <a:defRPr lang="en-US" sz="1568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4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65665" y="2084173"/>
            <a:ext cx="9860673" cy="894996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67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5" cy="894996"/>
          </a:xfrm>
        </p:spPr>
        <p:txBody>
          <a:bodyPr/>
          <a:lstStyle>
            <a:lvl1pPr>
              <a:defRPr sz="5294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25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2084172"/>
            <a:ext cx="2689274" cy="4481203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353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87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7620"/>
            <a:ext cx="2689274" cy="5377755"/>
          </a:xfrm>
        </p:spPr>
        <p:txBody>
          <a:bodyPr lIns="182880" tIns="146304" rIns="182880" bIns="146304"/>
          <a:lstStyle>
            <a:lvl1pPr>
              <a:defRPr lang="en-US" sz="2353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01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1194773"/>
            <a:ext cx="4482124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313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0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187620"/>
            <a:ext cx="4496468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313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705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9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187624"/>
            <a:ext cx="4482124" cy="446846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9310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4481204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5376199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67683" y="5960377"/>
            <a:ext cx="11655078" cy="6065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12" r:id="rId2"/>
    <p:sldLayoutId id="2147483649" r:id="rId3"/>
    <p:sldLayoutId id="2147483706" r:id="rId4"/>
    <p:sldLayoutId id="2147483677" r:id="rId5"/>
    <p:sldLayoutId id="2147483678" r:id="rId6"/>
    <p:sldLayoutId id="2147483679" r:id="rId7"/>
    <p:sldLayoutId id="2147483680" r:id="rId8"/>
    <p:sldLayoutId id="2147483650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686" r:id="rId15"/>
    <p:sldLayoutId id="2147483692" r:id="rId16"/>
    <p:sldLayoutId id="2147483693" r:id="rId17"/>
    <p:sldLayoutId id="2147483694" r:id="rId18"/>
    <p:sldLayoutId id="2147483695" r:id="rId19"/>
    <p:sldLayoutId id="2147483691" r:id="rId20"/>
    <p:sldLayoutId id="2147483687" r:id="rId21"/>
    <p:sldLayoutId id="2147483688" r:id="rId22"/>
    <p:sldLayoutId id="2147483689" r:id="rId23"/>
    <p:sldLayoutId id="2147483690" r:id="rId24"/>
    <p:sldLayoutId id="2147483658" r:id="rId25"/>
    <p:sldLayoutId id="2147483666" r:id="rId26"/>
    <p:sldLayoutId id="2147483667" r:id="rId27"/>
    <p:sldLayoutId id="2147483668" r:id="rId28"/>
    <p:sldLayoutId id="2147483670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651" r:id="rId40"/>
    <p:sldLayoutId id="2147483701" r:id="rId41"/>
    <p:sldLayoutId id="2147483702" r:id="rId42"/>
    <p:sldLayoutId id="2147483703" r:id="rId43"/>
    <p:sldLayoutId id="2147483652" r:id="rId44"/>
    <p:sldLayoutId id="2147483653" r:id="rId45"/>
    <p:sldLayoutId id="2147483654" r:id="rId46"/>
    <p:sldLayoutId id="2147483662" r:id="rId47"/>
    <p:sldLayoutId id="2147483663" r:id="rId48"/>
    <p:sldLayoutId id="2147483704" r:id="rId49"/>
    <p:sldLayoutId id="2147483664" r:id="rId50"/>
    <p:sldLayoutId id="2147483665" r:id="rId51"/>
    <p:sldLayoutId id="2147483671" r:id="rId52"/>
    <p:sldLayoutId id="2147483655" r:id="rId53"/>
    <p:sldLayoutId id="2147483657" r:id="rId54"/>
    <p:sldLayoutId id="2147483676" r:id="rId55"/>
    <p:sldLayoutId id="2147483705" r:id="rId56"/>
    <p:sldLayoutId id="2147483672" r:id="rId57"/>
    <p:sldLayoutId id="2147483673" r:id="rId58"/>
    <p:sldLayoutId id="2147483674" r:id="rId59"/>
    <p:sldLayoutId id="2147483675" r:id="rId60"/>
    <p:sldLayoutId id="2147483718" r:id="rId61"/>
    <p:sldLayoutId id="2147483719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4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9239" y="292625"/>
            <a:ext cx="11653522" cy="894996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6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896157" rtl="0" eaLnBrk="1" latinLnBrk="0" hangingPunct="1">
        <a:spcBef>
          <a:spcPct val="0"/>
        </a:spcBef>
        <a:buNone/>
        <a:defRPr sz="470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896157" rtl="0" eaLnBrk="1" latinLnBrk="0" hangingPunct="1">
        <a:spcBef>
          <a:spcPct val="20000"/>
        </a:spcBef>
        <a:buFont typeface="Arial" pitchFamily="34" charset="0"/>
        <a:buNone/>
        <a:defRPr sz="3529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896157" rtl="0" eaLnBrk="1" latinLnBrk="0" hangingPunct="1">
        <a:spcBef>
          <a:spcPct val="20000"/>
        </a:spcBef>
        <a:buFont typeface="Arial" pitchFamily="34" charset="0"/>
        <a:buNone/>
        <a:defRPr sz="274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077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2353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25016" indent="-276938" algn="l" defTabSz="896157" rtl="0" eaLnBrk="1" latinLnBrk="0" hangingPunct="1">
        <a:spcBef>
          <a:spcPct val="20000"/>
        </a:spcBef>
        <a:buFont typeface="Arial" pitchFamily="34" charset="0"/>
        <a:buChar char="–"/>
        <a:defRPr sz="1961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12845" indent="-287828" algn="l" defTabSz="896157" rtl="0" eaLnBrk="1" latinLnBrk="0" hangingPunct="1">
        <a:spcBef>
          <a:spcPct val="20000"/>
        </a:spcBef>
        <a:buFont typeface="Arial" pitchFamily="34" charset="0"/>
        <a:buChar char="»"/>
        <a:defRPr sz="176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464431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12509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360588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08665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07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15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235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314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392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8471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6549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462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readability.com/" TargetMode="Externa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research.microsoft.com/apps/pubs/default.aspx?id=70027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sigkdd.org/sites/default/files/issues/6-2-2004-12/2-song.pdf" TargetMode="Externa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browser.codeplex.com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2web.com/" TargetMode="External"/><Relationship Id="rId2" Type="http://schemas.openxmlformats.org/officeDocument/2006/relationships/hyperlink" Target="http://touchgraph.com/TGGoogleBrowser.ht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cstheory.stackexchange.com/" TargetMode="External"/><Relationship Id="rId3" Type="http://schemas.openxmlformats.org/officeDocument/2006/relationships/hyperlink" Target="http://research.microsoft.com/en-us/labs/asia/" TargetMode="External"/><Relationship Id="rId7" Type="http://schemas.openxmlformats.org/officeDocument/2006/relationships/hyperlink" Target="http://habrahabr.ru/hub/data_mining/" TargetMode="External"/><Relationship Id="rId2" Type="http://schemas.openxmlformats.org/officeDocument/2006/relationships/hyperlink" Target="http://www.grammarly.com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neotracks.blogspot.com/2009/06/ranknethow-bing-works.html" TargetMode="External"/><Relationship Id="rId11" Type="http://schemas.openxmlformats.org/officeDocument/2006/relationships/hyperlink" Target="http://www.codeisart.ru/part-1-shingles-algorithm-for-web-documents/" TargetMode="External"/><Relationship Id="rId5" Type="http://schemas.openxmlformats.org/officeDocument/2006/relationships/hyperlink" Target="http://bit.ly/bRfUav" TargetMode="External"/><Relationship Id="rId10" Type="http://schemas.openxmlformats.org/officeDocument/2006/relationships/hyperlink" Target="http://rcdl2007.pereslavl.ru/papers/paper_65_v1.pdf" TargetMode="External"/><Relationship Id="rId4" Type="http://schemas.openxmlformats.org/officeDocument/2006/relationships/hyperlink" Target="http://company.yandex.ru/public/seminars/schedule" TargetMode="External"/><Relationship Id="rId9" Type="http://schemas.openxmlformats.org/officeDocument/2006/relationships/hyperlink" Target="http://math.stackexchange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lex.krakovetskiy" TargetMode="External"/><Relationship Id="rId2" Type="http://schemas.openxmlformats.org/officeDocument/2006/relationships/hyperlink" Target="mailto:alex.krakovetskiy@devrain.com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636151"/>
            <a:ext cx="11653525" cy="3612123"/>
          </a:xfrm>
        </p:spPr>
        <p:txBody>
          <a:bodyPr/>
          <a:lstStyle/>
          <a:p>
            <a:r>
              <a:rPr lang="ru-RU" sz="5400" dirty="0" err="1"/>
              <a:t>Data</a:t>
            </a:r>
            <a:r>
              <a:rPr lang="ru-RU" sz="5400" dirty="0"/>
              <a:t> </a:t>
            </a:r>
            <a:r>
              <a:rPr lang="ru-RU" sz="5400" dirty="0" err="1"/>
              <a:t>Mining</a:t>
            </a:r>
            <a:r>
              <a:rPr lang="ru-RU" sz="5400" dirty="0"/>
              <a:t> </a:t>
            </a:r>
            <a:r>
              <a:rPr lang="en-US" sz="5400" dirty="0" smtClean="0"/>
              <a:t>and information search: problems</a:t>
            </a:r>
            <a:r>
              <a:rPr lang="ru-RU" sz="5400" dirty="0" smtClean="0"/>
              <a:t>, </a:t>
            </a:r>
            <a:r>
              <a:rPr lang="en-US" sz="5400" dirty="0" smtClean="0"/>
              <a:t>algorithms</a:t>
            </a:r>
            <a:r>
              <a:rPr lang="ru-RU" sz="5400" dirty="0" smtClean="0"/>
              <a:t>, </a:t>
            </a:r>
            <a:r>
              <a:rPr lang="en-US" sz="5400" dirty="0" smtClean="0"/>
              <a:t>solutions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en-US" sz="2400" b="1" dirty="0" smtClean="0"/>
              <a:t>Oleksandr </a:t>
            </a:r>
            <a:r>
              <a:rPr lang="en-US" sz="2400" b="1" dirty="0" err="1"/>
              <a:t>Krakovetskyi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CEO, </a:t>
            </a:r>
            <a:r>
              <a:rPr lang="en-US" sz="2400" dirty="0" err="1"/>
              <a:t>DevRain</a:t>
            </a:r>
            <a:r>
              <a:rPr lang="en-US" sz="2400" dirty="0"/>
              <a:t> Solutions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msugvnua</a:t>
            </a:r>
            <a:r>
              <a:rPr lang="en-US" sz="2400" dirty="0"/>
              <a:t>, alex.krakovetskiy@devrain.com</a:t>
            </a:r>
            <a:br>
              <a:rPr lang="en-US" sz="2400" dirty="0"/>
            </a:br>
            <a:endParaRPr lang="en-US" sz="647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42" y="5710181"/>
            <a:ext cx="190526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#01: A lot of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372725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Recommendations based on user’s history and hobbies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Clustering and categorization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Semantic web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13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#02: Duplicates. NLP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4051301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Readability score</a:t>
            </a:r>
            <a:endParaRPr lang="ru-RU" sz="3200" dirty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NER</a:t>
            </a:r>
            <a:r>
              <a:rPr lang="ru-RU" sz="32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err="1" smtClean="0"/>
              <a:t>Dbpedia</a:t>
            </a:r>
            <a:r>
              <a:rPr lang="en-US" sz="2400" dirty="0" smtClean="0"/>
              <a:t> Spotlight</a:t>
            </a:r>
            <a:r>
              <a:rPr lang="uk-UA" sz="2400" dirty="0" smtClean="0"/>
              <a:t>, </a:t>
            </a:r>
            <a:r>
              <a:rPr lang="en-US" sz="2400" dirty="0" smtClean="0"/>
              <a:t>Reuters </a:t>
            </a:r>
            <a:r>
              <a:rPr lang="en-US" sz="2400" dirty="0" err="1"/>
              <a:t>OpenCalais</a:t>
            </a:r>
            <a:endParaRPr lang="uk-UA" sz="2400" dirty="0" smtClean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WordNet</a:t>
            </a:r>
            <a:endParaRPr lang="ru-RU" sz="3200" dirty="0" smtClean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Shingles</a:t>
            </a:r>
            <a:endParaRPr lang="ru-RU" sz="3200" dirty="0" smtClean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endParaRPr lang="ru-RU" sz="3200" dirty="0" smtClean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3077" name="Picture 5" descr="http://www.mang.canterbury.ac.nz/graphics/readability_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65125"/>
            <a:ext cx="3457575" cy="63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mysqltalk.files.wordpress.com/2009/03/open_cala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39" y="2054225"/>
            <a:ext cx="6808285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6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2139950"/>
            <a:ext cx="3333750" cy="4629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2525" y="1412875"/>
            <a:ext cx="4076700" cy="453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3525" y="498475"/>
            <a:ext cx="4114800" cy="4384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3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#3: Information waste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29908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Readability</a:t>
            </a:r>
            <a:endParaRPr lang="ru-RU" sz="4000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Arc90 </a:t>
            </a:r>
            <a:r>
              <a:rPr lang="en-US" dirty="0" smtClean="0"/>
              <a:t>Lab</a:t>
            </a:r>
            <a:endParaRPr lang="ru-RU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Readability </a:t>
            </a:r>
            <a:r>
              <a:rPr lang="en-US" sz="1400" dirty="0"/>
              <a:t>turns any web page into a clean view for reading now or later on your computer, smartphone, or tablet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www.readability.com</a:t>
            </a:r>
            <a:r>
              <a:rPr lang="ru-RU" sz="1600" dirty="0" smtClean="0"/>
              <a:t> </a:t>
            </a:r>
            <a:endParaRPr 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412" y="1690688"/>
            <a:ext cx="7104314" cy="4215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6033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/>
              <a:t>Vision-based Page Segmentation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50165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Presents </a:t>
            </a:r>
            <a:r>
              <a:rPr lang="en-US" sz="2400" dirty="0"/>
              <a:t>an automatic top-down, tag-tree independent approach to detect web content structure. It simulates how a user understands web layout structure based on his visual perception.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Based on DOM structure analysis and subjective rules.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research.microsoft.com/apps/pubs/default.aspx?id=70027</a:t>
            </a:r>
            <a:r>
              <a:rPr lang="ru-RU" sz="2400" dirty="0" smtClean="0"/>
              <a:t> </a:t>
            </a:r>
            <a:endParaRPr lang="en-US" sz="2400" dirty="0"/>
          </a:p>
        </p:txBody>
      </p:sp>
      <p:pic>
        <p:nvPicPr>
          <p:cNvPr id="4098" name="Picture 2" descr="http://www.cad.zju.edu.cn/home/dengcai/VIPS/VI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1812925"/>
            <a:ext cx="4835524" cy="43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/>
              <a:t>Vision-based Page Segmentation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50165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Different pages have different visual margins so quality of segmentation algorithm depends on certain web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comment is bigger than main content (e.g. </a:t>
            </a:r>
            <a:r>
              <a:rPr lang="en-US" dirty="0" err="1" smtClean="0"/>
              <a:t>habrahabr</a:t>
            </a:r>
            <a:r>
              <a:rPr lang="en-US" dirty="0" smtClean="0"/>
              <a:t>) the result will not be very precise.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404" y="1690688"/>
            <a:ext cx="4218957" cy="42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Important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6019801" cy="43513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Spatial </a:t>
            </a:r>
            <a:r>
              <a:rPr lang="en-US" dirty="0" smtClean="0"/>
              <a:t>Features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2000" dirty="0" smtClean="0"/>
              <a:t>{</a:t>
            </a:r>
            <a:r>
              <a:rPr lang="en-US" sz="2000" dirty="0" err="1" smtClean="0"/>
              <a:t>BlockCenterX</a:t>
            </a:r>
            <a:r>
              <a:rPr lang="en-US" sz="2000" dirty="0"/>
              <a:t>, </a:t>
            </a:r>
            <a:r>
              <a:rPr lang="en-US" sz="2000" dirty="0" err="1"/>
              <a:t>BlockCenterY</a:t>
            </a:r>
            <a:r>
              <a:rPr lang="en-US" sz="2000" dirty="0"/>
              <a:t>, </a:t>
            </a:r>
            <a:r>
              <a:rPr lang="en-US" sz="2000" dirty="0" err="1"/>
              <a:t>BlockRectWidth</a:t>
            </a:r>
            <a:r>
              <a:rPr lang="en-US" sz="2000" dirty="0"/>
              <a:t>, </a:t>
            </a:r>
            <a:r>
              <a:rPr lang="en-US" sz="2000" dirty="0" err="1"/>
              <a:t>BlockRectHeight</a:t>
            </a:r>
            <a:r>
              <a:rPr lang="en-US" sz="2000" dirty="0"/>
              <a:t>}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 features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2000" dirty="0" smtClean="0"/>
              <a:t>{</a:t>
            </a:r>
            <a:r>
              <a:rPr lang="en-US" sz="2000" dirty="0" err="1"/>
              <a:t>FontSize</a:t>
            </a:r>
            <a:r>
              <a:rPr lang="en-US" sz="2000" dirty="0"/>
              <a:t>, </a:t>
            </a:r>
            <a:r>
              <a:rPr lang="en-US" sz="2000" dirty="0" err="1"/>
              <a:t>FontWeight</a:t>
            </a:r>
            <a:r>
              <a:rPr lang="en-US" sz="2000" dirty="0"/>
              <a:t>, </a:t>
            </a:r>
            <a:r>
              <a:rPr lang="en-US" sz="2000" dirty="0" err="1"/>
              <a:t>InnerTextLength</a:t>
            </a:r>
            <a:r>
              <a:rPr lang="en-US" sz="2000" dirty="0"/>
              <a:t>, </a:t>
            </a:r>
            <a:r>
              <a:rPr lang="en-US" sz="2000" dirty="0" err="1"/>
              <a:t>InnerHtmlLength</a:t>
            </a:r>
            <a:r>
              <a:rPr lang="en-US" sz="2000" dirty="0"/>
              <a:t>, </a:t>
            </a:r>
            <a:r>
              <a:rPr lang="en-US" sz="2000" dirty="0" err="1" smtClean="0"/>
              <a:t>ImgNum</a:t>
            </a:r>
            <a:r>
              <a:rPr lang="en-US" sz="2000" dirty="0"/>
              <a:t>, </a:t>
            </a:r>
            <a:r>
              <a:rPr lang="en-US" sz="2000" dirty="0" err="1"/>
              <a:t>ImgSize</a:t>
            </a:r>
            <a:r>
              <a:rPr lang="en-US" sz="2000" dirty="0"/>
              <a:t>, </a:t>
            </a:r>
            <a:r>
              <a:rPr lang="en-US" sz="2000" dirty="0" err="1"/>
              <a:t>LinkNum</a:t>
            </a:r>
            <a:r>
              <a:rPr lang="en-US" sz="2000" dirty="0"/>
              <a:t>, </a:t>
            </a:r>
            <a:r>
              <a:rPr lang="en-US" sz="2000" dirty="0" err="1"/>
              <a:t>LinkTextLength</a:t>
            </a:r>
            <a:r>
              <a:rPr lang="en-US" sz="2000" dirty="0"/>
              <a:t>, </a:t>
            </a:r>
            <a:r>
              <a:rPr lang="en-US" sz="2000" dirty="0" err="1"/>
              <a:t>InteractionNum</a:t>
            </a:r>
            <a:r>
              <a:rPr lang="en-US" sz="2000" dirty="0"/>
              <a:t>, </a:t>
            </a:r>
            <a:r>
              <a:rPr lang="en-US" sz="2000" dirty="0" err="1" smtClean="0"/>
              <a:t>InteractionSize</a:t>
            </a:r>
            <a:r>
              <a:rPr lang="en-US" sz="2000" dirty="0"/>
              <a:t>, </a:t>
            </a:r>
            <a:r>
              <a:rPr lang="en-US" sz="2000" dirty="0" err="1"/>
              <a:t>FormNum</a:t>
            </a:r>
            <a:r>
              <a:rPr lang="en-US" sz="2000" dirty="0"/>
              <a:t>, </a:t>
            </a:r>
            <a:r>
              <a:rPr lang="en-US" sz="2000" dirty="0" err="1"/>
              <a:t>FormSize</a:t>
            </a:r>
            <a:r>
              <a:rPr lang="en-US" sz="2000" dirty="0"/>
              <a:t>, </a:t>
            </a:r>
            <a:r>
              <a:rPr lang="en-US" sz="2000" dirty="0" err="1"/>
              <a:t>OptionNum</a:t>
            </a:r>
            <a:r>
              <a:rPr lang="en-US" sz="2000" dirty="0"/>
              <a:t>, </a:t>
            </a:r>
            <a:r>
              <a:rPr lang="en-US" sz="2000" dirty="0" err="1" smtClean="0"/>
              <a:t>OptionTextLength</a:t>
            </a:r>
            <a:r>
              <a:rPr lang="en-US" sz="2000" dirty="0"/>
              <a:t>, </a:t>
            </a:r>
            <a:r>
              <a:rPr lang="en-US" sz="2000" dirty="0" err="1"/>
              <a:t>TableNum</a:t>
            </a:r>
            <a:r>
              <a:rPr lang="en-US" sz="2000" dirty="0"/>
              <a:t>, </a:t>
            </a:r>
            <a:r>
              <a:rPr lang="en-US" sz="2000" dirty="0" err="1"/>
              <a:t>ParaNum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endParaRPr lang="ru-RU" sz="2000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www.sigkdd.org/sites/default/files/issues/6-2-2004-12/2-song.pdf</a:t>
            </a:r>
            <a:r>
              <a:rPr lang="ru-RU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1" y="122247"/>
            <a:ext cx="3949700" cy="67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and SEO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5448301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/>
              <a:t>Semantic tags (article, aside, footer, header etc.)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/>
              <a:t>SEO (meta description, keywords)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err="1" smtClean="0"/>
              <a:t>Microformats</a:t>
            </a:r>
            <a:r>
              <a:rPr lang="en-US" sz="3200" dirty="0" smtClean="0"/>
              <a:t> (RSS, </a:t>
            </a:r>
            <a:r>
              <a:rPr lang="en-US" sz="3200" dirty="0" err="1" smtClean="0"/>
              <a:t>hCalendar</a:t>
            </a:r>
            <a:r>
              <a:rPr lang="en-US" sz="3200" dirty="0" smtClean="0"/>
              <a:t>, </a:t>
            </a:r>
            <a:r>
              <a:rPr lang="en-US" sz="3200" dirty="0" err="1" smtClean="0"/>
              <a:t>hCard</a:t>
            </a:r>
            <a:r>
              <a:rPr lang="uk-UA" sz="3200" dirty="0" smtClean="0"/>
              <a:t> </a:t>
            </a:r>
            <a:r>
              <a:rPr lang="en-US" sz="3200" dirty="0" smtClean="0"/>
              <a:t>etc.)</a:t>
            </a:r>
            <a:endParaRPr lang="ru-RU" sz="32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/>
              <a:t>CMS</a:t>
            </a:r>
            <a:r>
              <a:rPr lang="uk-UA" sz="3200" dirty="0" smtClean="0"/>
              <a:t>, </a:t>
            </a:r>
            <a:r>
              <a:rPr lang="en-US" sz="3200" dirty="0" smtClean="0"/>
              <a:t>common engines and social networks.</a:t>
            </a:r>
            <a:endParaRPr lang="en-US" sz="3200" dirty="0"/>
          </a:p>
        </p:txBody>
      </p:sp>
      <p:pic>
        <p:nvPicPr>
          <p:cNvPr id="5122" name="Picture 2" descr="http://blogs.msdn.com/cfs-file.ashx/__key/communityserver-blogs-components-weblogfiles/00-00-00-91-03-metablogapi/5086.HTML5PageLayout_5F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2159000"/>
            <a:ext cx="29718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8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SeoRank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670441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Title </a:t>
            </a:r>
            <a:r>
              <a:rPr lang="en-US" sz="2000" dirty="0"/>
              <a:t>2 </a:t>
            </a:r>
            <a:r>
              <a:rPr lang="en-US" sz="2000" dirty="0" smtClean="0"/>
              <a:t>text.</a:t>
            </a:r>
            <a:endParaRPr lang="en-US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Meta keywords 2 </a:t>
            </a:r>
            <a:r>
              <a:rPr lang="en-US" sz="2000" dirty="0" smtClean="0"/>
              <a:t>text.</a:t>
            </a:r>
            <a:endParaRPr lang="en-US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Headers 2 </a:t>
            </a:r>
            <a:r>
              <a:rPr lang="en-US" sz="2000" dirty="0" smtClean="0"/>
              <a:t>text.</a:t>
            </a:r>
            <a:endParaRPr lang="en-US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Meta description 2 </a:t>
            </a:r>
            <a:r>
              <a:rPr lang="en-US" sz="2000" dirty="0" smtClean="0"/>
              <a:t>text.</a:t>
            </a:r>
            <a:endParaRPr lang="en-US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WordsIndex</a:t>
            </a:r>
            <a:r>
              <a:rPr lang="en-US" sz="2000" dirty="0"/>
              <a:t>, </a:t>
            </a:r>
            <a:r>
              <a:rPr lang="en-US" sz="2000" dirty="0" err="1"/>
              <a:t>SentencesIndex</a:t>
            </a:r>
            <a:r>
              <a:rPr lang="en-US" sz="2000" dirty="0"/>
              <a:t>, </a:t>
            </a:r>
            <a:r>
              <a:rPr lang="en-US" sz="2000" dirty="0" err="1"/>
              <a:t>WordsInSentencesIndex</a:t>
            </a:r>
            <a:r>
              <a:rPr lang="en-US" sz="2000" dirty="0"/>
              <a:t>, </a:t>
            </a:r>
            <a:r>
              <a:rPr lang="en-US" sz="2000" dirty="0" err="1"/>
              <a:t>LinksIndex</a:t>
            </a:r>
            <a:r>
              <a:rPr lang="en-US" sz="2000" dirty="0"/>
              <a:t>, </a:t>
            </a:r>
            <a:r>
              <a:rPr lang="en-US" sz="2000" dirty="0" err="1"/>
              <a:t>WordsAsLinksIndex</a:t>
            </a:r>
            <a:r>
              <a:rPr lang="en-US" sz="2000" dirty="0"/>
              <a:t>, </a:t>
            </a:r>
            <a:r>
              <a:rPr lang="en-US" sz="2000" dirty="0" err="1"/>
              <a:t>ImgsIndex</a:t>
            </a:r>
            <a:r>
              <a:rPr lang="en-US" sz="2000" dirty="0"/>
              <a:t>, </a:t>
            </a:r>
            <a:r>
              <a:rPr lang="en-US" sz="2000" dirty="0" err="1" smtClean="0"/>
              <a:t>ImgsAsLinksIndex</a:t>
            </a:r>
            <a:r>
              <a:rPr lang="ru-RU" sz="2000" dirty="0" smtClean="0"/>
              <a:t> </a:t>
            </a:r>
            <a:r>
              <a:rPr lang="en-US" sz="2000" dirty="0" smtClean="0"/>
              <a:t>etc.</a:t>
            </a:r>
            <a:endParaRPr lang="en-US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64" y="3190874"/>
            <a:ext cx="6196012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0" y="1825625"/>
            <a:ext cx="5613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1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r>
              <a:rPr lang="uk-UA" dirty="0" smtClean="0"/>
              <a:t> </a:t>
            </a:r>
            <a:r>
              <a:rPr lang="en-US" dirty="0" smtClean="0"/>
              <a:t>&amp; 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670441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Detect valuable properties.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Select model type (linear).</a:t>
            </a:r>
            <a:endParaRPr lang="ru-RU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After regression analysis we will get content important model: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1788319"/>
            <a:ext cx="6116638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38200" y="426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94160"/>
              </p:ext>
            </p:extLst>
          </p:nvPr>
        </p:nvGraphicFramePr>
        <p:xfrm>
          <a:off x="1117616" y="4846638"/>
          <a:ext cx="4391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Формула" r:id="rId4" imgW="4394200" imgH="520700" progId="Equation.3">
                  <p:embed/>
                </p:oleObj>
              </mc:Choice>
              <mc:Fallback>
                <p:oleObj name="Формула" r:id="rId4" imgW="43942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16" y="4846638"/>
                        <a:ext cx="43910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6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CEO of DevRain Solutions –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Microsoft Regional Director</a:t>
            </a:r>
            <a:r>
              <a:rPr lang="uk-UA" dirty="0" smtClean="0"/>
              <a:t>, </a:t>
            </a:r>
            <a:r>
              <a:rPr lang="en-US" dirty="0" smtClean="0"/>
              <a:t>Microsoft Most Valuable Professional.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Professional in Software Architecture (Ukrainian IT Award).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Ph.D</a:t>
            </a:r>
            <a:r>
              <a:rPr lang="en-US" dirty="0" smtClean="0"/>
              <a:t>. in Computer Science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Community lead in Kyiv Smart City initiative, </a:t>
            </a:r>
            <a:r>
              <a:rPr lang="en-US" dirty="0"/>
              <a:t>e</a:t>
            </a:r>
            <a:r>
              <a:rPr lang="en-US" dirty="0" smtClean="0"/>
              <a:t>xpert in Open Data.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Speaker and IT blogger.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9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SmartBrowser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36017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Software </a:t>
            </a:r>
            <a:r>
              <a:rPr lang="en-US" dirty="0"/>
              <a:t>for determining the most relevant </a:t>
            </a:r>
            <a:r>
              <a:rPr lang="en-US" dirty="0" smtClean="0"/>
              <a:t>content of the HTML pages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7172" name="Picture 4" descr="http://habrastorage.org/storage/a203d93a/78b9e84d/c8c816eb/16bf55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190625"/>
            <a:ext cx="7351226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8199" y="6127234"/>
            <a:ext cx="360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http://smartbrowser.codeplex.com/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optimal path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4699001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Graph analysis (similar pages, clustering and categorization).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Ant simulations</a:t>
            </a:r>
            <a:r>
              <a:rPr lang="ru-RU" dirty="0" smtClean="0"/>
              <a:t> </a:t>
            </a:r>
            <a:r>
              <a:rPr lang="en-US" dirty="0" smtClean="0"/>
              <a:t>(search optimal path using complex criterion).</a:t>
            </a:r>
            <a:endParaRPr lang="ru-RU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uk-UA" sz="1700" u="sng" dirty="0" smtClean="0">
                <a:hlinkClick r:id="rId2"/>
              </a:rPr>
              <a:t>http</a:t>
            </a:r>
            <a:r>
              <a:rPr lang="uk-UA" sz="1700" u="sng" dirty="0">
                <a:hlinkClick r:id="rId2"/>
              </a:rPr>
              <a:t>://</a:t>
            </a:r>
            <a:r>
              <a:rPr lang="uk-UA" sz="1700" u="sng" dirty="0" smtClean="0">
                <a:hlinkClick r:id="rId2"/>
              </a:rPr>
              <a:t>touchgraph.com/TGGoogleBrowser.html</a:t>
            </a:r>
            <a:endParaRPr lang="uk-UA" sz="1700" u="sng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700" u="sng" dirty="0" smtClean="0">
                <a:hlinkClick r:id="rId3"/>
              </a:rPr>
              <a:t>http://walk2web.com</a:t>
            </a:r>
            <a:r>
              <a:rPr lang="en-US" sz="1700" u="sng" dirty="0" smtClean="0"/>
              <a:t> </a:t>
            </a:r>
            <a:endParaRPr lang="ru-RU" sz="1700" dirty="0" smtClean="0"/>
          </a:p>
        </p:txBody>
      </p:sp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690688"/>
            <a:ext cx="633253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9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</a:t>
            </a:r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500380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The ant colony algorithm is an algorithm for finding optimal paths that is based on the behavior of ants searching for food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Because the ant-colony works on a very dynamic system, the ant colony algorithm works very well in graphs with changing topologies. Examples of such systems include computer networks, and artificial intelligence simulations of workers.</a:t>
            </a:r>
            <a:endParaRPr lang="ru-RU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99" y="1498600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optimal path</a:t>
            </a:r>
            <a:r>
              <a:rPr lang="ru-RU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4699001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User makes a search.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Clustering (removing not relevant cluster pages).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Main content determination and duplicates removal.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Graph structure optimization.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Analyzing content importance and </a:t>
            </a:r>
            <a:r>
              <a:rPr lang="en-US" dirty="0" smtClean="0"/>
              <a:t>completeness (sorting from most important to less one).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Show the shortest path for viewing searching results.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ru-RU" sz="17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91" y="1943100"/>
            <a:ext cx="3558146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558925"/>
            <a:ext cx="10960102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Grammarly </a:t>
            </a:r>
            <a:r>
              <a:rPr lang="en-US" sz="1800" dirty="0" smtClean="0">
                <a:hlinkClick r:id="rId2"/>
              </a:rPr>
              <a:t>http://www.grammarly.com/</a:t>
            </a:r>
            <a:r>
              <a:rPr lang="en-US" sz="1800" dirty="0"/>
              <a:t>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Microsoft Research Asia </a:t>
            </a:r>
            <a:r>
              <a:rPr lang="en-US" sz="1800" dirty="0">
                <a:hlinkClick r:id="rId3"/>
              </a:rPr>
              <a:t>http://research.microsoft.com/en-us/labs/asia/</a:t>
            </a:r>
            <a:r>
              <a:rPr lang="ru-RU" sz="1800" dirty="0"/>
              <a:t>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Information search lectures by </a:t>
            </a:r>
            <a:r>
              <a:rPr lang="en-US" sz="1800" dirty="0" err="1" smtClean="0"/>
              <a:t>Yandex</a:t>
            </a:r>
            <a:r>
              <a:rPr lang="ru-RU" sz="1800" dirty="0"/>
              <a:t>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://company.yandex.ru/public/seminars/schedule</a:t>
            </a:r>
            <a:r>
              <a:rPr lang="en-US" sz="1800" dirty="0"/>
              <a:t>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How Google Works </a:t>
            </a:r>
            <a:r>
              <a:rPr lang="en-US" sz="1800" dirty="0" smtClean="0"/>
              <a:t>Videos </a:t>
            </a:r>
            <a:r>
              <a:rPr lang="en-US" sz="1800" dirty="0">
                <a:hlinkClick r:id="rId5"/>
              </a:rPr>
              <a:t>http://bit.ly/bRfUav</a:t>
            </a: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How Bing </a:t>
            </a:r>
            <a:r>
              <a:rPr lang="en-US" sz="1800" dirty="0" smtClean="0"/>
              <a:t>Works</a:t>
            </a:r>
            <a:r>
              <a:rPr lang="ru-RU" sz="1800" dirty="0" smtClean="0"/>
              <a:t> </a:t>
            </a:r>
            <a:r>
              <a:rPr lang="en-US" sz="1800" dirty="0" smtClean="0">
                <a:hlinkClick r:id="rId6"/>
              </a:rPr>
              <a:t>http</a:t>
            </a:r>
            <a:r>
              <a:rPr lang="en-US" sz="1800" dirty="0">
                <a:hlinkClick r:id="rId6"/>
              </a:rPr>
              <a:t>://neotracks.blogspot.com/2009/06/ranknethow-bing-works.html</a:t>
            </a:r>
            <a:r>
              <a:rPr lang="en-US" sz="1800" dirty="0"/>
              <a:t> </a:t>
            </a:r>
            <a:endParaRPr lang="ru-RU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Data Mining</a:t>
            </a:r>
            <a:r>
              <a:rPr lang="ru-RU" sz="1800" dirty="0" smtClean="0"/>
              <a:t> </a:t>
            </a:r>
            <a:r>
              <a:rPr lang="en-US" sz="1800" dirty="0" smtClean="0"/>
              <a:t>hub </a:t>
            </a:r>
            <a:r>
              <a:rPr lang="en-US" sz="1800" dirty="0" smtClean="0">
                <a:hlinkClick r:id="rId7"/>
              </a:rPr>
              <a:t>http</a:t>
            </a:r>
            <a:r>
              <a:rPr lang="en-US" sz="1800" dirty="0">
                <a:hlinkClick r:id="rId7"/>
              </a:rPr>
              <a:t>://habrahabr.ru/hub/data_mining</a:t>
            </a:r>
            <a:r>
              <a:rPr lang="en-US" sz="1800" dirty="0" smtClean="0">
                <a:hlinkClick r:id="rId7"/>
              </a:rPr>
              <a:t>/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hlinkClick r:id="rId8"/>
              </a:rPr>
              <a:t>http://cstheory.stackexchange.com</a:t>
            </a:r>
            <a:r>
              <a:rPr lang="en-US" sz="1800" dirty="0" smtClean="0">
                <a:hlinkClick r:id="rId8"/>
              </a:rPr>
              <a:t>/</a:t>
            </a:r>
            <a:r>
              <a:rPr lang="ru-RU" sz="1800" dirty="0" smtClean="0"/>
              <a:t> </a:t>
            </a:r>
            <a:r>
              <a:rPr lang="en-US" sz="1800" dirty="0"/>
              <a:t>and </a:t>
            </a:r>
            <a:r>
              <a:rPr lang="en-US" sz="1800" dirty="0">
                <a:hlinkClick r:id="rId9"/>
              </a:rPr>
              <a:t>http://math.stackexchange.com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 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uk-UA" sz="1800" dirty="0" err="1" smtClean="0"/>
              <a:t>Сравнительный</a:t>
            </a:r>
            <a:r>
              <a:rPr lang="uk-UA" sz="1800" dirty="0" smtClean="0"/>
              <a:t> </a:t>
            </a:r>
            <a:r>
              <a:rPr lang="uk-UA" sz="1800" dirty="0" err="1"/>
              <a:t>анализ</a:t>
            </a:r>
            <a:r>
              <a:rPr lang="uk-UA" sz="1800" dirty="0"/>
              <a:t> </a:t>
            </a:r>
            <a:r>
              <a:rPr lang="uk-UA" sz="1800" dirty="0" err="1"/>
              <a:t>методов</a:t>
            </a:r>
            <a:r>
              <a:rPr lang="uk-UA" sz="1800" dirty="0"/>
              <a:t> </a:t>
            </a:r>
            <a:r>
              <a:rPr lang="uk-UA" sz="1800" dirty="0" err="1"/>
              <a:t>определения</a:t>
            </a:r>
            <a:r>
              <a:rPr lang="uk-UA" sz="1800" dirty="0"/>
              <a:t> </a:t>
            </a:r>
            <a:r>
              <a:rPr lang="uk-UA" sz="1800" dirty="0" err="1"/>
              <a:t>нечетких</a:t>
            </a:r>
            <a:r>
              <a:rPr lang="uk-UA" sz="1800" dirty="0"/>
              <a:t> </a:t>
            </a:r>
            <a:r>
              <a:rPr lang="uk-UA" sz="1800" dirty="0" err="1"/>
              <a:t>дубликатов</a:t>
            </a:r>
            <a:r>
              <a:rPr lang="uk-UA" sz="1800" dirty="0"/>
              <a:t> для </a:t>
            </a:r>
            <a:r>
              <a:rPr lang="en-US" sz="1800" dirty="0"/>
              <a:t>Web-</a:t>
            </a:r>
            <a:r>
              <a:rPr lang="uk-UA" sz="1800" dirty="0" err="1"/>
              <a:t>документов</a:t>
            </a:r>
            <a:r>
              <a:rPr lang="uk-UA" sz="1800" dirty="0"/>
              <a:t> </a:t>
            </a:r>
            <a:r>
              <a:rPr lang="uk-UA" sz="1800" dirty="0" err="1"/>
              <a:t>Зеленков</a:t>
            </a:r>
            <a:r>
              <a:rPr lang="uk-UA" sz="1800" dirty="0"/>
              <a:t> Ю.Г, </a:t>
            </a:r>
            <a:r>
              <a:rPr lang="uk-UA" sz="1800" dirty="0" err="1"/>
              <a:t>Сегалович</a:t>
            </a:r>
            <a:r>
              <a:rPr lang="uk-UA" sz="1800" dirty="0"/>
              <a:t> И.В. 2007. </a:t>
            </a:r>
            <a:r>
              <a:rPr lang="en-US" sz="1800" dirty="0">
                <a:hlinkClick r:id="rId10"/>
              </a:rPr>
              <a:t>http://</a:t>
            </a:r>
            <a:r>
              <a:rPr lang="en-US" sz="1800" dirty="0" smtClean="0">
                <a:hlinkClick r:id="rId10"/>
              </a:rPr>
              <a:t>rcdl2007.pereslavl.ru/papers/paper_65_v1.pdf</a:t>
            </a: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Shingles approach </a:t>
            </a:r>
            <a:r>
              <a:rPr lang="en-US" sz="1800" dirty="0" smtClean="0">
                <a:hlinkClick r:id="rId11"/>
              </a:rPr>
              <a:t>http</a:t>
            </a:r>
            <a:r>
              <a:rPr lang="en-US" sz="1800" dirty="0">
                <a:hlinkClick r:id="rId11"/>
              </a:rPr>
              <a:t>://www.codeisart.ru/part-1-shingles-algorithm-for-web-documents/</a:t>
            </a:r>
            <a:r>
              <a:rPr lang="ru-RU" sz="1800" dirty="0"/>
              <a:t> 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40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Q&amp;A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02108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alex.krakovetskiy@devrain.com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 smtClean="0"/>
              <a:t>msugvnua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www.facebook.com/alex.krakovetskiy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800" dirty="0" smtClean="0"/>
              <a:t>Finding optimal paths for viewing results of information search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E.g. Resource 1-&gt; Resource 14 -&gt; Resource 20 </a:t>
            </a:r>
            <a:br>
              <a:rPr lang="en-US" dirty="0" smtClean="0"/>
            </a:br>
            <a:r>
              <a:rPr lang="en-US" dirty="0" smtClean="0"/>
              <a:t>(information / viewing time =&gt; MAX)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94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1: A</a:t>
            </a:r>
            <a:r>
              <a:rPr lang="en-US" dirty="0" smtClean="0"/>
              <a:t> </a:t>
            </a:r>
            <a:r>
              <a:rPr lang="en-US" dirty="0"/>
              <a:t>lot of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82775"/>
            <a:ext cx="3990976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“No information” problem is transformed to the “a lot of information” problem.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Amount of information increases every year in geometric progression.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Big data.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2338387"/>
            <a:ext cx="6877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2: Duplicates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Different chrome not the content.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Copyrighting and plagiarism.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Partially solved for news.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620" y="52388"/>
            <a:ext cx="4974912" cy="47148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75" y="2653950"/>
            <a:ext cx="4229017" cy="41469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659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3: Information waste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16125"/>
            <a:ext cx="5549900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Level 1: noisy information such as advertisement, copyright, </a:t>
            </a:r>
            <a:r>
              <a:rPr lang="en-US" sz="2000" dirty="0" smtClean="0"/>
              <a:t>decoration</a:t>
            </a:r>
            <a:r>
              <a:rPr lang="en-US" sz="2000" dirty="0"/>
              <a:t>, etc.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Level </a:t>
            </a:r>
            <a:r>
              <a:rPr lang="en-US" sz="2000" dirty="0"/>
              <a:t>2: useful information, but not very relevant to the topic </a:t>
            </a:r>
            <a:r>
              <a:rPr lang="en-US" sz="2000" dirty="0" smtClean="0"/>
              <a:t>of </a:t>
            </a:r>
            <a:r>
              <a:rPr lang="en-US" sz="2000" dirty="0"/>
              <a:t>the page, such as navigation, directory, etc.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Level </a:t>
            </a:r>
            <a:r>
              <a:rPr lang="en-US" sz="2000" dirty="0"/>
              <a:t>3: relevant information to the theme of the page, but </a:t>
            </a:r>
            <a:r>
              <a:rPr lang="en-US" sz="2000" dirty="0" smtClean="0"/>
              <a:t>not </a:t>
            </a:r>
            <a:r>
              <a:rPr lang="en-US" sz="2000" dirty="0"/>
              <a:t>with prominent importance, such as related topics, topic </a:t>
            </a:r>
            <a:r>
              <a:rPr lang="en-US" sz="2000" dirty="0" smtClean="0"/>
              <a:t>index</a:t>
            </a:r>
            <a:r>
              <a:rPr lang="en-US" sz="2000" dirty="0"/>
              <a:t>, etc.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Level </a:t>
            </a:r>
            <a:r>
              <a:rPr lang="en-US" sz="2000" dirty="0"/>
              <a:t>4: the most prominent part of the page, such as </a:t>
            </a:r>
            <a:r>
              <a:rPr lang="en-US" sz="2000" dirty="0" smtClean="0"/>
              <a:t>headlines</a:t>
            </a:r>
            <a:r>
              <a:rPr lang="en-US" sz="2000" dirty="0"/>
              <a:t>, main content, etc.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778805"/>
            <a:ext cx="1714500" cy="57315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2016125"/>
            <a:ext cx="5044104" cy="3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4: Searching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46482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Every second user is watching 5-10 pages to find needed information.</a:t>
            </a: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endParaRPr lang="ru-RU" sz="3200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i="1" dirty="0" smtClean="0"/>
              <a:t>My record: </a:t>
            </a:r>
            <a:r>
              <a:rPr lang="en-US" sz="2400" i="1" dirty="0"/>
              <a:t>8 hours of </a:t>
            </a:r>
            <a:r>
              <a:rPr lang="en-US" sz="2400" i="1" dirty="0" smtClean="0"/>
              <a:t>uninterrupted</a:t>
            </a:r>
            <a:r>
              <a:rPr lang="ru-RU" sz="2400" i="1" dirty="0"/>
              <a:t> </a:t>
            </a:r>
            <a:r>
              <a:rPr lang="en-US" sz="2400" i="1" dirty="0" smtClean="0"/>
              <a:t>search. Found at 23th page on MSN.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54" y="2143125"/>
            <a:ext cx="5858471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5: Domain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401955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“Snow Leopard”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Can be “cat” or “operation system” from Apple.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381250"/>
            <a:ext cx="6972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37272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4000" b="1" dirty="0"/>
              <a:t>Data Mining – intellectual analysis of big amounts of data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clustering, associated rules, GA, Ant optimization, visualization, decision trees, neural </a:t>
            </a:r>
            <a:r>
              <a:rPr lang="en-US" sz="4000" dirty="0" smtClean="0"/>
              <a:t>networks</a:t>
            </a:r>
            <a:r>
              <a:rPr lang="ru-RU" sz="4000" dirty="0"/>
              <a:t>.</a:t>
            </a:r>
            <a:endParaRPr lang="en-US" sz="4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4000" b="1" dirty="0"/>
              <a:t>R&amp;D – new algorithms, </a:t>
            </a:r>
            <a:r>
              <a:rPr lang="en-US" sz="4000" b="1" dirty="0" smtClean="0"/>
              <a:t>methods</a:t>
            </a:r>
            <a:endParaRPr lang="en-US" sz="4000" b="1" dirty="0"/>
          </a:p>
          <a:p>
            <a:pPr>
              <a:lnSpc>
                <a:spcPct val="120000"/>
              </a:lnSpc>
            </a:pPr>
            <a:r>
              <a:rPr lang="en-US" sz="4000" dirty="0"/>
              <a:t>Microsoft Research, Yahoo! Research, Google Labs, Arc90 Lab and </a:t>
            </a:r>
            <a:r>
              <a:rPr lang="en-US" sz="4000" dirty="0" smtClean="0"/>
              <a:t>others</a:t>
            </a:r>
            <a:r>
              <a:rPr lang="ru-RU" sz="4000" dirty="0" smtClean="0"/>
              <a:t>.</a:t>
            </a:r>
            <a:endParaRPr lang="en-US" sz="4000" dirty="0"/>
          </a:p>
          <a:p>
            <a:pPr marL="0" indent="0">
              <a:lnSpc>
                <a:spcPct val="120000"/>
              </a:lnSpc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Let’s mix!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07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5-30405_Build_Template_16x9_LightBlue_Color_Background">
  <a:themeElements>
    <a:clrScheme name="Build - Light Blue">
      <a:dk1>
        <a:srgbClr val="000000"/>
      </a:dk1>
      <a:lt1>
        <a:srgbClr val="FFFFFF"/>
      </a:lt1>
      <a:dk2>
        <a:srgbClr val="00BCF2"/>
      </a:dk2>
      <a:lt2>
        <a:srgbClr val="FFFFFF"/>
      </a:lt2>
      <a:accent1>
        <a:srgbClr val="00188F"/>
      </a:accent1>
      <a:accent2>
        <a:srgbClr val="9B4F96"/>
      </a:accent2>
      <a:accent3>
        <a:srgbClr val="E34A28"/>
      </a:accent3>
      <a:accent4>
        <a:srgbClr val="00D8CC"/>
      </a:accent4>
      <a:accent5>
        <a:srgbClr val="7FBA00"/>
      </a:accent5>
      <a:accent6>
        <a:srgbClr val="FF8C00"/>
      </a:accent6>
      <a:hlink>
        <a:srgbClr val="00188F"/>
      </a:hlink>
      <a:folHlink>
        <a:srgbClr val="00188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804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Avenir LT Pro 45 Book</vt:lpstr>
      <vt:lpstr>Calibri</vt:lpstr>
      <vt:lpstr>Segoe UI</vt:lpstr>
      <vt:lpstr>Segoe UI Light</vt:lpstr>
      <vt:lpstr>Office Theme</vt:lpstr>
      <vt:lpstr>2_5-30405_Build_Template_16x9_LightBlue_Color_Background</vt:lpstr>
      <vt:lpstr>Формула</vt:lpstr>
      <vt:lpstr>Data Mining and information search: problems, algorithms, solutions   Oleksandr Krakovetskyi CEO, DevRain Solutions @msugvnua, alex.krakovetskiy@devrain.com </vt:lpstr>
      <vt:lpstr>About</vt:lpstr>
      <vt:lpstr>Problem</vt:lpstr>
      <vt:lpstr>#1: A lot of information</vt:lpstr>
      <vt:lpstr>#2: Duplicates</vt:lpstr>
      <vt:lpstr>#3: Information waste</vt:lpstr>
      <vt:lpstr>#4: Searching time</vt:lpstr>
      <vt:lpstr>#5: Domain</vt:lpstr>
      <vt:lpstr>Solutions?</vt:lpstr>
      <vt:lpstr>#01: A lot of information</vt:lpstr>
      <vt:lpstr>#02: Duplicates. NLP</vt:lpstr>
      <vt:lpstr>Shingles</vt:lpstr>
      <vt:lpstr>#3: Information waste</vt:lpstr>
      <vt:lpstr>Vision-based Page Segmentation Algorithm</vt:lpstr>
      <vt:lpstr>Vision-based Page Segmentation Algorithm</vt:lpstr>
      <vt:lpstr>Learning Important Models</vt:lpstr>
      <vt:lpstr>Semantic and SEO</vt:lpstr>
      <vt:lpstr>SeoRank</vt:lpstr>
      <vt:lpstr>Regression model &amp; ML</vt:lpstr>
      <vt:lpstr>SmartBrowser</vt:lpstr>
      <vt:lpstr>Search optimal path</vt:lpstr>
      <vt:lpstr>Ant algorithm</vt:lpstr>
      <vt:lpstr>Search optimal path algorithm</vt:lpstr>
      <vt:lpstr>References</vt:lpstr>
      <vt:lpstr>    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Katerinyuk (Ancor Personnel)</dc:creator>
  <cp:lastModifiedBy>Oleksandr Krakovetskiy</cp:lastModifiedBy>
  <cp:revision>105</cp:revision>
  <dcterms:created xsi:type="dcterms:W3CDTF">2013-04-04T08:15:00Z</dcterms:created>
  <dcterms:modified xsi:type="dcterms:W3CDTF">2016-02-20T14:05:56Z</dcterms:modified>
</cp:coreProperties>
</file>