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Lst>
  <p:notesMasterIdLst>
    <p:notesMasterId r:id="rId33"/>
  </p:notesMasterIdLst>
  <p:handoutMasterIdLst>
    <p:handoutMasterId r:id="rId34"/>
  </p:handoutMasterIdLst>
  <p:sldIdLst>
    <p:sldId id="403" r:id="rId9"/>
    <p:sldId id="383" r:id="rId10"/>
    <p:sldId id="373" r:id="rId11"/>
    <p:sldId id="405" r:id="rId12"/>
    <p:sldId id="278" r:id="rId13"/>
    <p:sldId id="384" r:id="rId14"/>
    <p:sldId id="406" r:id="rId15"/>
    <p:sldId id="385" r:id="rId16"/>
    <p:sldId id="386" r:id="rId17"/>
    <p:sldId id="387" r:id="rId18"/>
    <p:sldId id="388" r:id="rId19"/>
    <p:sldId id="390" r:id="rId20"/>
    <p:sldId id="391" r:id="rId21"/>
    <p:sldId id="392" r:id="rId22"/>
    <p:sldId id="393" r:id="rId23"/>
    <p:sldId id="395" r:id="rId24"/>
    <p:sldId id="394" r:id="rId25"/>
    <p:sldId id="396" r:id="rId26"/>
    <p:sldId id="397" r:id="rId27"/>
    <p:sldId id="398" r:id="rId28"/>
    <p:sldId id="400" r:id="rId29"/>
    <p:sldId id="382" r:id="rId30"/>
    <p:sldId id="404" r:id="rId31"/>
    <p:sldId id="372" r:id="rId32"/>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2" autoAdjust="0"/>
    <p:restoredTop sz="87962" autoAdjust="0"/>
  </p:normalViewPr>
  <p:slideViewPr>
    <p:cSldViewPr>
      <p:cViewPr varScale="1">
        <p:scale>
          <a:sx n="65" d="100"/>
          <a:sy n="65" d="100"/>
        </p:scale>
        <p:origin x="402" y="51"/>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5/20/2016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Build 2012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5/20/2016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20051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26859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169633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1994973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719219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17067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7459276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a:t>Click to edit Master text styles</a:t>
            </a:r>
          </a:p>
          <a:p>
            <a:pPr lvl="1"/>
            <a:r>
              <a:rPr lang="en-US" dirty="0"/>
              <a:t>Second level</a:t>
            </a:r>
          </a:p>
          <a:p>
            <a:pPr lvl="2"/>
            <a:r>
              <a:rPr lang="en-US" dirty="0"/>
              <a:t>Third level</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452880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a:t>Click to edit master title style</a:t>
            </a:r>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a:t>Click to edit Master subtitle style</a:t>
            </a:r>
          </a:p>
        </p:txBody>
      </p:sp>
      <p:pic>
        <p:nvPicPr>
          <p:cNvPr id="3074" name="Picture 2" descr="D:\Dropbox\DevRainSolutions\Logos\devrain\devrain-white-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7237" y="5630862"/>
            <a:ext cx="2344159" cy="99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837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4050551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42245404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891032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6457111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5954880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181712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731232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705405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9914619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3797805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a:t>Drag picture to placeholder or click icon to add</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6873763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1270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a:t>Drag picture to placeholder or click icon to add</a:t>
            </a:r>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4845322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0369508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912237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22450797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a:t>Click to edit master title style</a:t>
            </a:r>
          </a:p>
        </p:txBody>
      </p:sp>
      <p:sp>
        <p:nvSpPr>
          <p:cNvPr id="5" name="Text Placeholder 4"/>
          <p:cNvSpPr>
            <a:spLocks noGrp="1"/>
          </p:cNvSpPr>
          <p:nvPr>
            <p:ph type="body" sz="quarter" idx="10"/>
          </p:nvPr>
        </p:nvSpPr>
        <p:spPr>
          <a:xfrm>
            <a:off x="274638" y="1211263"/>
            <a:ext cx="11887200" cy="5484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0831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a:t>Click to edit Master text styles</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430077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8685985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a:t>Click to edit Master text styles</a:t>
            </a:r>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94287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5146586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a:t>Click to edit Master text styles</a:t>
            </a:r>
          </a:p>
        </p:txBody>
      </p:sp>
    </p:spTree>
    <p:extLst>
      <p:ext uri="{BB962C8B-B14F-4D97-AF65-F5344CB8AC3E}">
        <p14:creationId xmlns:p14="http://schemas.microsoft.com/office/powerpoint/2010/main" val="8840416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7212904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18156585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525220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0228547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8409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4614656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587130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25464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71180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a:t>Click to edit master text styles</a:t>
            </a:r>
          </a:p>
        </p:txBody>
      </p:sp>
    </p:spTree>
    <p:extLst>
      <p:ext uri="{BB962C8B-B14F-4D97-AF65-F5344CB8AC3E}">
        <p14:creationId xmlns:p14="http://schemas.microsoft.com/office/powerpoint/2010/main" val="116154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667604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theme" Target="../theme/theme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a:t>Click to edit master title style</a:t>
            </a:r>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a:t>Click to edit Master title style</a:t>
            </a:r>
            <a:endParaRPr lang="en-US" dirty="0"/>
          </a:p>
        </p:txBody>
      </p:sp>
    </p:spTree>
    <p:extLst>
      <p:ext uri="{BB962C8B-B14F-4D97-AF65-F5344CB8AC3E}">
        <p14:creationId xmlns:p14="http://schemas.microsoft.com/office/powerpoint/2010/main" val="1607816293"/>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krakovetskiy@devrain.com" TargetMode="External"/><Relationship Id="rId2" Type="http://schemas.openxmlformats.org/officeDocument/2006/relationships/hyperlink" Target="http://devrain.com/" TargetMode="External"/><Relationship Id="rId1" Type="http://schemas.openxmlformats.org/officeDocument/2006/relationships/slideLayout" Target="../slideLayouts/slideLayout53.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en.wikipedia.org/wiki/Iris_flower_data_set"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8.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dbpedia-spotlight/dbpedia-spotlight/wiki"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hyperlink" Target="http://about.reuters.com/researchandstandards/corpus/" TargetMode="Externa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devrain.com/" TargetMode="External"/><Relationship Id="rId2" Type="http://schemas.openxmlformats.org/officeDocument/2006/relationships/hyperlink" Target="mailto:Alex.Krakovetskiy@devrain.com" TargetMode="External"/><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517649"/>
            <a:ext cx="9448799" cy="912813"/>
          </a:xfrm>
        </p:spPr>
        <p:txBody>
          <a:bodyPr/>
          <a:lstStyle/>
          <a:p>
            <a:r>
              <a:rPr lang="en-US" sz="6000" dirty="0"/>
              <a:t>Introduction to </a:t>
            </a:r>
            <a:br>
              <a:rPr lang="en-US" sz="6000" dirty="0"/>
            </a:br>
            <a:r>
              <a:rPr lang="en-US" sz="6000" dirty="0"/>
              <a:t>Big Data and Data Mining</a:t>
            </a:r>
            <a:br>
              <a:rPr lang="en-US" sz="3200" dirty="0"/>
            </a:br>
            <a:br>
              <a:rPr lang="en-US" sz="3200" dirty="0"/>
            </a:br>
            <a:r>
              <a:rPr lang="en-US" sz="2800" dirty="0"/>
              <a:t>Oleksandr Krakovetskyi</a:t>
            </a:r>
            <a:br>
              <a:rPr lang="en-US" sz="2800" dirty="0"/>
            </a:br>
            <a:r>
              <a:rPr lang="en-US" sz="2800" dirty="0"/>
              <a:t>CEO of DevRain Solutions, PhD</a:t>
            </a:r>
            <a:br>
              <a:rPr lang="en-US" sz="2800" dirty="0"/>
            </a:br>
            <a:r>
              <a:rPr lang="en-US" sz="2800" dirty="0"/>
              <a:t>Microsoft Regional Director, Microsoft MVP</a:t>
            </a:r>
            <a:br>
              <a:rPr lang="en-US" sz="4800" dirty="0"/>
            </a:br>
            <a:r>
              <a:rPr lang="en-US" sz="2800" dirty="0">
                <a:hlinkClick r:id="rId2"/>
              </a:rPr>
              <a:t>http://devrain.com</a:t>
            </a:r>
            <a:br>
              <a:rPr lang="en-US" sz="2800" dirty="0"/>
            </a:br>
            <a:r>
              <a:rPr lang="en-US" sz="2800" dirty="0">
                <a:hlinkClick r:id="rId3"/>
              </a:rPr>
              <a:t>alex.krakovetskiy@devrain.com</a:t>
            </a:r>
            <a:br>
              <a:rPr lang="en-US" sz="2800" dirty="0"/>
            </a:br>
            <a:r>
              <a:rPr lang="en-US" sz="2800" dirty="0"/>
              <a:t>@</a:t>
            </a:r>
            <a:r>
              <a:rPr lang="en-US" sz="2800" dirty="0" err="1"/>
              <a:t>msugvnua</a:t>
            </a:r>
            <a:r>
              <a:rPr lang="en-US" sz="2800" dirty="0"/>
              <a:t> </a:t>
            </a:r>
            <a:br>
              <a:rPr lang="en-US" dirty="0"/>
            </a:br>
            <a:endParaRPr lang="en-US" sz="4800" dirty="0"/>
          </a:p>
        </p:txBody>
      </p:sp>
      <p:pic>
        <p:nvPicPr>
          <p:cNvPr id="5" name="Picture 4" descr="https://fbcdn-sphotos-f-a.akamaihd.net/hphotos-ak-ash3/579355_400335379989595_1880358325_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4726" y="4411662"/>
            <a:ext cx="2046822" cy="212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737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7" y="1211262"/>
            <a:ext cx="11810999" cy="5257801"/>
          </a:xfrm>
        </p:spPr>
        <p:txBody>
          <a:bodyPr/>
          <a:lstStyle/>
          <a:p>
            <a:r>
              <a:rPr lang="en-US" sz="3200" dirty="0"/>
              <a:t>Rules with support and confidence &gt; 60% are not knowledge. </a:t>
            </a:r>
          </a:p>
          <a:p>
            <a:endParaRPr lang="en-US" sz="3200" dirty="0"/>
          </a:p>
          <a:p>
            <a:r>
              <a:rPr lang="en-US" sz="3200" dirty="0"/>
              <a:t>Rules with support and confidence &lt; 3% may be anomalies.</a:t>
            </a:r>
          </a:p>
          <a:p>
            <a:endParaRPr lang="en-US" sz="3200" dirty="0"/>
          </a:p>
          <a:p>
            <a:r>
              <a:rPr lang="en-US" sz="3200" dirty="0"/>
              <a:t>Knowledge rules are between 5% and 10%.</a:t>
            </a:r>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Association rules</a:t>
            </a:r>
            <a:endParaRPr lang="en-US" dirty="0"/>
          </a:p>
        </p:txBody>
      </p:sp>
    </p:spTree>
    <p:extLst>
      <p:ext uri="{BB962C8B-B14F-4D97-AF65-F5344CB8AC3E}">
        <p14:creationId xmlns:p14="http://schemas.microsoft.com/office/powerpoint/2010/main" val="212922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7" y="1211262"/>
            <a:ext cx="7848600" cy="5257801"/>
          </a:xfrm>
        </p:spPr>
        <p:txBody>
          <a:bodyPr/>
          <a:lstStyle/>
          <a:p>
            <a:r>
              <a:rPr lang="en-US" sz="2200" dirty="0"/>
              <a:t>Cluster analysis or clustering is the task of grouping a set of objects in such a way that objects in the same group (called a cluster) are more similar (in some sense or another) to each other than to those in other groups (clusters). It is a main task of exploratory data mining, and a common technique for statistical data analysis, used in many fields, including machine learning, pattern recognition, image analysis, information retrieval, and bioinformatics.</a:t>
            </a:r>
          </a:p>
          <a:p>
            <a:endParaRPr lang="en-US" sz="2200" dirty="0"/>
          </a:p>
          <a:p>
            <a:r>
              <a:rPr lang="en-US" sz="2200" dirty="0"/>
              <a:t>Types:</a:t>
            </a:r>
          </a:p>
          <a:p>
            <a:pPr marL="457200" indent="-457200">
              <a:buFont typeface="+mj-lt"/>
              <a:buAutoNum type="arabicPeriod"/>
            </a:pPr>
            <a:r>
              <a:rPr lang="en-US" sz="2200" dirty="0"/>
              <a:t>Connectivity based clustering (hierarchical clustering)</a:t>
            </a:r>
          </a:p>
          <a:p>
            <a:pPr marL="457200" indent="-457200">
              <a:buFont typeface="+mj-lt"/>
              <a:buAutoNum type="arabicPeriod"/>
            </a:pPr>
            <a:r>
              <a:rPr lang="en-US" sz="2200" dirty="0"/>
              <a:t>Centroid-based clustering</a:t>
            </a:r>
          </a:p>
          <a:p>
            <a:pPr marL="457200" indent="-457200">
              <a:buFont typeface="+mj-lt"/>
              <a:buAutoNum type="arabicPeriod"/>
            </a:pPr>
            <a:r>
              <a:rPr lang="en-US" sz="2200" dirty="0"/>
              <a:t>Distribution-based clustering</a:t>
            </a:r>
          </a:p>
          <a:p>
            <a:pPr marL="457200" indent="-457200">
              <a:buFont typeface="+mj-lt"/>
              <a:buAutoNum type="arabicPeriod"/>
            </a:pPr>
            <a:r>
              <a:rPr lang="en-US" sz="2200" dirty="0"/>
              <a:t>Density-based clustering</a:t>
            </a:r>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Clustering	</a:t>
            </a:r>
            <a:endParaRPr lang="en-US" dirty="0"/>
          </a:p>
        </p:txBody>
      </p:sp>
      <p:pic>
        <p:nvPicPr>
          <p:cNvPr id="5122" name="Picture 2" descr="File:KMeans-Gaussian-data.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4983" y="3192462"/>
            <a:ext cx="3733454" cy="401733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ile:EM-Gaussian-data.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437" y="12956"/>
            <a:ext cx="3733800" cy="401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43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7" y="1211263"/>
            <a:ext cx="11887199" cy="3200400"/>
          </a:xfrm>
        </p:spPr>
        <p:txBody>
          <a:bodyPr/>
          <a:lstStyle/>
          <a:p>
            <a:r>
              <a:rPr lang="en-US" sz="2800" dirty="0"/>
              <a:t>Main criterion: distance between objects.</a:t>
            </a:r>
          </a:p>
          <a:p>
            <a:r>
              <a:rPr lang="en-US" sz="2800" dirty="0"/>
              <a:t>Methods:</a:t>
            </a:r>
          </a:p>
          <a:p>
            <a:pPr marL="457200" indent="-457200">
              <a:buFont typeface="Arial" panose="020B0604020202020204" pitchFamily="34" charset="0"/>
              <a:buChar char="•"/>
            </a:pPr>
            <a:r>
              <a:rPr lang="en-US" sz="2800" dirty="0"/>
              <a:t>K-means (depends on number of clusters, distance measure and centroids);</a:t>
            </a:r>
          </a:p>
          <a:p>
            <a:pPr marL="457200" indent="-457200">
              <a:buFont typeface="Arial" panose="020B0604020202020204" pitchFamily="34" charset="0"/>
              <a:buChar char="•"/>
            </a:pPr>
            <a:r>
              <a:rPr lang="en-US" sz="2800" dirty="0"/>
              <a:t>C-means (“fuzzy” clustering).</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r>
              <a:rPr lang="en-US" sz="2800" dirty="0"/>
              <a:t>Iris flow data set</a:t>
            </a:r>
          </a:p>
          <a:p>
            <a:r>
              <a:rPr lang="en-US" sz="1600" dirty="0"/>
              <a:t>(</a:t>
            </a:r>
            <a:r>
              <a:rPr lang="en-US" sz="1600" dirty="0">
                <a:hlinkClick r:id="rId2"/>
              </a:rPr>
              <a:t>http://en.wikipedia.org/wiki/Iris_flower_data_set</a:t>
            </a:r>
            <a:r>
              <a:rPr lang="en-US" sz="1600" dirty="0"/>
              <a:t>)</a:t>
            </a:r>
          </a:p>
          <a:p>
            <a:pPr marL="457200" indent="-457200">
              <a:buFont typeface="Arial" panose="020B0604020202020204" pitchFamily="34" charset="0"/>
              <a:buChar char="•"/>
            </a:pPr>
            <a:endParaRPr lang="en-US" sz="2800" dirty="0"/>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Clustering</a:t>
            </a:r>
            <a:endParaRPr lang="en-US" dirty="0"/>
          </a:p>
        </p:txBody>
      </p:sp>
      <p:pic>
        <p:nvPicPr>
          <p:cNvPr id="7170" name="Picture 2" descr="File:ClusterAnalysis Mous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7" y="3958081"/>
            <a:ext cx="7162800" cy="289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8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7" y="1211263"/>
            <a:ext cx="11887199" cy="2057399"/>
          </a:xfrm>
        </p:spPr>
        <p:txBody>
          <a:bodyPr/>
          <a:lstStyle/>
          <a:p>
            <a:r>
              <a:rPr lang="en-US" sz="2800" dirty="0"/>
              <a:t>Classification is the problem of identifying to which of a set of categories (sub-populations) a new observation belongs, on the basis of a training set of data containing observations (or instances) whose category membership is known.</a:t>
            </a:r>
          </a:p>
          <a:p>
            <a:endParaRPr lang="en-US" sz="2800" dirty="0"/>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Classification</a:t>
            </a:r>
            <a:endParaRPr lang="en-US" dirty="0"/>
          </a:p>
        </p:txBody>
      </p:sp>
      <p:sp>
        <p:nvSpPr>
          <p:cNvPr id="3" name="TextBox 2"/>
          <p:cNvSpPr txBox="1"/>
          <p:nvPr/>
        </p:nvSpPr>
        <p:spPr>
          <a:xfrm>
            <a:off x="388936" y="3503751"/>
            <a:ext cx="11658599" cy="5632311"/>
          </a:xfrm>
          <a:prstGeom prst="rect">
            <a:avLst/>
          </a:prstGeom>
          <a:noFill/>
        </p:spPr>
        <p:txBody>
          <a:bodyPr wrap="square" numCol="2" rtlCol="0">
            <a:spAutoFit/>
          </a:bodyPr>
          <a:lstStyle/>
          <a:p>
            <a:r>
              <a:rPr lang="en-US" sz="2400" dirty="0"/>
              <a:t>Fisher's linear discriminant</a:t>
            </a:r>
          </a:p>
          <a:p>
            <a:r>
              <a:rPr lang="en-US" sz="2400" dirty="0"/>
              <a:t>Logistic regression</a:t>
            </a:r>
          </a:p>
          <a:p>
            <a:r>
              <a:rPr lang="en-US" sz="2400" dirty="0"/>
              <a:t>Naive Bayes classifier</a:t>
            </a:r>
          </a:p>
          <a:p>
            <a:r>
              <a:rPr lang="en-US" sz="2400" dirty="0"/>
              <a:t>Perceptron</a:t>
            </a:r>
          </a:p>
          <a:p>
            <a:r>
              <a:rPr lang="en-US" sz="2400" dirty="0"/>
              <a:t>Support vector machines</a:t>
            </a:r>
          </a:p>
          <a:p>
            <a:r>
              <a:rPr lang="en-US" sz="2400" dirty="0"/>
              <a:t>Quadratic classifiers</a:t>
            </a:r>
          </a:p>
          <a:p>
            <a:r>
              <a:rPr lang="en-US" sz="2400" dirty="0"/>
              <a:t>k-nearest neighbor</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Boosting (meta-algorithm)</a:t>
            </a:r>
          </a:p>
          <a:p>
            <a:r>
              <a:rPr lang="en-US" sz="2400" dirty="0"/>
              <a:t>Random forests</a:t>
            </a:r>
          </a:p>
          <a:p>
            <a:r>
              <a:rPr lang="en-US" sz="2400" dirty="0"/>
              <a:t>Neural networks</a:t>
            </a:r>
          </a:p>
          <a:p>
            <a:r>
              <a:rPr lang="en-US" sz="2400" dirty="0"/>
              <a:t>Gene Expression Programming</a:t>
            </a:r>
          </a:p>
          <a:p>
            <a:r>
              <a:rPr lang="en-US" sz="2400" dirty="0"/>
              <a:t>Bayesian networks</a:t>
            </a:r>
          </a:p>
          <a:p>
            <a:r>
              <a:rPr lang="en-US" sz="2400" dirty="0"/>
              <a:t>Hidden Markov models</a:t>
            </a:r>
          </a:p>
          <a:p>
            <a:r>
              <a:rPr lang="en-US" sz="2400" dirty="0"/>
              <a:t>Learning vector quantization</a:t>
            </a:r>
          </a:p>
          <a:p>
            <a:endParaRPr lang="en-US" sz="240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75076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1263"/>
            <a:ext cx="6096000" cy="5267324"/>
          </a:xfrm>
        </p:spPr>
        <p:txBody>
          <a:bodyPr/>
          <a:lstStyle/>
          <a:p>
            <a:r>
              <a:rPr lang="en-US" sz="2800" dirty="0"/>
              <a:t>In statistics, regression analysis is a statistical process for estimating the relationships among variables. </a:t>
            </a:r>
            <a:endParaRPr lang="ru-RU" sz="2800" dirty="0"/>
          </a:p>
          <a:p>
            <a:endParaRPr lang="ru-RU" sz="2800" dirty="0"/>
          </a:p>
          <a:p>
            <a:endParaRPr lang="ru-RU" sz="2800" dirty="0"/>
          </a:p>
          <a:p>
            <a:endParaRPr lang="ru-RU" sz="2800" dirty="0"/>
          </a:p>
          <a:p>
            <a:endParaRPr lang="ru-RU" sz="2800" dirty="0"/>
          </a:p>
          <a:p>
            <a:r>
              <a:rPr lang="en-US" sz="2800" dirty="0"/>
              <a:t>Regression analysis</a:t>
            </a:r>
          </a:p>
          <a:p>
            <a:r>
              <a:rPr lang="en-US" sz="2800" dirty="0"/>
              <a:t>Neural networks</a:t>
            </a:r>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Regression </a:t>
            </a:r>
            <a:endParaRPr lang="en-US" dirty="0"/>
          </a:p>
        </p:txBody>
      </p:sp>
      <p:pic>
        <p:nvPicPr>
          <p:cNvPr id="8194" name="Picture 2" descr="File:Linear regression.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745" y="3116262"/>
            <a:ext cx="5095842" cy="33623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y_i=\beta_0 +\beta_1 x_i +\varepsilon_i,\quad i=1,\dots,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7" y="3421062"/>
            <a:ext cx="27527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y_i=\beta_0 +\beta_1 x_i +\beta_2 x_i^2+\varepsilon_i,\ i=1,\dots,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7" y="3783012"/>
            <a:ext cx="3219450"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57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1263"/>
            <a:ext cx="6096000" cy="5267324"/>
          </a:xfrm>
        </p:spPr>
        <p:txBody>
          <a:bodyPr/>
          <a:lstStyle/>
          <a:p>
            <a:r>
              <a:rPr lang="en-US" sz="2800" dirty="0"/>
              <a:t>Interpolation</a:t>
            </a:r>
          </a:p>
          <a:p>
            <a:r>
              <a:rPr lang="en-US" sz="2800" dirty="0"/>
              <a:t>Approximation</a:t>
            </a:r>
          </a:p>
          <a:p>
            <a:r>
              <a:rPr lang="en-US" sz="2800" dirty="0"/>
              <a:t>Extrapolation (time series)</a:t>
            </a:r>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Regression </a:t>
            </a:r>
            <a:endParaRPr lang="en-US" dirty="0"/>
          </a:p>
        </p:txBody>
      </p:sp>
      <p:pic>
        <p:nvPicPr>
          <p:cNvPr id="11266" name="Picture 2" descr="http://upload.wikimedia.org/wikipedia/commons/thumb/5/53/Interpolation_example_spline.svg/600px-Interpolation_example_splin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437" y="298450"/>
            <a:ext cx="3837722" cy="3070178"/>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www.dtreg.com/TimeSeriesCh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8" y="3508041"/>
            <a:ext cx="5238750" cy="29146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informationengineers.files.wordpress.com/2010/07/approxim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7437" y="3582482"/>
            <a:ext cx="3837722" cy="287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75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1263"/>
            <a:ext cx="5181599" cy="5267324"/>
          </a:xfrm>
        </p:spPr>
        <p:txBody>
          <a:bodyPr/>
          <a:lstStyle/>
          <a:p>
            <a:r>
              <a:rPr lang="en-US" sz="2800" dirty="0"/>
              <a:t>Uses a decision tree as a predictive model which maps observations about an item to conclusions about the item's target value. </a:t>
            </a:r>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Decision trees</a:t>
            </a:r>
            <a:endParaRPr lang="en-US" dirty="0"/>
          </a:p>
        </p:txBody>
      </p:sp>
      <p:pic>
        <p:nvPicPr>
          <p:cNvPr id="2050" name="Picture 2" descr="Decision-Tree-Elem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323" y="677862"/>
            <a:ext cx="4944889" cy="14200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cisionCal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437" y="2650877"/>
            <a:ext cx="6072187" cy="3984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377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1263"/>
            <a:ext cx="5181599" cy="5267324"/>
          </a:xfrm>
        </p:spPr>
        <p:txBody>
          <a:bodyPr/>
          <a:lstStyle/>
          <a:p>
            <a:r>
              <a:rPr lang="en-US" sz="2800" dirty="0"/>
              <a:t>Automatic summarization is the process of reducing a text document with a computer program in order to create a summary that retains the most important points of the original document.</a:t>
            </a:r>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Summarization</a:t>
            </a:r>
            <a:endParaRPr lang="en-US" dirty="0"/>
          </a:p>
        </p:txBody>
      </p:sp>
      <p:pic>
        <p:nvPicPr>
          <p:cNvPr id="12290" name="Picture 2" descr="http://saatviga.files.wordpress.com/2010/10/document-summ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4993" y="3192462"/>
            <a:ext cx="6596844" cy="368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65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1263"/>
            <a:ext cx="11353799" cy="5267324"/>
          </a:xfrm>
        </p:spPr>
        <p:txBody>
          <a:bodyPr/>
          <a:lstStyle/>
          <a:p>
            <a:r>
              <a:rPr lang="en-US" sz="2400" dirty="0"/>
              <a:t>Natural language processing (NLP) is a field of computer science, artificial intelligence, and linguistics concerned with the interactions between computers and human (natural) languages. As such, NLP is related to the area of human–computer interaction. Many challenges in NLP involve natural language understanding, that is, enabling computers to derive meaning from human or natural language input, and others involve natural language generation.</a:t>
            </a:r>
          </a:p>
          <a:p>
            <a:endParaRPr lang="en-US" sz="2400" dirty="0"/>
          </a:p>
          <a:p>
            <a:r>
              <a:rPr lang="en-US" sz="2400" dirty="0"/>
              <a:t>Tasks:</a:t>
            </a:r>
          </a:p>
          <a:p>
            <a:pPr marL="342900" indent="-342900">
              <a:buFont typeface="Arial" panose="020B0604020202020204" pitchFamily="34" charset="0"/>
              <a:buChar char="•"/>
            </a:pPr>
            <a:r>
              <a:rPr lang="en-US" sz="2400" dirty="0"/>
              <a:t>Automatic summarization</a:t>
            </a:r>
          </a:p>
          <a:p>
            <a:pPr marL="342900" indent="-342900">
              <a:buFont typeface="Arial" panose="020B0604020202020204" pitchFamily="34" charset="0"/>
              <a:buChar char="•"/>
            </a:pPr>
            <a:r>
              <a:rPr lang="en-US" sz="2400" dirty="0"/>
              <a:t>Named Entity Recognition (NER)</a:t>
            </a:r>
          </a:p>
          <a:p>
            <a:pPr marL="342900" indent="-342900">
              <a:buFont typeface="Arial" panose="020B0604020202020204" pitchFamily="34" charset="0"/>
              <a:buChar char="•"/>
            </a:pPr>
            <a:r>
              <a:rPr lang="en-US" sz="2400" dirty="0"/>
              <a:t>Machine translations</a:t>
            </a:r>
          </a:p>
          <a:p>
            <a:pPr marL="342900" indent="-342900">
              <a:buFont typeface="Arial" panose="020B0604020202020204" pitchFamily="34" charset="0"/>
              <a:buChar char="•"/>
            </a:pPr>
            <a:r>
              <a:rPr lang="en-US" sz="2400" dirty="0"/>
              <a:t>Parsing</a:t>
            </a:r>
          </a:p>
          <a:p>
            <a:pPr marL="342900" indent="-342900">
              <a:buFont typeface="Arial" panose="020B0604020202020204" pitchFamily="34" charset="0"/>
              <a:buChar char="•"/>
            </a:pPr>
            <a:r>
              <a:rPr lang="en-US" sz="2400" dirty="0"/>
              <a:t>Question answering</a:t>
            </a:r>
            <a:endParaRPr lang="ru-RU" sz="2400" dirty="0"/>
          </a:p>
          <a:p>
            <a:pPr marL="342900" indent="-342900">
              <a:buFont typeface="Arial" panose="020B0604020202020204" pitchFamily="34" charset="0"/>
              <a:buChar char="•"/>
            </a:pPr>
            <a:endParaRPr lang="en-US" sz="2400" dirty="0"/>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Natural language processing</a:t>
            </a:r>
            <a:endParaRPr lang="en-US" dirty="0"/>
          </a:p>
        </p:txBody>
      </p:sp>
    </p:spTree>
    <p:extLst>
      <p:ext uri="{BB962C8B-B14F-4D97-AF65-F5344CB8AC3E}">
        <p14:creationId xmlns:p14="http://schemas.microsoft.com/office/powerpoint/2010/main" val="329455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1263"/>
            <a:ext cx="11353799" cy="5267324"/>
          </a:xfrm>
        </p:spPr>
        <p:txBody>
          <a:bodyPr/>
          <a:lstStyle/>
          <a:p>
            <a:r>
              <a:rPr lang="en-US" sz="2400" dirty="0"/>
              <a:t>Named-entity recognition (NER) (also known as entity identification and entity extraction) is a subtask of information extraction that seeks to locate and classify atomic elements in text into predefined categories such as the names of persons, organizations, locations, expressions of times, quantities, monetary values, percentages, etc.</a:t>
            </a:r>
          </a:p>
          <a:p>
            <a:endParaRPr lang="en-US" sz="2400" dirty="0"/>
          </a:p>
          <a:p>
            <a:r>
              <a:rPr lang="en-US" sz="2400" i="1" dirty="0"/>
              <a:t>Jim bought 300 shares of Acme Corp. in 2006.</a:t>
            </a:r>
          </a:p>
          <a:p>
            <a:endParaRPr lang="en-US" sz="2400" dirty="0"/>
          </a:p>
          <a:p>
            <a:r>
              <a:rPr lang="en-US" sz="2400" i="1" dirty="0"/>
              <a:t>&lt;ENAMEX TYPE="PERSON"&gt;Jim&lt;/ENAMEX&gt;bought&lt;NUMEX TYPE="QUANTITY"&gt;300&lt;/NUMEX&gt;shares of&lt;ENAMEX TYPE="ORGANIZATION"&gt;Acme Corp.&lt;/ENAMEX&gt; in &lt;TIMEX TYPE="DATE"&gt;2006&lt;/TIMEX&gt;.</a:t>
            </a:r>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Named Entity Recognition (NER)</a:t>
            </a:r>
          </a:p>
        </p:txBody>
      </p:sp>
    </p:spTree>
    <p:extLst>
      <p:ext uri="{BB962C8B-B14F-4D97-AF65-F5344CB8AC3E}">
        <p14:creationId xmlns:p14="http://schemas.microsoft.com/office/powerpoint/2010/main" val="253150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038" y="1439862"/>
            <a:ext cx="6324599" cy="5257801"/>
          </a:xfrm>
        </p:spPr>
        <p:txBody>
          <a:bodyPr/>
          <a:lstStyle/>
          <a:p>
            <a:pPr marL="514350" indent="-514350">
              <a:buFont typeface="+mj-lt"/>
              <a:buAutoNum type="arabicPeriod"/>
            </a:pPr>
            <a:r>
              <a:rPr lang="en-US" sz="2700" dirty="0"/>
              <a:t>Open data (+ governmental data).</a:t>
            </a:r>
          </a:p>
          <a:p>
            <a:pPr marL="514350" indent="-514350">
              <a:buFont typeface="+mj-lt"/>
              <a:buAutoNum type="arabicPeriod"/>
            </a:pPr>
            <a:r>
              <a:rPr lang="en-US" sz="2700" dirty="0"/>
              <a:t>Semantic Web (</a:t>
            </a:r>
            <a:r>
              <a:rPr lang="en-US" sz="2700" dirty="0" err="1"/>
              <a:t>Dbpedia</a:t>
            </a:r>
            <a:r>
              <a:rPr lang="en-US" sz="2700" dirty="0"/>
              <a:t>, </a:t>
            </a:r>
            <a:r>
              <a:rPr lang="en-US" sz="2700" dirty="0" err="1"/>
              <a:t>Crunchbase</a:t>
            </a:r>
            <a:r>
              <a:rPr lang="en-US" sz="2700" dirty="0"/>
              <a:t>, IEEE, IMDB).</a:t>
            </a:r>
          </a:p>
          <a:p>
            <a:pPr marL="514350" indent="-514350">
              <a:buFont typeface="+mj-lt"/>
              <a:buAutoNum type="arabicPeriod"/>
            </a:pPr>
            <a:r>
              <a:rPr lang="en-US" sz="2700" dirty="0"/>
              <a:t>Historical data (currencies, Forex, temperature).</a:t>
            </a:r>
          </a:p>
          <a:p>
            <a:pPr marL="514350" indent="-514350">
              <a:buFont typeface="+mj-lt"/>
              <a:buAutoNum type="arabicPeriod"/>
            </a:pPr>
            <a:r>
              <a:rPr lang="en-US" sz="2700" dirty="0"/>
              <a:t>Enterprise data.</a:t>
            </a:r>
          </a:p>
          <a:p>
            <a:pPr marL="514350" indent="-514350">
              <a:buFont typeface="+mj-lt"/>
              <a:buAutoNum type="arabicPeriod"/>
            </a:pPr>
            <a:r>
              <a:rPr lang="en-US" sz="2700" dirty="0"/>
              <a:t>User behavior.</a:t>
            </a:r>
          </a:p>
          <a:p>
            <a:pPr marL="514350" indent="-514350">
              <a:buFont typeface="+mj-lt"/>
              <a:buAutoNum type="arabicPeriod"/>
            </a:pPr>
            <a:r>
              <a:rPr lang="en-US" sz="2700" dirty="0"/>
              <a:t>Transactions.</a:t>
            </a:r>
          </a:p>
          <a:p>
            <a:pPr marL="514350" indent="-514350">
              <a:buFont typeface="+mj-lt"/>
              <a:buAutoNum type="arabicPeriod"/>
            </a:pPr>
            <a:r>
              <a:rPr lang="en-US" sz="2700" dirty="0"/>
              <a:t>Social media.</a:t>
            </a:r>
            <a:endParaRPr lang="ru-RU" sz="2700" dirty="0"/>
          </a:p>
          <a:p>
            <a:pPr marL="514350" indent="-514350">
              <a:buFont typeface="+mj-lt"/>
              <a:buAutoNum type="arabicPeriod"/>
            </a:pPr>
            <a:r>
              <a:rPr lang="en-US" sz="2700" dirty="0"/>
              <a:t>Sensor data (smart city, home, traffic).</a:t>
            </a:r>
            <a:endParaRPr lang="ru-RU" sz="2700" dirty="0"/>
          </a:p>
          <a:p>
            <a:endParaRPr lang="en-US" sz="2800" i="1" dirty="0"/>
          </a:p>
          <a:p>
            <a:pPr marL="514350" indent="-514350">
              <a:buFont typeface="+mj-lt"/>
              <a:buAutoNum type="arabicPeriod"/>
            </a:pPr>
            <a:endParaRPr lang="en-US" sz="2700" dirty="0"/>
          </a:p>
          <a:p>
            <a:pPr marL="514350" indent="-514350">
              <a:buFont typeface="+mj-lt"/>
              <a:buAutoNum type="arabicPeriod"/>
            </a:pPr>
            <a:endParaRPr lang="en-US" sz="2700" dirty="0"/>
          </a:p>
          <a:p>
            <a:pPr marL="514350" indent="-514350">
              <a:buFont typeface="+mj-lt"/>
              <a:buAutoNum type="arabicPeriod"/>
            </a:pPr>
            <a:endParaRPr lang="en-US" sz="2700" dirty="0"/>
          </a:p>
          <a:p>
            <a:endParaRPr lang="en-US" sz="2700" dirty="0"/>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The world of data</a:t>
            </a:r>
            <a:endParaRPr lang="en-US" dirty="0"/>
          </a:p>
        </p:txBody>
      </p:sp>
      <p:pic>
        <p:nvPicPr>
          <p:cNvPr id="1026" name="Picture 2" descr="File:Linking-Open-Data-diagram 2007-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437" y="1363662"/>
            <a:ext cx="5637678"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64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354138"/>
            <a:ext cx="4190999" cy="5267324"/>
          </a:xfrm>
        </p:spPr>
        <p:txBody>
          <a:bodyPr/>
          <a:lstStyle/>
          <a:p>
            <a:r>
              <a:rPr lang="en-US" sz="2400" dirty="0"/>
              <a:t>Calais is a toolkit of capabilities that allow you to readily incorporate state-of-the-art semantic functionality within your blog, content management system, website or application.</a:t>
            </a:r>
          </a:p>
          <a:p>
            <a:endParaRPr lang="en-US" sz="2400" dirty="0"/>
          </a:p>
          <a:p>
            <a:r>
              <a:rPr lang="en-US" sz="2400" dirty="0">
                <a:hlinkClick r:id="rId2"/>
              </a:rPr>
              <a:t>https://github.com/dbpedia-spotlight/dbpedia-spotlight/wiki</a:t>
            </a:r>
            <a:r>
              <a:rPr lang="en-US" sz="2400" dirty="0"/>
              <a:t> </a:t>
            </a:r>
          </a:p>
          <a:p>
            <a:endParaRPr lang="en-US" sz="2400" i="1" dirty="0"/>
          </a:p>
          <a:p>
            <a:endParaRPr lang="en-US" sz="2400" i="1" dirty="0"/>
          </a:p>
        </p:txBody>
      </p:sp>
      <p:sp>
        <p:nvSpPr>
          <p:cNvPr id="4" name="Title 3"/>
          <p:cNvSpPr>
            <a:spLocks noGrp="1"/>
          </p:cNvSpPr>
          <p:nvPr>
            <p:ph type="title"/>
          </p:nvPr>
        </p:nvSpPr>
        <p:spPr/>
        <p:txBody>
          <a:bodyPr/>
          <a:lstStyle/>
          <a:p>
            <a:r>
              <a:rPr lang="en-US" dirty="0" err="1">
                <a:gradFill>
                  <a:gsLst>
                    <a:gs pos="0">
                      <a:schemeClr val="accent4"/>
                    </a:gs>
                    <a:gs pos="100000">
                      <a:schemeClr val="accent4"/>
                    </a:gs>
                  </a:gsLst>
                  <a:lin ang="5400000" scaled="0"/>
                </a:gradFill>
              </a:rPr>
              <a:t>OpenCalais</a:t>
            </a:r>
            <a:r>
              <a:rPr lang="en-US" dirty="0">
                <a:gradFill>
                  <a:gsLst>
                    <a:gs pos="0">
                      <a:schemeClr val="accent4"/>
                    </a:gs>
                    <a:gs pos="100000">
                      <a:schemeClr val="accent4"/>
                    </a:gs>
                  </a:gsLst>
                  <a:lin ang="5400000" scaled="0"/>
                </a:gradFill>
              </a:rPr>
              <a:t> + </a:t>
            </a:r>
            <a:r>
              <a:rPr lang="en-US" dirty="0" err="1">
                <a:gradFill>
                  <a:gsLst>
                    <a:gs pos="0">
                      <a:schemeClr val="accent4"/>
                    </a:gs>
                    <a:gs pos="100000">
                      <a:schemeClr val="accent4"/>
                    </a:gs>
                  </a:gsLst>
                  <a:lin ang="5400000" scaled="0"/>
                </a:gradFill>
              </a:rPr>
              <a:t>DBpedia</a:t>
            </a:r>
            <a:r>
              <a:rPr lang="en-US" dirty="0">
                <a:gradFill>
                  <a:gsLst>
                    <a:gs pos="0">
                      <a:schemeClr val="accent4"/>
                    </a:gs>
                    <a:gs pos="100000">
                      <a:schemeClr val="accent4"/>
                    </a:gs>
                  </a:gsLst>
                  <a:lin ang="5400000" scaled="0"/>
                </a:gradFill>
              </a:rPr>
              <a:t> Spotlight</a:t>
            </a:r>
          </a:p>
        </p:txBody>
      </p:sp>
      <p:pic>
        <p:nvPicPr>
          <p:cNvPr id="3" name="Picture 2"/>
          <p:cNvPicPr>
            <a:picLocks noChangeAspect="1"/>
          </p:cNvPicPr>
          <p:nvPr/>
        </p:nvPicPr>
        <p:blipFill>
          <a:blip r:embed="rId3"/>
          <a:stretch>
            <a:fillRect/>
          </a:stretch>
        </p:blipFill>
        <p:spPr>
          <a:xfrm>
            <a:off x="4598355" y="1232341"/>
            <a:ext cx="8173082" cy="5465321"/>
          </a:xfrm>
          <a:prstGeom prst="rect">
            <a:avLst/>
          </a:prstGeom>
        </p:spPr>
      </p:pic>
    </p:spTree>
    <p:extLst>
      <p:ext uri="{BB962C8B-B14F-4D97-AF65-F5344CB8AC3E}">
        <p14:creationId xmlns:p14="http://schemas.microsoft.com/office/powerpoint/2010/main" val="2708091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1263"/>
            <a:ext cx="6705599" cy="5267324"/>
          </a:xfrm>
        </p:spPr>
        <p:txBody>
          <a:bodyPr/>
          <a:lstStyle/>
          <a:p>
            <a:pPr marL="457200" indent="-457200">
              <a:buFont typeface="+mj-lt"/>
              <a:buAutoNum type="arabicPeriod"/>
            </a:pPr>
            <a:r>
              <a:rPr lang="en-US" sz="2400" dirty="0"/>
              <a:t>Preparing a test data set (70% of all tagged data set).</a:t>
            </a:r>
          </a:p>
          <a:p>
            <a:pPr marL="457200" indent="-457200">
              <a:buFont typeface="+mj-lt"/>
              <a:buAutoNum type="arabicPeriod"/>
            </a:pPr>
            <a:r>
              <a:rPr lang="en-US" sz="2400" dirty="0"/>
              <a:t>Choosing model (can be a complex task).</a:t>
            </a:r>
          </a:p>
          <a:p>
            <a:pPr marL="457200" indent="-457200">
              <a:buFont typeface="+mj-lt"/>
              <a:buAutoNum type="arabicPeriod"/>
            </a:pPr>
            <a:r>
              <a:rPr lang="en-US" sz="2400" dirty="0"/>
              <a:t>Machine learning (neural networks). Choosing leaning algorithm.</a:t>
            </a:r>
          </a:p>
          <a:p>
            <a:pPr marL="457200" indent="-457200">
              <a:buFont typeface="+mj-lt"/>
              <a:buAutoNum type="arabicPeriod"/>
            </a:pPr>
            <a:r>
              <a:rPr lang="en-US" sz="2400" dirty="0"/>
              <a:t>Testing on 30% tagged data set.</a:t>
            </a:r>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NER + neural networks</a:t>
            </a:r>
          </a:p>
        </p:txBody>
      </p:sp>
      <p:pic>
        <p:nvPicPr>
          <p:cNvPr id="14338" name="Picture 2" descr="http://www.victoria.lviv.ua/html/wosserman/images/rozdil1/Image4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237" y="3776662"/>
            <a:ext cx="3781425" cy="252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755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Reuters Corpora</a:t>
            </a:r>
            <a:endParaRPr lang="en-US" dirty="0"/>
          </a:p>
        </p:txBody>
      </p:sp>
      <p:sp>
        <p:nvSpPr>
          <p:cNvPr id="5" name="Text Placeholder 4"/>
          <p:cNvSpPr>
            <a:spLocks noGrp="1"/>
          </p:cNvSpPr>
          <p:nvPr>
            <p:ph type="body" sz="quarter" idx="10"/>
          </p:nvPr>
        </p:nvSpPr>
        <p:spPr>
          <a:xfrm>
            <a:off x="3170238" y="2125663"/>
            <a:ext cx="8991602" cy="4572000"/>
          </a:xfrm>
        </p:spPr>
        <p:txBody>
          <a:bodyPr/>
          <a:lstStyle/>
          <a:p>
            <a:r>
              <a:rPr lang="en-US" dirty="0"/>
              <a:t>As a service to the scientific community, Reuters is making available large quantities of Reuters News stories for research into natural language processing, information retrieval, machine learning, etc.</a:t>
            </a:r>
            <a:br>
              <a:rPr lang="en-US" dirty="0"/>
            </a:br>
            <a:endParaRPr lang="en-US" dirty="0"/>
          </a:p>
          <a:p>
            <a:r>
              <a:rPr lang="en-US" sz="2800" dirty="0">
                <a:hlinkClick r:id="rId2"/>
              </a:rPr>
              <a:t>http://about.reuters.com/researchandstandards/corpus/</a:t>
            </a:r>
            <a:r>
              <a:rPr lang="en-US" sz="2800" dirty="0"/>
              <a:t> </a:t>
            </a:r>
          </a:p>
        </p:txBody>
      </p:sp>
    </p:spTree>
    <p:extLst>
      <p:ext uri="{BB962C8B-B14F-4D97-AF65-F5344CB8AC3E}">
        <p14:creationId xmlns:p14="http://schemas.microsoft.com/office/powerpoint/2010/main" val="750836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Data Visualization</a:t>
            </a:r>
          </a:p>
        </p:txBody>
      </p:sp>
      <p:pic>
        <p:nvPicPr>
          <p:cNvPr id="5" name="Picture 4"/>
          <p:cNvPicPr>
            <a:picLocks noChangeAspect="1"/>
          </p:cNvPicPr>
          <p:nvPr/>
        </p:nvPicPr>
        <p:blipFill>
          <a:blip r:embed="rId2"/>
          <a:stretch>
            <a:fillRect/>
          </a:stretch>
        </p:blipFill>
        <p:spPr>
          <a:xfrm>
            <a:off x="4217929" y="1094392"/>
            <a:ext cx="7943908" cy="5695992"/>
          </a:xfrm>
          <a:prstGeom prst="rect">
            <a:avLst/>
          </a:prstGeom>
          <a:ln>
            <a:noFill/>
          </a:ln>
          <a:effectLst>
            <a:outerShdw blurRad="292100" dist="139700" dir="2700000" algn="tl" rotWithShape="0">
              <a:srgbClr val="333333">
                <a:alpha val="65000"/>
              </a:srgbClr>
            </a:outerShdw>
          </a:effectLst>
        </p:spPr>
      </p:pic>
      <p:pic>
        <p:nvPicPr>
          <p:cNvPr id="1026" name="Picture 2" descr="ВВП на душу населения в Европ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7" y="1163658"/>
            <a:ext cx="6515100" cy="5486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37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Rectangle 2"/>
          <p:cNvSpPr/>
          <p:nvPr/>
        </p:nvSpPr>
        <p:spPr>
          <a:xfrm>
            <a:off x="4313237" y="2470210"/>
            <a:ext cx="7543800" cy="2062103"/>
          </a:xfrm>
          <a:prstGeom prst="rect">
            <a:avLst/>
          </a:prstGeom>
        </p:spPr>
        <p:txBody>
          <a:bodyPr wrap="square">
            <a:spAutoFit/>
          </a:bodyPr>
          <a:lstStyle/>
          <a:p>
            <a:r>
              <a:rPr lang="en-US" sz="3200" dirty="0">
                <a:solidFill>
                  <a:srgbClr val="FFFFFF"/>
                </a:solidFill>
              </a:rPr>
              <a:t>@</a:t>
            </a:r>
            <a:r>
              <a:rPr lang="en-US" sz="3200" dirty="0" err="1">
                <a:solidFill>
                  <a:srgbClr val="FFFFFF"/>
                </a:solidFill>
              </a:rPr>
              <a:t>msugvnua</a:t>
            </a:r>
            <a:endParaRPr lang="en-US" sz="3200" dirty="0">
              <a:solidFill>
                <a:srgbClr val="FFFFFF"/>
              </a:solidFill>
            </a:endParaRPr>
          </a:p>
          <a:p>
            <a:r>
              <a:rPr lang="en-US" sz="3200" dirty="0">
                <a:solidFill>
                  <a:srgbClr val="FFFFFF"/>
                </a:solidFill>
                <a:hlinkClick r:id="rId2"/>
              </a:rPr>
              <a:t>Alex.Krakovetskiy@devrain.com</a:t>
            </a:r>
            <a:r>
              <a:rPr lang="en-US" sz="3200" dirty="0">
                <a:solidFill>
                  <a:srgbClr val="FFFFFF"/>
                </a:solidFill>
              </a:rPr>
              <a:t> </a:t>
            </a:r>
          </a:p>
          <a:p>
            <a:endParaRPr lang="en-US" sz="3200" dirty="0">
              <a:solidFill>
                <a:srgbClr val="FFFFFF"/>
              </a:solidFill>
            </a:endParaRPr>
          </a:p>
          <a:p>
            <a:r>
              <a:rPr lang="en-US" sz="3200" dirty="0">
                <a:solidFill>
                  <a:srgbClr val="FFFFFF"/>
                </a:solidFill>
                <a:hlinkClick r:id="rId3"/>
              </a:rPr>
              <a:t>http://devrain.com</a:t>
            </a:r>
            <a:r>
              <a:rPr lang="en-US" sz="3200" dirty="0">
                <a:solidFill>
                  <a:srgbClr val="FFFFFF"/>
                </a:solidFill>
              </a:rPr>
              <a:t> </a:t>
            </a:r>
          </a:p>
        </p:txBody>
      </p:sp>
    </p:spTree>
    <p:extLst>
      <p:ext uri="{BB962C8B-B14F-4D97-AF65-F5344CB8AC3E}">
        <p14:creationId xmlns:p14="http://schemas.microsoft.com/office/powerpoint/2010/main" val="127045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038" y="1439862"/>
            <a:ext cx="7162799" cy="5257801"/>
          </a:xfrm>
        </p:spPr>
        <p:txBody>
          <a:bodyPr/>
          <a:lstStyle/>
          <a:p>
            <a:pPr marL="514350" indent="-514350">
              <a:buFont typeface="+mj-lt"/>
              <a:buAutoNum type="arabicPeriod"/>
            </a:pPr>
            <a:r>
              <a:rPr lang="en-US" sz="2700" dirty="0"/>
              <a:t>Raw data</a:t>
            </a:r>
          </a:p>
          <a:p>
            <a:pPr marL="514350" indent="-514350">
              <a:buFont typeface="+mj-lt"/>
              <a:buAutoNum type="arabicPeriod"/>
            </a:pPr>
            <a:r>
              <a:rPr lang="en-US" sz="2700" dirty="0"/>
              <a:t>Information</a:t>
            </a:r>
          </a:p>
          <a:p>
            <a:pPr marL="514350" indent="-514350">
              <a:buFont typeface="+mj-lt"/>
              <a:buAutoNum type="arabicPeriod"/>
            </a:pPr>
            <a:r>
              <a:rPr lang="en-US" sz="2700" dirty="0"/>
              <a:t>Knowledge</a:t>
            </a:r>
          </a:p>
          <a:p>
            <a:pPr marL="514350" indent="-514350">
              <a:buFont typeface="+mj-lt"/>
              <a:buAutoNum type="arabicPeriod"/>
            </a:pPr>
            <a:r>
              <a:rPr lang="en-US" sz="2700" dirty="0"/>
              <a:t>Wisdom</a:t>
            </a:r>
          </a:p>
          <a:p>
            <a:pPr marL="514350" indent="-514350">
              <a:buFont typeface="+mj-lt"/>
              <a:buAutoNum type="arabicPeriod"/>
            </a:pPr>
            <a:endParaRPr lang="en-US" sz="2700" dirty="0"/>
          </a:p>
          <a:p>
            <a:pPr marL="514350" indent="-514350">
              <a:buFont typeface="+mj-lt"/>
              <a:buAutoNum type="arabicPeriod"/>
            </a:pPr>
            <a:endParaRPr lang="en-US" sz="2700" dirty="0"/>
          </a:p>
          <a:p>
            <a:endParaRPr lang="en-US" sz="2700" dirty="0"/>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Levels of information</a:t>
            </a:r>
            <a:endParaRPr lang="en-US" dirty="0"/>
          </a:p>
        </p:txBody>
      </p:sp>
      <p:pic>
        <p:nvPicPr>
          <p:cNvPr id="3" name="Picture 2"/>
          <p:cNvPicPr>
            <a:picLocks noChangeAspect="1"/>
          </p:cNvPicPr>
          <p:nvPr/>
        </p:nvPicPr>
        <p:blipFill>
          <a:blip r:embed="rId2"/>
          <a:stretch>
            <a:fillRect/>
          </a:stretch>
        </p:blipFill>
        <p:spPr>
          <a:xfrm>
            <a:off x="5761037" y="2049462"/>
            <a:ext cx="5886450" cy="3495831"/>
          </a:xfrm>
          <a:prstGeom prst="rect">
            <a:avLst/>
          </a:prstGeom>
        </p:spPr>
      </p:pic>
    </p:spTree>
    <p:extLst>
      <p:ext uri="{BB962C8B-B14F-4D97-AF65-F5344CB8AC3E}">
        <p14:creationId xmlns:p14="http://schemas.microsoft.com/office/powerpoint/2010/main" val="127245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038" y="1439862"/>
            <a:ext cx="5714999" cy="5257801"/>
          </a:xfrm>
        </p:spPr>
        <p:txBody>
          <a:bodyPr/>
          <a:lstStyle/>
          <a:p>
            <a:pPr marL="514350" indent="-514350">
              <a:buFont typeface="+mj-lt"/>
              <a:buAutoNum type="arabicPeriod"/>
            </a:pPr>
            <a:r>
              <a:rPr lang="en-US" sz="2700" dirty="0"/>
              <a:t>Collecting and storing terabytes of data.</a:t>
            </a:r>
          </a:p>
          <a:p>
            <a:pPr marL="514350" indent="-514350">
              <a:buFont typeface="+mj-lt"/>
              <a:buAutoNum type="arabicPeriod"/>
            </a:pPr>
            <a:r>
              <a:rPr lang="en-US" sz="2700" dirty="0"/>
              <a:t>Internet of Things.</a:t>
            </a:r>
          </a:p>
          <a:p>
            <a:pPr marL="514350" indent="-514350">
              <a:buFont typeface="+mj-lt"/>
              <a:buAutoNum type="arabicPeriod"/>
            </a:pPr>
            <a:r>
              <a:rPr lang="en-US" sz="2700" dirty="0"/>
              <a:t>Cloud technologies.</a:t>
            </a:r>
          </a:p>
          <a:p>
            <a:pPr marL="514350" indent="-514350">
              <a:buFont typeface="+mj-lt"/>
              <a:buAutoNum type="arabicPeriod"/>
            </a:pPr>
            <a:r>
              <a:rPr lang="en-US" sz="2700" dirty="0"/>
              <a:t>Information security.</a:t>
            </a:r>
          </a:p>
          <a:p>
            <a:pPr marL="514350" indent="-514350">
              <a:buFont typeface="+mj-lt"/>
              <a:buAutoNum type="arabicPeriod"/>
            </a:pPr>
            <a:r>
              <a:rPr lang="en-US" sz="2700" dirty="0"/>
              <a:t>Data analysis (Data Mining).</a:t>
            </a:r>
          </a:p>
          <a:p>
            <a:pPr marL="514350" indent="-514350">
              <a:buFont typeface="+mj-lt"/>
              <a:buAutoNum type="arabicPeriod"/>
            </a:pPr>
            <a:r>
              <a:rPr lang="en-US" sz="2700" dirty="0"/>
              <a:t>Data visualization.</a:t>
            </a:r>
            <a:endParaRPr lang="ru-RU" sz="2700" dirty="0"/>
          </a:p>
          <a:p>
            <a:endParaRPr lang="en-US" sz="2800" i="1" dirty="0"/>
          </a:p>
          <a:p>
            <a:pPr marL="514350" indent="-514350">
              <a:buFont typeface="+mj-lt"/>
              <a:buAutoNum type="arabicPeriod"/>
            </a:pPr>
            <a:endParaRPr lang="en-US" sz="2700" dirty="0"/>
          </a:p>
          <a:p>
            <a:pPr marL="514350" indent="-514350">
              <a:buFont typeface="+mj-lt"/>
              <a:buAutoNum type="arabicPeriod"/>
            </a:pPr>
            <a:endParaRPr lang="en-US" sz="2700" dirty="0"/>
          </a:p>
          <a:p>
            <a:pPr marL="514350" indent="-514350">
              <a:buFont typeface="+mj-lt"/>
              <a:buAutoNum type="arabicPeriod"/>
            </a:pPr>
            <a:endParaRPr lang="en-US" sz="2700" dirty="0"/>
          </a:p>
          <a:p>
            <a:endParaRPr lang="en-US" sz="2700" dirty="0"/>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Big Data</a:t>
            </a:r>
            <a:endParaRPr lang="en-US" dirty="0"/>
          </a:p>
        </p:txBody>
      </p:sp>
      <p:pic>
        <p:nvPicPr>
          <p:cNvPr id="2050" name="Picture 2" descr="http://www.i-oblako.ru/uploads/big_data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037" y="1973262"/>
            <a:ext cx="535668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90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517649"/>
            <a:ext cx="7162799" cy="912813"/>
          </a:xfrm>
        </p:spPr>
        <p:txBody>
          <a:bodyPr/>
          <a:lstStyle/>
          <a:p>
            <a:r>
              <a:rPr lang="en-US" dirty="0"/>
              <a:t>Data Mining (Knowledge Discovery)</a:t>
            </a:r>
            <a:br>
              <a:rPr lang="ru-RU" dirty="0"/>
            </a:br>
            <a:r>
              <a:rPr lang="en-US" sz="2400" dirty="0"/>
              <a:t>The computational process of discovering patterns in large data sets involving methods at the intersection of artificial intelligence, machine learning, statistics, and database systems. The overall goal of the data mining process is to extract information from a data set and transform it into an understandable structure for further use.</a:t>
            </a:r>
            <a:endParaRPr lang="en-US" sz="4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437" y="373062"/>
            <a:ext cx="4429743" cy="3686689"/>
          </a:xfrm>
          <a:prstGeom prst="rect">
            <a:avLst/>
          </a:prstGeom>
        </p:spPr>
      </p:pic>
    </p:spTree>
    <p:extLst>
      <p:ext uri="{BB962C8B-B14F-4D97-AF65-F5344CB8AC3E}">
        <p14:creationId xmlns:p14="http://schemas.microsoft.com/office/powerpoint/2010/main" val="142550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038" y="1439862"/>
            <a:ext cx="11810999" cy="5257801"/>
          </a:xfrm>
        </p:spPr>
        <p:txBody>
          <a:bodyPr/>
          <a:lstStyle/>
          <a:p>
            <a:pPr marL="514350" indent="-514350">
              <a:buFont typeface="+mj-lt"/>
              <a:buAutoNum type="arabicPeriod"/>
            </a:pPr>
            <a:r>
              <a:rPr lang="en-US" sz="2200" b="1" dirty="0"/>
              <a:t>Anomaly detection </a:t>
            </a:r>
            <a:r>
              <a:rPr lang="en-US" sz="2200" dirty="0"/>
              <a:t>(Outlier/change/deviation detection) – The identification of unusual data records, that might be interesting or data errors that require further investigation.</a:t>
            </a:r>
          </a:p>
          <a:p>
            <a:pPr marL="514350" indent="-514350">
              <a:buFont typeface="+mj-lt"/>
              <a:buAutoNum type="arabicPeriod"/>
            </a:pPr>
            <a:r>
              <a:rPr lang="en-US" sz="2200" b="1" dirty="0"/>
              <a:t>Association rule learning </a:t>
            </a:r>
            <a:r>
              <a:rPr lang="en-US" sz="2200" dirty="0"/>
              <a:t>(Dependency modeling) – Searches for relationships between variables. For example a supermarket might gather data on customer purchasing habits. Using association rule learning, the supermarket can determine which products are frequently bought together and use this information for marketing purposes. This is sometimes referred to as market basket analysis.</a:t>
            </a:r>
          </a:p>
          <a:p>
            <a:pPr marL="514350" indent="-514350">
              <a:buFont typeface="+mj-lt"/>
              <a:buAutoNum type="arabicPeriod"/>
            </a:pPr>
            <a:r>
              <a:rPr lang="en-US" sz="2200" b="1" dirty="0"/>
              <a:t>Clustering </a:t>
            </a:r>
            <a:r>
              <a:rPr lang="en-US" sz="2200" dirty="0"/>
              <a:t>– is the task of discovering groups and structures in the data that are in some way or another "similar", without using known structures in the data.</a:t>
            </a:r>
          </a:p>
          <a:p>
            <a:pPr marL="514350" indent="-514350">
              <a:buFont typeface="+mj-lt"/>
              <a:buAutoNum type="arabicPeriod"/>
            </a:pPr>
            <a:r>
              <a:rPr lang="en-US" sz="2200" b="1" dirty="0"/>
              <a:t>Classification </a:t>
            </a:r>
            <a:r>
              <a:rPr lang="en-US" sz="2200" dirty="0"/>
              <a:t>– is the task of generalizing known structure to apply to new data. For example, an e-mail program might attempt to classify an e-mail as "legitimate" or as "spam".</a:t>
            </a:r>
          </a:p>
          <a:p>
            <a:pPr marL="514350" indent="-514350">
              <a:buFont typeface="+mj-lt"/>
              <a:buAutoNum type="arabicPeriod"/>
            </a:pPr>
            <a:r>
              <a:rPr lang="en-US" sz="2200" b="1" dirty="0"/>
              <a:t>Regression </a:t>
            </a:r>
            <a:r>
              <a:rPr lang="en-US" sz="2200" dirty="0"/>
              <a:t>– attempts to find a function which models the data with the least error.</a:t>
            </a:r>
          </a:p>
          <a:p>
            <a:pPr marL="514350" indent="-514350">
              <a:buFont typeface="+mj-lt"/>
              <a:buAutoNum type="arabicPeriod"/>
            </a:pPr>
            <a:r>
              <a:rPr lang="en-US" sz="2200" b="1" dirty="0"/>
              <a:t>Summarization </a:t>
            </a:r>
            <a:r>
              <a:rPr lang="en-US" sz="2200" dirty="0"/>
              <a:t>– providing a more compact representation of the data set, including visualization and report generation.</a:t>
            </a:r>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Tasks</a:t>
            </a:r>
            <a:endParaRPr lang="en-US" dirty="0"/>
          </a:p>
        </p:txBody>
      </p:sp>
    </p:spTree>
    <p:extLst>
      <p:ext uri="{BB962C8B-B14F-4D97-AF65-F5344CB8AC3E}">
        <p14:creationId xmlns:p14="http://schemas.microsoft.com/office/powerpoint/2010/main" val="216196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038" y="1439863"/>
            <a:ext cx="4724399" cy="4572000"/>
          </a:xfrm>
        </p:spPr>
        <p:txBody>
          <a:bodyPr/>
          <a:lstStyle/>
          <a:p>
            <a:r>
              <a:rPr lang="en-US" sz="2400" dirty="0"/>
              <a:t>In data mining, anomaly detection (also outlier detection) is the identification of items, events or observations which do not conform to an expected pattern or other items in a dataset.</a:t>
            </a:r>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Anomaly detection</a:t>
            </a:r>
            <a:endParaRPr lang="en-US" dirty="0"/>
          </a:p>
        </p:txBody>
      </p:sp>
      <p:pic>
        <p:nvPicPr>
          <p:cNvPr id="3076" name="Picture 4" descr="http://i.stack.imgur.com/97PX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437" y="1654175"/>
            <a:ext cx="409575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51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7" y="1211262"/>
            <a:ext cx="11810999" cy="5257801"/>
          </a:xfrm>
        </p:spPr>
        <p:txBody>
          <a:bodyPr/>
          <a:lstStyle/>
          <a:p>
            <a:r>
              <a:rPr lang="en-US" sz="2400" dirty="0"/>
              <a:t>Association rule learning is a popular and well researched method for discovering interesting relations between variables in large databases. It is intended to identify strong rules discovered in databases using different measures of interestingness.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1800" i="1" dirty="0"/>
              <a:t>{ milk, bread, butter } has support 1/5=0.2</a:t>
            </a:r>
          </a:p>
          <a:p>
            <a:r>
              <a:rPr lang="en-US" sz="1800" i="1" dirty="0"/>
              <a:t>{ butter, bread } =&gt; { milk } = 0.2/0.2 = 1</a:t>
            </a:r>
          </a:p>
          <a:p>
            <a:r>
              <a:rPr lang="en-US" sz="1800" dirty="0"/>
              <a:t>100% of the transactions containing butter and bread the rule is correct or 100% of the times a customer buys butter and bread, milk is bought as well.</a:t>
            </a:r>
          </a:p>
        </p:txBody>
      </p:sp>
      <p:sp>
        <p:nvSpPr>
          <p:cNvPr id="4" name="Title 3"/>
          <p:cNvSpPr>
            <a:spLocks noGrp="1"/>
          </p:cNvSpPr>
          <p:nvPr>
            <p:ph type="title"/>
          </p:nvPr>
        </p:nvSpPr>
        <p:spPr/>
        <p:txBody>
          <a:bodyPr/>
          <a:lstStyle/>
          <a:p>
            <a:r>
              <a:rPr lang="en-US" dirty="0">
                <a:gradFill>
                  <a:gsLst>
                    <a:gs pos="0">
                      <a:schemeClr val="accent4"/>
                    </a:gs>
                    <a:gs pos="100000">
                      <a:schemeClr val="accent4"/>
                    </a:gs>
                  </a:gsLst>
                  <a:lin ang="5400000" scaled="0"/>
                </a:gradFill>
              </a:rPr>
              <a:t>Association rules (basket analysis)</a:t>
            </a:r>
            <a:endParaRPr lang="en-US" dirty="0"/>
          </a:p>
        </p:txBody>
      </p:sp>
      <p:pic>
        <p:nvPicPr>
          <p:cNvPr id="2061" name="Picture 13" descr="http://synapse.koreamed.org/ArticleImage/1088HIR/hir-16-77-e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837" y="2735262"/>
            <a:ext cx="4429125" cy="2943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27722582"/>
              </p:ext>
            </p:extLst>
          </p:nvPr>
        </p:nvGraphicFramePr>
        <p:xfrm>
          <a:off x="503237" y="2735262"/>
          <a:ext cx="4190999" cy="2468880"/>
        </p:xfrm>
        <a:graphic>
          <a:graphicData uri="http://schemas.openxmlformats.org/drawingml/2006/table">
            <a:tbl>
              <a:tblPr/>
              <a:tblGrid>
                <a:gridCol w="990599">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0">
                <a:tc>
                  <a:txBody>
                    <a:bodyPr/>
                    <a:lstStyle/>
                    <a:p>
                      <a:pPr algn="ctr"/>
                      <a:r>
                        <a:rPr lang="en-US" dirty="0">
                          <a:effectLst/>
                        </a:rPr>
                        <a:t>transaction ID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milk</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bread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butter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beer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r>
                        <a:rPr lang="en-US">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0">
                <a:tc>
                  <a:txBody>
                    <a:bodyPr/>
                    <a:lstStyle/>
                    <a:p>
                      <a:r>
                        <a:rPr lang="en-US">
                          <a:effectLst/>
                        </a:rPr>
                        <a:t>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r>
                        <a:rPr lang="en-US">
                          <a:effectLst/>
                        </a:rPr>
                        <a:t>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0">
                <a:tc>
                  <a:txBody>
                    <a:bodyPr/>
                    <a:lstStyle/>
                    <a:p>
                      <a:r>
                        <a:rPr lang="en-US">
                          <a:effectLst/>
                        </a:rPr>
                        <a:t>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r>
                        <a:rPr lang="en-US">
                          <a:effectLst/>
                        </a:rPr>
                        <a:t>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4080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7" y="1135062"/>
            <a:ext cx="11810999" cy="5257801"/>
          </a:xfrm>
        </p:spPr>
        <p:txBody>
          <a:bodyPr/>
          <a:lstStyle/>
          <a:p>
            <a:r>
              <a:rPr lang="en-US" sz="1800" dirty="0"/>
              <a:t>Frequent </a:t>
            </a:r>
            <a:r>
              <a:rPr lang="en-US" sz="1800" dirty="0" err="1"/>
              <a:t>itemsets</a:t>
            </a:r>
            <a:r>
              <a:rPr lang="en-US" sz="1800" dirty="0"/>
              <a:t>:</a:t>
            </a:r>
          </a:p>
          <a:p>
            <a:pPr marL="342900" indent="-342900">
              <a:buFont typeface="Arial" panose="020B0604020202020204" pitchFamily="34" charset="0"/>
              <a:buChar char="•"/>
            </a:pPr>
            <a:r>
              <a:rPr lang="en-US" sz="1800" dirty="0"/>
              <a:t>{A}, {B}, {C}, {E}   </a:t>
            </a:r>
          </a:p>
          <a:p>
            <a:pPr marL="342900" indent="-342900">
              <a:buFont typeface="Arial" panose="020B0604020202020204" pitchFamily="34" charset="0"/>
              <a:buChar char="•"/>
            </a:pPr>
            <a:r>
              <a:rPr lang="en-US" sz="1800" dirty="0"/>
              <a:t>{A C}, {B C}, {B E}, {C E}   </a:t>
            </a:r>
          </a:p>
          <a:p>
            <a:pPr marL="342900" indent="-342900">
              <a:buFont typeface="Arial" panose="020B0604020202020204" pitchFamily="34" charset="0"/>
              <a:buChar char="•"/>
            </a:pPr>
            <a:r>
              <a:rPr lang="en-US" sz="1800" dirty="0"/>
              <a:t>{B C E}</a:t>
            </a:r>
          </a:p>
          <a:p>
            <a:endParaRPr lang="en-US" sz="1800" dirty="0"/>
          </a:p>
          <a:p>
            <a:endParaRPr lang="en-US" sz="1800" dirty="0"/>
          </a:p>
        </p:txBody>
      </p:sp>
      <p:sp>
        <p:nvSpPr>
          <p:cNvPr id="4" name="Title 3"/>
          <p:cNvSpPr>
            <a:spLocks noGrp="1"/>
          </p:cNvSpPr>
          <p:nvPr>
            <p:ph type="title"/>
          </p:nvPr>
        </p:nvSpPr>
        <p:spPr/>
        <p:txBody>
          <a:bodyPr/>
          <a:lstStyle/>
          <a:p>
            <a:r>
              <a:rPr lang="en-US" dirty="0" err="1">
                <a:gradFill>
                  <a:gsLst>
                    <a:gs pos="0">
                      <a:schemeClr val="accent4"/>
                    </a:gs>
                    <a:gs pos="100000">
                      <a:schemeClr val="accent4"/>
                    </a:gs>
                  </a:gsLst>
                  <a:lin ang="5400000" scaled="0"/>
                </a:gradFill>
              </a:rPr>
              <a:t>Apriori</a:t>
            </a:r>
            <a:endParaRPr lang="en-US" dirty="0"/>
          </a:p>
        </p:txBody>
      </p:sp>
      <p:pic>
        <p:nvPicPr>
          <p:cNvPr id="2056" name="Picture 8" descr="AprioriAlgorithm/4-Ex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0637" y="296862"/>
            <a:ext cx="5715000" cy="5705476"/>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AprioriAlgorithm/5-StrongRu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7" y="2659062"/>
            <a:ext cx="5457825"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316719"/>
      </p:ext>
    </p:extLst>
  </p:cSld>
  <p:clrMapOvr>
    <a:masterClrMapping/>
  </p:clrMapOvr>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Stefan Wick</External_x0020_Speaker>
    <Session_x0020_Code xmlns="2295e2e7-0eeb-498e-8716-217bb2ee6ee3">3-045</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infopath/2007/PartnerControls"/>
    <ds:schemaRef ds:uri="http://www.w3.org/XML/1998/namespace"/>
    <ds:schemaRef ds:uri="230e9df3-be65-4c73-a93b-d1236ebd677e"/>
    <ds:schemaRef ds:uri="http://purl.org/dc/terms/"/>
    <ds:schemaRef ds:uri="http://schemas.microsoft.com/office/2006/documentManagement/types"/>
    <ds:schemaRef ds:uri="http://purl.org/dc/dcmitype/"/>
    <ds:schemaRef ds:uri="2295e2e7-0eeb-498e-8716-217bb2ee6ee3"/>
    <ds:schemaRef ds:uri="http://schemas.openxmlformats.org/package/2006/metadata/core-properties"/>
    <ds:schemaRef ds:uri="8b529f77-48ab-4581-b468-93f09345b8aa"/>
  </ds:schemaRefs>
</ds:datastoreItem>
</file>

<file path=customXml/itemProps2.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Build_Template_16x9</Template>
  <TotalTime>2971</TotalTime>
  <Words>1154</Words>
  <Application>Microsoft Office PowerPoint</Application>
  <PresentationFormat>Custom</PresentationFormat>
  <Paragraphs>182</Paragraphs>
  <Slides>24</Slides>
  <Notes>0</Notes>
  <HiddenSlides>1</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24</vt:i4>
      </vt:variant>
    </vt:vector>
  </HeadingPairs>
  <TitlesOfParts>
    <vt:vector size="36" baseType="lpstr">
      <vt:lpstr>ＭＳ Ｐゴシック</vt:lpstr>
      <vt:lpstr>Arial</vt:lpstr>
      <vt:lpstr>Avenir LT Pro 45 Book</vt:lpstr>
      <vt:lpstr>Calibri</vt:lpstr>
      <vt:lpstr>Consolas</vt:lpstr>
      <vt:lpstr>Segoe UI</vt:lpstr>
      <vt:lpstr>Segoe UI Light</vt: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Introduction to  Big Data and Data Mining  Oleksandr Krakovetskyi CEO of DevRain Solutions, PhD Microsoft Regional Director, Microsoft MVP http://devrain.com alex.krakovetskiy@devrain.com @msugvnua  </vt:lpstr>
      <vt:lpstr>The world of data</vt:lpstr>
      <vt:lpstr>Levels of information</vt:lpstr>
      <vt:lpstr>Big Data</vt:lpstr>
      <vt:lpstr>Data Mining (Knowledge Discovery) The computational process of discovering patterns in large data sets involving methods at the intersection of artificial intelligence, machine learning, statistics, and database systems. The overall goal of the data mining process is to extract information from a data set and transform it into an understandable structure for further use.</vt:lpstr>
      <vt:lpstr>Tasks</vt:lpstr>
      <vt:lpstr>Anomaly detection</vt:lpstr>
      <vt:lpstr>Association rules (basket analysis)</vt:lpstr>
      <vt:lpstr>Apriori</vt:lpstr>
      <vt:lpstr>Association rules</vt:lpstr>
      <vt:lpstr>Clustering </vt:lpstr>
      <vt:lpstr>Clustering</vt:lpstr>
      <vt:lpstr>Classification</vt:lpstr>
      <vt:lpstr>Regression </vt:lpstr>
      <vt:lpstr>Regression </vt:lpstr>
      <vt:lpstr>Decision trees</vt:lpstr>
      <vt:lpstr>Summarization</vt:lpstr>
      <vt:lpstr>Natural language processing</vt:lpstr>
      <vt:lpstr>Named Entity Recognition (NER)</vt:lpstr>
      <vt:lpstr>OpenCalais + DBpedia Spotlight</vt:lpstr>
      <vt:lpstr>NER + neural networks</vt:lpstr>
      <vt:lpstr>Reuters Corpora</vt:lpstr>
      <vt:lpstr>Data Visualization</vt:lpstr>
      <vt:lpstr>Q&amp;A</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WP8 Critical Developer Practices for Delivering Outstanding Apps</dc:title>
  <dc:subject>Build 2012</dc:subject>
  <dc:creator>Shows</dc:creator>
  <cp:keywords>Build 2012</cp:keywords>
  <dc:description>Template: Mitchell Derrey, Silver Fox Productions
Formatting: 
Date: October 29th - November 2nd, 2012
Location: MSCC, Redmond, WA
Audience Type: Internal</dc:description>
  <cp:lastModifiedBy>Oleksandr Krakovetskyi</cp:lastModifiedBy>
  <cp:revision>314</cp:revision>
  <dcterms:created xsi:type="dcterms:W3CDTF">2012-10-31T19:28:25Z</dcterms:created>
  <dcterms:modified xsi:type="dcterms:W3CDTF">2016-05-21T05:22:41Z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