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Raleway-regular.fntdata"/><Relationship Id="rId26" Type="http://schemas.openxmlformats.org/officeDocument/2006/relationships/customXml" Target="../customXml/item1.xml"/><Relationship Id="rId21" Type="http://schemas.openxmlformats.org/officeDocument/2006/relationships/font" Target="fonts/Raleway-boldItalic.fntdata"/><Relationship Id="rId3" Type="http://schemas.openxmlformats.org/officeDocument/2006/relationships/slideMaster" Target="slideMasters/slideMaster1.xml"/><Relationship Id="rId25" Type="http://schemas.openxmlformats.org/officeDocument/2006/relationships/font" Target="fonts/Lato-boldItalic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font" Target="fonts/Raleway-italic.fntdata"/><Relationship Id="rId2" Type="http://schemas.openxmlformats.org/officeDocument/2006/relationships/presProps" Target="presProps.xml"/><Relationship Id="rId16" Type="http://schemas.openxmlformats.org/officeDocument/2006/relationships/slide" Target="slides/slide12.xml"/><Relationship Id="rId24" Type="http://schemas.openxmlformats.org/officeDocument/2006/relationships/font" Target="fonts/Lato-italic.fntdata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3" Type="http://schemas.openxmlformats.org/officeDocument/2006/relationships/font" Target="fonts/Lato-bold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customXml" Target="../customXml/item3.xml"/><Relationship Id="rId10" Type="http://schemas.openxmlformats.org/officeDocument/2006/relationships/slide" Target="slides/slide6.xml"/><Relationship Id="rId19" Type="http://schemas.openxmlformats.org/officeDocument/2006/relationships/font" Target="fonts/Raleway-bold.fntdata"/><Relationship Id="rId22" Type="http://schemas.openxmlformats.org/officeDocument/2006/relationships/font" Target="fonts/Lato-regular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Б.У.Н.Т.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4" y="325424"/>
            <a:ext cx="8183450" cy="40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“Большие Улучшения Наземного Транспорта”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200950"/>
            <a:ext cx="4588500" cy="1318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/>
              <a:t>Что мы сделали?</a:t>
            </a:r>
          </a:p>
        </p:txBody>
      </p:sp>
      <p:pic>
        <p:nvPicPr>
          <p:cNvPr id="135" name="Shape 135"/>
          <p:cNvPicPr preferRelativeResize="0"/>
          <p:nvPr/>
        </p:nvPicPr>
        <p:blipFill rotWithShape="1">
          <a:blip r:embed="rId3">
            <a:alphaModFix/>
          </a:blip>
          <a:srcRect b="5371" l="0" r="0" t="4359"/>
          <a:stretch/>
        </p:blipFill>
        <p:spPr>
          <a:xfrm>
            <a:off x="5133374" y="131875"/>
            <a:ext cx="3843800" cy="48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subTitle"/>
          </p:nvPr>
        </p:nvSpPr>
        <p:spPr>
          <a:xfrm>
            <a:off x="265500" y="1674995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Дизайн и интерактивный прототип приложения</a:t>
            </a:r>
          </a:p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Прототип нового оформления билета</a:t>
            </a:r>
          </a:p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Новая тарифная сетка</a:t>
            </a:r>
          </a:p>
          <a:p>
            <a:pPr indent="-228600" lvl="0" marL="457200" algn="l">
              <a:spcBef>
                <a:spcPts val="0"/>
              </a:spcBef>
              <a:buFont typeface="Arial"/>
              <a:buChar char="●"/>
            </a:pPr>
            <a:r>
              <a:rPr lang="en"/>
              <a:t>Техническое задание для дизайн-команды</a:t>
            </a:r>
          </a:p>
          <a:p>
            <a:pPr indent="-228600" lvl="0" marL="457200" rtl="0" algn="l">
              <a:spcBef>
                <a:spcPts val="0"/>
              </a:spcBef>
              <a:buFont typeface="Arial"/>
              <a:buChar char="●"/>
            </a:pPr>
            <a:r>
              <a:rPr lang="en"/>
              <a:t>И даже одну фотографию остановки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Оценка результатов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Интервью и наблюдение за пассажирами во время внедрения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Оценка влияния на прибыль ОГЭТ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Постоянный мониторинг обратной связи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Внедрение предложений горожан</a:t>
            </a:r>
          </a:p>
        </p:txBody>
      </p:sp>
      <p:pic>
        <p:nvPicPr>
          <p:cNvPr descr="Screenshot 2016-07-03 12.06.22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116"/>
            <a:ext cx="2400250" cy="3973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Кто от этого выиграет</a:t>
            </a:r>
          </a:p>
        </p:txBody>
      </p:sp>
      <p:pic>
        <p:nvPicPr>
          <p:cNvPr descr="Screenshot 2016-07-03 12.22.33.pn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87" y="1211350"/>
            <a:ext cx="8083423" cy="34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/>
              <a:t>Спасибо за внимание!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https://goo.gl/ifQfx9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9500" y="936600"/>
            <a:ext cx="37866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Зачем улучшать?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9500" y="1846800"/>
            <a:ext cx="44118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ОГЭТ недополучает прибыль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Город компенсирует проезд льготников в случайном порядке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Тарифная сетка морально устарела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Транспортом неудобно пользоваться даже одесситам</a:t>
            </a:r>
          </a:p>
        </p:txBody>
      </p:sp>
      <p:pic>
        <p:nvPicPr>
          <p:cNvPr descr="364204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2" y="0"/>
            <a:ext cx="3857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9500" y="936600"/>
            <a:ext cx="46005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Наше предложение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9500" y="1846800"/>
            <a:ext cx="44472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Модернизация тарифной сетки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Новые билеты и валидаторы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Новые способы покупки билетов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Новый сценарий контроля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Новые правила оформления визуальных материалов</a:t>
            </a:r>
          </a:p>
        </p:txBody>
      </p:sp>
      <p:pic>
        <p:nvPicPr>
          <p:cNvPr descr="285641.jp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362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fd6191df3085e00535a8d295dc49b1b.png"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600" y="100675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Новые тарифы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Гибкая сетка: одна поездка, 75 минут, 1 день и 3 дня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При пересадке билет, рассчитанный на время,</a:t>
            </a:r>
            <a:r>
              <a:rPr lang="en"/>
              <a:t> остается действителен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Бумажные билеты — только на одну поездку или один день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Новые тарифы необходимо вводить только после исследования и проведения опросов.</a:t>
            </a:r>
          </a:p>
        </p:txBody>
      </p:sp>
      <p:pic>
        <p:nvPicPr>
          <p:cNvPr descr="13575476_1049624068440297_739322388_o.png.jpe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075" y="560075"/>
            <a:ext cx="2011675" cy="4023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9500" y="936600"/>
            <a:ext cx="3550500" cy="75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Планирование и оплата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9500" y="1846800"/>
            <a:ext cx="4541700" cy="28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Билеты во всех киосках прессы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Приложение и веб-версия на трех языках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Использование данных GPS для планирования поездок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Оповещение пассажиров об изменении графика в реальном времени</a:t>
            </a:r>
          </a:p>
        </p:txBody>
      </p:sp>
      <p:pic>
        <p:nvPicPr>
          <p:cNvPr descr="13579909_1123573901034334_105198380_o.jpg"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12" y="0"/>
            <a:ext cx="3857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83098" y="712150"/>
            <a:ext cx="87666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Интерактивный прототип: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https://invis.io/EB7UBXJ5C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Контроль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Самостоятельная валидация при входе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Контролеры вместо кондукторов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Переносные валидаторы-сканеры для контролёров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Неизбежные штрафы “зайцам”: 60 гривен при минимальном тарифе 3 гривны за билет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ODZNAK.jp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0" y="632100"/>
            <a:ext cx="22479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83950" y="3999775"/>
            <a:ext cx="1746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Значок контролера </a:t>
            </a:r>
          </a:p>
          <a:p>
            <a:pPr lvl="0" algn="ctr">
              <a:spcBef>
                <a:spcPts val="0"/>
              </a:spcBef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в Праге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Навигация и инфографика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Новая схема маршрутов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Улучшение навигации на остановках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Систематизация оформления транспорта внутри и снаружи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Навигация в подземных переходах и крупных узлах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Дублирование всех надписей на английском языке</a:t>
            </a:r>
          </a:p>
        </p:txBody>
      </p:sp>
      <p:pic>
        <p:nvPicPr>
          <p:cNvPr descr="10698689_742367042466290_2678426019502289737_n.pn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99" y="741125"/>
            <a:ext cx="2306249" cy="3093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383950" y="3999775"/>
            <a:ext cx="17463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“Агенти Змін” для киевского метрополитена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283098" y="712150"/>
            <a:ext cx="8860800" cy="3835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Наш вариант ТЗ: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6"/>
                </a:solidFill>
              </a:rPr>
              <a:t>https://goo.gl/X2cemw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7F9458037A91248B8A6F85595977C71" ma:contentTypeVersion="2" ma:contentTypeDescription="Создание документа." ma:contentTypeScope="" ma:versionID="377e0a659bf66eb5e1ebc60fe2ec927c">
  <xsd:schema xmlns:xsd="http://www.w3.org/2001/XMLSchema" xmlns:xs="http://www.w3.org/2001/XMLSchema" xmlns:p="http://schemas.microsoft.com/office/2006/metadata/properties" xmlns:ns2="cd73224a-2006-487a-bed0-183ce5527991" targetNamespace="http://schemas.microsoft.com/office/2006/metadata/properties" ma:root="true" ma:fieldsID="761c80cc59c56dc664fd28a44380bdda" ns2:_="">
    <xsd:import namespace="cd73224a-2006-487a-bed0-183ce552799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3224a-2006-487a-bed0-183ce55279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55F76-D2F8-462E-B351-0837CF479714}"/>
</file>

<file path=customXml/itemProps2.xml><?xml version="1.0" encoding="utf-8"?>
<ds:datastoreItem xmlns:ds="http://schemas.openxmlformats.org/officeDocument/2006/customXml" ds:itemID="{BB159632-33C9-47A3-B82A-8A1FFD791254}"/>
</file>

<file path=customXml/itemProps3.xml><?xml version="1.0" encoding="utf-8"?>
<ds:datastoreItem xmlns:ds="http://schemas.openxmlformats.org/officeDocument/2006/customXml" ds:itemID="{05B8F3FB-9897-4E53-9944-861CFB78D83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0x010100E7F9458037A91248B8A6F85595977C71</vt:lpwstr>
  </property>
</Properties>
</file>