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6" r:id="rId4"/>
    <p:sldId id="271" r:id="rId5"/>
    <p:sldId id="289" r:id="rId6"/>
    <p:sldId id="285" r:id="rId7"/>
    <p:sldId id="284" r:id="rId8"/>
    <p:sldId id="283" r:id="rId9"/>
    <p:sldId id="286" r:id="rId10"/>
    <p:sldId id="28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3"/>
    <p:restoredTop sz="95179"/>
  </p:normalViewPr>
  <p:slideViewPr>
    <p:cSldViewPr snapToGrid="0" snapToObjects="1">
      <p:cViewPr>
        <p:scale>
          <a:sx n="92" d="100"/>
          <a:sy n="92" d="100"/>
        </p:scale>
        <p:origin x="816" y="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A5036-D3BA-9D4C-93C9-636C868BC2AA}" type="datetimeFigureOut">
              <a:rPr lang="ru-RU" smtClean="0"/>
              <a:t>30.07.16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71B6F-394C-EB4E-A21C-8F91203B73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45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1B6F-394C-EB4E-A21C-8F91203B73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4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A1DD-AD21-7E42-8BA9-B548DC453B6E}" type="datetime1">
              <a:rPr lang="ru-RU" smtClean="0"/>
              <a:t>30.07.16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74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E7AA-B972-E242-9F0A-8AB8453C10E1}" type="datetime1">
              <a:rPr lang="ru-RU" smtClean="0"/>
              <a:t>30.07.16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53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B4F5-B8D2-BE43-8883-514F66ACD5FE}" type="datetime1">
              <a:rPr lang="ru-RU" smtClean="0"/>
              <a:t>30.07.16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51E-94DE-8240-B521-D3203AC8F7DD}" type="datetime1">
              <a:rPr lang="ru-RU" smtClean="0"/>
              <a:t>30.07.16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9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E998-0AAF-384C-8727-DB2CA464C6BF}" type="datetime1">
              <a:rPr lang="ru-RU" smtClean="0"/>
              <a:t>30.07.16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54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7433-6923-FE47-9A8D-FFACEF8C38AB}" type="datetime1">
              <a:rPr lang="ru-RU" smtClean="0"/>
              <a:t>30.07.16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96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55BA-FCA4-8B45-ABCA-A341264C2F41}" type="datetime1">
              <a:rPr lang="ru-RU" smtClean="0"/>
              <a:t>30.07.16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0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FE95-3F50-0E4A-AF36-F4A8D98160C7}" type="datetime1">
              <a:rPr lang="ru-RU" smtClean="0"/>
              <a:t>30.07.16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9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D604-7A7F-5D46-86E1-5F4F7D08F54C}" type="datetime1">
              <a:rPr lang="ru-RU" smtClean="0"/>
              <a:t>30.07.16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27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3312-F777-3445-9839-880AAD594119}" type="datetime1">
              <a:rPr lang="ru-RU" smtClean="0"/>
              <a:t>30.07.16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9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4A7F-FB80-874A-9921-99DCE64F173C}" type="datetime1">
              <a:rPr lang="ru-RU" smtClean="0"/>
              <a:t>30.07.16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39B80-3D3D-2E4A-B428-78E4D409F0EB}" type="datetime1">
              <a:rPr lang="ru-RU" smtClean="0"/>
              <a:t>30.07.16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858C-15B6-434A-9B2A-8CCDE90FCF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66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93776"/>
            <a:ext cx="9144000" cy="2387600"/>
          </a:xfrm>
        </p:spPr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ВИБОРЧА ВАРТА</a:t>
            </a:r>
            <a:r>
              <a:rPr lang="ru-RU" b="1" dirty="0" smtClean="0">
                <a:solidFill>
                  <a:srgbClr val="002060"/>
                </a:solidFill>
                <a:effectLst/>
              </a:rPr>
              <a:t> 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381376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web-</a:t>
            </a:r>
            <a:r>
              <a:rPr lang="ru-RU" sz="2000" b="1" dirty="0">
                <a:solidFill>
                  <a:schemeClr val="bg1">
                    <a:lumMod val="50000"/>
                  </a:schemeClr>
                </a:solidFill>
              </a:rPr>
              <a:t>сервис для анализа и визуализации открытых данных выборов в </a:t>
            </a:r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Украине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986455" y="3334079"/>
            <a:ext cx="8245366" cy="0"/>
          </a:xfrm>
          <a:prstGeom prst="line">
            <a:avLst/>
          </a:prstGeom>
          <a:ln w="19050" cmpd="tri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846617" y="1486707"/>
            <a:ext cx="56249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Attention</a:t>
            </a:r>
            <a:r>
              <a:rPr lang="ru-RU" sz="3200" dirty="0" smtClean="0">
                <a:solidFill>
                  <a:srgbClr val="FF0000"/>
                </a:solidFill>
              </a:rPr>
              <a:t>!!!</a:t>
            </a:r>
          </a:p>
          <a:p>
            <a:pPr algn="ctr"/>
            <a:r>
              <a:rPr lang="ru-RU" sz="3200" dirty="0" smtClean="0"/>
              <a:t>Сегодня</a:t>
            </a:r>
            <a:r>
              <a:rPr lang="ru-RU" sz="3200" dirty="0"/>
              <a:t>, на одном из избирательных </a:t>
            </a:r>
            <a:endParaRPr lang="ru-RU" sz="3200" dirty="0" smtClean="0"/>
          </a:p>
          <a:p>
            <a:pPr algn="ctr"/>
            <a:r>
              <a:rPr lang="ru-RU" sz="3200" dirty="0" smtClean="0"/>
              <a:t>участков </a:t>
            </a:r>
            <a:r>
              <a:rPr lang="ru-RU" sz="3200" dirty="0"/>
              <a:t>в Днепре появился </a:t>
            </a:r>
            <a:r>
              <a:rPr lang="ru-RU" sz="3200" dirty="0" smtClean="0"/>
              <a:t>редкий </a:t>
            </a:r>
            <a:r>
              <a:rPr lang="ru-RU" sz="3200" dirty="0" err="1" smtClean="0"/>
              <a:t>покемон</a:t>
            </a:r>
            <a:r>
              <a:rPr lang="ru-RU" sz="3200" dirty="0" smtClean="0"/>
              <a:t> </a:t>
            </a:r>
            <a:r>
              <a:rPr lang="ru-RU" sz="3200" i="1" dirty="0" err="1"/>
              <a:t>Babulka</a:t>
            </a:r>
            <a:r>
              <a:rPr lang="ru-RU" sz="3200" dirty="0"/>
              <a:t>, граждане, </a:t>
            </a:r>
            <a:r>
              <a:rPr lang="ru-RU" sz="3200" dirty="0" smtClean="0"/>
              <a:t>будьте </a:t>
            </a:r>
            <a:r>
              <a:rPr lang="ru-RU" sz="3200" dirty="0"/>
              <a:t>бдительны!</a:t>
            </a:r>
            <a:endParaRPr lang="ru-RU" sz="32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"/>
            <a:ext cx="56818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19477" y="1142998"/>
            <a:ext cx="10832195" cy="436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4000"/>
              </a:lnSpc>
              <a:spcBef>
                <a:spcPts val="600"/>
              </a:spcBef>
            </a:pPr>
            <a:r>
              <a:rPr lang="ru-RU" sz="3600" dirty="0">
                <a:solidFill>
                  <a:srgbClr val="002060"/>
                </a:solidFill>
              </a:rPr>
              <a:t>«</a:t>
            </a:r>
            <a:r>
              <a:rPr lang="ru-RU" sz="3600" dirty="0" err="1">
                <a:solidFill>
                  <a:srgbClr val="002060"/>
                </a:solidFill>
              </a:rPr>
              <a:t>Виборча</a:t>
            </a:r>
            <a:r>
              <a:rPr lang="ru-RU" sz="3600" dirty="0">
                <a:solidFill>
                  <a:srgbClr val="002060"/>
                </a:solidFill>
              </a:rPr>
              <a:t> </a:t>
            </a:r>
            <a:r>
              <a:rPr lang="ru-RU" sz="3600" dirty="0" err="1">
                <a:solidFill>
                  <a:srgbClr val="002060"/>
                </a:solidFill>
              </a:rPr>
              <a:t>варта</a:t>
            </a:r>
            <a:r>
              <a:rPr lang="ru-RU" sz="3600" dirty="0">
                <a:solidFill>
                  <a:srgbClr val="002060"/>
                </a:solidFill>
              </a:rPr>
              <a:t>» – это удобные сервисы для анализа и визуализации открытых </a:t>
            </a:r>
            <a:r>
              <a:rPr lang="ru-RU" sz="3600" dirty="0" smtClean="0">
                <a:solidFill>
                  <a:srgbClr val="002060"/>
                </a:solidFill>
              </a:rPr>
              <a:t>данных выборов</a:t>
            </a:r>
            <a:r>
              <a:rPr lang="ru-RU" sz="3600" dirty="0">
                <a:solidFill>
                  <a:srgbClr val="002060"/>
                </a:solidFill>
              </a:rPr>
              <a:t>, а также прозрачного доступа к избирательной информации</a:t>
            </a:r>
            <a:r>
              <a:rPr lang="ru-RU" sz="3600" dirty="0" smtClean="0">
                <a:solidFill>
                  <a:srgbClr val="002060"/>
                </a:solidFill>
              </a:rPr>
              <a:t>. </a:t>
            </a:r>
          </a:p>
          <a:p>
            <a:pPr>
              <a:lnSpc>
                <a:spcPct val="134000"/>
              </a:lnSpc>
              <a:spcBef>
                <a:spcPts val="600"/>
              </a:spcBef>
            </a:pPr>
            <a:endParaRPr lang="ru-RU" sz="3600" dirty="0" smtClean="0">
              <a:solidFill>
                <a:srgbClr val="002060"/>
              </a:solidFill>
            </a:endParaRPr>
          </a:p>
          <a:p>
            <a:pPr>
              <a:lnSpc>
                <a:spcPct val="134000"/>
              </a:lnSpc>
              <a:spcBef>
                <a:spcPts val="600"/>
              </a:spcBef>
            </a:pPr>
            <a:r>
              <a:rPr lang="ru-RU" sz="3200" dirty="0" smtClean="0">
                <a:solidFill>
                  <a:srgbClr val="002060"/>
                </a:solidFill>
              </a:rPr>
              <a:t>Наше </a:t>
            </a:r>
            <a:r>
              <a:rPr lang="ru-RU" sz="3200" dirty="0">
                <a:solidFill>
                  <a:srgbClr val="002060"/>
                </a:solidFill>
              </a:rPr>
              <a:t>кредо – максимальная информативность в один клик</a:t>
            </a:r>
            <a:r>
              <a:rPr lang="ru-RU" sz="3200" dirty="0" smtClean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34000"/>
              </a:lnSpc>
              <a:spcBef>
                <a:spcPts val="600"/>
              </a:spcBef>
            </a:pPr>
            <a:endParaRPr lang="ru-RU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Изображение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1376" y="124223"/>
            <a:ext cx="10035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  <a:latin typeface="+mj-lt"/>
              </a:rPr>
              <a:t>А</a:t>
            </a: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налитических инструменты</a:t>
            </a:r>
          </a:p>
          <a:p>
            <a:pPr algn="ctr"/>
            <a:r>
              <a:rPr lang="ru-RU" sz="2000" b="1" dirty="0">
                <a:solidFill>
                  <a:srgbClr val="002060"/>
                </a:solidFill>
                <a:latin typeface="+mj-lt"/>
              </a:rPr>
              <a:t>о</a:t>
            </a:r>
            <a:r>
              <a:rPr lang="ru-RU" sz="2000" b="1" dirty="0" smtClean="0">
                <a:solidFill>
                  <a:srgbClr val="002060"/>
                </a:solidFill>
                <a:latin typeface="+mj-lt"/>
              </a:rPr>
              <a:t>бработки открытых данных для обеспечения проведения честных и прозрачных выборов 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780768" y="1593273"/>
            <a:ext cx="10556339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711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charset="2"/>
              <a:buChar char="ü"/>
            </a:pP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Визуализация </a:t>
            </a:r>
            <a:r>
              <a:rPr lang="ru-RU" sz="3600" b="1" dirty="0">
                <a:solidFill>
                  <a:srgbClr val="002060"/>
                </a:solidFill>
                <a:latin typeface="+mj-lt"/>
              </a:rPr>
              <a:t>хода голосования и обработка результатов </a:t>
            </a:r>
            <a:r>
              <a:rPr lang="en-US" sz="3600" b="1" dirty="0" smtClean="0">
                <a:solidFill>
                  <a:srgbClr val="002060"/>
                </a:solidFill>
                <a:latin typeface="+mj-lt"/>
              </a:rPr>
              <a:t>on-line</a:t>
            </a: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3600" dirty="0" smtClean="0">
                <a:solidFill>
                  <a:srgbClr val="002060"/>
                </a:solidFill>
                <a:latin typeface="+mj-lt"/>
              </a:rPr>
              <a:t>на </a:t>
            </a:r>
            <a:r>
              <a:rPr lang="ru-RU" sz="3600" dirty="0">
                <a:solidFill>
                  <a:srgbClr val="002060"/>
                </a:solidFill>
                <a:latin typeface="+mj-lt"/>
              </a:rPr>
              <a:t>основе открытых данных </a:t>
            </a:r>
            <a:r>
              <a:rPr lang="ru-RU" sz="3600" dirty="0" smtClean="0">
                <a:solidFill>
                  <a:srgbClr val="002060"/>
                </a:solidFill>
                <a:latin typeface="+mj-lt"/>
              </a:rPr>
              <a:t>ЦИК </a:t>
            </a:r>
            <a:r>
              <a:rPr lang="ru-RU" sz="3600" dirty="0">
                <a:solidFill>
                  <a:srgbClr val="002060"/>
                </a:solidFill>
                <a:latin typeface="+mj-lt"/>
              </a:rPr>
              <a:t>по </a:t>
            </a:r>
            <a:r>
              <a:rPr lang="en-US" sz="3600" dirty="0" smtClean="0">
                <a:solidFill>
                  <a:srgbClr val="002060"/>
                </a:solidFill>
                <a:latin typeface="+mj-lt"/>
              </a:rPr>
              <a:t>API</a:t>
            </a:r>
            <a:r>
              <a:rPr lang="ru-RU" sz="36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571500" lvl="0" indent="-571500" defTabSz="711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charset="2"/>
              <a:buChar char="ü"/>
            </a:pP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Фильтры </a:t>
            </a:r>
            <a:r>
              <a:rPr lang="ru-RU" sz="3600" b="1" dirty="0">
                <a:solidFill>
                  <a:srgbClr val="002060"/>
                </a:solidFill>
                <a:latin typeface="+mj-lt"/>
              </a:rPr>
              <a:t>для поиска фальсификаций и аномалий в результатах голосования</a:t>
            </a: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.</a:t>
            </a:r>
            <a:endParaRPr lang="ru-RU" sz="3600" b="1" dirty="0">
              <a:solidFill>
                <a:srgbClr val="002060"/>
              </a:solidFill>
              <a:latin typeface="+mj-lt"/>
            </a:endParaRPr>
          </a:p>
          <a:p>
            <a:pPr marL="342900" lvl="0" indent="-342900" defTabSz="711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lt"/>
              <a:buAutoNum type="arabicPeriod"/>
            </a:pPr>
            <a:endParaRPr lang="ru-RU" sz="32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84162" y="5962305"/>
            <a:ext cx="6623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Мы делаем результаты выборов прозрачными!</a:t>
            </a:r>
          </a:p>
        </p:txBody>
      </p:sp>
    </p:spTree>
    <p:extLst>
      <p:ext uri="{BB962C8B-B14F-4D97-AF65-F5344CB8AC3E}">
        <p14:creationId xmlns:p14="http://schemas.microsoft.com/office/powerpoint/2010/main" val="815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665017" y="152435"/>
            <a:ext cx="108619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Пример выявления фальсификаций выборов</a:t>
            </a:r>
          </a:p>
          <a:p>
            <a:pPr algn="ctr"/>
            <a:r>
              <a:rPr lang="ru-RU" sz="2000" b="1" dirty="0" smtClean="0">
                <a:solidFill>
                  <a:srgbClr val="002060"/>
                </a:solidFill>
                <a:latin typeface="+mj-lt"/>
              </a:rPr>
              <a:t>аномально высокий процент недействительных бюллетеней на выборах в ВРУ</a:t>
            </a:r>
            <a:endParaRPr lang="ru-RU" sz="20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70" y="1490702"/>
            <a:ext cx="4724400" cy="473710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94" y="1455882"/>
            <a:ext cx="4749800" cy="4724400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3574472" y="1711308"/>
            <a:ext cx="1136073" cy="1066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04800" y="211546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2,64</a:t>
            </a:r>
            <a:r>
              <a:rPr lang="en-US" b="1" dirty="0" smtClean="0">
                <a:solidFill>
                  <a:schemeClr val="bg1"/>
                </a:solidFill>
              </a:rPr>
              <a:t>%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476509" y="1711308"/>
            <a:ext cx="1136073" cy="1066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9604360" y="211546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13</a:t>
            </a:r>
            <a:r>
              <a:rPr lang="ru-RU" b="1" dirty="0" smtClean="0">
                <a:solidFill>
                  <a:schemeClr val="bg1"/>
                </a:solidFill>
              </a:rPr>
              <a:t>,</a:t>
            </a:r>
            <a:r>
              <a:rPr lang="en-US" b="1" dirty="0" smtClean="0">
                <a:solidFill>
                  <a:schemeClr val="bg1"/>
                </a:solidFill>
              </a:rPr>
              <a:t>18%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5670" y="6227802"/>
            <a:ext cx="30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Нормальное распределение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0913" y="6227802"/>
            <a:ext cx="305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Аномальное распределение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0"/>
            <a:ext cx="9074727" cy="68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Изображение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66485" y="124223"/>
            <a:ext cx="4584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rgbClr val="002060"/>
                </a:solidFill>
                <a:latin typeface="+mj-lt"/>
              </a:rPr>
              <a:t>Монетизация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97461" y="1654681"/>
            <a:ext cx="105563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Достигается за счет </a:t>
            </a:r>
            <a:r>
              <a:rPr lang="ru-RU" sz="3600" b="1" dirty="0">
                <a:solidFill>
                  <a:srgbClr val="002060"/>
                </a:solidFill>
                <a:latin typeface="+mj-lt"/>
              </a:rPr>
              <a:t>предоставления </a:t>
            </a: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клиенту </a:t>
            </a:r>
            <a:r>
              <a:rPr lang="ru-RU" sz="3600" b="1" dirty="0">
                <a:solidFill>
                  <a:srgbClr val="002060"/>
                </a:solidFill>
                <a:latin typeface="+mj-lt"/>
              </a:rPr>
              <a:t>– </a:t>
            </a: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кандидату </a:t>
            </a:r>
            <a:r>
              <a:rPr lang="ru-RU" sz="3600" b="1" dirty="0">
                <a:solidFill>
                  <a:srgbClr val="002060"/>
                </a:solidFill>
                <a:latin typeface="+mj-lt"/>
              </a:rPr>
              <a:t>(партии</a:t>
            </a: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) инструментов </a:t>
            </a: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по защите от фальсификаций в день голосования на выборах.</a:t>
            </a:r>
          </a:p>
          <a:p>
            <a:pPr lvl="0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endParaRPr lang="ru-RU" sz="2400" b="1" dirty="0" smtClean="0">
              <a:solidFill>
                <a:srgbClr val="002060"/>
              </a:solidFill>
              <a:latin typeface="+mj-lt"/>
            </a:endParaRPr>
          </a:p>
          <a:p>
            <a:pPr lvl="0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r>
              <a:rPr lang="ru-RU" sz="2400" b="1" dirty="0" smtClean="0">
                <a:solidFill>
                  <a:srgbClr val="002060"/>
                </a:solidFill>
                <a:latin typeface="+mj-lt"/>
              </a:rPr>
              <a:t>Основная ЦА: политтехнологи, которые включают данный сервис в свой кейс и продают его клиенту.</a:t>
            </a:r>
            <a:endParaRPr lang="ru-RU" sz="2400" b="1" dirty="0">
              <a:solidFill>
                <a:srgbClr val="002060"/>
              </a:solidFill>
              <a:latin typeface="+mj-lt"/>
            </a:endParaRPr>
          </a:p>
          <a:p>
            <a:pPr lvl="0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</a:pPr>
            <a:endParaRPr lang="ru-RU" sz="24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47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Изображение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96702" y="124223"/>
            <a:ext cx="39244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rgbClr val="002060"/>
                </a:solidFill>
                <a:latin typeface="+mj-lt"/>
              </a:rPr>
              <a:t>РЕЗУЛЬТАТ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80768" y="1593273"/>
            <a:ext cx="1055633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711200">
              <a:spcBef>
                <a:spcPct val="0"/>
              </a:spcBef>
              <a:buFont typeface="+mj-lt"/>
              <a:buAutoNum type="arabicPeriod"/>
            </a:pPr>
            <a:r>
              <a:rPr lang="ru-RU" sz="3600" b="1" dirty="0">
                <a:solidFill>
                  <a:srgbClr val="002060"/>
                </a:solidFill>
                <a:latin typeface="+mj-lt"/>
              </a:rPr>
              <a:t>Прозрачность и открытость избирательных процессов, создание условий для </a:t>
            </a: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конкурентной борьбы.</a:t>
            </a:r>
          </a:p>
          <a:p>
            <a:pPr marL="342900" indent="-342900" defTabSz="711200">
              <a:spcBef>
                <a:spcPct val="0"/>
              </a:spcBef>
              <a:buFont typeface="+mj-lt"/>
              <a:buAutoNum type="arabicPeriod"/>
            </a:pPr>
            <a:endParaRPr lang="ru-RU" sz="3600" b="1" dirty="0">
              <a:solidFill>
                <a:srgbClr val="002060"/>
              </a:solidFill>
              <a:latin typeface="+mj-lt"/>
            </a:endParaRPr>
          </a:p>
          <a:p>
            <a:pPr marL="342900" lvl="0" indent="-342900" defTabSz="711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Повышение </a:t>
            </a:r>
            <a:r>
              <a:rPr lang="ru-RU" sz="3600" b="1" dirty="0">
                <a:solidFill>
                  <a:srgbClr val="002060"/>
                </a:solidFill>
                <a:latin typeface="+mj-lt"/>
              </a:rPr>
              <a:t>явки </a:t>
            </a: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избирателей.</a:t>
            </a:r>
          </a:p>
          <a:p>
            <a:pPr marL="342900" lvl="0" indent="-342900" defTabSz="711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lt"/>
              <a:buAutoNum type="arabicPeriod"/>
            </a:pPr>
            <a:endParaRPr lang="ru-RU" sz="3600" b="1" dirty="0">
              <a:solidFill>
                <a:srgbClr val="002060"/>
              </a:solidFill>
              <a:latin typeface="+mj-lt"/>
            </a:endParaRPr>
          </a:p>
          <a:p>
            <a:pPr marL="342900" indent="-342900" defTabSz="711200">
              <a:spcBef>
                <a:spcPct val="0"/>
              </a:spcBef>
              <a:buFont typeface="+mj-lt"/>
              <a:buAutoNum type="arabicPeriod"/>
            </a:pP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Препятствие фальсификациям </a:t>
            </a:r>
            <a:r>
              <a:rPr lang="ru-RU" sz="3600" b="1" dirty="0">
                <a:solidFill>
                  <a:srgbClr val="002060"/>
                </a:solidFill>
                <a:latin typeface="+mj-lt"/>
              </a:rPr>
              <a:t>на </a:t>
            </a:r>
            <a:r>
              <a:rPr lang="ru-RU" sz="3600" b="1" dirty="0" smtClean="0">
                <a:solidFill>
                  <a:srgbClr val="002060"/>
                </a:solidFill>
                <a:latin typeface="+mj-lt"/>
              </a:rPr>
              <a:t>выборах.</a:t>
            </a:r>
            <a:endParaRPr lang="ru-RU" sz="3600" b="1" dirty="0">
              <a:solidFill>
                <a:srgbClr val="002060"/>
              </a:solidFill>
              <a:latin typeface="+mj-lt"/>
            </a:endParaRPr>
          </a:p>
          <a:p>
            <a:pPr marL="342900" lvl="0" indent="-342900" defTabSz="711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+mj-lt"/>
              <a:buAutoNum type="arabicPeriod"/>
            </a:pPr>
            <a:endParaRPr lang="ru-RU" sz="3200" dirty="0" smtClean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48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461"/>
            <a:ext cx="12192000" cy="57165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30452" y="216787"/>
            <a:ext cx="493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+mj-lt"/>
              </a:rPr>
              <a:t>http://</a:t>
            </a:r>
            <a:r>
              <a:rPr lang="en-US" sz="4000" b="1" dirty="0" err="1">
                <a:solidFill>
                  <a:srgbClr val="002060"/>
                </a:solidFill>
                <a:latin typeface="+mj-lt"/>
              </a:rPr>
              <a:t>openvote.in.ua</a:t>
            </a:r>
            <a:r>
              <a:rPr lang="en-US" sz="4000" b="1" dirty="0">
                <a:solidFill>
                  <a:srgbClr val="002060"/>
                </a:solidFill>
                <a:latin typeface="+mj-lt"/>
              </a:rPr>
              <a:t>/</a:t>
            </a:r>
            <a:r>
              <a:rPr lang="ru-RU" sz="4000" b="1" dirty="0" smtClean="0">
                <a:solidFill>
                  <a:srgbClr val="002060"/>
                </a:solidFill>
                <a:latin typeface="+mj-lt"/>
              </a:rPr>
              <a:t> </a:t>
            </a:r>
            <a:endParaRPr lang="ru-RU" sz="4000" b="1" dirty="0" smtClean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02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6" y="728680"/>
            <a:ext cx="11263745" cy="612932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671296" y="143905"/>
            <a:ext cx="4849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+mj-lt"/>
              </a:rPr>
              <a:t>ВАША ВИБОРЧА ДІЛЬНИЦЯ</a:t>
            </a:r>
          </a:p>
        </p:txBody>
      </p:sp>
    </p:spTree>
    <p:extLst>
      <p:ext uri="{BB962C8B-B14F-4D97-AF65-F5344CB8AC3E}">
        <p14:creationId xmlns:p14="http://schemas.microsoft.com/office/powerpoint/2010/main" val="2940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202</Words>
  <Application>Microsoft Macintosh PowerPoint</Application>
  <PresentationFormat>Широкоэкранный</PresentationFormat>
  <Paragraphs>32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Wingdings</vt:lpstr>
      <vt:lpstr>Arial</vt:lpstr>
      <vt:lpstr>Тема Office</vt:lpstr>
      <vt:lpstr>ВИБОРЧА ВАРТА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Electoral history of Ukraine</dc:title>
  <dc:creator>Aleksandr Katichev</dc:creator>
  <cp:lastModifiedBy>Aleksandr Katichev</cp:lastModifiedBy>
  <cp:revision>158</cp:revision>
  <dcterms:created xsi:type="dcterms:W3CDTF">2016-06-12T08:43:50Z</dcterms:created>
  <dcterms:modified xsi:type="dcterms:W3CDTF">2016-07-30T14:09:51Z</dcterms:modified>
</cp:coreProperties>
</file>