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66" r:id="rId5"/>
    <p:sldId id="259" r:id="rId6"/>
    <p:sldId id="261" r:id="rId7"/>
    <p:sldId id="270" r:id="rId8"/>
    <p:sldId id="263" r:id="rId9"/>
    <p:sldId id="27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94660"/>
  </p:normalViewPr>
  <p:slideViewPr>
    <p:cSldViewPr snapToGrid="0">
      <p:cViewPr varScale="1">
        <p:scale>
          <a:sx n="56" d="100"/>
          <a:sy n="56" d="100"/>
        </p:scale>
        <p:origin x="8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E157-CC1E-4604-ACE7-828A82F22B67}" type="datetimeFigureOut">
              <a:rPr lang="ru-RU" smtClean="0"/>
              <a:t>30.07.2016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FF5B-7DA4-41F8-B82F-C80EB4834A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165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E157-CC1E-4604-ACE7-828A82F22B67}" type="datetimeFigureOut">
              <a:rPr lang="ru-RU" smtClean="0"/>
              <a:t>30.07.2016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FF5B-7DA4-41F8-B82F-C80EB4834A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361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E157-CC1E-4604-ACE7-828A82F22B67}" type="datetimeFigureOut">
              <a:rPr lang="ru-RU" smtClean="0"/>
              <a:t>30.07.2016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FF5B-7DA4-41F8-B82F-C80EB4834A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70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E157-CC1E-4604-ACE7-828A82F22B67}" type="datetimeFigureOut">
              <a:rPr lang="ru-RU" smtClean="0"/>
              <a:t>30.07.2016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FF5B-7DA4-41F8-B82F-C80EB4834A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857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E157-CC1E-4604-ACE7-828A82F22B67}" type="datetimeFigureOut">
              <a:rPr lang="ru-RU" smtClean="0"/>
              <a:t>30.07.2016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FF5B-7DA4-41F8-B82F-C80EB4834A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195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E157-CC1E-4604-ACE7-828A82F22B67}" type="datetimeFigureOut">
              <a:rPr lang="ru-RU" smtClean="0"/>
              <a:t>30.07.2016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FF5B-7DA4-41F8-B82F-C80EB4834A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486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E157-CC1E-4604-ACE7-828A82F22B67}" type="datetimeFigureOut">
              <a:rPr lang="ru-RU" smtClean="0"/>
              <a:t>30.07.2016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FF5B-7DA4-41F8-B82F-C80EB4834A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421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E157-CC1E-4604-ACE7-828A82F22B67}" type="datetimeFigureOut">
              <a:rPr lang="ru-RU" smtClean="0"/>
              <a:t>30.07.2016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FF5B-7DA4-41F8-B82F-C80EB4834A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220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E157-CC1E-4604-ACE7-828A82F22B67}" type="datetimeFigureOut">
              <a:rPr lang="ru-RU" smtClean="0"/>
              <a:t>30.07.2016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FF5B-7DA4-41F8-B82F-C80EB4834A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006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E157-CC1E-4604-ACE7-828A82F22B67}" type="datetimeFigureOut">
              <a:rPr lang="ru-RU" smtClean="0"/>
              <a:t>30.07.2016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FF5B-7DA4-41F8-B82F-C80EB4834A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538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E157-CC1E-4604-ACE7-828A82F22B67}" type="datetimeFigureOut">
              <a:rPr lang="ru-RU" smtClean="0"/>
              <a:t>30.07.2016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FF5B-7DA4-41F8-B82F-C80EB4834A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602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7E157-CC1E-4604-ACE7-828A82F22B67}" type="datetimeFigureOut">
              <a:rPr lang="ru-RU" smtClean="0"/>
              <a:t>30.07.2016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DFF5B-7DA4-41F8-B82F-C80EB4834A3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13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hyperlink" Target="https://edupay.com.ua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top@edupay.com.ua" TargetMode="Externa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07228" y="7640638"/>
            <a:ext cx="5955228" cy="2095721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45000" pressure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45485" y="6400800"/>
            <a:ext cx="2133600" cy="533400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79085" cy="4949190"/>
          </a:xfrm>
          <a:prstGeom prst="rect">
            <a:avLst/>
          </a:prstGeom>
        </p:spPr>
      </p:pic>
      <p:sp>
        <p:nvSpPr>
          <p:cNvPr id="9" name="Текст 3"/>
          <p:cNvSpPr txBox="1">
            <a:spLocks/>
          </p:cNvSpPr>
          <p:nvPr/>
        </p:nvSpPr>
        <p:spPr>
          <a:xfrm>
            <a:off x="759276" y="5188107"/>
            <a:ext cx="10760529" cy="5987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dirty="0" err="1" smtClean="0"/>
              <a:t>Сервіс</a:t>
            </a:r>
            <a:r>
              <a:rPr lang="ru-RU" sz="3600" dirty="0" smtClean="0"/>
              <a:t> </a:t>
            </a:r>
            <a:r>
              <a:rPr lang="ru-RU" sz="3600" dirty="0" err="1" smtClean="0"/>
              <a:t>прозорої</a:t>
            </a:r>
            <a:r>
              <a:rPr lang="ru-RU" sz="3600" dirty="0" smtClean="0"/>
              <a:t> </a:t>
            </a:r>
            <a:r>
              <a:rPr lang="ru-RU" sz="3600" dirty="0" err="1" smtClean="0"/>
              <a:t>благодійності</a:t>
            </a:r>
            <a:r>
              <a:rPr lang="ru-RU" sz="3600" dirty="0" smtClean="0"/>
              <a:t> </a:t>
            </a:r>
            <a:r>
              <a:rPr lang="ru-RU" sz="3600" dirty="0" err="1" smtClean="0"/>
              <a:t>від</a:t>
            </a:r>
            <a:r>
              <a:rPr lang="ru-RU" sz="3600" dirty="0" smtClean="0"/>
              <a:t> проекту </a:t>
            </a:r>
            <a:r>
              <a:rPr lang="en-US" sz="3600" dirty="0" err="1" smtClean="0"/>
              <a:t>EduPay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91536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07228" y="7640638"/>
            <a:ext cx="5955228" cy="2095721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45000" pressure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45485" y="6400800"/>
            <a:ext cx="2133600" cy="533400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8" name="Текст 3"/>
          <p:cNvSpPr txBox="1">
            <a:spLocks/>
          </p:cNvSpPr>
          <p:nvPr/>
        </p:nvSpPr>
        <p:spPr>
          <a:xfrm>
            <a:off x="513081" y="5611019"/>
            <a:ext cx="11444874" cy="5987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400" dirty="0" smtClean="0"/>
              <a:t>Більше 10 млрд. </a:t>
            </a:r>
            <a:r>
              <a:rPr lang="ru-RU" sz="2400" dirty="0"/>
              <a:t>г</a:t>
            </a:r>
            <a:r>
              <a:rPr lang="ru-RU" sz="2400" dirty="0" smtClean="0"/>
              <a:t>рн щорічно сплачуються батьками на користь навчальних закладів «у фонди», «за підручники», «на додаткові заняття», «вступні внески» і т. Ін.</a:t>
            </a:r>
            <a:endParaRPr lang="ru-RU" sz="2400" dirty="0"/>
          </a:p>
        </p:txBody>
      </p:sp>
      <p:pic>
        <p:nvPicPr>
          <p:cNvPr id="2052" name="Picture 4" descr="http://sevastopol.su/images/news/36632_4355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061" y="1262741"/>
            <a:ext cx="5662570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Текст 3"/>
          <p:cNvSpPr txBox="1">
            <a:spLocks/>
          </p:cNvSpPr>
          <p:nvPr/>
        </p:nvSpPr>
        <p:spPr>
          <a:xfrm>
            <a:off x="513081" y="238917"/>
            <a:ext cx="10760529" cy="5987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b="1" dirty="0" smtClean="0"/>
              <a:t>Як подолати найболючішу корупційну схему країни?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93988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45000" pressure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45485" y="6400800"/>
            <a:ext cx="2133600" cy="533400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13" y="1153870"/>
            <a:ext cx="3638746" cy="2939571"/>
          </a:xfrm>
          <a:prstGeom prst="rect">
            <a:avLst/>
          </a:prstGeom>
        </p:spPr>
      </p:pic>
      <p:sp>
        <p:nvSpPr>
          <p:cNvPr id="13" name="Текст 3"/>
          <p:cNvSpPr txBox="1">
            <a:spLocks/>
          </p:cNvSpPr>
          <p:nvPr/>
        </p:nvSpPr>
        <p:spPr>
          <a:xfrm>
            <a:off x="211183" y="4367084"/>
            <a:ext cx="4040777" cy="20337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400" dirty="0" smtClean="0"/>
              <a:t>94 %  </a:t>
            </a:r>
            <a:r>
              <a:rPr lang="ru-RU" sz="2400" dirty="0" err="1" smtClean="0"/>
              <a:t>всіх</a:t>
            </a:r>
            <a:r>
              <a:rPr lang="ru-RU" sz="2400" dirty="0" smtClean="0"/>
              <a:t> </a:t>
            </a:r>
            <a:r>
              <a:rPr lang="ru-RU" sz="2400" dirty="0" err="1" smtClean="0"/>
              <a:t>благодійних</a:t>
            </a:r>
            <a:r>
              <a:rPr lang="ru-RU" sz="2400" dirty="0" smtClean="0"/>
              <a:t> </a:t>
            </a:r>
            <a:r>
              <a:rPr lang="ru-RU" sz="2400" dirty="0" err="1" smtClean="0"/>
              <a:t>внесків</a:t>
            </a:r>
            <a:r>
              <a:rPr lang="ru-RU" sz="2400" dirty="0" smtClean="0"/>
              <a:t> </a:t>
            </a:r>
            <a:r>
              <a:rPr lang="ru-RU" sz="2400" dirty="0" err="1" smtClean="0"/>
              <a:t>збираєтся</a:t>
            </a:r>
            <a:r>
              <a:rPr lang="ru-RU" sz="2400" dirty="0" smtClean="0"/>
              <a:t> готівкою </a:t>
            </a:r>
          </a:p>
        </p:txBody>
      </p:sp>
      <p:pic>
        <p:nvPicPr>
          <p:cNvPr id="6" name="Picture 10" descr="http://gosconsulting.com/images/404/2900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611" y="1125419"/>
            <a:ext cx="3447664" cy="269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Текст 3"/>
          <p:cNvSpPr txBox="1">
            <a:spLocks/>
          </p:cNvSpPr>
          <p:nvPr/>
        </p:nvSpPr>
        <p:spPr>
          <a:xfrm>
            <a:off x="6092191" y="4356947"/>
            <a:ext cx="5978204" cy="21650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 6% перераховується на разрахунковий рахунок фонду або спецрахунок закладу. Але цільове призначення не вказується і отримувач може витрачати ці гроші на будь – </a:t>
            </a:r>
            <a:r>
              <a:rPr lang="ru-RU" sz="2400" dirty="0" err="1" smtClean="0"/>
              <a:t>які</a:t>
            </a:r>
            <a:r>
              <a:rPr lang="ru-RU" sz="2400" dirty="0" smtClean="0"/>
              <a:t> потреби, часто не </a:t>
            </a:r>
            <a:r>
              <a:rPr lang="ru-RU" sz="2400" dirty="0" err="1" smtClean="0"/>
              <a:t>туди</a:t>
            </a:r>
            <a:r>
              <a:rPr lang="ru-RU" sz="2400" dirty="0" smtClean="0"/>
              <a:t>, </a:t>
            </a:r>
            <a:r>
              <a:rPr lang="ru-RU" sz="2400" dirty="0" err="1" smtClean="0"/>
              <a:t>куди</a:t>
            </a:r>
            <a:r>
              <a:rPr lang="ru-RU" sz="2400" dirty="0" smtClean="0"/>
              <a:t> хот</a:t>
            </a:r>
            <a:r>
              <a:rPr lang="uk-UA" sz="2400" dirty="0" smtClean="0"/>
              <a:t>і</a:t>
            </a:r>
            <a:r>
              <a:rPr lang="ru-RU" sz="2400" dirty="0" smtClean="0"/>
              <a:t>ли </a:t>
            </a:r>
            <a:r>
              <a:rPr lang="ru-RU" sz="2400" dirty="0" err="1" smtClean="0"/>
              <a:t>направити</a:t>
            </a:r>
            <a:r>
              <a:rPr lang="ru-RU" sz="2400" dirty="0" smtClean="0"/>
              <a:t> </a:t>
            </a:r>
            <a:r>
              <a:rPr lang="ru-RU" sz="2400" dirty="0" err="1" smtClean="0"/>
              <a:t>кошти</a:t>
            </a:r>
            <a:r>
              <a:rPr lang="ru-RU" sz="2400" dirty="0" smtClean="0"/>
              <a:t> батьки.</a:t>
            </a:r>
          </a:p>
        </p:txBody>
      </p:sp>
      <p:sp>
        <p:nvSpPr>
          <p:cNvPr id="8" name="Текст 3"/>
          <p:cNvSpPr txBox="1">
            <a:spLocks/>
          </p:cNvSpPr>
          <p:nvPr/>
        </p:nvSpPr>
        <p:spPr>
          <a:xfrm>
            <a:off x="1725931" y="279241"/>
            <a:ext cx="9155430" cy="3033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smtClean="0"/>
              <a:t>За </a:t>
            </a:r>
            <a:r>
              <a:rPr lang="ru-RU" b="1" dirty="0" err="1" smtClean="0"/>
              <a:t>даними</a:t>
            </a:r>
            <a:r>
              <a:rPr lang="ru-RU" b="1" dirty="0" smtClean="0"/>
              <a:t> </a:t>
            </a:r>
            <a:r>
              <a:rPr lang="en-US" b="1" dirty="0" smtClean="0"/>
              <a:t>ERA</a:t>
            </a:r>
            <a:r>
              <a:rPr lang="uk-UA" b="1" dirty="0" smtClean="0"/>
              <a:t> </a:t>
            </a:r>
            <a:r>
              <a:rPr lang="en-US" b="1" dirty="0" smtClean="0"/>
              <a:t>– </a:t>
            </a:r>
            <a:r>
              <a:rPr lang="ru-RU" b="1" dirty="0" err="1"/>
              <a:t>Є</a:t>
            </a:r>
            <a:r>
              <a:rPr lang="ru-RU" b="1" dirty="0" err="1" smtClean="0"/>
              <a:t>вропейської</a:t>
            </a:r>
            <a:r>
              <a:rPr lang="ru-RU" b="1" dirty="0" smtClean="0"/>
              <a:t> </a:t>
            </a:r>
            <a:r>
              <a:rPr lang="ru-RU" b="1" dirty="0" err="1" smtClean="0"/>
              <a:t>дослідницької</a:t>
            </a:r>
            <a:r>
              <a:rPr lang="ru-RU" b="1" dirty="0" smtClean="0"/>
              <a:t> </a:t>
            </a:r>
            <a:r>
              <a:rPr lang="ru-RU" b="1" dirty="0" err="1" smtClean="0"/>
              <a:t>асоціації</a:t>
            </a:r>
            <a:r>
              <a:rPr lang="ru-RU" b="1" dirty="0" smtClean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26949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45000" pressure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45485" y="6400800"/>
            <a:ext cx="2133600" cy="533400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4" name="Текст 3"/>
          <p:cNvSpPr txBox="1">
            <a:spLocks/>
          </p:cNvSpPr>
          <p:nvPr/>
        </p:nvSpPr>
        <p:spPr>
          <a:xfrm>
            <a:off x="1741714" y="5147027"/>
            <a:ext cx="9056914" cy="11257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  </a:t>
            </a:r>
            <a:r>
              <a:rPr lang="ru-RU" b="1" dirty="0" smtClean="0"/>
              <a:t>І найголовніше </a:t>
            </a:r>
            <a:r>
              <a:rPr lang="ru-RU" dirty="0" smtClean="0"/>
              <a:t>– скільки грошей зібрано, куди вони витрачені більшість батьків не знає взагалі.</a:t>
            </a:r>
          </a:p>
        </p:txBody>
      </p:sp>
      <p:pic>
        <p:nvPicPr>
          <p:cNvPr id="1028" name="Picture 4" descr="http://sled.net.ua/sites/default/files/styles/tither1/public/%D0%B3%D0%BE%D1%81%D1%82%D0%B0%D0%B9%D0%BD%D0%B0.jpg?itok=cY61mhG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911" y="1425575"/>
            <a:ext cx="5598657" cy="275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64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45000" pressure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45485" y="6400800"/>
            <a:ext cx="2133600" cy="533400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6" name="Текст 3"/>
          <p:cNvSpPr txBox="1">
            <a:spLocks/>
          </p:cNvSpPr>
          <p:nvPr/>
        </p:nvSpPr>
        <p:spPr>
          <a:xfrm>
            <a:off x="1083128" y="5825218"/>
            <a:ext cx="10760529" cy="695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ru-RU" sz="3600" dirty="0" smtClean="0"/>
          </a:p>
        </p:txBody>
      </p:sp>
      <p:sp>
        <p:nvSpPr>
          <p:cNvPr id="7" name="Текст 3"/>
          <p:cNvSpPr txBox="1">
            <a:spLocks/>
          </p:cNvSpPr>
          <p:nvPr/>
        </p:nvSpPr>
        <p:spPr>
          <a:xfrm>
            <a:off x="49323" y="5104615"/>
            <a:ext cx="11283587" cy="695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dirty="0" err="1"/>
              <a:t>б</a:t>
            </a:r>
            <a:r>
              <a:rPr lang="ru-RU" sz="3600" dirty="0" err="1" smtClean="0"/>
              <a:t>езго</a:t>
            </a:r>
            <a:r>
              <a:rPr lang="uk-UA" sz="3600" dirty="0" smtClean="0"/>
              <a:t>тівкова благодійність </a:t>
            </a:r>
          </a:p>
          <a:p>
            <a:pPr marL="0" indent="0" algn="ctr">
              <a:buNone/>
            </a:pPr>
            <a:r>
              <a:rPr lang="uk-UA" sz="3600" dirty="0" smtClean="0"/>
              <a:t>з автоматичним контролем витрат зібраних коштів</a:t>
            </a:r>
            <a:endParaRPr lang="ru-RU" sz="3600" dirty="0" smtClean="0"/>
          </a:p>
        </p:txBody>
      </p:sp>
      <p:sp>
        <p:nvSpPr>
          <p:cNvPr id="8" name="Текст 3"/>
          <p:cNvSpPr txBox="1">
            <a:spLocks/>
          </p:cNvSpPr>
          <p:nvPr/>
        </p:nvSpPr>
        <p:spPr>
          <a:xfrm>
            <a:off x="2609597" y="120941"/>
            <a:ext cx="6163040" cy="695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dirty="0" smtClean="0"/>
              <a:t> </a:t>
            </a:r>
            <a:r>
              <a:rPr lang="ru-RU" sz="3600" b="1" dirty="0" smtClean="0"/>
              <a:t>Пропонуємо наше рішення:</a:t>
            </a:r>
          </a:p>
        </p:txBody>
      </p:sp>
      <p:pic>
        <p:nvPicPr>
          <p:cNvPr id="9" name="Picture 2" descr="https://vrn-buh.ru/zametki/310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555" y="920306"/>
            <a:ext cx="4471638" cy="415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38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45000" pressure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45485" y="6400800"/>
            <a:ext cx="2133600" cy="533400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6" name="Текст 3"/>
          <p:cNvSpPr txBox="1">
            <a:spLocks/>
          </p:cNvSpPr>
          <p:nvPr/>
        </p:nvSpPr>
        <p:spPr>
          <a:xfrm>
            <a:off x="2993571" y="5825218"/>
            <a:ext cx="8850086" cy="695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ru-RU" sz="3600" dirty="0" smtClean="0"/>
          </a:p>
        </p:txBody>
      </p:sp>
      <p:sp>
        <p:nvSpPr>
          <p:cNvPr id="8" name="Текст 3"/>
          <p:cNvSpPr txBox="1">
            <a:spLocks/>
          </p:cNvSpPr>
          <p:nvPr/>
        </p:nvSpPr>
        <p:spPr>
          <a:xfrm>
            <a:off x="2697480" y="61529"/>
            <a:ext cx="7115100" cy="695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dirty="0" smtClean="0"/>
              <a:t> </a:t>
            </a:r>
            <a:r>
              <a:rPr lang="uk-UA" sz="3600" b="1" dirty="0"/>
              <a:t>Що </a:t>
            </a:r>
            <a:r>
              <a:rPr lang="uk-UA" sz="3600" b="1" dirty="0" smtClean="0"/>
              <a:t>надає сервіс користувачам:</a:t>
            </a:r>
            <a:endParaRPr lang="ru-RU" sz="6000" b="1" dirty="0" smtClean="0"/>
          </a:p>
        </p:txBody>
      </p:sp>
      <p:sp>
        <p:nvSpPr>
          <p:cNvPr id="9" name="Текст 3"/>
          <p:cNvSpPr txBox="1">
            <a:spLocks/>
          </p:cNvSpPr>
          <p:nvPr/>
        </p:nvSpPr>
        <p:spPr>
          <a:xfrm>
            <a:off x="3151414" y="1170511"/>
            <a:ext cx="8534399" cy="52302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uk-UA" sz="2400" dirty="0" smtClean="0"/>
              <a:t>Батьки отримають можливість </a:t>
            </a:r>
            <a:r>
              <a:rPr lang="uk-UA" sz="2400" dirty="0"/>
              <a:t>сплачувати виключно </a:t>
            </a:r>
            <a:r>
              <a:rPr lang="uk-UA" sz="2400" dirty="0" smtClean="0"/>
              <a:t>за бажанням у розмірі та на цілі, що вони самі вирішили без тиску закладу, ба благодійний внесок буде анонімним.</a:t>
            </a:r>
          </a:p>
          <a:p>
            <a:pPr>
              <a:buFont typeface="Wingdings" panose="05000000000000000000" pitchFamily="2" charset="2"/>
              <a:buChar char="ü"/>
            </a:pPr>
            <a:endParaRPr lang="uk-UA" sz="2400" dirty="0" smtClean="0"/>
          </a:p>
          <a:p>
            <a:pPr marL="0" indent="0">
              <a:buNone/>
            </a:pPr>
            <a:endParaRPr lang="uk-UA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uk-UA" sz="2400" dirty="0" smtClean="0"/>
              <a:t> Приймання оплати через Інтернет </a:t>
            </a:r>
            <a:r>
              <a:rPr lang="uk-UA" sz="2400" dirty="0" err="1" smtClean="0"/>
              <a:t>надасть</a:t>
            </a:r>
            <a:r>
              <a:rPr lang="uk-UA" sz="2400" dirty="0" smtClean="0"/>
              <a:t> закладу можливість швидко, зручно, прозоро залучити фінансову допомогу не тільки батьків, але й всіх бажаючих, наприклад, випускників цього закладу.</a:t>
            </a:r>
          </a:p>
          <a:p>
            <a:pPr marL="0" indent="0">
              <a:buNone/>
            </a:pPr>
            <a:endParaRPr lang="uk-UA" sz="24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uk-UA" sz="1600" dirty="0"/>
          </a:p>
          <a:p>
            <a:pPr>
              <a:buFont typeface="Wingdings" panose="05000000000000000000" pitchFamily="2" charset="2"/>
              <a:buChar char="ü"/>
            </a:pPr>
            <a:r>
              <a:rPr lang="uk-UA" sz="2400" dirty="0" smtClean="0"/>
              <a:t>Батьки отримають можливість контролювати скільки зібрано коштів по кожному окремо цільовому призначенню та куди саме витрачені зібрані кошти.</a:t>
            </a:r>
          </a:p>
          <a:p>
            <a:pPr marL="0" indent="0">
              <a:buNone/>
            </a:pPr>
            <a:endParaRPr lang="uk-UA" sz="2400" dirty="0" smtClean="0"/>
          </a:p>
          <a:p>
            <a:pPr marL="0" indent="0">
              <a:buNone/>
            </a:pPr>
            <a:endParaRPr lang="uk-UA" sz="2400" dirty="0"/>
          </a:p>
          <a:p>
            <a:pPr>
              <a:buFont typeface="Wingdings" panose="05000000000000000000" pitchFamily="2" charset="2"/>
              <a:buChar char="ü"/>
            </a:pPr>
            <a:endParaRPr lang="ru-RU" sz="2400" dirty="0" smtClean="0"/>
          </a:p>
          <a:p>
            <a:pPr>
              <a:buFont typeface="Wingdings" panose="05000000000000000000" pitchFamily="2" charset="2"/>
              <a:buChar char="ü"/>
            </a:pPr>
            <a:endParaRPr lang="ru-RU" sz="3600" dirty="0" smtClean="0"/>
          </a:p>
        </p:txBody>
      </p:sp>
      <p:pic>
        <p:nvPicPr>
          <p:cNvPr id="2054" name="Picture 6" descr="http://info-working.ru/wp-content/uploads/2014/04/Vibor-tovar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216" y="957831"/>
            <a:ext cx="1533514" cy="146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0109" y="3037491"/>
            <a:ext cx="1251014" cy="123831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281" y="4436973"/>
            <a:ext cx="1896290" cy="189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00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45000" pressure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45485" y="6400800"/>
            <a:ext cx="2133600" cy="533400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6" name="Текст 3"/>
          <p:cNvSpPr txBox="1">
            <a:spLocks/>
          </p:cNvSpPr>
          <p:nvPr/>
        </p:nvSpPr>
        <p:spPr>
          <a:xfrm>
            <a:off x="2993571" y="5825218"/>
            <a:ext cx="8850086" cy="695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ru-RU" sz="3600" dirty="0" smtClean="0"/>
          </a:p>
        </p:txBody>
      </p:sp>
      <p:sp>
        <p:nvSpPr>
          <p:cNvPr id="8" name="Текст 3"/>
          <p:cNvSpPr txBox="1">
            <a:spLocks/>
          </p:cNvSpPr>
          <p:nvPr/>
        </p:nvSpPr>
        <p:spPr>
          <a:xfrm>
            <a:off x="3649540" y="61529"/>
            <a:ext cx="6163040" cy="695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dirty="0" smtClean="0"/>
              <a:t> </a:t>
            </a:r>
            <a:r>
              <a:rPr lang="ru-RU" sz="3600" b="1" dirty="0" err="1" smtClean="0"/>
              <a:t>Додаткові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переваги</a:t>
            </a:r>
            <a:r>
              <a:rPr lang="ru-RU" sz="3600" b="1" dirty="0" smtClean="0"/>
              <a:t>:</a:t>
            </a:r>
            <a:endParaRPr lang="ru-RU" sz="6000" b="1" dirty="0" smtClean="0"/>
          </a:p>
        </p:txBody>
      </p:sp>
      <p:sp>
        <p:nvSpPr>
          <p:cNvPr id="9" name="Текст 3"/>
          <p:cNvSpPr txBox="1">
            <a:spLocks/>
          </p:cNvSpPr>
          <p:nvPr/>
        </p:nvSpPr>
        <p:spPr>
          <a:xfrm>
            <a:off x="3099979" y="1087281"/>
            <a:ext cx="8637269" cy="57636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ru-RU" sz="2400" dirty="0" smtClean="0"/>
              <a:t>Всі вказані вище функції будуть </a:t>
            </a:r>
            <a:r>
              <a:rPr lang="ru-RU" sz="2400" dirty="0" err="1" smtClean="0"/>
              <a:t>надані</a:t>
            </a:r>
            <a:r>
              <a:rPr lang="ru-RU" sz="2400" dirty="0" smtClean="0"/>
              <a:t> </a:t>
            </a:r>
            <a:r>
              <a:rPr lang="ru-RU" sz="2400" dirty="0" err="1" smtClean="0"/>
              <a:t>навчальним</a:t>
            </a:r>
            <a:r>
              <a:rPr lang="ru-RU" sz="2400" dirty="0" smtClean="0"/>
              <a:t> закладам, органам </a:t>
            </a:r>
            <a:r>
              <a:rPr lang="ru-RU" sz="2400" dirty="0" err="1" smtClean="0"/>
              <a:t>управління</a:t>
            </a:r>
            <a:r>
              <a:rPr lang="ru-RU" sz="2400" dirty="0" smtClean="0"/>
              <a:t> </a:t>
            </a:r>
            <a:r>
              <a:rPr lang="ru-RU" sz="2400" dirty="0" err="1" smtClean="0"/>
              <a:t>освіти</a:t>
            </a:r>
            <a:r>
              <a:rPr lang="ru-RU" sz="2400" dirty="0" smtClean="0"/>
              <a:t> та батькам </a:t>
            </a:r>
            <a:r>
              <a:rPr lang="ru-RU" sz="2400" dirty="0" err="1" smtClean="0"/>
              <a:t>безкоштовно</a:t>
            </a:r>
            <a:r>
              <a:rPr lang="ru-RU" sz="2400" dirty="0" smtClean="0"/>
              <a:t>;</a:t>
            </a:r>
          </a:p>
          <a:p>
            <a:pPr marL="0" indent="0">
              <a:buNone/>
            </a:pPr>
            <a:endParaRPr lang="ru-RU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sz="2400" dirty="0" err="1" smtClean="0"/>
              <a:t>Підключення</a:t>
            </a:r>
            <a:r>
              <a:rPr lang="ru-RU" sz="2400" dirty="0" smtClean="0"/>
              <a:t> до </a:t>
            </a:r>
            <a:r>
              <a:rPr lang="ru-RU" sz="2400" dirty="0" err="1" smtClean="0"/>
              <a:t>сервісу</a:t>
            </a:r>
            <a:r>
              <a:rPr lang="ru-RU" sz="2400" dirty="0" smtClean="0"/>
              <a:t> не </a:t>
            </a:r>
            <a:r>
              <a:rPr lang="ru-RU" sz="2400" dirty="0" err="1" smtClean="0"/>
              <a:t>потребує</a:t>
            </a:r>
            <a:r>
              <a:rPr lang="ru-RU" sz="2400" dirty="0" smtClean="0"/>
              <a:t> </a:t>
            </a:r>
            <a:r>
              <a:rPr lang="ru-RU" sz="2400" dirty="0" err="1" smtClean="0"/>
              <a:t>від</a:t>
            </a:r>
            <a:r>
              <a:rPr lang="ru-RU" sz="2400" dirty="0" smtClean="0"/>
              <a:t> </a:t>
            </a:r>
            <a:r>
              <a:rPr lang="ru-RU" sz="2400" dirty="0" err="1" smtClean="0"/>
              <a:t>навчального</a:t>
            </a:r>
            <a:r>
              <a:rPr lang="ru-RU" sz="2400" dirty="0" smtClean="0"/>
              <a:t> закладу </a:t>
            </a:r>
            <a:r>
              <a:rPr lang="ru-RU" sz="2400" dirty="0" err="1" smtClean="0"/>
              <a:t>чи</a:t>
            </a:r>
            <a:r>
              <a:rPr lang="ru-RU" sz="2400" dirty="0" smtClean="0"/>
              <a:t> органу </a:t>
            </a:r>
            <a:r>
              <a:rPr lang="ru-RU" sz="2400" dirty="0" err="1" smtClean="0"/>
              <a:t>освіти</a:t>
            </a:r>
            <a:r>
              <a:rPr lang="ru-RU" sz="2400" dirty="0" smtClean="0"/>
              <a:t> </a:t>
            </a:r>
            <a:r>
              <a:rPr lang="ru-RU" sz="2400" dirty="0" err="1" smtClean="0"/>
              <a:t>жодних</a:t>
            </a:r>
            <a:r>
              <a:rPr lang="ru-RU" sz="2400" dirty="0" smtClean="0"/>
              <a:t> </a:t>
            </a:r>
            <a:r>
              <a:rPr lang="ru-RU" sz="2400" dirty="0" err="1" smtClean="0"/>
              <a:t>технологічних</a:t>
            </a:r>
            <a:r>
              <a:rPr lang="ru-RU" sz="2400" dirty="0" smtClean="0"/>
              <a:t> </a:t>
            </a:r>
            <a:r>
              <a:rPr lang="ru-RU" sz="2400" dirty="0" err="1" smtClean="0"/>
              <a:t>дій</a:t>
            </a:r>
            <a:r>
              <a:rPr lang="ru-RU" sz="2400" dirty="0" smtClean="0"/>
              <a:t>, </a:t>
            </a:r>
            <a:r>
              <a:rPr lang="ru-RU" sz="2400" dirty="0" err="1" smtClean="0"/>
              <a:t>наявності</a:t>
            </a:r>
            <a:r>
              <a:rPr lang="ru-RU" sz="2400" dirty="0" smtClean="0"/>
              <a:t> </a:t>
            </a:r>
            <a:r>
              <a:rPr lang="ru-RU" sz="2400" dirty="0" err="1" smtClean="0"/>
              <a:t>фахівців</a:t>
            </a:r>
            <a:r>
              <a:rPr lang="ru-RU" sz="2400" dirty="0"/>
              <a:t> </a:t>
            </a:r>
            <a:r>
              <a:rPr lang="ru-RU" sz="2400" dirty="0" err="1" smtClean="0"/>
              <a:t>чи</a:t>
            </a:r>
            <a:r>
              <a:rPr lang="ru-RU" sz="2400" dirty="0" smtClean="0"/>
              <a:t> </a:t>
            </a:r>
            <a:r>
              <a:rPr lang="ru-RU" sz="2400" dirty="0" err="1" smtClean="0"/>
              <a:t>свого</a:t>
            </a:r>
            <a:r>
              <a:rPr lang="ru-RU" sz="2400" dirty="0" smtClean="0"/>
              <a:t> сайту;</a:t>
            </a:r>
          </a:p>
          <a:p>
            <a:pPr>
              <a:buFont typeface="Wingdings" panose="05000000000000000000" pitchFamily="2" charset="2"/>
              <a:buChar char="ü"/>
            </a:pPr>
            <a:endParaRPr lang="ru-RU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uk-UA" sz="2400" dirty="0" smtClean="0"/>
              <a:t>Підключення закладу до сервісу не виключить можливості будь – яких інших способів оплати, діючих згідно з законодавством (наприклад, оплати через каси банків), але зібрані іншим способом суми теж зможуть бути враховані в автоматичних звітах.</a:t>
            </a:r>
          </a:p>
          <a:p>
            <a:pPr>
              <a:buFont typeface="Wingdings" panose="05000000000000000000" pitchFamily="2" charset="2"/>
              <a:buChar char="ü"/>
            </a:pPr>
            <a:endParaRPr lang="uk-UA" sz="2400" dirty="0" smtClean="0"/>
          </a:p>
          <a:p>
            <a:pPr>
              <a:buFont typeface="Wingdings" panose="05000000000000000000" pitchFamily="2" charset="2"/>
              <a:buChar char="ü"/>
            </a:pPr>
            <a:endParaRPr lang="uk-UA" sz="2400" dirty="0" smtClean="0"/>
          </a:p>
          <a:p>
            <a:pPr marL="0" indent="0">
              <a:buNone/>
            </a:pPr>
            <a:endParaRPr lang="ru-RU" sz="3600" dirty="0" smtClean="0"/>
          </a:p>
        </p:txBody>
      </p:sp>
      <p:pic>
        <p:nvPicPr>
          <p:cNvPr id="2050" name="Picture 2" descr="http://shara-tv.com/img/images/free-seo-tag-mediu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96" y="690200"/>
            <a:ext cx="2002232" cy="124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thornhillchurch.org.uk/wp-content/uploads/2013/02/no-limits-283x300-150x15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92" y="396912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ebnana.com.ua/wp-content/uploads/2010/07/tehnicheskaya-poddirzhka-sa-e1282460073789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96" y="2200103"/>
            <a:ext cx="1905000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746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45000" pressure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45485" y="6400800"/>
            <a:ext cx="2133600" cy="533400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9" name="Текст 3"/>
          <p:cNvSpPr txBox="1">
            <a:spLocks/>
          </p:cNvSpPr>
          <p:nvPr/>
        </p:nvSpPr>
        <p:spPr>
          <a:xfrm>
            <a:off x="456813" y="275215"/>
            <a:ext cx="11016995" cy="4905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uk-UA" b="1" dirty="0" smtClean="0"/>
              <a:t>Процес створення сервісу </a:t>
            </a:r>
          </a:p>
        </p:txBody>
      </p:sp>
      <p:sp>
        <p:nvSpPr>
          <p:cNvPr id="7" name="Текст 3"/>
          <p:cNvSpPr txBox="1">
            <a:spLocks/>
          </p:cNvSpPr>
          <p:nvPr/>
        </p:nvSpPr>
        <p:spPr>
          <a:xfrm>
            <a:off x="6423660" y="891315"/>
            <a:ext cx="5494020" cy="62295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2400" dirty="0" smtClean="0"/>
              <a:t>	Сервіс прозорої благодійності створюється на базі проекту </a:t>
            </a:r>
            <a:r>
              <a:rPr lang="en-US" sz="2400" dirty="0" err="1" smtClean="0"/>
              <a:t>EduPay</a:t>
            </a:r>
            <a:r>
              <a:rPr lang="en-US" sz="2400" dirty="0" smtClean="0"/>
              <a:t> </a:t>
            </a:r>
            <a:r>
              <a:rPr lang="uk-UA" sz="2400" dirty="0" smtClean="0"/>
              <a:t>(</a:t>
            </a:r>
            <a:r>
              <a:rPr lang="en-US" sz="2400" dirty="0">
                <a:hlinkClick r:id="rId4"/>
              </a:rPr>
              <a:t>https://edupay.com.ua</a:t>
            </a:r>
            <a:r>
              <a:rPr lang="en-US" sz="2400" dirty="0" smtClean="0">
                <a:hlinkClick r:id="rId4"/>
              </a:rPr>
              <a:t>/</a:t>
            </a:r>
            <a:r>
              <a:rPr lang="ru-RU" sz="2400" dirty="0" smtClean="0"/>
              <a:t>)</a:t>
            </a:r>
            <a:r>
              <a:rPr lang="uk-UA" sz="2400" dirty="0" smtClean="0"/>
              <a:t>, який обслуговує будь – які онлайн платежі на користь навчальних закладів країни та проводить оплату за пробне ЗНО на користь Регіональних центрів оцінювання якості освіти.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2400" dirty="0" smtClean="0"/>
              <a:t>	Зараз створення сервісу відбувається в рамках програми  «Електронне врядування задля підзвітності влади та участі громади» з проектом </a:t>
            </a:r>
            <a:r>
              <a:rPr lang="en-US" sz="2400" dirty="0"/>
              <a:t>EGAP </a:t>
            </a:r>
            <a:r>
              <a:rPr lang="en-US" sz="2400" dirty="0" smtClean="0"/>
              <a:t>Challenge</a:t>
            </a:r>
            <a:r>
              <a:rPr lang="uk-UA" sz="2400" dirty="0" smtClean="0"/>
              <a:t> за підтримкою Швейцарської конфедерації та Фонду Східна Європа. </a:t>
            </a:r>
            <a:endParaRPr lang="ru-RU" sz="240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8183"/>
            <a:ext cx="6233354" cy="462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45000" pressure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45485" y="6400800"/>
            <a:ext cx="2133600" cy="533400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9" name="Текст 3"/>
          <p:cNvSpPr txBox="1">
            <a:spLocks/>
          </p:cNvSpPr>
          <p:nvPr/>
        </p:nvSpPr>
        <p:spPr>
          <a:xfrm>
            <a:off x="456813" y="275215"/>
            <a:ext cx="11016995" cy="4905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uk-UA" b="1" dirty="0" smtClean="0"/>
              <a:t>Всіх небайдужих ми запрошуємо до впровадження сервісу! 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13" y="3511887"/>
            <a:ext cx="4743837" cy="3238281"/>
          </a:xfrm>
          <a:prstGeom prst="rect">
            <a:avLst/>
          </a:prstGeom>
        </p:spPr>
      </p:pic>
      <p:sp>
        <p:nvSpPr>
          <p:cNvPr id="11" name="Объект 3"/>
          <p:cNvSpPr txBox="1">
            <a:spLocks/>
          </p:cNvSpPr>
          <p:nvPr/>
        </p:nvSpPr>
        <p:spPr>
          <a:xfrm>
            <a:off x="6413597" y="3930276"/>
            <a:ext cx="4798688" cy="24705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v"/>
            </a:pPr>
            <a:endParaRPr lang="uk-UA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uk-UA" sz="2000" dirty="0" smtClean="0"/>
              <a:t>Ваші коментарі та пропозиції ми чекаємо за адресою: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E-mail</a:t>
            </a:r>
            <a:r>
              <a:rPr lang="ru-RU" sz="2000" dirty="0" smtClean="0"/>
              <a:t>: </a:t>
            </a:r>
            <a:r>
              <a:rPr lang="en-US" sz="2000" dirty="0" smtClean="0">
                <a:hlinkClick r:id="rId5"/>
              </a:rPr>
              <a:t>top@edupay.com.ua</a:t>
            </a:r>
            <a:endParaRPr lang="uk-UA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uk-UA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uk-UA" sz="2000" dirty="0" smtClean="0"/>
              <a:t>Керівник проекту Єфімова Тетяна</a:t>
            </a:r>
            <a:endParaRPr lang="ru-RU" sz="2000" dirty="0" smtClean="0"/>
          </a:p>
          <a:p>
            <a:pPr>
              <a:buFont typeface="Wingdings" panose="05000000000000000000" pitchFamily="2" charset="2"/>
              <a:buChar char="v"/>
            </a:pPr>
            <a:endParaRPr lang="ru-RU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1800" dirty="0" smtClean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ru-RU" sz="1800" dirty="0" smtClean="0"/>
          </a:p>
        </p:txBody>
      </p:sp>
      <p:sp>
        <p:nvSpPr>
          <p:cNvPr id="7" name="Текст 3"/>
          <p:cNvSpPr txBox="1">
            <a:spLocks/>
          </p:cNvSpPr>
          <p:nvPr/>
        </p:nvSpPr>
        <p:spPr>
          <a:xfrm>
            <a:off x="195290" y="879885"/>
            <a:ext cx="11531890" cy="26320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2400" dirty="0" smtClean="0"/>
              <a:t>	Ми впевнені, що впровадження сервісу у короткий час впорядкує головну проблему, пов’язану з нав’язуванням благодійних внесків, які фактично перетворюються у «побори».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2400" dirty="0" smtClean="0"/>
              <a:t>	Ми хочемо надати закладам та батькам дійсно потрібний інструмент, що упорядкує благодійну діяльність, створить прозорі умови для залучення закладами додаткових коштів та унеможливить зловживання та рух готівки у навчальних закладах.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6400036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2457</TotalTime>
  <Words>324</Words>
  <Application>Microsoft Office PowerPoint</Application>
  <PresentationFormat>Широкоэкранный</PresentationFormat>
  <Paragraphs>39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envy</dc:creator>
  <cp:lastModifiedBy>envy</cp:lastModifiedBy>
  <cp:revision>136</cp:revision>
  <dcterms:created xsi:type="dcterms:W3CDTF">2016-06-19T04:33:50Z</dcterms:created>
  <dcterms:modified xsi:type="dcterms:W3CDTF">2016-07-30T12:09:16Z</dcterms:modified>
</cp:coreProperties>
</file>