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0" r:id="rId8"/>
  </p:sldMasterIdLst>
  <p:notesMasterIdLst>
    <p:notesMasterId r:id="rId14"/>
  </p:notesMasterIdLst>
  <p:handoutMasterIdLst>
    <p:handoutMasterId r:id="rId15"/>
  </p:handoutMasterIdLst>
  <p:sldIdLst>
    <p:sldId id="256" r:id="rId9"/>
    <p:sldId id="382" r:id="rId10"/>
    <p:sldId id="401" r:id="rId11"/>
    <p:sldId id="402" r:id="rId12"/>
    <p:sldId id="374" r:id="rId13"/>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05050"/>
    <a:srgbClr val="000000"/>
    <a:srgbClr val="969696"/>
    <a:srgbClr val="002050"/>
    <a:srgbClr val="442359"/>
    <a:srgbClr val="333333"/>
    <a:srgbClr val="00FFFF"/>
    <a:srgbClr val="CC00CC"/>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110" autoAdjust="0"/>
  </p:normalViewPr>
  <p:slideViewPr>
    <p:cSldViewPr>
      <p:cViewPr varScale="1">
        <p:scale>
          <a:sx n="88" d="100"/>
          <a:sy n="88" d="100"/>
        </p:scale>
        <p:origin x="102" y="588"/>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9/19/2013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Because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9/19/2013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9/19/2013</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459755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9546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50009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20595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217233">
              <a:lnSpc>
                <a:spcPct val="100000"/>
              </a:lnSpc>
              <a:spcAft>
                <a:spcPts val="0"/>
              </a:spcAf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1175661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pic>
        <p:nvPicPr>
          <p:cNvPr id="3074" name="Picture 2" descr="D:\Dropbox\DevRainSolutions\Logos\devrain\devrain-white-transparen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47237" y="5630862"/>
            <a:ext cx="2344159" cy="99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505050"/>
                    </a:gs>
                    <a:gs pos="100000">
                      <a:srgbClr val="505050"/>
                    </a:gs>
                  </a:gsLst>
                  <a:lin ang="5400000" scaled="0"/>
                </a:gradFill>
                <a:cs typeface="Segoe UI" pitchFamily="34" charset="0"/>
              </a:rPr>
              <a:t>. Because </a:t>
            </a:r>
            <a:r>
              <a:rPr lang="en-US" sz="700" dirty="0">
                <a:gradFill>
                  <a:gsLst>
                    <a:gs pos="0">
                      <a:srgbClr val="505050"/>
                    </a:gs>
                    <a:gs pos="100000">
                      <a:srgbClr val="505050"/>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505050"/>
                    </a:gs>
                    <a:gs pos="100000">
                      <a:srgbClr val="505050"/>
                    </a:gs>
                  </a:gsLst>
                  <a:lin ang="5400000" scaled="0"/>
                </a:gradFill>
                <a:cs typeface="Segoe UI" pitchFamily="34" charset="0"/>
              </a:rPr>
              <a:t>. MICROSOFT </a:t>
            </a:r>
            <a:r>
              <a:rPr lang="en-US" sz="700" dirty="0">
                <a:gradFill>
                  <a:gsLst>
                    <a:gs pos="0">
                      <a:srgbClr val="505050"/>
                    </a:gs>
                    <a:gs pos="100000">
                      <a:srgbClr val="505050"/>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75837" y="5707062"/>
            <a:ext cx="2209800" cy="936213"/>
          </a:xfrm>
          <a:prstGeom prst="rect">
            <a:avLst/>
          </a:prstGeom>
        </p:spPr>
      </p:pic>
    </p:spTree>
    <p:extLst>
      <p:ext uri="{BB962C8B-B14F-4D97-AF65-F5344CB8AC3E}">
        <p14:creationId xmlns:p14="http://schemas.microsoft.com/office/powerpoint/2010/main" val="17054055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245587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635069725"/>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2450797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831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300774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86859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428788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8840416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721290481"/>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815658531"/>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2522090"/>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02285476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98409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6146562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58713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25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a:t>
            </a:r>
            <a:r>
              <a:rPr lang="en-US" sz="700" dirty="0" smtClean="0">
                <a:gradFill>
                  <a:gsLst>
                    <a:gs pos="0">
                      <a:srgbClr val="FFFFFF"/>
                    </a:gs>
                    <a:gs pos="100000">
                      <a:srgbClr val="FFFFFF"/>
                    </a:gs>
                  </a:gsLst>
                  <a:lin ang="5400000" scaled="0"/>
                </a:gradFill>
                <a:cs typeface="Segoe UI" pitchFamily="34" charset="0"/>
              </a:rPr>
              <a:t>. Because </a:t>
            </a:r>
            <a:r>
              <a:rPr lang="en-US" sz="700" dirty="0">
                <a:gradFill>
                  <a:gsLst>
                    <a:gs pos="0">
                      <a:srgbClr val="FFFFFF"/>
                    </a:gs>
                    <a:gs pos="100000">
                      <a:srgbClr val="FFFFFF"/>
                    </a:gs>
                  </a:gsLst>
                  <a:lin ang="5400000" scaled="0"/>
                </a:gradFill>
                <a:cs typeface="Segoe UI" pitchFamily="34"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gradFill>
                  <a:gsLst>
                    <a:gs pos="0">
                      <a:srgbClr val="FFFFFF"/>
                    </a:gs>
                    <a:gs pos="100000">
                      <a:srgbClr val="FFFFFF"/>
                    </a:gs>
                  </a:gsLst>
                  <a:lin ang="5400000" scaled="0"/>
                </a:gradFill>
                <a:cs typeface="Segoe UI" pitchFamily="34" charset="0"/>
              </a:rPr>
              <a:t>. MICROSOFT </a:t>
            </a:r>
            <a:r>
              <a:rPr lang="en-US" sz="700" dirty="0">
                <a:gradFill>
                  <a:gsLst>
                    <a:gs pos="0">
                      <a:srgbClr val="FFFFFF"/>
                    </a:gs>
                    <a:gs pos="100000">
                      <a:srgbClr val="FFFFFF"/>
                    </a:gs>
                  </a:gsLst>
                  <a:lin ang="5400000" scaled="0"/>
                </a:gradFill>
                <a:cs typeface="Segoe UI" pitchFamily="34" charset="0"/>
              </a:rPr>
              <a:t>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71180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theme" Target="../theme/theme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 id="2147484346"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607816293"/>
      </p:ext>
    </p:extLst>
  </p:cSld>
  <p:clrMap bg1="dk1" tx1="lt1" bg2="dk2" tx2="lt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5.xml"/></Relationships>
</file>

<file path=ppt/slides/_rels/slide5.xml.rels><?xml version="1.0" encoding="UTF-8" standalone="yes"?>
<Relationships xmlns="http://schemas.openxmlformats.org/package/2006/relationships"><Relationship Id="rId3" Type="http://schemas.openxmlformats.org/officeDocument/2006/relationships/hyperlink" Target="mailto:info@devrain.com" TargetMode="External"/><Relationship Id="rId2" Type="http://schemas.openxmlformats.org/officeDocument/2006/relationships/notesSlide" Target="../notesSlides/notesSlide5.xml"/><Relationship Id="rId1" Type="http://schemas.openxmlformats.org/officeDocument/2006/relationships/slideLayout" Target="../slideLayouts/slideLayout65.xml"/><Relationship Id="rId6" Type="http://schemas.openxmlformats.org/officeDocument/2006/relationships/hyperlink" Target="http://appclub.im/" TargetMode="External"/><Relationship Id="rId5" Type="http://schemas.openxmlformats.org/officeDocument/2006/relationships/hyperlink" Target="http://facebook.com/appclub.im" TargetMode="External"/><Relationship Id="rId4" Type="http://schemas.openxmlformats.org/officeDocument/2006/relationships/hyperlink" Target="http://twitter.com/appclubi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8837" y="2201862"/>
            <a:ext cx="5025431" cy="1783219"/>
          </a:xfrm>
          <a:prstGeom prst="rect">
            <a:avLst/>
          </a:prstGeom>
        </p:spPr>
      </p:pic>
    </p:spTree>
    <p:extLst>
      <p:ext uri="{BB962C8B-B14F-4D97-AF65-F5344CB8AC3E}">
        <p14:creationId xmlns:p14="http://schemas.microsoft.com/office/powerpoint/2010/main" val="300646363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S01: </a:t>
            </a:r>
            <a:r>
              <a:rPr lang="uk-UA" dirty="0" err="1" smtClean="0">
                <a:solidFill>
                  <a:schemeClr val="bg1">
                    <a:lumMod val="65000"/>
                    <a:lumOff val="35000"/>
                  </a:schemeClr>
                </a:solidFill>
              </a:rPr>
              <a:t>итоги</a:t>
            </a:r>
            <a:endParaRPr lang="en-US" dirty="0">
              <a:solidFill>
                <a:schemeClr val="bg1">
                  <a:lumMod val="65000"/>
                  <a:lumOff val="35000"/>
                </a:schemeClr>
              </a:solidFill>
            </a:endParaRPr>
          </a:p>
        </p:txBody>
      </p:sp>
      <p:sp>
        <p:nvSpPr>
          <p:cNvPr id="22" name="Rectangle 21"/>
          <p:cNvSpPr/>
          <p:nvPr/>
        </p:nvSpPr>
        <p:spPr>
          <a:xfrm>
            <a:off x="579436" y="1439862"/>
            <a:ext cx="6705601" cy="2862322"/>
          </a:xfrm>
          <a:prstGeom prst="rect">
            <a:avLst/>
          </a:prstGeom>
        </p:spPr>
        <p:txBody>
          <a:bodyPr wrap="square">
            <a:spAutoFit/>
          </a:bodyPr>
          <a:lstStyle/>
          <a:p>
            <a:pPr marL="742950" indent="-742950">
              <a:buFont typeface="Arial" panose="020B0604020202020204" pitchFamily="34" charset="0"/>
              <a:buChar char="•"/>
            </a:pPr>
            <a:r>
              <a:rPr lang="uk-UA" sz="3600" dirty="0">
                <a:solidFill>
                  <a:schemeClr val="bg1">
                    <a:lumMod val="65000"/>
                    <a:lumOff val="35000"/>
                  </a:schemeClr>
                </a:solidFill>
                <a:latin typeface="+mj-lt"/>
              </a:rPr>
              <a:t>6</a:t>
            </a:r>
            <a:r>
              <a:rPr lang="uk-UA" sz="3600" dirty="0" smtClean="0">
                <a:solidFill>
                  <a:schemeClr val="bg1">
                    <a:lumMod val="65000"/>
                    <a:lumOff val="35000"/>
                  </a:schemeClr>
                </a:solidFill>
                <a:latin typeface="+mj-lt"/>
              </a:rPr>
              <a:t> </a:t>
            </a:r>
            <a:r>
              <a:rPr lang="uk-UA" sz="3600" dirty="0" err="1" smtClean="0">
                <a:solidFill>
                  <a:schemeClr val="bg1">
                    <a:lumMod val="65000"/>
                    <a:lumOff val="35000"/>
                  </a:schemeClr>
                </a:solidFill>
                <a:latin typeface="+mj-lt"/>
              </a:rPr>
              <a:t>встреч</a:t>
            </a:r>
            <a:r>
              <a:rPr lang="uk-UA" sz="3600" dirty="0" smtClean="0">
                <a:solidFill>
                  <a:schemeClr val="bg1">
                    <a:lumMod val="65000"/>
                    <a:lumOff val="35000"/>
                  </a:schemeClr>
                </a:solidFill>
                <a:latin typeface="+mj-lt"/>
              </a:rPr>
              <a:t> в </a:t>
            </a:r>
            <a:r>
              <a:rPr lang="uk-UA" sz="3600" dirty="0" err="1" smtClean="0">
                <a:solidFill>
                  <a:schemeClr val="bg1">
                    <a:lumMod val="65000"/>
                    <a:lumOff val="35000"/>
                  </a:schemeClr>
                </a:solidFill>
                <a:latin typeface="+mj-lt"/>
              </a:rPr>
              <a:t>Киеве</a:t>
            </a:r>
            <a:r>
              <a:rPr lang="uk-UA" sz="3600" dirty="0" smtClean="0">
                <a:solidFill>
                  <a:schemeClr val="bg1">
                    <a:lumMod val="65000"/>
                    <a:lumOff val="35000"/>
                  </a:schemeClr>
                </a:solidFill>
                <a:latin typeface="+mj-lt"/>
              </a:rPr>
              <a:t>.</a:t>
            </a:r>
          </a:p>
          <a:p>
            <a:pPr marL="742950" indent="-742950">
              <a:buFont typeface="Arial" panose="020B0604020202020204" pitchFamily="34" charset="0"/>
              <a:buChar char="•"/>
            </a:pPr>
            <a:r>
              <a:rPr lang="uk-UA" sz="3600" dirty="0" smtClean="0">
                <a:solidFill>
                  <a:schemeClr val="bg1">
                    <a:lumMod val="65000"/>
                    <a:lumOff val="35000"/>
                  </a:schemeClr>
                </a:solidFill>
                <a:latin typeface="+mj-lt"/>
              </a:rPr>
              <a:t>2 </a:t>
            </a:r>
            <a:r>
              <a:rPr lang="uk-UA" sz="3600" dirty="0" err="1" smtClean="0">
                <a:solidFill>
                  <a:schemeClr val="bg1">
                    <a:lumMod val="65000"/>
                    <a:lumOff val="35000"/>
                  </a:schemeClr>
                </a:solidFill>
                <a:latin typeface="+mj-lt"/>
              </a:rPr>
              <a:t>встречи</a:t>
            </a:r>
            <a:r>
              <a:rPr lang="uk-UA" sz="3600" dirty="0" smtClean="0">
                <a:solidFill>
                  <a:schemeClr val="bg1">
                    <a:lumMod val="65000"/>
                    <a:lumOff val="35000"/>
                  </a:schemeClr>
                </a:solidFill>
                <a:latin typeface="+mj-lt"/>
              </a:rPr>
              <a:t> в </a:t>
            </a:r>
            <a:r>
              <a:rPr lang="uk-UA" sz="3600" dirty="0" err="1" smtClean="0">
                <a:solidFill>
                  <a:schemeClr val="bg1">
                    <a:lumMod val="65000"/>
                    <a:lumOff val="35000"/>
                  </a:schemeClr>
                </a:solidFill>
                <a:latin typeface="+mj-lt"/>
              </a:rPr>
              <a:t>Одессе</a:t>
            </a:r>
            <a:r>
              <a:rPr lang="uk-UA" sz="3600" dirty="0" smtClean="0">
                <a:solidFill>
                  <a:schemeClr val="bg1">
                    <a:lumMod val="65000"/>
                    <a:lumOff val="35000"/>
                  </a:schemeClr>
                </a:solidFill>
                <a:latin typeface="+mj-lt"/>
              </a:rPr>
              <a:t> (</a:t>
            </a:r>
            <a:r>
              <a:rPr lang="uk-UA" sz="3600" dirty="0" err="1" smtClean="0">
                <a:solidFill>
                  <a:schemeClr val="bg1">
                    <a:lumMod val="65000"/>
                    <a:lumOff val="35000"/>
                  </a:schemeClr>
                </a:solidFill>
                <a:latin typeface="+mj-lt"/>
              </a:rPr>
              <a:t>включая</a:t>
            </a:r>
            <a:r>
              <a:rPr lang="uk-UA" sz="3600" dirty="0" smtClean="0">
                <a:solidFill>
                  <a:schemeClr val="bg1">
                    <a:lumMod val="65000"/>
                    <a:lumOff val="35000"/>
                  </a:schemeClr>
                </a:solidFill>
                <a:latin typeface="+mj-lt"/>
              </a:rPr>
              <a:t> мини-</a:t>
            </a:r>
            <a:r>
              <a:rPr lang="uk-UA" sz="3600" dirty="0" err="1" smtClean="0">
                <a:solidFill>
                  <a:schemeClr val="bg1">
                    <a:lumMod val="65000"/>
                    <a:lumOff val="35000"/>
                  </a:schemeClr>
                </a:solidFill>
                <a:latin typeface="+mj-lt"/>
              </a:rPr>
              <a:t>конференцию</a:t>
            </a:r>
            <a:r>
              <a:rPr lang="uk-UA" sz="3600" dirty="0" smtClean="0">
                <a:solidFill>
                  <a:schemeClr val="bg1">
                    <a:lumMod val="65000"/>
                    <a:lumOff val="35000"/>
                  </a:schemeClr>
                </a:solidFill>
                <a:latin typeface="+mj-lt"/>
              </a:rPr>
              <a:t> </a:t>
            </a:r>
            <a:r>
              <a:rPr lang="en-US" sz="3600" dirty="0" smtClean="0">
                <a:solidFill>
                  <a:schemeClr val="bg1">
                    <a:lumMod val="65000"/>
                    <a:lumOff val="35000"/>
                  </a:schemeClr>
                </a:solidFill>
                <a:latin typeface="+mj-lt"/>
              </a:rPr>
              <a:t>Revolution)</a:t>
            </a:r>
            <a:r>
              <a:rPr lang="uk-UA" sz="3600" dirty="0" smtClean="0">
                <a:solidFill>
                  <a:schemeClr val="bg1">
                    <a:lumMod val="65000"/>
                    <a:lumOff val="35000"/>
                  </a:schemeClr>
                </a:solidFill>
                <a:latin typeface="+mj-lt"/>
              </a:rPr>
              <a:t>.</a:t>
            </a:r>
            <a:endParaRPr lang="en-US" sz="3600" dirty="0" smtClean="0">
              <a:solidFill>
                <a:schemeClr val="bg1">
                  <a:lumMod val="65000"/>
                  <a:lumOff val="35000"/>
                </a:schemeClr>
              </a:solidFill>
              <a:latin typeface="+mj-lt"/>
            </a:endParaRPr>
          </a:p>
          <a:p>
            <a:pPr marL="742950" indent="-742950">
              <a:buFont typeface="Arial" panose="020B0604020202020204" pitchFamily="34" charset="0"/>
              <a:buChar char="•"/>
            </a:pPr>
            <a:r>
              <a:rPr lang="ru-RU" sz="3600" dirty="0" smtClean="0">
                <a:solidFill>
                  <a:schemeClr val="bg1">
                    <a:lumMod val="65000"/>
                    <a:lumOff val="35000"/>
                  </a:schemeClr>
                </a:solidFill>
                <a:latin typeface="+mj-lt"/>
              </a:rPr>
              <a:t>Новый веб-сайт.</a:t>
            </a:r>
            <a:endParaRPr lang="ru-RU" sz="3600" dirty="0" smtClean="0">
              <a:solidFill>
                <a:schemeClr val="bg1">
                  <a:lumMod val="65000"/>
                  <a:lumOff val="35000"/>
                </a:schemeClr>
              </a:solidFill>
              <a:latin typeface="+mj-lt"/>
            </a:endParaRPr>
          </a:p>
        </p:txBody>
      </p:sp>
      <p:sp>
        <p:nvSpPr>
          <p:cNvPr id="5" name="Rectangle 4"/>
          <p:cNvSpPr/>
          <p:nvPr/>
        </p:nvSpPr>
        <p:spPr>
          <a:xfrm>
            <a:off x="579436" y="5923299"/>
            <a:ext cx="10439401" cy="646331"/>
          </a:xfrm>
          <a:prstGeom prst="rect">
            <a:avLst/>
          </a:prstGeom>
        </p:spPr>
        <p:txBody>
          <a:bodyPr wrap="square">
            <a:spAutoFit/>
          </a:bodyPr>
          <a:lstStyle/>
          <a:p>
            <a:r>
              <a:rPr lang="en-US" sz="3600" dirty="0" smtClean="0">
                <a:solidFill>
                  <a:schemeClr val="bg1">
                    <a:lumMod val="65000"/>
                    <a:lumOff val="35000"/>
                  </a:schemeClr>
                </a:solidFill>
                <a:latin typeface="+mj-lt"/>
              </a:rPr>
              <a:t>Win Interactive</a:t>
            </a:r>
            <a:endParaRPr lang="ru-RU" sz="3600" dirty="0" smtClean="0">
              <a:solidFill>
                <a:schemeClr val="bg1">
                  <a:lumMod val="65000"/>
                  <a:lumOff val="35000"/>
                </a:schemeClr>
              </a:solidFill>
              <a:latin typeface="+mj-lt"/>
            </a:endParaRPr>
          </a:p>
        </p:txBody>
      </p:sp>
      <p:pic>
        <p:nvPicPr>
          <p:cNvPr id="6" name="Picture 2" descr="Win Interactive LL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7" y="5694699"/>
            <a:ext cx="1514475" cy="10029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6863341" y="1820862"/>
            <a:ext cx="5450896" cy="4743450"/>
          </a:xfrm>
          <a:prstGeom prst="rect">
            <a:avLst/>
          </a:prstGeom>
        </p:spPr>
      </p:pic>
    </p:spTree>
    <p:extLst>
      <p:ext uri="{BB962C8B-B14F-4D97-AF65-F5344CB8AC3E}">
        <p14:creationId xmlns:p14="http://schemas.microsoft.com/office/powerpoint/2010/main" val="86757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1000"/>
                                        <p:tgtEl>
                                          <p:spTgt spid="22">
                                            <p:txEl>
                                              <p:pRg st="1" end="1"/>
                                            </p:txEl>
                                          </p:spTgt>
                                        </p:tgtEl>
                                      </p:cBhvr>
                                    </p:animEffect>
                                    <p:anim calcmode="lin" valueType="num">
                                      <p:cBhvr>
                                        <p:cTn id="15"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animEffect transition="in" filter="fade">
                                      <p:cBhvr>
                                        <p:cTn id="21" dur="1000"/>
                                        <p:tgtEl>
                                          <p:spTgt spid="22">
                                            <p:txEl>
                                              <p:pRg st="2" end="2"/>
                                            </p:txEl>
                                          </p:spTgt>
                                        </p:tgtEl>
                                      </p:cBhvr>
                                    </p:animEffect>
                                    <p:anim calcmode="lin" valueType="num">
                                      <p:cBhvr>
                                        <p:cTn id="22"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2">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S0</a:t>
            </a:r>
            <a:r>
              <a:rPr lang="uk-UA" dirty="0" smtClean="0">
                <a:solidFill>
                  <a:schemeClr val="bg1">
                    <a:lumMod val="65000"/>
                    <a:lumOff val="35000"/>
                  </a:schemeClr>
                </a:solidFill>
              </a:rPr>
              <a:t>2</a:t>
            </a:r>
            <a:r>
              <a:rPr lang="en-US" dirty="0" smtClean="0">
                <a:solidFill>
                  <a:schemeClr val="bg1">
                    <a:lumMod val="65000"/>
                    <a:lumOff val="35000"/>
                  </a:schemeClr>
                </a:solidFill>
              </a:rPr>
              <a:t>: </a:t>
            </a:r>
            <a:r>
              <a:rPr lang="uk-UA" dirty="0" err="1" smtClean="0">
                <a:solidFill>
                  <a:schemeClr val="bg1">
                    <a:lumMod val="65000"/>
                    <a:lumOff val="35000"/>
                  </a:schemeClr>
                </a:solidFill>
              </a:rPr>
              <a:t>планы</a:t>
            </a:r>
            <a:endParaRPr lang="en-US" dirty="0">
              <a:solidFill>
                <a:schemeClr val="bg1">
                  <a:lumMod val="65000"/>
                  <a:lumOff val="35000"/>
                </a:schemeClr>
              </a:solidFill>
            </a:endParaRPr>
          </a:p>
        </p:txBody>
      </p:sp>
      <p:sp>
        <p:nvSpPr>
          <p:cNvPr id="22" name="Rectangle 21"/>
          <p:cNvSpPr/>
          <p:nvPr/>
        </p:nvSpPr>
        <p:spPr>
          <a:xfrm>
            <a:off x="579436" y="1439862"/>
            <a:ext cx="10439401" cy="5078313"/>
          </a:xfrm>
          <a:prstGeom prst="rect">
            <a:avLst/>
          </a:prstGeom>
        </p:spPr>
        <p:txBody>
          <a:bodyPr wrap="square">
            <a:spAutoFit/>
          </a:bodyPr>
          <a:lstStyle/>
          <a:p>
            <a:pPr marL="571500" indent="-571500">
              <a:buFont typeface="Arial" panose="020B0604020202020204" pitchFamily="34" charset="0"/>
              <a:buChar char="•"/>
            </a:pPr>
            <a:r>
              <a:rPr lang="ru-RU" sz="3600" b="1" dirty="0" smtClean="0">
                <a:solidFill>
                  <a:schemeClr val="bg1">
                    <a:lumMod val="65000"/>
                    <a:lumOff val="35000"/>
                  </a:schemeClr>
                </a:solidFill>
                <a:latin typeface="+mj-lt"/>
              </a:rPr>
              <a:t>19 сентября (Киев). </a:t>
            </a:r>
            <a:r>
              <a:rPr lang="en-US" sz="3600" b="1" dirty="0" smtClean="0">
                <a:solidFill>
                  <a:schemeClr val="bg1">
                    <a:lumMod val="65000"/>
                    <a:lumOff val="35000"/>
                  </a:schemeClr>
                </a:solidFill>
                <a:latin typeface="+mj-lt"/>
              </a:rPr>
              <a:t>S02E01 </a:t>
            </a:r>
            <a:r>
              <a:rPr lang="uk-UA" sz="3600" b="1" dirty="0" smtClean="0">
                <a:solidFill>
                  <a:schemeClr val="bg1">
                    <a:lumMod val="65000"/>
                    <a:lumOff val="35000"/>
                  </a:schemeClr>
                </a:solidFill>
                <a:latin typeface="+mj-lt"/>
              </a:rPr>
              <a:t>«</a:t>
            </a:r>
            <a:r>
              <a:rPr lang="ru-RU" sz="3600" b="1" dirty="0" smtClean="0">
                <a:solidFill>
                  <a:schemeClr val="bg1">
                    <a:lumMod val="65000"/>
                    <a:lumOff val="35000"/>
                  </a:schemeClr>
                </a:solidFill>
                <a:latin typeface="+mj-lt"/>
              </a:rPr>
              <a:t>Открытие сезона»</a:t>
            </a:r>
          </a:p>
          <a:p>
            <a:pPr marL="571500" indent="-571500">
              <a:buFont typeface="Arial" panose="020B0604020202020204" pitchFamily="34" charset="0"/>
              <a:buChar char="•"/>
            </a:pPr>
            <a:r>
              <a:rPr lang="ru-RU" sz="3600" i="1" dirty="0" smtClean="0">
                <a:solidFill>
                  <a:schemeClr val="bg1">
                    <a:lumMod val="65000"/>
                    <a:lumOff val="35000"/>
                  </a:schemeClr>
                </a:solidFill>
                <a:latin typeface="+mj-lt"/>
              </a:rPr>
              <a:t>21-22 сентября (Львов). </a:t>
            </a:r>
            <a:r>
              <a:rPr lang="en-US" sz="3600" i="1" dirty="0" err="1" smtClean="0">
                <a:solidFill>
                  <a:schemeClr val="bg1">
                    <a:lumMod val="65000"/>
                    <a:lumOff val="35000"/>
                  </a:schemeClr>
                </a:solidFill>
                <a:latin typeface="+mj-lt"/>
              </a:rPr>
              <a:t>MDDay</a:t>
            </a:r>
            <a:r>
              <a:rPr lang="en-US" sz="3600" i="1" dirty="0" smtClean="0">
                <a:solidFill>
                  <a:schemeClr val="bg1">
                    <a:lumMod val="65000"/>
                    <a:lumOff val="35000"/>
                  </a:schemeClr>
                </a:solidFill>
                <a:latin typeface="+mj-lt"/>
              </a:rPr>
              <a:t> + </a:t>
            </a:r>
            <a:r>
              <a:rPr lang="en-US" sz="3600" i="1" dirty="0" err="1" smtClean="0">
                <a:solidFill>
                  <a:schemeClr val="bg1">
                    <a:lumMod val="65000"/>
                    <a:lumOff val="35000"/>
                  </a:schemeClr>
                </a:solidFill>
                <a:latin typeface="+mj-lt"/>
              </a:rPr>
              <a:t>Yodo</a:t>
            </a:r>
            <a:r>
              <a:rPr lang="en-US" sz="3600" i="1" dirty="0" smtClean="0">
                <a:solidFill>
                  <a:schemeClr val="bg1">
                    <a:lumMod val="65000"/>
                    <a:lumOff val="35000"/>
                  </a:schemeClr>
                </a:solidFill>
                <a:latin typeface="+mj-lt"/>
              </a:rPr>
              <a:t> </a:t>
            </a:r>
            <a:r>
              <a:rPr lang="en-US" sz="3600" i="1" dirty="0" err="1" smtClean="0">
                <a:solidFill>
                  <a:schemeClr val="bg1">
                    <a:lumMod val="65000"/>
                    <a:lumOff val="35000"/>
                  </a:schemeClr>
                </a:solidFill>
                <a:latin typeface="+mj-lt"/>
              </a:rPr>
              <a:t>Hackathon</a:t>
            </a:r>
            <a:endParaRPr lang="ru-RU" sz="3600" i="1" dirty="0" smtClean="0">
              <a:solidFill>
                <a:schemeClr val="bg1">
                  <a:lumMod val="65000"/>
                  <a:lumOff val="35000"/>
                </a:schemeClr>
              </a:solidFill>
              <a:latin typeface="+mj-lt"/>
            </a:endParaRPr>
          </a:p>
          <a:p>
            <a:pPr marL="571500" indent="-571500">
              <a:buFont typeface="Arial" panose="020B0604020202020204" pitchFamily="34" charset="0"/>
              <a:buChar char="•"/>
            </a:pPr>
            <a:r>
              <a:rPr lang="ru-RU" sz="3600" i="1" dirty="0">
                <a:solidFill>
                  <a:schemeClr val="bg1">
                    <a:lumMod val="65000"/>
                    <a:lumOff val="35000"/>
                  </a:schemeClr>
                </a:solidFill>
                <a:latin typeface="+mj-lt"/>
              </a:rPr>
              <a:t>26 сентября (</a:t>
            </a:r>
            <a:r>
              <a:rPr lang="ru-RU" sz="3600" i="1" dirty="0" smtClean="0">
                <a:solidFill>
                  <a:schemeClr val="bg1">
                    <a:lumMod val="65000"/>
                    <a:lumOff val="35000"/>
                  </a:schemeClr>
                </a:solidFill>
                <a:latin typeface="+mj-lt"/>
              </a:rPr>
              <a:t>Киев, «</a:t>
            </a:r>
            <a:r>
              <a:rPr lang="ru-RU" sz="3600" i="1" dirty="0" err="1" smtClean="0">
                <a:solidFill>
                  <a:schemeClr val="bg1">
                    <a:lumMod val="65000"/>
                    <a:lumOff val="35000"/>
                  </a:schemeClr>
                </a:solidFill>
                <a:latin typeface="+mj-lt"/>
              </a:rPr>
              <a:t>Часопис</a:t>
            </a:r>
            <a:r>
              <a:rPr lang="ru-RU" sz="3600" i="1" dirty="0" smtClean="0">
                <a:solidFill>
                  <a:schemeClr val="bg1">
                    <a:lumMod val="65000"/>
                    <a:lumOff val="35000"/>
                  </a:schemeClr>
                </a:solidFill>
                <a:latin typeface="+mj-lt"/>
              </a:rPr>
              <a:t>»). </a:t>
            </a:r>
            <a:r>
              <a:rPr lang="ru-RU" sz="3600" i="1" dirty="0">
                <a:solidFill>
                  <a:schemeClr val="bg1">
                    <a:lumMod val="65000"/>
                    <a:lumOff val="35000"/>
                  </a:schemeClr>
                </a:solidFill>
                <a:latin typeface="+mj-lt"/>
              </a:rPr>
              <a:t>Дмитрий Соловьев, исследователь в компании «Радость понимания»: «</a:t>
            </a:r>
            <a:r>
              <a:rPr lang="ru-RU" sz="3600" i="1" dirty="0" err="1">
                <a:solidFill>
                  <a:schemeClr val="bg1">
                    <a:lumMod val="65000"/>
                    <a:lumOff val="35000"/>
                  </a:schemeClr>
                </a:solidFill>
                <a:latin typeface="+mj-lt"/>
              </a:rPr>
              <a:t>Медиаскетизм</a:t>
            </a:r>
            <a:r>
              <a:rPr lang="ru-RU" sz="3600" i="1" dirty="0">
                <a:solidFill>
                  <a:schemeClr val="bg1">
                    <a:lumMod val="65000"/>
                    <a:lumOff val="35000"/>
                  </a:schemeClr>
                </a:solidFill>
                <a:latin typeface="+mj-lt"/>
              </a:rPr>
              <a:t>. Как остаться человеком в цифровую эпоху</a:t>
            </a:r>
            <a:r>
              <a:rPr lang="ru-RU" sz="3600" i="1" dirty="0" smtClean="0">
                <a:solidFill>
                  <a:schemeClr val="bg1">
                    <a:lumMod val="65000"/>
                    <a:lumOff val="35000"/>
                  </a:schemeClr>
                </a:solidFill>
                <a:latin typeface="+mj-lt"/>
              </a:rPr>
              <a:t>»</a:t>
            </a:r>
          </a:p>
          <a:p>
            <a:pPr marL="571500" indent="-571500">
              <a:buFont typeface="Arial" panose="020B0604020202020204" pitchFamily="34" charset="0"/>
              <a:buChar char="•"/>
            </a:pPr>
            <a:r>
              <a:rPr lang="ru-RU" sz="3600" b="1" dirty="0" smtClean="0">
                <a:solidFill>
                  <a:schemeClr val="bg1">
                    <a:lumMod val="65000"/>
                    <a:lumOff val="35000"/>
                  </a:schemeClr>
                </a:solidFill>
                <a:latin typeface="+mj-lt"/>
              </a:rPr>
              <a:t>3 октября (Киев). </a:t>
            </a:r>
            <a:r>
              <a:rPr lang="en-US" sz="3600" b="1" dirty="0" smtClean="0">
                <a:solidFill>
                  <a:schemeClr val="bg1">
                    <a:lumMod val="65000"/>
                    <a:lumOff val="35000"/>
                  </a:schemeClr>
                </a:solidFill>
                <a:latin typeface="+mj-lt"/>
              </a:rPr>
              <a:t>S02E02 </a:t>
            </a:r>
            <a:r>
              <a:rPr lang="uk-UA" sz="3600" b="1" dirty="0" smtClean="0">
                <a:solidFill>
                  <a:schemeClr val="bg1">
                    <a:lumMod val="65000"/>
                    <a:lumOff val="35000"/>
                  </a:schemeClr>
                </a:solidFill>
                <a:latin typeface="+mj-lt"/>
              </a:rPr>
              <a:t>«</a:t>
            </a:r>
            <a:r>
              <a:rPr lang="en-US" sz="3600" b="1" dirty="0" smtClean="0">
                <a:solidFill>
                  <a:schemeClr val="bg1">
                    <a:lumMod val="65000"/>
                    <a:lumOff val="35000"/>
                  </a:schemeClr>
                </a:solidFill>
                <a:latin typeface="+mj-lt"/>
              </a:rPr>
              <a:t>Windows Phone </a:t>
            </a:r>
            <a:r>
              <a:rPr lang="en-US" sz="3600" b="1" dirty="0" smtClean="0">
                <a:solidFill>
                  <a:schemeClr val="bg1">
                    <a:lumMod val="65000"/>
                    <a:lumOff val="35000"/>
                  </a:schemeClr>
                </a:solidFill>
                <a:latin typeface="+mj-lt"/>
              </a:rPr>
              <a:t>Community Day</a:t>
            </a:r>
            <a:r>
              <a:rPr lang="uk-UA" sz="3600" b="1" dirty="0" smtClean="0">
                <a:solidFill>
                  <a:schemeClr val="bg1">
                    <a:lumMod val="65000"/>
                    <a:lumOff val="35000"/>
                  </a:schemeClr>
                </a:solidFill>
                <a:latin typeface="+mj-lt"/>
              </a:rPr>
              <a:t>»</a:t>
            </a:r>
            <a:endParaRPr lang="ru-RU" sz="3600" b="1" dirty="0" smtClean="0">
              <a:solidFill>
                <a:schemeClr val="bg1">
                  <a:lumMod val="65000"/>
                  <a:lumOff val="35000"/>
                </a:schemeClr>
              </a:solidFill>
              <a:latin typeface="+mj-lt"/>
            </a:endParaRPr>
          </a:p>
        </p:txBody>
      </p:sp>
    </p:spTree>
    <p:extLst>
      <p:ext uri="{BB962C8B-B14F-4D97-AF65-F5344CB8AC3E}">
        <p14:creationId xmlns:p14="http://schemas.microsoft.com/office/powerpoint/2010/main" val="1125894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1000"/>
                                        <p:tgtEl>
                                          <p:spTgt spid="22">
                                            <p:txEl>
                                              <p:pRg st="1" end="1"/>
                                            </p:txEl>
                                          </p:spTgt>
                                        </p:tgtEl>
                                      </p:cBhvr>
                                    </p:animEffect>
                                    <p:anim calcmode="lin" valueType="num">
                                      <p:cBhvr>
                                        <p:cTn id="15"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animEffect transition="in" filter="fade">
                                      <p:cBhvr>
                                        <p:cTn id="21" dur="1000"/>
                                        <p:tgtEl>
                                          <p:spTgt spid="22">
                                            <p:txEl>
                                              <p:pRg st="2" end="2"/>
                                            </p:txEl>
                                          </p:spTgt>
                                        </p:tgtEl>
                                      </p:cBhvr>
                                    </p:animEffect>
                                    <p:anim calcmode="lin" valueType="num">
                                      <p:cBhvr>
                                        <p:cTn id="22"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xEl>
                                              <p:pRg st="3" end="3"/>
                                            </p:txEl>
                                          </p:spTgt>
                                        </p:tgtEl>
                                        <p:attrNameLst>
                                          <p:attrName>style.visibility</p:attrName>
                                        </p:attrNameLst>
                                      </p:cBhvr>
                                      <p:to>
                                        <p:strVal val="visible"/>
                                      </p:to>
                                    </p:set>
                                    <p:animEffect transition="in" filter="fade">
                                      <p:cBhvr>
                                        <p:cTn id="28" dur="1000"/>
                                        <p:tgtEl>
                                          <p:spTgt spid="22">
                                            <p:txEl>
                                              <p:pRg st="3" end="3"/>
                                            </p:txEl>
                                          </p:spTgt>
                                        </p:tgtEl>
                                      </p:cBhvr>
                                    </p:animEffect>
                                    <p:anim calcmode="lin" valueType="num">
                                      <p:cBhvr>
                                        <p:cTn id="29"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dirty="0" smtClean="0">
                <a:solidFill>
                  <a:schemeClr val="bg1">
                    <a:lumMod val="65000"/>
                    <a:lumOff val="35000"/>
                  </a:schemeClr>
                </a:solidFill>
              </a:rPr>
              <a:t>S0</a:t>
            </a:r>
            <a:r>
              <a:rPr lang="uk-UA" dirty="0" smtClean="0">
                <a:solidFill>
                  <a:schemeClr val="bg1">
                    <a:lumMod val="65000"/>
                    <a:lumOff val="35000"/>
                  </a:schemeClr>
                </a:solidFill>
              </a:rPr>
              <a:t>2</a:t>
            </a:r>
            <a:r>
              <a:rPr lang="en-US" dirty="0" smtClean="0">
                <a:solidFill>
                  <a:schemeClr val="bg1">
                    <a:lumMod val="65000"/>
                    <a:lumOff val="35000"/>
                  </a:schemeClr>
                </a:solidFill>
              </a:rPr>
              <a:t>: </a:t>
            </a:r>
            <a:r>
              <a:rPr lang="uk-UA" dirty="0" err="1" smtClean="0">
                <a:solidFill>
                  <a:schemeClr val="bg1">
                    <a:lumMod val="65000"/>
                    <a:lumOff val="35000"/>
                  </a:schemeClr>
                </a:solidFill>
              </a:rPr>
              <a:t>планы</a:t>
            </a:r>
            <a:endParaRPr lang="en-US" dirty="0">
              <a:solidFill>
                <a:schemeClr val="bg1">
                  <a:lumMod val="65000"/>
                  <a:lumOff val="35000"/>
                </a:schemeClr>
              </a:solidFill>
            </a:endParaRPr>
          </a:p>
        </p:txBody>
      </p:sp>
      <p:sp>
        <p:nvSpPr>
          <p:cNvPr id="22" name="Rectangle 21"/>
          <p:cNvSpPr/>
          <p:nvPr/>
        </p:nvSpPr>
        <p:spPr>
          <a:xfrm>
            <a:off x="579436" y="1439862"/>
            <a:ext cx="10439401" cy="3416320"/>
          </a:xfrm>
          <a:prstGeom prst="rect">
            <a:avLst/>
          </a:prstGeom>
        </p:spPr>
        <p:txBody>
          <a:bodyPr wrap="square">
            <a:spAutoFit/>
          </a:bodyPr>
          <a:lstStyle/>
          <a:p>
            <a:pPr marL="571500" indent="-571500">
              <a:buFont typeface="Arial" panose="020B0604020202020204" pitchFamily="34" charset="0"/>
              <a:buChar char="•"/>
            </a:pPr>
            <a:r>
              <a:rPr lang="uk-UA" sz="3600" dirty="0" smtClean="0">
                <a:solidFill>
                  <a:schemeClr val="bg1">
                    <a:lumMod val="65000"/>
                    <a:lumOff val="35000"/>
                  </a:schemeClr>
                </a:solidFill>
                <a:latin typeface="+mj-lt"/>
              </a:rPr>
              <a:t>18 </a:t>
            </a:r>
            <a:r>
              <a:rPr lang="uk-UA" sz="3600" dirty="0" err="1" smtClean="0">
                <a:solidFill>
                  <a:schemeClr val="bg1">
                    <a:lumMod val="65000"/>
                    <a:lumOff val="35000"/>
                  </a:schemeClr>
                </a:solidFill>
                <a:latin typeface="+mj-lt"/>
              </a:rPr>
              <a:t>октября</a:t>
            </a:r>
            <a:r>
              <a:rPr lang="uk-UA" sz="3600" dirty="0" smtClean="0">
                <a:solidFill>
                  <a:schemeClr val="bg1">
                    <a:lumMod val="65000"/>
                    <a:lumOff val="35000"/>
                  </a:schemeClr>
                </a:solidFill>
                <a:latin typeface="+mj-lt"/>
              </a:rPr>
              <a:t>. </a:t>
            </a:r>
            <a:r>
              <a:rPr lang="en-US" sz="3600" dirty="0" smtClean="0">
                <a:solidFill>
                  <a:schemeClr val="bg1">
                    <a:lumMod val="65000"/>
                    <a:lumOff val="35000"/>
                  </a:schemeClr>
                </a:solidFill>
                <a:latin typeface="+mj-lt"/>
              </a:rPr>
              <a:t>S02E03 </a:t>
            </a:r>
            <a:r>
              <a:rPr lang="uk-UA" sz="3600" dirty="0" smtClean="0">
                <a:solidFill>
                  <a:schemeClr val="bg1">
                    <a:lumMod val="65000"/>
                    <a:lumOff val="35000"/>
                  </a:schemeClr>
                </a:solidFill>
                <a:latin typeface="+mj-lt"/>
              </a:rPr>
              <a:t>«</a:t>
            </a:r>
            <a:r>
              <a:rPr lang="uk-UA" sz="3600" dirty="0" err="1" smtClean="0">
                <a:solidFill>
                  <a:schemeClr val="bg1">
                    <a:lumMod val="65000"/>
                    <a:lumOff val="35000"/>
                  </a:schemeClr>
                </a:solidFill>
                <a:latin typeface="+mj-lt"/>
              </a:rPr>
              <a:t>Подольский</a:t>
            </a:r>
            <a:r>
              <a:rPr lang="uk-UA" sz="3600" dirty="0" smtClean="0">
                <a:solidFill>
                  <a:schemeClr val="bg1">
                    <a:lumMod val="65000"/>
                    <a:lumOff val="35000"/>
                  </a:schemeClr>
                </a:solidFill>
                <a:latin typeface="+mj-lt"/>
              </a:rPr>
              <a:t> </a:t>
            </a:r>
            <a:r>
              <a:rPr lang="uk-UA" sz="3600" dirty="0" err="1" smtClean="0">
                <a:solidFill>
                  <a:schemeClr val="bg1">
                    <a:lumMod val="65000"/>
                    <a:lumOff val="35000"/>
                  </a:schemeClr>
                </a:solidFill>
                <a:latin typeface="+mj-lt"/>
              </a:rPr>
              <a:t>экспресс</a:t>
            </a:r>
            <a:r>
              <a:rPr lang="uk-UA" sz="3600" dirty="0" smtClean="0">
                <a:solidFill>
                  <a:schemeClr val="bg1">
                    <a:lumMod val="65000"/>
                    <a:lumOff val="35000"/>
                  </a:schemeClr>
                </a:solidFill>
                <a:latin typeface="+mj-lt"/>
              </a:rPr>
              <a:t>. </a:t>
            </a:r>
            <a:r>
              <a:rPr lang="uk-UA" sz="3600" dirty="0" err="1" smtClean="0">
                <a:solidFill>
                  <a:schemeClr val="bg1">
                    <a:lumMod val="65000"/>
                    <a:lumOff val="35000"/>
                  </a:schemeClr>
                </a:solidFill>
                <a:latin typeface="+mj-lt"/>
              </a:rPr>
              <a:t>Хмельницкий</a:t>
            </a:r>
            <a:r>
              <a:rPr lang="uk-UA" sz="3600" dirty="0" smtClean="0">
                <a:solidFill>
                  <a:schemeClr val="bg1">
                    <a:lumMod val="65000"/>
                    <a:lumOff val="35000"/>
                  </a:schemeClr>
                </a:solidFill>
                <a:latin typeface="+mj-lt"/>
              </a:rPr>
              <a:t>»</a:t>
            </a:r>
          </a:p>
          <a:p>
            <a:pPr marL="571500" indent="-571500">
              <a:buFont typeface="Arial" panose="020B0604020202020204" pitchFamily="34" charset="0"/>
              <a:buChar char="•"/>
            </a:pPr>
            <a:r>
              <a:rPr lang="uk-UA" sz="3600" dirty="0" smtClean="0">
                <a:solidFill>
                  <a:schemeClr val="bg1">
                    <a:lumMod val="65000"/>
                    <a:lumOff val="35000"/>
                  </a:schemeClr>
                </a:solidFill>
                <a:latin typeface="+mj-lt"/>
              </a:rPr>
              <a:t>19 </a:t>
            </a:r>
            <a:r>
              <a:rPr lang="uk-UA" sz="3600" dirty="0" err="1" smtClean="0">
                <a:solidFill>
                  <a:schemeClr val="bg1">
                    <a:lumMod val="65000"/>
                    <a:lumOff val="35000"/>
                  </a:schemeClr>
                </a:solidFill>
                <a:latin typeface="+mj-lt"/>
              </a:rPr>
              <a:t>октября</a:t>
            </a:r>
            <a:r>
              <a:rPr lang="uk-UA" sz="3600" dirty="0" smtClean="0">
                <a:solidFill>
                  <a:schemeClr val="bg1">
                    <a:lumMod val="65000"/>
                    <a:lumOff val="35000"/>
                  </a:schemeClr>
                </a:solidFill>
                <a:latin typeface="+mj-lt"/>
              </a:rPr>
              <a:t>. </a:t>
            </a:r>
            <a:r>
              <a:rPr lang="en-US" sz="3600" dirty="0" smtClean="0">
                <a:solidFill>
                  <a:schemeClr val="bg1">
                    <a:lumMod val="65000"/>
                    <a:lumOff val="35000"/>
                  </a:schemeClr>
                </a:solidFill>
                <a:latin typeface="+mj-lt"/>
              </a:rPr>
              <a:t>S02E04 </a:t>
            </a:r>
            <a:r>
              <a:rPr lang="uk-UA" sz="3600" dirty="0" smtClean="0">
                <a:solidFill>
                  <a:schemeClr val="bg1">
                    <a:lumMod val="65000"/>
                    <a:lumOff val="35000"/>
                  </a:schemeClr>
                </a:solidFill>
                <a:latin typeface="+mj-lt"/>
              </a:rPr>
              <a:t>«</a:t>
            </a:r>
            <a:r>
              <a:rPr lang="uk-UA" sz="3600" dirty="0" err="1" smtClean="0">
                <a:solidFill>
                  <a:schemeClr val="bg1">
                    <a:lumMod val="65000"/>
                    <a:lumOff val="35000"/>
                  </a:schemeClr>
                </a:solidFill>
                <a:latin typeface="+mj-lt"/>
              </a:rPr>
              <a:t>Подольский</a:t>
            </a:r>
            <a:r>
              <a:rPr lang="uk-UA" sz="3600" dirty="0" smtClean="0">
                <a:solidFill>
                  <a:schemeClr val="bg1">
                    <a:lumMod val="65000"/>
                    <a:lumOff val="35000"/>
                  </a:schemeClr>
                </a:solidFill>
                <a:latin typeface="+mj-lt"/>
              </a:rPr>
              <a:t> </a:t>
            </a:r>
            <a:r>
              <a:rPr lang="uk-UA" sz="3600" dirty="0" err="1" smtClean="0">
                <a:solidFill>
                  <a:schemeClr val="bg1">
                    <a:lumMod val="65000"/>
                    <a:lumOff val="35000"/>
                  </a:schemeClr>
                </a:solidFill>
                <a:latin typeface="+mj-lt"/>
              </a:rPr>
              <a:t>экспресс</a:t>
            </a:r>
            <a:r>
              <a:rPr lang="uk-UA" sz="3600" dirty="0" smtClean="0">
                <a:solidFill>
                  <a:schemeClr val="bg1">
                    <a:lumMod val="65000"/>
                    <a:lumOff val="35000"/>
                  </a:schemeClr>
                </a:solidFill>
                <a:latin typeface="+mj-lt"/>
              </a:rPr>
              <a:t>. </a:t>
            </a:r>
            <a:r>
              <a:rPr lang="uk-UA" sz="3600" dirty="0" err="1" smtClean="0">
                <a:solidFill>
                  <a:schemeClr val="bg1">
                    <a:lumMod val="65000"/>
                    <a:lumOff val="35000"/>
                  </a:schemeClr>
                </a:solidFill>
                <a:latin typeface="+mj-lt"/>
              </a:rPr>
              <a:t>Винница</a:t>
            </a:r>
            <a:r>
              <a:rPr lang="uk-UA" sz="3600" dirty="0" smtClean="0">
                <a:solidFill>
                  <a:schemeClr val="bg1">
                    <a:lumMod val="65000"/>
                    <a:lumOff val="35000"/>
                  </a:schemeClr>
                </a:solidFill>
                <a:latin typeface="+mj-lt"/>
              </a:rPr>
              <a:t>»</a:t>
            </a:r>
          </a:p>
          <a:p>
            <a:pPr marL="571500" indent="-571500">
              <a:buFont typeface="Arial" panose="020B0604020202020204" pitchFamily="34" charset="0"/>
              <a:buChar char="•"/>
            </a:pPr>
            <a:endParaRPr lang="uk-UA" sz="3600" b="1" dirty="0">
              <a:solidFill>
                <a:schemeClr val="bg1">
                  <a:lumMod val="65000"/>
                  <a:lumOff val="35000"/>
                </a:schemeClr>
              </a:solidFill>
              <a:latin typeface="+mj-lt"/>
            </a:endParaRPr>
          </a:p>
          <a:p>
            <a:pPr marL="571500" indent="-571500">
              <a:buFont typeface="Arial" panose="020B0604020202020204" pitchFamily="34" charset="0"/>
              <a:buChar char="•"/>
            </a:pPr>
            <a:r>
              <a:rPr lang="uk-UA" sz="3600" b="1" dirty="0" smtClean="0">
                <a:solidFill>
                  <a:schemeClr val="bg1">
                    <a:lumMod val="65000"/>
                    <a:lumOff val="35000"/>
                  </a:schemeClr>
                </a:solidFill>
                <a:latin typeface="+mj-lt"/>
              </a:rPr>
              <a:t>19-20 </a:t>
            </a:r>
            <a:r>
              <a:rPr lang="uk-UA" sz="3600" b="1" dirty="0" err="1" smtClean="0">
                <a:solidFill>
                  <a:schemeClr val="bg1">
                    <a:lumMod val="65000"/>
                    <a:lumOff val="35000"/>
                  </a:schemeClr>
                </a:solidFill>
                <a:latin typeface="+mj-lt"/>
              </a:rPr>
              <a:t>октября</a:t>
            </a:r>
            <a:r>
              <a:rPr lang="uk-UA" sz="3600" b="1" dirty="0" smtClean="0">
                <a:solidFill>
                  <a:schemeClr val="bg1">
                    <a:lumMod val="65000"/>
                    <a:lumOff val="35000"/>
                  </a:schemeClr>
                </a:solidFill>
                <a:latin typeface="+mj-lt"/>
              </a:rPr>
              <a:t>. </a:t>
            </a:r>
            <a:r>
              <a:rPr lang="uk-UA" sz="3600" b="1" dirty="0" err="1" smtClean="0">
                <a:solidFill>
                  <a:schemeClr val="bg1">
                    <a:lumMod val="65000"/>
                    <a:lumOff val="35000"/>
                  </a:schemeClr>
                </a:solidFill>
                <a:latin typeface="+mj-lt"/>
              </a:rPr>
              <a:t>Хакатон</a:t>
            </a:r>
            <a:r>
              <a:rPr lang="uk-UA" sz="3600" b="1" dirty="0" smtClean="0">
                <a:solidFill>
                  <a:schemeClr val="bg1">
                    <a:lumMod val="65000"/>
                    <a:lumOff val="35000"/>
                  </a:schemeClr>
                </a:solidFill>
                <a:latin typeface="+mj-lt"/>
              </a:rPr>
              <a:t> «ИТ </a:t>
            </a:r>
            <a:r>
              <a:rPr lang="uk-UA" sz="3600" b="1" dirty="0" err="1" smtClean="0">
                <a:solidFill>
                  <a:schemeClr val="bg1">
                    <a:lumMod val="65000"/>
                    <a:lumOff val="35000"/>
                  </a:schemeClr>
                </a:solidFill>
                <a:latin typeface="+mj-lt"/>
              </a:rPr>
              <a:t>Винница</a:t>
            </a:r>
            <a:r>
              <a:rPr lang="uk-UA" sz="3600" b="1" dirty="0" smtClean="0">
                <a:solidFill>
                  <a:schemeClr val="bg1">
                    <a:lumMod val="65000"/>
                    <a:lumOff val="35000"/>
                  </a:schemeClr>
                </a:solidFill>
                <a:latin typeface="+mj-lt"/>
              </a:rPr>
              <a:t>»</a:t>
            </a:r>
            <a:endParaRPr lang="ru-RU" sz="3600" b="1" dirty="0" smtClean="0">
              <a:solidFill>
                <a:schemeClr val="bg1">
                  <a:lumMod val="65000"/>
                  <a:lumOff val="35000"/>
                </a:schemeClr>
              </a:solidFill>
              <a:latin typeface="+mj-lt"/>
            </a:endParaRPr>
          </a:p>
        </p:txBody>
      </p:sp>
    </p:spTree>
    <p:extLst>
      <p:ext uri="{BB962C8B-B14F-4D97-AF65-F5344CB8AC3E}">
        <p14:creationId xmlns:p14="http://schemas.microsoft.com/office/powerpoint/2010/main" val="2877027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1000"/>
                                        <p:tgtEl>
                                          <p:spTgt spid="22">
                                            <p:txEl>
                                              <p:pRg st="1" end="1"/>
                                            </p:txEl>
                                          </p:spTgt>
                                        </p:tgtEl>
                                      </p:cBhvr>
                                    </p:animEffect>
                                    <p:anim calcmode="lin" valueType="num">
                                      <p:cBhvr>
                                        <p:cTn id="15"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xEl>
                                              <p:pRg st="3" end="3"/>
                                            </p:txEl>
                                          </p:spTgt>
                                        </p:tgtEl>
                                        <p:attrNameLst>
                                          <p:attrName>style.visibility</p:attrName>
                                        </p:attrNameLst>
                                      </p:cBhvr>
                                      <p:to>
                                        <p:strVal val="visible"/>
                                      </p:to>
                                    </p:set>
                                    <p:animEffect transition="in" filter="fade">
                                      <p:cBhvr>
                                        <p:cTn id="21" dur="1000"/>
                                        <p:tgtEl>
                                          <p:spTgt spid="22">
                                            <p:txEl>
                                              <p:pRg st="3" end="3"/>
                                            </p:txEl>
                                          </p:spTgt>
                                        </p:tgtEl>
                                      </p:cBhvr>
                                    </p:animEffect>
                                    <p:anim calcmode="lin" valueType="num">
                                      <p:cBhvr>
                                        <p:cTn id="22"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7" y="144462"/>
            <a:ext cx="11887199" cy="912813"/>
          </a:xfrm>
        </p:spPr>
        <p:txBody>
          <a:bodyPr/>
          <a:lstStyle/>
          <a:p>
            <a:r>
              <a:rPr lang="en-US" smtClean="0"/>
              <a:t>Contacts</a:t>
            </a:r>
            <a:endParaRPr lang="en-US" dirty="0"/>
          </a:p>
        </p:txBody>
      </p:sp>
      <p:sp>
        <p:nvSpPr>
          <p:cNvPr id="22" name="Rectangle 21"/>
          <p:cNvSpPr/>
          <p:nvPr/>
        </p:nvSpPr>
        <p:spPr>
          <a:xfrm>
            <a:off x="579438" y="982662"/>
            <a:ext cx="11734799" cy="6124754"/>
          </a:xfrm>
          <a:prstGeom prst="rect">
            <a:avLst/>
          </a:prstGeom>
        </p:spPr>
        <p:txBody>
          <a:bodyPr wrap="square" numCol="2">
            <a:spAutoFit/>
          </a:bodyPr>
          <a:lstStyle/>
          <a:p>
            <a:endParaRPr lang="en-US" sz="2800" b="1" dirty="0" smtClean="0">
              <a:latin typeface="+mj-lt"/>
            </a:endParaRPr>
          </a:p>
          <a:p>
            <a:r>
              <a:rPr lang="en-US" sz="2800" b="1" dirty="0" err="1" smtClean="0">
                <a:latin typeface="+mj-lt"/>
              </a:rPr>
              <a:t>Oleksandr</a:t>
            </a:r>
            <a:r>
              <a:rPr lang="en-US" sz="2800" b="1" dirty="0" smtClean="0">
                <a:latin typeface="+mj-lt"/>
              </a:rPr>
              <a:t> </a:t>
            </a:r>
            <a:r>
              <a:rPr lang="en-US" sz="2800" b="1" dirty="0" err="1" smtClean="0">
                <a:latin typeface="+mj-lt"/>
              </a:rPr>
              <a:t>Krakovetskyi</a:t>
            </a:r>
            <a:endParaRPr lang="en-US" sz="2800" b="1" dirty="0" smtClean="0">
              <a:latin typeface="+mj-lt"/>
            </a:endParaRPr>
          </a:p>
          <a:p>
            <a:r>
              <a:rPr lang="en-US" sz="2800" dirty="0" smtClean="0">
                <a:latin typeface="+mj-lt"/>
              </a:rPr>
              <a:t>Phone</a:t>
            </a:r>
            <a:r>
              <a:rPr lang="ru-RU" sz="2800" dirty="0" smtClean="0">
                <a:latin typeface="+mj-lt"/>
              </a:rPr>
              <a:t>: +38 063 26 55 367</a:t>
            </a:r>
            <a:r>
              <a:rPr lang="en-US" sz="2800" dirty="0">
                <a:latin typeface="+mj-lt"/>
              </a:rPr>
              <a:t/>
            </a:r>
            <a:br>
              <a:rPr lang="en-US" sz="2800" dirty="0">
                <a:latin typeface="+mj-lt"/>
              </a:rPr>
            </a:br>
            <a:r>
              <a:rPr lang="en-US" sz="2800" dirty="0" err="1" smtClean="0">
                <a:latin typeface="+mj-lt"/>
              </a:rPr>
              <a:t>skype</a:t>
            </a:r>
            <a:r>
              <a:rPr lang="en-US" sz="2800" dirty="0" smtClean="0">
                <a:latin typeface="+mj-lt"/>
              </a:rPr>
              <a:t>: </a:t>
            </a:r>
            <a:r>
              <a:rPr lang="en-US" sz="2800" dirty="0" err="1" smtClean="0">
                <a:latin typeface="+mj-lt"/>
              </a:rPr>
              <a:t>alex.krakovetskiy</a:t>
            </a:r>
            <a:r>
              <a:rPr lang="en-US" sz="2800" dirty="0" smtClean="0">
                <a:latin typeface="+mj-lt"/>
              </a:rPr>
              <a:t/>
            </a:r>
            <a:br>
              <a:rPr lang="en-US" sz="2800" dirty="0" smtClean="0">
                <a:latin typeface="+mj-lt"/>
              </a:rPr>
            </a:br>
            <a:endParaRPr lang="ru-RU" sz="2800" dirty="0" smtClean="0">
              <a:latin typeface="+mj-lt"/>
            </a:endParaRPr>
          </a:p>
          <a:p>
            <a:endParaRPr lang="uk-UA" sz="2800" dirty="0" smtClean="0">
              <a:latin typeface="+mj-lt"/>
            </a:endParaRPr>
          </a:p>
          <a:p>
            <a:endParaRPr lang="uk-UA" sz="2800" dirty="0">
              <a:latin typeface="+mj-lt"/>
            </a:endParaRPr>
          </a:p>
          <a:p>
            <a:endParaRPr lang="en-US" sz="2800" dirty="0" smtClean="0">
              <a:latin typeface="+mj-lt"/>
            </a:endParaRPr>
          </a:p>
          <a:p>
            <a:endParaRPr lang="en-US" sz="2800" dirty="0">
              <a:latin typeface="+mj-lt"/>
            </a:endParaRPr>
          </a:p>
          <a:p>
            <a:endParaRPr lang="en-US" sz="2800" dirty="0" smtClean="0">
              <a:latin typeface="+mj-lt"/>
            </a:endParaRPr>
          </a:p>
          <a:p>
            <a:endParaRPr lang="en-US" sz="2800" dirty="0">
              <a:latin typeface="+mj-lt"/>
            </a:endParaRPr>
          </a:p>
          <a:p>
            <a:endParaRPr lang="en-US" sz="2800" dirty="0" smtClean="0">
              <a:latin typeface="+mj-lt"/>
            </a:endParaRPr>
          </a:p>
          <a:p>
            <a:endParaRPr lang="en-US" sz="2800" dirty="0">
              <a:latin typeface="+mj-lt"/>
            </a:endParaRPr>
          </a:p>
          <a:p>
            <a:endParaRPr lang="en-US" sz="2800" dirty="0" smtClean="0">
              <a:latin typeface="+mj-lt"/>
            </a:endParaRPr>
          </a:p>
          <a:p>
            <a:r>
              <a:rPr lang="en-US" sz="2800" dirty="0" smtClean="0">
                <a:latin typeface="+mj-lt"/>
              </a:rPr>
              <a:t>Email:</a:t>
            </a:r>
            <a:endParaRPr lang="ru-RU" sz="2800" dirty="0" smtClean="0">
              <a:latin typeface="+mj-lt"/>
            </a:endParaRPr>
          </a:p>
          <a:p>
            <a:r>
              <a:rPr lang="en-US" sz="2800" dirty="0" smtClean="0">
                <a:latin typeface="+mj-lt"/>
                <a:hlinkClick r:id="rId3"/>
              </a:rPr>
              <a:t>info@devrain.com</a:t>
            </a:r>
            <a:r>
              <a:rPr lang="en-US" sz="2800" dirty="0" smtClean="0">
                <a:latin typeface="+mj-lt"/>
              </a:rPr>
              <a:t> </a:t>
            </a:r>
            <a:endParaRPr lang="ru-RU" sz="2800" dirty="0" smtClean="0">
              <a:latin typeface="+mj-lt"/>
            </a:endParaRPr>
          </a:p>
          <a:p>
            <a:r>
              <a:rPr lang="en-US" sz="2800" dirty="0" smtClean="0">
                <a:latin typeface="+mj-lt"/>
              </a:rPr>
              <a:t>Twitter: </a:t>
            </a:r>
          </a:p>
          <a:p>
            <a:r>
              <a:rPr lang="en-US" sz="2800" dirty="0" smtClean="0">
                <a:latin typeface="+mj-lt"/>
                <a:hlinkClick r:id="rId4"/>
              </a:rPr>
              <a:t>http://</a:t>
            </a:r>
            <a:r>
              <a:rPr lang="en-US" sz="2800" dirty="0" smtClean="0">
                <a:latin typeface="+mj-lt"/>
                <a:hlinkClick r:id="rId4"/>
              </a:rPr>
              <a:t>twitter.com/</a:t>
            </a:r>
            <a:r>
              <a:rPr lang="en-US" sz="2800" dirty="0" smtClean="0">
                <a:latin typeface="+mj-lt"/>
                <a:hlinkClick r:id="rId4"/>
              </a:rPr>
              <a:t>appclubim</a:t>
            </a:r>
            <a:r>
              <a:rPr lang="en-US" sz="2800" dirty="0" smtClean="0">
                <a:latin typeface="+mj-lt"/>
              </a:rPr>
              <a:t>   </a:t>
            </a:r>
            <a:endParaRPr lang="en-US" sz="2800" dirty="0" smtClean="0">
              <a:latin typeface="+mj-lt"/>
            </a:endParaRPr>
          </a:p>
          <a:p>
            <a:r>
              <a:rPr lang="en-US" sz="2800" dirty="0" smtClean="0">
                <a:latin typeface="+mj-lt"/>
              </a:rPr>
              <a:t>Facebook</a:t>
            </a:r>
            <a:r>
              <a:rPr lang="en-US" sz="2800" dirty="0">
                <a:latin typeface="+mj-lt"/>
              </a:rPr>
              <a:t>: </a:t>
            </a:r>
            <a:r>
              <a:rPr lang="en-US" sz="2800" dirty="0">
                <a:latin typeface="+mj-lt"/>
                <a:hlinkClick r:id="rId5"/>
              </a:rPr>
              <a:t>http</a:t>
            </a:r>
            <a:r>
              <a:rPr lang="en-US" sz="2800" dirty="0" smtClean="0">
                <a:latin typeface="+mj-lt"/>
                <a:hlinkClick r:id="rId5"/>
              </a:rPr>
              <a:t>://</a:t>
            </a:r>
            <a:r>
              <a:rPr lang="en-US" sz="2800" dirty="0" smtClean="0">
                <a:latin typeface="+mj-lt"/>
                <a:hlinkClick r:id="rId5"/>
              </a:rPr>
              <a:t>facebook.com/appclub.im</a:t>
            </a:r>
            <a:r>
              <a:rPr lang="ru-RU" sz="2800" dirty="0" smtClean="0">
                <a:latin typeface="+mj-lt"/>
              </a:rPr>
              <a:t> </a:t>
            </a:r>
            <a:endParaRPr lang="ru-RU" sz="2800" dirty="0" smtClean="0">
              <a:latin typeface="+mj-lt"/>
            </a:endParaRPr>
          </a:p>
          <a:p>
            <a:r>
              <a:rPr lang="en-US" sz="2800" dirty="0" smtClean="0">
                <a:latin typeface="+mj-lt"/>
              </a:rPr>
              <a:t>Website</a:t>
            </a:r>
            <a:r>
              <a:rPr lang="ru-RU" sz="2800" dirty="0" smtClean="0">
                <a:latin typeface="+mj-lt"/>
              </a:rPr>
              <a:t>: </a:t>
            </a:r>
            <a:endParaRPr lang="en-US" sz="2800" dirty="0" smtClean="0">
              <a:latin typeface="+mj-lt"/>
            </a:endParaRPr>
          </a:p>
          <a:p>
            <a:r>
              <a:rPr lang="en-US" sz="2800" dirty="0" smtClean="0">
                <a:latin typeface="+mj-lt"/>
                <a:hlinkClick r:id="rId6"/>
              </a:rPr>
              <a:t>http</a:t>
            </a:r>
            <a:r>
              <a:rPr lang="en-US" sz="2800" dirty="0" smtClean="0">
                <a:latin typeface="+mj-lt"/>
                <a:hlinkClick r:id="rId6"/>
              </a:rPr>
              <a:t>://appclub.im</a:t>
            </a:r>
            <a:r>
              <a:rPr lang="en-US" sz="2800" dirty="0" smtClean="0">
                <a:latin typeface="+mj-lt"/>
              </a:rPr>
              <a:t> </a:t>
            </a:r>
            <a:endParaRPr lang="ru-RU" sz="2800" dirty="0" smtClean="0">
              <a:latin typeface="+mj-lt"/>
            </a:endParaRPr>
          </a:p>
          <a:p>
            <a:endParaRPr lang="en-US" sz="2800" dirty="0" smtClean="0">
              <a:latin typeface="+mj-lt"/>
            </a:endParaRPr>
          </a:p>
          <a:p>
            <a:r>
              <a:rPr lang="en-US" sz="2800" dirty="0" smtClean="0">
                <a:latin typeface="+mj-lt"/>
              </a:rPr>
              <a:t> </a:t>
            </a:r>
            <a:endParaRPr lang="ru-RU" sz="2800" dirty="0">
              <a:latin typeface="+mj-lt"/>
            </a:endParaRPr>
          </a:p>
        </p:txBody>
      </p:sp>
    </p:spTree>
    <p:extLst>
      <p:ext uri="{BB962C8B-B14F-4D97-AF65-F5344CB8AC3E}">
        <p14:creationId xmlns:p14="http://schemas.microsoft.com/office/powerpoint/2010/main" val="330865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Stefan Wick</External_x0020_Speaker>
    <Session_x0020_Code xmlns="2295e2e7-0eeb-498e-8716-217bb2ee6ee3">3-045</Session_x0020_Code>
    <ProductTaxHTField0 xmlns="2295e2e7-0eeb-498e-8716-217bb2ee6ee3">
      <Terms xmlns="http://schemas.microsoft.com/office/infopath/2007/PartnerControls"/>
    </ProductTaxHTField0>
    <Presentation_x0020_Date xmlns="2295e2e7-0eeb-498e-8716-217bb2ee6ee3">2012-10-31T00:00:00-07:00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microsoft.com/office/infopath/2007/PartnerControls"/>
    <ds:schemaRef ds:uri="http://www.w3.org/XML/1998/namespace"/>
    <ds:schemaRef ds:uri="230e9df3-be65-4c73-a93b-d1236ebd677e"/>
    <ds:schemaRef ds:uri="http://purl.org/dc/terms/"/>
    <ds:schemaRef ds:uri="http://schemas.microsoft.com/office/2006/documentManagement/types"/>
    <ds:schemaRef ds:uri="http://purl.org/dc/dcmitype/"/>
    <ds:schemaRef ds:uri="2295e2e7-0eeb-498e-8716-217bb2ee6ee3"/>
    <ds:schemaRef ds:uri="http://schemas.openxmlformats.org/package/2006/metadata/core-properties"/>
    <ds:schemaRef ds:uri="8b529f77-48ab-4581-b468-93f09345b8aa"/>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Build_Template_16x9</Template>
  <TotalTime>1870</TotalTime>
  <Words>256</Words>
  <Application>Microsoft Office PowerPoint</Application>
  <PresentationFormat>Custom</PresentationFormat>
  <Paragraphs>45</Paragraphs>
  <Slides>5</Slides>
  <Notes>5</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5</vt:i4>
      </vt:variant>
    </vt:vector>
  </HeadingPairs>
  <TitlesOfParts>
    <vt:vector size="17" baseType="lpstr">
      <vt:lpstr>ＭＳ Ｐゴシック</vt:lpstr>
      <vt:lpstr>Arial</vt:lpstr>
      <vt:lpstr>Avenir LT Pro 45 Book</vt:lpstr>
      <vt:lpstr>Calibri</vt:lpstr>
      <vt:lpstr>Consolas</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PowerPoint Presentation</vt:lpstr>
      <vt:lpstr>S01: итоги</vt:lpstr>
      <vt:lpstr>S02: планы</vt:lpstr>
      <vt:lpstr>S02: планы</vt:lpstr>
      <vt:lpstr>Contacts</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WP8 Critical Developer Practices for Delivering Outstanding Apps</dc:title>
  <dc:subject>Build 2012</dc:subject>
  <dc:creator>Shows</dc:creator>
  <cp:keywords>Build 2012</cp:keywords>
  <dc:description>Template: Mitchell Derrey, Silver Fox Productions
Formatting: 
Date: October 29th - November 2nd, 2012
Location: MSCC, Redmond, WA
Audience Type: Internal</dc:description>
  <cp:lastModifiedBy>Oleksandr Krakovetskiy</cp:lastModifiedBy>
  <cp:revision>229</cp:revision>
  <dcterms:created xsi:type="dcterms:W3CDTF">2012-10-31T19:28:25Z</dcterms:created>
  <dcterms:modified xsi:type="dcterms:W3CDTF">2013-09-19T11:25:28Z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ies>
</file>