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1" r:id="rId4"/>
    <p:sldMasterId id="2147484290" r:id="rId5"/>
    <p:sldMasterId id="2147484268" r:id="rId6"/>
    <p:sldMasterId id="2147484246" r:id="rId7"/>
    <p:sldMasterId id="2147484330" r:id="rId8"/>
  </p:sldMasterIdLst>
  <p:notesMasterIdLst>
    <p:notesMasterId r:id="rId15"/>
  </p:notesMasterIdLst>
  <p:handoutMasterIdLst>
    <p:handoutMasterId r:id="rId16"/>
  </p:handoutMasterIdLst>
  <p:sldIdLst>
    <p:sldId id="256" r:id="rId9"/>
    <p:sldId id="413" r:id="rId10"/>
    <p:sldId id="415" r:id="rId11"/>
    <p:sldId id="411" r:id="rId12"/>
    <p:sldId id="414" r:id="rId13"/>
    <p:sldId id="412" r:id="rId14"/>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4392">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000000"/>
    <a:srgbClr val="969696"/>
    <a:srgbClr val="002050"/>
    <a:srgbClr val="442359"/>
    <a:srgbClr val="333333"/>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0110" autoAdjust="0"/>
  </p:normalViewPr>
  <p:slideViewPr>
    <p:cSldViewPr>
      <p:cViewPr varScale="1">
        <p:scale>
          <a:sx n="87" d="100"/>
          <a:sy n="87" d="100"/>
        </p:scale>
        <p:origin x="322" y="77"/>
      </p:cViewPr>
      <p:guideLst>
        <p:guide orient="horz" pos="188"/>
        <p:guide orient="horz" pos="763"/>
        <p:guide orient="horz" pos="1339"/>
        <p:guide orient="horz" pos="2491"/>
        <p:guide orient="horz" pos="4218"/>
        <p:guide orient="horz" pos="3643"/>
        <p:guide orient="horz" pos="3067"/>
        <p:guide orient="horz" pos="1915"/>
        <p:guide orient="horz" pos="4392"/>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5" d="100"/>
          <a:sy n="95" d="100"/>
        </p:scale>
        <p:origin x="-358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2012</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10/18/2013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Because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2012</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10/18/2013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3525" y="914400"/>
            <a:ext cx="8126413" cy="4572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4"/>
          </p:nvPr>
        </p:nvSpPr>
        <p:spPr/>
        <p:txBody>
          <a:bodyPr/>
          <a:lstStyle/>
          <a:p>
            <a:fld id="{3CC11E09-DF29-41C6-8284-8E6AA427DAE1}" type="datetime1">
              <a:rPr lang="en-US" smtClean="0">
                <a:solidFill>
                  <a:prstClr val="black"/>
                </a:solidFill>
              </a:rPr>
              <a:pPr/>
              <a:t>10/18/2013</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59755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17233">
              <a:lnSpc>
                <a:spcPct val="100000"/>
              </a:lnSpc>
              <a:spcAft>
                <a:spcPts val="0"/>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3909953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17233">
              <a:lnSpc>
                <a:spcPct val="100000"/>
              </a:lnSpc>
              <a:spcAft>
                <a:spcPts val="0"/>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3816142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17233">
              <a:lnSpc>
                <a:spcPct val="100000"/>
              </a:lnSpc>
              <a:spcAft>
                <a:spcPts val="0"/>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646129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17233">
              <a:lnSpc>
                <a:spcPct val="100000"/>
              </a:lnSpc>
              <a:spcAft>
                <a:spcPts val="0"/>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449304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30487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00517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31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268594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53694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38218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03740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894595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1820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30666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88138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4512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2123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505180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6963382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99497355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192191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1706733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9820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4592763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63785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5185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1697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5288029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505050"/>
                    </a:gs>
                    <a:gs pos="100000">
                      <a:srgbClr val="505050"/>
                    </a:gs>
                  </a:gsLst>
                  <a:lin ang="5400000" scaled="0"/>
                </a:gradFill>
                <a:cs typeface="Segoe UI" pitchFamily="34" charset="0"/>
              </a:rPr>
              <a:t>. Because </a:t>
            </a:r>
            <a:r>
              <a:rPr lang="en-US" sz="700" dirty="0">
                <a:gradFill>
                  <a:gsLst>
                    <a:gs pos="0">
                      <a:srgbClr val="505050"/>
                    </a:gs>
                    <a:gs pos="100000">
                      <a:srgbClr val="505050"/>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505050"/>
                    </a:gs>
                    <a:gs pos="100000">
                      <a:srgbClr val="505050"/>
                    </a:gs>
                  </a:gsLst>
                  <a:lin ang="5400000" scaled="0"/>
                </a:gradFill>
                <a:cs typeface="Segoe UI" pitchFamily="34" charset="0"/>
              </a:rPr>
              <a:t>. MICROSOFT </a:t>
            </a:r>
            <a:r>
              <a:rPr lang="en-US" sz="700" dirty="0">
                <a:gradFill>
                  <a:gsLst>
                    <a:gs pos="0">
                      <a:srgbClr val="505050"/>
                    </a:gs>
                    <a:gs pos="100000">
                      <a:srgbClr val="505050"/>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832733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8502685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02631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994800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6613484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34018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rgbClr val="FFFFFF"/>
                    </a:gs>
                    <a:gs pos="100000">
                      <a:srgbClr val="FFFFFF"/>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dirty="0" smtClean="0"/>
              <a:t>Click to edit Master subtitle style</a:t>
            </a:r>
            <a:endParaRPr lang="en-US" dirty="0"/>
          </a:p>
        </p:txBody>
      </p:sp>
      <p:pic>
        <p:nvPicPr>
          <p:cNvPr id="3074" name="Picture 2" descr="D:\Dropbox\DevRainSolutions\Logos\devrain\devrain-white-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47237" y="5630862"/>
            <a:ext cx="2344159" cy="9931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33283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077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241693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795212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0505512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422454041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8910325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4571114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261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9548805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18171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3123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505050"/>
                    </a:gs>
                    <a:gs pos="100000">
                      <a:srgbClr val="505050"/>
                    </a:gs>
                  </a:gsLst>
                  <a:lin ang="5400000" scaled="0"/>
                </a:gradFill>
                <a:cs typeface="Segoe UI" pitchFamily="34" charset="0"/>
              </a:rPr>
              <a:t>. Because </a:t>
            </a:r>
            <a:r>
              <a:rPr lang="en-US" sz="700" dirty="0">
                <a:gradFill>
                  <a:gsLst>
                    <a:gs pos="0">
                      <a:srgbClr val="505050"/>
                    </a:gs>
                    <a:gs pos="100000">
                      <a:srgbClr val="505050"/>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505050"/>
                    </a:gs>
                    <a:gs pos="100000">
                      <a:srgbClr val="505050"/>
                    </a:gs>
                  </a:gsLst>
                  <a:lin ang="5400000" scaled="0"/>
                </a:gradFill>
                <a:cs typeface="Segoe UI" pitchFamily="34" charset="0"/>
              </a:rPr>
              <a:t>. MICROSOFT </a:t>
            </a:r>
            <a:r>
              <a:rPr lang="en-US" sz="700" dirty="0">
                <a:gradFill>
                  <a:gsLst>
                    <a:gs pos="0">
                      <a:srgbClr val="505050"/>
                    </a:gs>
                    <a:gs pos="100000">
                      <a:srgbClr val="505050"/>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33632998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9380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4923975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17584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75837" y="5707062"/>
            <a:ext cx="2209800" cy="936213"/>
          </a:xfrm>
          <a:prstGeom prst="rect">
            <a:avLst/>
          </a:prstGeom>
        </p:spPr>
      </p:pic>
    </p:spTree>
    <p:extLst>
      <p:ext uri="{BB962C8B-B14F-4D97-AF65-F5344CB8AC3E}">
        <p14:creationId xmlns:p14="http://schemas.microsoft.com/office/powerpoint/2010/main" val="170540552"/>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0223946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1532411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948500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42010323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9146198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7978051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8737633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12706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10415112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401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8453226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36950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1_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122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2455878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1635069725"/>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2450797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0831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3007746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86859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1465868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4287887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8840416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29048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815658531"/>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2522090"/>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22854769"/>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84096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61465622"/>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8713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1_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254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16154468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71180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676040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theme" Target="../theme/theme4.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6" Type="http://schemas.openxmlformats.org/officeDocument/2006/relationships/theme" Target="../theme/theme5.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4264522774"/>
      </p:ext>
    </p:extLst>
  </p:cSld>
  <p:clrMap bg1="dk1" tx1="lt1" bg2="dk2" tx2="lt2" accent1="accent1" accent2="accent2" accent3="accent3" accent4="accent4" accent5="accent5" accent6="accent6" hlink="hlink" folHlink="folHlink"/>
  <p:sldLayoutIdLst>
    <p:sldLayoutId id="2147484182" r:id="rId1"/>
    <p:sldLayoutId id="2147484244" r:id="rId2"/>
    <p:sldLayoutId id="2147484183" r:id="rId3"/>
    <p:sldLayoutId id="2147484184" r:id="rId4"/>
    <p:sldLayoutId id="2147484245" r:id="rId5"/>
    <p:sldLayoutId id="2147484185" r:id="rId6"/>
    <p:sldLayoutId id="2147484186" r:id="rId7"/>
    <p:sldLayoutId id="2147484187" r:id="rId8"/>
    <p:sldLayoutId id="2147484191" r:id="rId9"/>
    <p:sldLayoutId id="2147484188" r:id="rId10"/>
    <p:sldLayoutId id="2147484196" r:id="rId11"/>
    <p:sldLayoutId id="2147484189" r:id="rId12"/>
    <p:sldLayoutId id="2147484217" r:id="rId13"/>
    <p:sldLayoutId id="2147484218" r:id="rId14"/>
    <p:sldLayoutId id="2147484198"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061612350"/>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 id="2147484302" r:id="rId12"/>
    <p:sldLayoutId id="2147484309" r:id="rId13"/>
    <p:sldLayoutId id="2147484310" r:id="rId14"/>
    <p:sldLayoutId id="2147484321" r:id="rId15"/>
    <p:sldLayoutId id="2147484311" r:id="rId16"/>
  </p:sldLayoutIdLst>
  <p:txStyles>
    <p:title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764641861"/>
      </p:ext>
    </p:extLst>
  </p:cSld>
  <p:clrMap bg1="dk1" tx1="lt1" bg2="dk2" tx2="lt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328" r:id="rId5"/>
    <p:sldLayoutId id="2147484320"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7" r:id="rId15"/>
    <p:sldLayoutId id="2147484288" r:id="rId16"/>
    <p:sldLayoutId id="2147484289"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96111433"/>
      </p:ext>
    </p:extLst>
  </p:cSld>
  <p:clrMap bg1="dk1" tx1="lt1" bg2="dk2" tx2="lt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329" r:id="rId5"/>
    <p:sldLayoutId id="2147484251" r:id="rId6"/>
    <p:sldLayoutId id="2147484252" r:id="rId7"/>
    <p:sldLayoutId id="2147484253" r:id="rId8"/>
    <p:sldLayoutId id="2147484254" r:id="rId9"/>
    <p:sldLayoutId id="2147484255" r:id="rId10"/>
    <p:sldLayoutId id="2147484256" r:id="rId11"/>
    <p:sldLayoutId id="2147484257" r:id="rId12"/>
    <p:sldLayoutId id="2147484258" r:id="rId13"/>
    <p:sldLayoutId id="2147484265" r:id="rId14"/>
    <p:sldLayoutId id="2147484266" r:id="rId15"/>
    <p:sldLayoutId id="2147484267" r:id="rId16"/>
    <p:sldLayoutId id="2147484346"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1607816293"/>
      </p:ext>
    </p:extLst>
  </p:cSld>
  <p:clrMap bg1="dk1" tx1="lt1" bg2="dk2" tx2="lt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341" r:id="rId11"/>
    <p:sldLayoutId id="2147484342" r:id="rId12"/>
    <p:sldLayoutId id="2147484343" r:id="rId13"/>
    <p:sldLayoutId id="2147484344" r:id="rId14"/>
    <p:sldLayoutId id="2147484345"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3" Type="http://schemas.openxmlformats.org/officeDocument/2006/relationships/hyperlink" Target="http://www.windowsazure.com/mobile" TargetMode="External"/><Relationship Id="rId2" Type="http://schemas.openxmlformats.org/officeDocument/2006/relationships/notesSlide" Target="../notesSlides/notesSlide5.xml"/><Relationship Id="rId1" Type="http://schemas.openxmlformats.org/officeDocument/2006/relationships/slideLayout" Target="../slideLayouts/slideLayout65.xml"/><Relationship Id="rId5" Type="http://schemas.openxmlformats.org/officeDocument/2006/relationships/hyperlink" Target="https://github.com/WindowsAzure/azure-mobile-services" TargetMode="External"/><Relationship Id="rId4" Type="http://schemas.openxmlformats.org/officeDocument/2006/relationships/hyperlink" Target="http://bit.ly/Q3Aq6G"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112837" y="2430462"/>
            <a:ext cx="10591800" cy="923330"/>
          </a:xfrm>
          <a:prstGeom prst="rect">
            <a:avLst/>
          </a:prstGeom>
          <a:noFill/>
        </p:spPr>
        <p:txBody>
          <a:bodyPr wrap="square" rtlCol="0">
            <a:spAutoFit/>
          </a:bodyPr>
          <a:lstStyle/>
          <a:p>
            <a:pPr algn="ctr"/>
            <a:r>
              <a:rPr lang="en-US" sz="5400" b="1" dirty="0" smtClean="0">
                <a:gradFill>
                  <a:gsLst>
                    <a:gs pos="0">
                      <a:schemeClr val="tx1"/>
                    </a:gs>
                    <a:gs pos="100000">
                      <a:schemeClr val="tx1"/>
                    </a:gs>
                  </a:gsLst>
                  <a:lin ang="5400000" scaled="0"/>
                </a:gradFill>
                <a:latin typeface="+mj-lt"/>
              </a:rPr>
              <a:t>Windows Azure Mobile Services</a:t>
            </a:r>
            <a:endParaRPr lang="ru-RU" sz="5400" b="1" dirty="0" smtClean="0">
              <a:gradFill>
                <a:gsLst>
                  <a:gs pos="0">
                    <a:schemeClr val="tx1"/>
                  </a:gs>
                  <a:gs pos="100000">
                    <a:schemeClr val="tx1"/>
                  </a:gs>
                </a:gsLst>
                <a:lin ang="5400000" scaled="0"/>
              </a:gradFill>
              <a:latin typeface="+mj-lt"/>
            </a:endParaRPr>
          </a:p>
        </p:txBody>
      </p:sp>
      <p:sp>
        <p:nvSpPr>
          <p:cNvPr id="4" name="TextBox 3"/>
          <p:cNvSpPr txBox="1"/>
          <p:nvPr/>
        </p:nvSpPr>
        <p:spPr>
          <a:xfrm>
            <a:off x="2979737" y="3497262"/>
            <a:ext cx="6629400" cy="2062103"/>
          </a:xfrm>
          <a:prstGeom prst="rect">
            <a:avLst/>
          </a:prstGeom>
          <a:noFill/>
        </p:spPr>
        <p:txBody>
          <a:bodyPr wrap="square" rtlCol="0">
            <a:spAutoFit/>
          </a:bodyPr>
          <a:lstStyle/>
          <a:p>
            <a:pPr algn="ctr"/>
            <a:r>
              <a:rPr lang="en-US" sz="3200" dirty="0" smtClean="0">
                <a:gradFill>
                  <a:gsLst>
                    <a:gs pos="0">
                      <a:schemeClr val="tx1"/>
                    </a:gs>
                    <a:gs pos="100000">
                      <a:schemeClr val="tx1"/>
                    </a:gs>
                  </a:gsLst>
                  <a:lin ang="5400000" scaled="0"/>
                </a:gradFill>
                <a:latin typeface="+mj-lt"/>
              </a:rPr>
              <a:t>Mykhail Galushko</a:t>
            </a:r>
          </a:p>
          <a:p>
            <a:pPr algn="ctr"/>
            <a:r>
              <a:rPr lang="en-US" sz="3200" dirty="0" smtClean="0">
                <a:gradFill>
                  <a:gsLst>
                    <a:gs pos="0">
                      <a:schemeClr val="tx1"/>
                    </a:gs>
                    <a:gs pos="100000">
                      <a:schemeClr val="tx1"/>
                    </a:gs>
                  </a:gsLst>
                  <a:lin ang="5400000" scaled="0"/>
                </a:gradFill>
                <a:latin typeface="+mj-lt"/>
              </a:rPr>
              <a:t>Microsoft MVP</a:t>
            </a:r>
          </a:p>
          <a:p>
            <a:pPr algn="ctr"/>
            <a:r>
              <a:rPr lang="en-US" sz="3200" dirty="0" err="1" smtClean="0">
                <a:gradFill>
                  <a:gsLst>
                    <a:gs pos="0">
                      <a:schemeClr val="tx1"/>
                    </a:gs>
                    <a:gs pos="100000">
                      <a:schemeClr val="tx1"/>
                    </a:gs>
                  </a:gsLst>
                  <a:lin ang="5400000" scaled="0"/>
                </a:gradFill>
                <a:latin typeface="+mj-lt"/>
              </a:rPr>
              <a:t>DevRain</a:t>
            </a:r>
            <a:r>
              <a:rPr lang="en-US" sz="3200" dirty="0" smtClean="0">
                <a:gradFill>
                  <a:gsLst>
                    <a:gs pos="0">
                      <a:schemeClr val="tx1"/>
                    </a:gs>
                    <a:gs pos="100000">
                      <a:schemeClr val="tx1"/>
                    </a:gs>
                  </a:gsLst>
                  <a:lin ang="5400000" scaled="0"/>
                </a:gradFill>
                <a:latin typeface="+mj-lt"/>
              </a:rPr>
              <a:t> Solutions</a:t>
            </a:r>
            <a:endParaRPr lang="ru-RU" sz="3200" dirty="0" smtClean="0">
              <a:gradFill>
                <a:gsLst>
                  <a:gs pos="0">
                    <a:schemeClr val="tx1"/>
                  </a:gs>
                  <a:gs pos="100000">
                    <a:schemeClr val="tx1"/>
                  </a:gs>
                </a:gsLst>
                <a:lin ang="5400000" scaled="0"/>
              </a:gradFill>
              <a:latin typeface="+mj-lt"/>
            </a:endParaRPr>
          </a:p>
          <a:p>
            <a:pPr algn="ctr"/>
            <a:r>
              <a:rPr lang="en-US" sz="3200" dirty="0" smtClean="0">
                <a:gradFill>
                  <a:gsLst>
                    <a:gs pos="0">
                      <a:schemeClr val="tx1"/>
                    </a:gs>
                    <a:gs pos="100000">
                      <a:schemeClr val="tx1"/>
                    </a:gs>
                  </a:gsLst>
                  <a:lin ang="5400000" scaled="0"/>
                </a:gradFill>
                <a:latin typeface="+mj-lt"/>
              </a:rPr>
              <a:t>mykhail.galushko@devrain.com</a:t>
            </a:r>
            <a:endParaRPr lang="ru-RU" sz="3200" dirty="0" smtClean="0">
              <a:gradFill>
                <a:gsLst>
                  <a:gs pos="0">
                    <a:schemeClr val="tx1"/>
                  </a:gs>
                  <a:gs pos="100000">
                    <a:schemeClr val="tx1"/>
                  </a:gs>
                </a:gsLst>
                <a:lin ang="5400000" scaled="0"/>
              </a:gradFill>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9637" y="5707062"/>
            <a:ext cx="2209800" cy="936213"/>
          </a:xfrm>
          <a:prstGeom prst="rect">
            <a:avLst/>
          </a:prstGeom>
        </p:spPr>
      </p:pic>
    </p:spTree>
    <p:extLst>
      <p:ext uri="{BB962C8B-B14F-4D97-AF65-F5344CB8AC3E}">
        <p14:creationId xmlns:p14="http://schemas.microsoft.com/office/powerpoint/2010/main" val="3006463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7037" y="144462"/>
            <a:ext cx="11887199" cy="912813"/>
          </a:xfrm>
        </p:spPr>
        <p:txBody>
          <a:bodyPr/>
          <a:lstStyle/>
          <a:p>
            <a:r>
              <a:rPr lang="en-US" dirty="0" smtClean="0">
                <a:solidFill>
                  <a:schemeClr val="bg1">
                    <a:lumMod val="65000"/>
                    <a:lumOff val="35000"/>
                  </a:schemeClr>
                </a:solidFill>
              </a:rPr>
              <a:t>Backend as a service</a:t>
            </a:r>
            <a:endParaRPr lang="en-US" dirty="0">
              <a:solidFill>
                <a:schemeClr val="bg1">
                  <a:lumMod val="65000"/>
                  <a:lumOff val="35000"/>
                </a:schemeClr>
              </a:solidFill>
            </a:endParaRPr>
          </a:p>
        </p:txBody>
      </p:sp>
      <p:sp>
        <p:nvSpPr>
          <p:cNvPr id="13" name="Rectangle 12"/>
          <p:cNvSpPr/>
          <p:nvPr/>
        </p:nvSpPr>
        <p:spPr>
          <a:xfrm>
            <a:off x="579436" y="1744662"/>
            <a:ext cx="11430001" cy="3108543"/>
          </a:xfrm>
          <a:prstGeom prst="rect">
            <a:avLst/>
          </a:prstGeom>
        </p:spPr>
        <p:txBody>
          <a:bodyPr wrap="square">
            <a:spAutoFit/>
          </a:bodyPr>
          <a:lstStyle/>
          <a:p>
            <a:r>
              <a:rPr lang="en-US" sz="2800" dirty="0" smtClean="0">
                <a:solidFill>
                  <a:schemeClr val="bg1">
                    <a:lumMod val="65000"/>
                    <a:lumOff val="35000"/>
                  </a:schemeClr>
                </a:solidFill>
                <a:latin typeface="+mj-lt"/>
              </a:rPr>
              <a:t>Parse.com</a:t>
            </a:r>
            <a:endParaRPr lang="en-US" sz="2800" dirty="0" smtClean="0">
              <a:solidFill>
                <a:schemeClr val="bg1">
                  <a:lumMod val="65000"/>
                  <a:lumOff val="35000"/>
                </a:schemeClr>
              </a:solidFill>
              <a:latin typeface="+mj-lt"/>
            </a:endParaRPr>
          </a:p>
          <a:p>
            <a:endParaRPr lang="en-US" sz="2800" dirty="0">
              <a:solidFill>
                <a:schemeClr val="bg1">
                  <a:lumMod val="65000"/>
                  <a:lumOff val="35000"/>
                </a:schemeClr>
              </a:solidFill>
              <a:latin typeface="+mj-lt"/>
            </a:endParaRPr>
          </a:p>
          <a:p>
            <a:r>
              <a:rPr lang="en-US" sz="2800" dirty="0" smtClean="0">
                <a:solidFill>
                  <a:schemeClr val="bg1">
                    <a:lumMod val="65000"/>
                    <a:lumOff val="35000"/>
                  </a:schemeClr>
                </a:solidFill>
                <a:latin typeface="+mj-lt"/>
              </a:rPr>
              <a:t>Buddy</a:t>
            </a:r>
            <a:endParaRPr lang="en-US" sz="2800" dirty="0" smtClean="0">
              <a:solidFill>
                <a:schemeClr val="bg1">
                  <a:lumMod val="65000"/>
                  <a:lumOff val="35000"/>
                </a:schemeClr>
              </a:solidFill>
              <a:latin typeface="+mj-lt"/>
            </a:endParaRPr>
          </a:p>
          <a:p>
            <a:endParaRPr lang="en-US" sz="2800" dirty="0">
              <a:solidFill>
                <a:schemeClr val="bg1">
                  <a:lumMod val="65000"/>
                  <a:lumOff val="35000"/>
                </a:schemeClr>
              </a:solidFill>
              <a:latin typeface="+mj-lt"/>
            </a:endParaRPr>
          </a:p>
          <a:p>
            <a:r>
              <a:rPr lang="en-US" sz="2800" dirty="0" err="1" smtClean="0">
                <a:solidFill>
                  <a:schemeClr val="bg1">
                    <a:lumMod val="65000"/>
                    <a:lumOff val="35000"/>
                  </a:schemeClr>
                </a:solidFill>
                <a:latin typeface="+mj-lt"/>
              </a:rPr>
              <a:t>Backendless</a:t>
            </a:r>
            <a:endParaRPr lang="en-US" sz="2800" dirty="0" smtClean="0">
              <a:solidFill>
                <a:schemeClr val="bg1">
                  <a:lumMod val="65000"/>
                  <a:lumOff val="35000"/>
                </a:schemeClr>
              </a:solidFill>
              <a:latin typeface="+mj-lt"/>
            </a:endParaRPr>
          </a:p>
          <a:p>
            <a:endParaRPr lang="en-US" sz="2800" dirty="0">
              <a:solidFill>
                <a:schemeClr val="bg1">
                  <a:lumMod val="65000"/>
                  <a:lumOff val="35000"/>
                </a:schemeClr>
              </a:solidFill>
              <a:latin typeface="+mj-lt"/>
            </a:endParaRPr>
          </a:p>
          <a:p>
            <a:r>
              <a:rPr lang="en-US" sz="2800" smtClean="0">
                <a:solidFill>
                  <a:schemeClr val="bg1">
                    <a:lumMod val="65000"/>
                    <a:lumOff val="35000"/>
                  </a:schemeClr>
                </a:solidFill>
                <a:latin typeface="+mj-lt"/>
              </a:rPr>
              <a:t>and more…</a:t>
            </a:r>
            <a:endParaRPr lang="ru-RU" sz="2800" dirty="0" smtClean="0">
              <a:solidFill>
                <a:schemeClr val="bg1">
                  <a:lumMod val="65000"/>
                  <a:lumOff val="35000"/>
                </a:schemeClr>
              </a:solidFill>
              <a:latin typeface="+mj-lt"/>
            </a:endParaRPr>
          </a:p>
        </p:txBody>
      </p:sp>
    </p:spTree>
    <p:extLst>
      <p:ext uri="{BB962C8B-B14F-4D97-AF65-F5344CB8AC3E}">
        <p14:creationId xmlns:p14="http://schemas.microsoft.com/office/powerpoint/2010/main" val="2182295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7037" y="144462"/>
            <a:ext cx="11887199" cy="912813"/>
          </a:xfrm>
        </p:spPr>
        <p:txBody>
          <a:bodyPr/>
          <a:lstStyle/>
          <a:p>
            <a:r>
              <a:rPr lang="en-US" dirty="0" smtClean="0">
                <a:solidFill>
                  <a:schemeClr val="bg1">
                    <a:lumMod val="65000"/>
                    <a:lumOff val="35000"/>
                  </a:schemeClr>
                </a:solidFill>
              </a:rPr>
              <a:t>Scenarios</a:t>
            </a:r>
            <a:endParaRPr lang="en-US" dirty="0">
              <a:solidFill>
                <a:schemeClr val="bg1">
                  <a:lumMod val="65000"/>
                  <a:lumOff val="35000"/>
                </a:schemeClr>
              </a:solidFill>
            </a:endParaRPr>
          </a:p>
        </p:txBody>
      </p:sp>
      <p:sp>
        <p:nvSpPr>
          <p:cNvPr id="13" name="Rectangle 12"/>
          <p:cNvSpPr/>
          <p:nvPr/>
        </p:nvSpPr>
        <p:spPr>
          <a:xfrm>
            <a:off x="579436" y="1744662"/>
            <a:ext cx="11430001" cy="2246769"/>
          </a:xfrm>
          <a:prstGeom prst="rect">
            <a:avLst/>
          </a:prstGeom>
        </p:spPr>
        <p:txBody>
          <a:bodyPr wrap="square">
            <a:spAutoFit/>
          </a:bodyPr>
          <a:lstStyle/>
          <a:p>
            <a:r>
              <a:rPr lang="en-US" sz="2800" dirty="0" smtClean="0">
                <a:solidFill>
                  <a:schemeClr val="bg1">
                    <a:lumMod val="65000"/>
                    <a:lumOff val="35000"/>
                  </a:schemeClr>
                </a:solidFill>
                <a:latin typeface="+mj-lt"/>
              </a:rPr>
              <a:t>Modern mobile apps</a:t>
            </a:r>
          </a:p>
          <a:p>
            <a:endParaRPr lang="en-US" sz="2800" dirty="0">
              <a:solidFill>
                <a:schemeClr val="bg1">
                  <a:lumMod val="65000"/>
                  <a:lumOff val="35000"/>
                </a:schemeClr>
              </a:solidFill>
              <a:latin typeface="+mj-lt"/>
            </a:endParaRPr>
          </a:p>
          <a:p>
            <a:r>
              <a:rPr lang="en-US" sz="2800" dirty="0" smtClean="0">
                <a:solidFill>
                  <a:schemeClr val="bg1">
                    <a:lumMod val="65000"/>
                    <a:lumOff val="35000"/>
                  </a:schemeClr>
                </a:solidFill>
                <a:latin typeface="+mj-lt"/>
              </a:rPr>
              <a:t>Common mobile operations</a:t>
            </a:r>
          </a:p>
          <a:p>
            <a:endParaRPr lang="en-US" sz="2800" dirty="0">
              <a:solidFill>
                <a:schemeClr val="bg1">
                  <a:lumMod val="65000"/>
                  <a:lumOff val="35000"/>
                </a:schemeClr>
              </a:solidFill>
              <a:latin typeface="+mj-lt"/>
            </a:endParaRPr>
          </a:p>
          <a:p>
            <a:r>
              <a:rPr lang="en-US" sz="2800" dirty="0" smtClean="0">
                <a:solidFill>
                  <a:schemeClr val="bg1">
                    <a:lumMod val="65000"/>
                    <a:lumOff val="35000"/>
                  </a:schemeClr>
                </a:solidFill>
                <a:latin typeface="+mj-lt"/>
              </a:rPr>
              <a:t>Rapid development</a:t>
            </a:r>
            <a:endParaRPr lang="ru-RU" sz="2800" dirty="0" smtClean="0">
              <a:solidFill>
                <a:schemeClr val="bg1">
                  <a:lumMod val="65000"/>
                  <a:lumOff val="35000"/>
                </a:schemeClr>
              </a:solidFill>
              <a:latin typeface="+mj-lt"/>
            </a:endParaRPr>
          </a:p>
        </p:txBody>
      </p:sp>
    </p:spTree>
    <p:extLst>
      <p:ext uri="{BB962C8B-B14F-4D97-AF65-F5344CB8AC3E}">
        <p14:creationId xmlns:p14="http://schemas.microsoft.com/office/powerpoint/2010/main" val="42786372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7037" y="144462"/>
            <a:ext cx="11887199" cy="912813"/>
          </a:xfrm>
        </p:spPr>
        <p:txBody>
          <a:bodyPr/>
          <a:lstStyle/>
          <a:p>
            <a:r>
              <a:rPr lang="en-US" dirty="0" smtClean="0">
                <a:solidFill>
                  <a:schemeClr val="bg1">
                    <a:lumMod val="65000"/>
                    <a:lumOff val="35000"/>
                  </a:schemeClr>
                </a:solidFill>
              </a:rPr>
              <a:t>Windows Azure Mobile Services</a:t>
            </a:r>
            <a:endParaRPr lang="en-US" dirty="0">
              <a:solidFill>
                <a:schemeClr val="bg1">
                  <a:lumMod val="65000"/>
                  <a:lumOff val="35000"/>
                </a:schemeClr>
              </a:solidFill>
            </a:endParaRPr>
          </a:p>
        </p:txBody>
      </p:sp>
      <p:sp>
        <p:nvSpPr>
          <p:cNvPr id="5" name="Rectangle 4"/>
          <p:cNvSpPr/>
          <p:nvPr/>
        </p:nvSpPr>
        <p:spPr bwMode="auto">
          <a:xfrm>
            <a:off x="579437" y="2828595"/>
            <a:ext cx="2743200" cy="912813"/>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ru-RU" sz="1600" spc="-102" dirty="0" smtClean="0">
              <a:gradFill>
                <a:gsLst>
                  <a:gs pos="0">
                    <a:srgbClr val="FFFFFF"/>
                  </a:gs>
                  <a:gs pos="100000">
                    <a:srgbClr val="FFFFFF"/>
                  </a:gs>
                </a:gsLst>
                <a:lin ang="5400000" scaled="0"/>
              </a:gradFill>
              <a:ea typeface="Segoe UI" pitchFamily="34" charset="0"/>
              <a:cs typeface="Segoe UI" pitchFamily="34" charset="0"/>
            </a:endParaRPr>
          </a:p>
          <a:p>
            <a:pPr algn="ctr" defTabSz="932406"/>
            <a:r>
              <a:rPr lang="en-US" sz="1600" spc="-102" dirty="0" smtClean="0">
                <a:gradFill>
                  <a:gsLst>
                    <a:gs pos="0">
                      <a:srgbClr val="FFFFFF"/>
                    </a:gs>
                    <a:gs pos="100000">
                      <a:srgbClr val="FFFFFF"/>
                    </a:gs>
                  </a:gsLst>
                  <a:lin ang="5400000" scaled="0"/>
                </a:gradFill>
                <a:ea typeface="Segoe UI" pitchFamily="34" charset="0"/>
                <a:cs typeface="Segoe UI" pitchFamily="34" charset="0"/>
              </a:rPr>
              <a:t>Authentication/Authorization</a:t>
            </a:r>
            <a:endParaRPr lang="ru-RU"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313237" y="3960897"/>
            <a:ext cx="2743200" cy="912813"/>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smtClean="0">
              <a:gradFill>
                <a:gsLst>
                  <a:gs pos="0">
                    <a:srgbClr val="FFFFFF"/>
                  </a:gs>
                  <a:gs pos="100000">
                    <a:srgbClr val="FFFFFF"/>
                  </a:gs>
                </a:gsLst>
                <a:lin ang="5400000" scaled="0"/>
              </a:gradFill>
              <a:ea typeface="Segoe UI" pitchFamily="34" charset="0"/>
              <a:cs typeface="Segoe UI" pitchFamily="34" charset="0"/>
            </a:endParaRPr>
          </a:p>
          <a:p>
            <a:pPr algn="ctr" defTabSz="932406"/>
            <a:r>
              <a:rPr lang="en-US" sz="1600" spc="-102" dirty="0" smtClean="0">
                <a:gradFill>
                  <a:gsLst>
                    <a:gs pos="0">
                      <a:srgbClr val="FFFFFF"/>
                    </a:gs>
                    <a:gs pos="100000">
                      <a:srgbClr val="FFFFFF"/>
                    </a:gs>
                  </a:gsLst>
                  <a:lin ang="5400000" scaled="0"/>
                </a:gradFill>
                <a:ea typeface="Segoe UI" pitchFamily="34" charset="0"/>
                <a:cs typeface="Segoe UI" pitchFamily="34" charset="0"/>
              </a:rPr>
              <a:t>Scheduler</a:t>
            </a:r>
            <a:endParaRPr lang="ru-RU" sz="1600" spc="-10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4313237" y="1714732"/>
            <a:ext cx="2743200" cy="912813"/>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smtClean="0">
              <a:gradFill>
                <a:gsLst>
                  <a:gs pos="0">
                    <a:srgbClr val="FFFFFF"/>
                  </a:gs>
                  <a:gs pos="100000">
                    <a:srgbClr val="FFFFFF"/>
                  </a:gs>
                </a:gsLst>
                <a:lin ang="5400000" scaled="0"/>
              </a:gradFill>
              <a:ea typeface="Segoe UI" pitchFamily="34" charset="0"/>
              <a:cs typeface="Segoe UI" pitchFamily="34" charset="0"/>
            </a:endParaRPr>
          </a:p>
          <a:p>
            <a:pPr algn="ctr" defTabSz="932406"/>
            <a:r>
              <a:rPr lang="en-US" sz="1600" spc="-102" dirty="0" smtClean="0">
                <a:gradFill>
                  <a:gsLst>
                    <a:gs pos="0">
                      <a:srgbClr val="FFFFFF"/>
                    </a:gs>
                    <a:gs pos="100000">
                      <a:srgbClr val="FFFFFF"/>
                    </a:gs>
                  </a:gsLst>
                  <a:lin ang="5400000" scaled="0"/>
                </a:gradFill>
                <a:ea typeface="Segoe UI" pitchFamily="34" charset="0"/>
                <a:cs typeface="Segoe UI" pitchFamily="34" charset="0"/>
              </a:rPr>
              <a:t>Push notifications</a:t>
            </a:r>
            <a:endParaRPr lang="ru-RU"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579437" y="1714732"/>
            <a:ext cx="2743200" cy="912813"/>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ru-RU" sz="1600" spc="-102" dirty="0" smtClean="0">
              <a:gradFill>
                <a:gsLst>
                  <a:gs pos="0">
                    <a:srgbClr val="FFFFFF"/>
                  </a:gs>
                  <a:gs pos="100000">
                    <a:srgbClr val="FFFFFF"/>
                  </a:gs>
                </a:gsLst>
                <a:lin ang="5400000" scaled="0"/>
              </a:gradFill>
              <a:ea typeface="Segoe UI" pitchFamily="34" charset="0"/>
              <a:cs typeface="Segoe UI" pitchFamily="34" charset="0"/>
            </a:endParaRPr>
          </a:p>
          <a:p>
            <a:pPr algn="ctr" defTabSz="932406"/>
            <a:r>
              <a:rPr lang="en-US" sz="1600" spc="-102" dirty="0" smtClean="0">
                <a:gradFill>
                  <a:gsLst>
                    <a:gs pos="0">
                      <a:srgbClr val="FFFFFF"/>
                    </a:gs>
                    <a:gs pos="100000">
                      <a:srgbClr val="FFFFFF"/>
                    </a:gs>
                  </a:gsLst>
                  <a:lin ang="5400000" scaled="0"/>
                </a:gradFill>
                <a:ea typeface="Segoe UI" pitchFamily="34" charset="0"/>
                <a:cs typeface="Segoe UI" pitchFamily="34" charset="0"/>
              </a:rPr>
              <a:t>Data Storage</a:t>
            </a:r>
            <a:endParaRPr lang="ru-RU"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4313237" y="2828595"/>
            <a:ext cx="2743200" cy="912813"/>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ru-RU" sz="1600" spc="-102" dirty="0" smtClean="0">
              <a:gradFill>
                <a:gsLst>
                  <a:gs pos="0">
                    <a:srgbClr val="FFFFFF"/>
                  </a:gs>
                  <a:gs pos="100000">
                    <a:srgbClr val="FFFFFF"/>
                  </a:gs>
                </a:gsLst>
                <a:lin ang="5400000" scaled="0"/>
              </a:gradFill>
              <a:ea typeface="Segoe UI" pitchFamily="34" charset="0"/>
              <a:cs typeface="Segoe UI" pitchFamily="34" charset="0"/>
            </a:endParaRPr>
          </a:p>
          <a:p>
            <a:pPr algn="ctr" defTabSz="932406"/>
            <a:r>
              <a:rPr lang="en-US" sz="1600" spc="-102" dirty="0" smtClean="0">
                <a:gradFill>
                  <a:gsLst>
                    <a:gs pos="0">
                      <a:srgbClr val="FFFFFF"/>
                    </a:gs>
                    <a:gs pos="100000">
                      <a:srgbClr val="FFFFFF"/>
                    </a:gs>
                  </a:gsLst>
                  <a:lin ang="5400000" scaled="0"/>
                </a:gradFill>
                <a:ea typeface="Segoe UI" pitchFamily="34" charset="0"/>
                <a:cs typeface="Segoe UI" pitchFamily="34" charset="0"/>
              </a:rPr>
              <a:t>Custom API</a:t>
            </a:r>
            <a:endParaRPr lang="ru-RU"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4313237" y="5093199"/>
            <a:ext cx="2743200" cy="912813"/>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ru-RU" sz="1600" spc="-102" dirty="0" smtClean="0">
              <a:gradFill>
                <a:gsLst>
                  <a:gs pos="0">
                    <a:srgbClr val="FFFFFF"/>
                  </a:gs>
                  <a:gs pos="100000">
                    <a:srgbClr val="FFFFFF"/>
                  </a:gs>
                </a:gsLst>
                <a:lin ang="5400000" scaled="0"/>
              </a:gradFill>
              <a:ea typeface="Segoe UI" pitchFamily="34" charset="0"/>
              <a:cs typeface="Segoe UI" pitchFamily="34" charset="0"/>
            </a:endParaRPr>
          </a:p>
          <a:p>
            <a:pPr algn="ctr" defTabSz="932406"/>
            <a:r>
              <a:rPr lang="en-US" sz="1600" spc="-102" dirty="0" smtClean="0">
                <a:gradFill>
                  <a:gsLst>
                    <a:gs pos="0">
                      <a:srgbClr val="FFFFFF"/>
                    </a:gs>
                    <a:gs pos="100000">
                      <a:srgbClr val="FFFFFF"/>
                    </a:gs>
                  </a:gsLst>
                  <a:lin ang="5400000" scaled="0"/>
                </a:gradFill>
                <a:ea typeface="Segoe UI" pitchFamily="34" charset="0"/>
                <a:cs typeface="Segoe UI" pitchFamily="34" charset="0"/>
              </a:rPr>
              <a:t>Scaling</a:t>
            </a:r>
            <a:endParaRPr lang="ru-RU"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7818437" y="1714732"/>
            <a:ext cx="4038600" cy="254453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2800" spc="-102" dirty="0" smtClean="0">
              <a:gradFill>
                <a:gsLst>
                  <a:gs pos="0">
                    <a:srgbClr val="FFFFFF"/>
                  </a:gs>
                  <a:gs pos="100000">
                    <a:srgbClr val="FFFFFF"/>
                  </a:gs>
                </a:gsLst>
                <a:lin ang="5400000" scaled="0"/>
              </a:gradFill>
              <a:ea typeface="Segoe UI" pitchFamily="34" charset="0"/>
              <a:cs typeface="Segoe UI" pitchFamily="34" charset="0"/>
            </a:endParaRPr>
          </a:p>
          <a:p>
            <a:pPr algn="ctr" defTabSz="932406"/>
            <a:r>
              <a:rPr lang="en-US" sz="2800" spc="-102" dirty="0" smtClean="0">
                <a:gradFill>
                  <a:gsLst>
                    <a:gs pos="0">
                      <a:srgbClr val="FFFFFF"/>
                    </a:gs>
                    <a:gs pos="100000">
                      <a:srgbClr val="FFFFFF"/>
                    </a:gs>
                  </a:gsLst>
                  <a:lin ang="5400000" scaled="0"/>
                </a:gradFill>
                <a:ea typeface="Segoe UI" pitchFamily="34" charset="0"/>
                <a:cs typeface="Segoe UI" pitchFamily="34" charset="0"/>
              </a:rPr>
              <a:t>Mobile SDK: Windows 8, Windows Phone, </a:t>
            </a:r>
            <a:r>
              <a:rPr lang="en-US" sz="2800" spc="-102" dirty="0" err="1" smtClean="0">
                <a:gradFill>
                  <a:gsLst>
                    <a:gs pos="0">
                      <a:srgbClr val="FFFFFF"/>
                    </a:gs>
                    <a:gs pos="100000">
                      <a:srgbClr val="FFFFFF"/>
                    </a:gs>
                  </a:gsLst>
                  <a:lin ang="5400000" scaled="0"/>
                </a:gradFill>
                <a:ea typeface="Segoe UI" pitchFamily="34" charset="0"/>
                <a:cs typeface="Segoe UI" pitchFamily="34" charset="0"/>
              </a:rPr>
              <a:t>iOS</a:t>
            </a:r>
            <a:r>
              <a:rPr lang="en-US" sz="2800" spc="-102" dirty="0" smtClean="0">
                <a:gradFill>
                  <a:gsLst>
                    <a:gs pos="0">
                      <a:srgbClr val="FFFFFF"/>
                    </a:gs>
                    <a:gs pos="100000">
                      <a:srgbClr val="FFFFFF"/>
                    </a:gs>
                  </a:gsLst>
                  <a:lin ang="5400000" scaled="0"/>
                </a:gradFill>
                <a:ea typeface="Segoe UI" pitchFamily="34" charset="0"/>
                <a:cs typeface="Segoe UI" pitchFamily="34" charset="0"/>
              </a:rPr>
              <a:t>, Android, HTML/JS, </a:t>
            </a:r>
            <a:r>
              <a:rPr lang="en-US" sz="2800" spc="-102" dirty="0" err="1" smtClean="0">
                <a:gradFill>
                  <a:gsLst>
                    <a:gs pos="0">
                      <a:srgbClr val="FFFFFF"/>
                    </a:gs>
                    <a:gs pos="100000">
                      <a:srgbClr val="FFFFFF"/>
                    </a:gs>
                  </a:gsLst>
                  <a:lin ang="5400000" scaled="0"/>
                </a:gradFill>
                <a:ea typeface="Segoe UI" pitchFamily="34" charset="0"/>
                <a:cs typeface="Segoe UI" pitchFamily="34" charset="0"/>
              </a:rPr>
              <a:t>Xamarin</a:t>
            </a:r>
            <a:endParaRPr lang="ru-RU" sz="28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579437" y="3960897"/>
            <a:ext cx="2743200" cy="912813"/>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smtClean="0">
              <a:gradFill>
                <a:gsLst>
                  <a:gs pos="0">
                    <a:srgbClr val="FFFFFF"/>
                  </a:gs>
                  <a:gs pos="100000">
                    <a:srgbClr val="FFFFFF"/>
                  </a:gs>
                </a:gsLst>
                <a:lin ang="5400000" scaled="0"/>
              </a:gradFill>
              <a:ea typeface="Segoe UI" pitchFamily="34" charset="0"/>
              <a:cs typeface="Segoe UI" pitchFamily="34" charset="0"/>
            </a:endParaRPr>
          </a:p>
          <a:p>
            <a:pPr algn="ctr" defTabSz="932406"/>
            <a:r>
              <a:rPr lang="en-US" sz="1600" spc="-102" dirty="0" smtClean="0">
                <a:gradFill>
                  <a:gsLst>
                    <a:gs pos="0">
                      <a:srgbClr val="FFFFFF"/>
                    </a:gs>
                    <a:gs pos="100000">
                      <a:srgbClr val="FFFFFF"/>
                    </a:gs>
                  </a:gsLst>
                  <a:lin ang="5400000" scaled="0"/>
                </a:gradFill>
                <a:ea typeface="Segoe UI" pitchFamily="34" charset="0"/>
                <a:cs typeface="Segoe UI" pitchFamily="34" charset="0"/>
              </a:rPr>
              <a:t>Diagnostics</a:t>
            </a:r>
            <a:endParaRPr lang="ru-RU"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579437" y="5093199"/>
            <a:ext cx="2743200" cy="912813"/>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smtClean="0">
              <a:gradFill>
                <a:gsLst>
                  <a:gs pos="0">
                    <a:srgbClr val="FFFFFF"/>
                  </a:gs>
                  <a:gs pos="100000">
                    <a:srgbClr val="FFFFFF"/>
                  </a:gs>
                </a:gsLst>
                <a:lin ang="5400000" scaled="0"/>
              </a:gradFill>
              <a:ea typeface="Segoe UI" pitchFamily="34" charset="0"/>
              <a:cs typeface="Segoe UI" pitchFamily="34" charset="0"/>
            </a:endParaRPr>
          </a:p>
          <a:p>
            <a:pPr algn="ctr" defTabSz="932406"/>
            <a:r>
              <a:rPr lang="en-US" sz="1600" spc="-102" dirty="0" smtClean="0">
                <a:gradFill>
                  <a:gsLst>
                    <a:gs pos="0">
                      <a:srgbClr val="FFFFFF"/>
                    </a:gs>
                    <a:gs pos="100000">
                      <a:srgbClr val="FFFFFF"/>
                    </a:gs>
                  </a:gsLst>
                  <a:lin ang="5400000" scaled="0"/>
                </a:gradFill>
                <a:ea typeface="Segoe UI" pitchFamily="34" charset="0"/>
                <a:cs typeface="Segoe UI" pitchFamily="34" charset="0"/>
              </a:rPr>
              <a:t>Logging</a:t>
            </a:r>
            <a:endParaRPr lang="ru-RU"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7818437" y="4716462"/>
            <a:ext cx="4038600" cy="912813"/>
          </a:xfrm>
          <a:prstGeom prst="rect">
            <a:avLst/>
          </a:prstGeom>
          <a:solidFill>
            <a:srgbClr val="00B050"/>
          </a:solidFill>
          <a:ln>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smtClean="0">
              <a:gradFill>
                <a:gsLst>
                  <a:gs pos="0">
                    <a:srgbClr val="FFFFFF"/>
                  </a:gs>
                  <a:gs pos="100000">
                    <a:srgbClr val="FFFFFF"/>
                  </a:gs>
                </a:gsLst>
                <a:lin ang="5400000" scaled="0"/>
              </a:gradFill>
              <a:ea typeface="Segoe UI" pitchFamily="34" charset="0"/>
              <a:cs typeface="Segoe UI" pitchFamily="34" charset="0"/>
            </a:endParaRPr>
          </a:p>
          <a:p>
            <a:pPr algn="ctr" defTabSz="932406"/>
            <a:r>
              <a:rPr lang="en-US" sz="1600" spc="-102" dirty="0" smtClean="0">
                <a:gradFill>
                  <a:gsLst>
                    <a:gs pos="0">
                      <a:srgbClr val="FFFFFF"/>
                    </a:gs>
                    <a:gs pos="100000">
                      <a:srgbClr val="FFFFFF"/>
                    </a:gs>
                  </a:gsLst>
                  <a:lin ang="5400000" scaled="0"/>
                </a:gradFill>
                <a:ea typeface="Segoe UI" pitchFamily="34" charset="0"/>
                <a:cs typeface="Segoe UI" pitchFamily="34" charset="0"/>
              </a:rPr>
              <a:t>Rest API</a:t>
            </a:r>
            <a:endParaRPr lang="ru-RU"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50685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7037" y="2582862"/>
            <a:ext cx="11125200" cy="769441"/>
          </a:xfrm>
          <a:prstGeom prst="rect">
            <a:avLst/>
          </a:prstGeom>
          <a:noFill/>
        </p:spPr>
        <p:txBody>
          <a:bodyPr wrap="square" rtlCol="0">
            <a:spAutoFit/>
          </a:bodyPr>
          <a:lstStyle/>
          <a:p>
            <a:r>
              <a:rPr lang="en-US" sz="4400" dirty="0" smtClean="0">
                <a:solidFill>
                  <a:schemeClr val="tx1">
                    <a:lumMod val="50000"/>
                    <a:lumOff val="50000"/>
                  </a:schemeClr>
                </a:solidFill>
                <a:latin typeface="+mj-lt"/>
              </a:rPr>
              <a:t>Demo</a:t>
            </a:r>
          </a:p>
        </p:txBody>
      </p:sp>
    </p:spTree>
    <p:extLst>
      <p:ext uri="{BB962C8B-B14F-4D97-AF65-F5344CB8AC3E}">
        <p14:creationId xmlns:p14="http://schemas.microsoft.com/office/powerpoint/2010/main" val="2195633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7037" y="144462"/>
            <a:ext cx="11887199" cy="912813"/>
          </a:xfrm>
        </p:spPr>
        <p:txBody>
          <a:bodyPr/>
          <a:lstStyle/>
          <a:p>
            <a:r>
              <a:rPr lang="en-US" dirty="0" smtClean="0">
                <a:solidFill>
                  <a:schemeClr val="bg1">
                    <a:lumMod val="65000"/>
                    <a:lumOff val="35000"/>
                  </a:schemeClr>
                </a:solidFill>
              </a:rPr>
              <a:t>Resources</a:t>
            </a:r>
            <a:endParaRPr lang="en-US" dirty="0">
              <a:solidFill>
                <a:schemeClr val="bg1">
                  <a:lumMod val="65000"/>
                  <a:lumOff val="35000"/>
                </a:schemeClr>
              </a:solidFill>
            </a:endParaRPr>
          </a:p>
        </p:txBody>
      </p:sp>
      <p:sp>
        <p:nvSpPr>
          <p:cNvPr id="13" name="Rectangle 12"/>
          <p:cNvSpPr/>
          <p:nvPr/>
        </p:nvSpPr>
        <p:spPr>
          <a:xfrm>
            <a:off x="579436" y="1744662"/>
            <a:ext cx="11430001" cy="3847207"/>
          </a:xfrm>
          <a:prstGeom prst="rect">
            <a:avLst/>
          </a:prstGeom>
        </p:spPr>
        <p:txBody>
          <a:bodyPr wrap="square">
            <a:spAutoFit/>
          </a:bodyPr>
          <a:lstStyle/>
          <a:p>
            <a:r>
              <a:rPr lang="en-US" sz="2800" dirty="0">
                <a:solidFill>
                  <a:schemeClr val="bg1">
                    <a:lumMod val="65000"/>
                    <a:lumOff val="35000"/>
                  </a:schemeClr>
                </a:solidFill>
                <a:latin typeface="+mj-lt"/>
              </a:rPr>
              <a:t>Tutorials - Mobile Services Developer </a:t>
            </a:r>
            <a:r>
              <a:rPr lang="en-US" sz="2800" dirty="0">
                <a:solidFill>
                  <a:schemeClr val="tx2"/>
                </a:solidFill>
              </a:rPr>
              <a:t>Portal </a:t>
            </a:r>
            <a:r>
              <a:rPr lang="en-US" sz="2800" dirty="0">
                <a:hlinkClick r:id="rId3"/>
              </a:rPr>
              <a:t>http://www.windowsazure.com/mobile</a:t>
            </a:r>
            <a:r>
              <a:rPr lang="en-US" sz="2800" dirty="0"/>
              <a:t> </a:t>
            </a:r>
          </a:p>
          <a:p>
            <a:endParaRPr lang="en-US" sz="2400" dirty="0"/>
          </a:p>
          <a:p>
            <a:r>
              <a:rPr lang="en-US" sz="2800" dirty="0">
                <a:solidFill>
                  <a:schemeClr val="bg1">
                    <a:lumMod val="65000"/>
                    <a:lumOff val="35000"/>
                  </a:schemeClr>
                </a:solidFill>
                <a:latin typeface="+mj-lt"/>
              </a:rPr>
              <a:t>API Reference </a:t>
            </a:r>
          </a:p>
          <a:p>
            <a:r>
              <a:rPr lang="en-US" sz="2800" dirty="0">
                <a:hlinkClick r:id="rId4"/>
              </a:rPr>
              <a:t>http://bit.ly/Q3Aq6G</a:t>
            </a:r>
            <a:r>
              <a:rPr lang="en-US" sz="2800" dirty="0"/>
              <a:t> </a:t>
            </a:r>
          </a:p>
          <a:p>
            <a:endParaRPr lang="en-US" sz="2400" dirty="0"/>
          </a:p>
          <a:p>
            <a:r>
              <a:rPr lang="en-US" sz="2800" dirty="0" smtClean="0">
                <a:solidFill>
                  <a:schemeClr val="bg1">
                    <a:lumMod val="65000"/>
                    <a:lumOff val="35000"/>
                  </a:schemeClr>
                </a:solidFill>
                <a:latin typeface="+mj-lt"/>
              </a:rPr>
              <a:t>SDK </a:t>
            </a:r>
            <a:endParaRPr lang="en-US" sz="2800" dirty="0">
              <a:solidFill>
                <a:schemeClr val="bg1">
                  <a:lumMod val="65000"/>
                  <a:lumOff val="35000"/>
                </a:schemeClr>
              </a:solidFill>
              <a:latin typeface="+mj-lt"/>
            </a:endParaRPr>
          </a:p>
          <a:p>
            <a:r>
              <a:rPr lang="en-GB" sz="2800" dirty="0">
                <a:hlinkClick r:id="rId5"/>
              </a:rPr>
              <a:t>https://github.com/WindowsAzure/azure-mobile-services</a:t>
            </a:r>
            <a:endParaRPr lang="en-US" sz="2800" dirty="0"/>
          </a:p>
          <a:p>
            <a:pPr marL="342900" indent="-342900">
              <a:buFont typeface="Arial" pitchFamily="34" charset="0"/>
              <a:buChar char="•"/>
            </a:pPr>
            <a:endParaRPr lang="en-US" sz="2800" dirty="0"/>
          </a:p>
        </p:txBody>
      </p:sp>
    </p:spTree>
    <p:extLst>
      <p:ext uri="{BB962C8B-B14F-4D97-AF65-F5344CB8AC3E}">
        <p14:creationId xmlns:p14="http://schemas.microsoft.com/office/powerpoint/2010/main" val="67191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5-30405_Build_Template_16x9_DarkBlue_Color_Background">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3_5-30405_Build_Template_16x9_Red_Color_Background">
  <a:themeElements>
    <a:clrScheme name="Build-Red">
      <a:dk1>
        <a:srgbClr val="000000"/>
      </a:dk1>
      <a:lt1>
        <a:srgbClr val="FFFFFF"/>
      </a:lt1>
      <a:dk2>
        <a:srgbClr val="E34A28"/>
      </a:dk2>
      <a:lt2>
        <a:srgbClr val="FFFFFF"/>
      </a:lt2>
      <a:accent1>
        <a:srgbClr val="00BCF2"/>
      </a:accent1>
      <a:accent2>
        <a:srgbClr val="9B4F96"/>
      </a:accent2>
      <a:accent3>
        <a:srgbClr val="00D8CC"/>
      </a:accent3>
      <a:accent4>
        <a:srgbClr val="00188F"/>
      </a:accent4>
      <a:accent5>
        <a:srgbClr val="7FBA00"/>
      </a:accent5>
      <a:accent6>
        <a:srgbClr val="FF8C00"/>
      </a:accent6>
      <a:hlink>
        <a:srgbClr val="FFFFFF"/>
      </a:hlink>
      <a:folHlink>
        <a:srgbClr val="FFFF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5.xml><?xml version="1.0" encoding="utf-8"?>
<a:theme xmlns:a="http://schemas.openxmlformats.org/drawingml/2006/main" name="Build_Template_16x9 (2)">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2012-11-02T07:00:00+00:00</Event_x0020_End_x0020_Date>
    <Event_x0020_Start_x0020_Date xmlns="2295e2e7-0eeb-498e-8716-217bb2ee6ee3">2012-10-29T07:00:00+00:00</Event_x0020_Start_x0020_Date>
    <MS_x0020_Speaker xmlns="2295e2e7-0eeb-498e-8716-217bb2ee6ee3">
      <UserInfo>
        <DisplayName/>
        <AccountId xsi:nil="true"/>
        <AccountType/>
      </UserInfo>
    </MS_x0020_Speaker>
    <External_x0020_Speaker xmlns="2295e2e7-0eeb-498e-8716-217bb2ee6ee3"> Stefan Wick</External_x0020_Speaker>
    <Session_x0020_Code xmlns="2295e2e7-0eeb-498e-8716-217bb2ee6ee3">3-045</Session_x0020_Code>
    <ProductTaxHTField0 xmlns="2295e2e7-0eeb-498e-8716-217bb2ee6ee3">
      <Terms xmlns="http://schemas.microsoft.com/office/infopath/2007/PartnerControls"/>
    </ProductTaxHTField0>
    <Presentation_x0020_Date xmlns="2295e2e7-0eeb-498e-8716-217bb2ee6ee3">2012-10-31T00:00:00-07:00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Redmond</TermName>
          <TermId xmlns="http://schemas.microsoft.com/office/infopath/2007/PartnerControls">c18f3657-b811-49ee-9b08-ce77b3e7702b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Event_x0020_VenueTaxHTField0>
    <TaxCatchAll xmlns="230e9df3-be65-4c73-a93b-d1236ebd677e">
      <Value>309</Value>
      <Value>308</Value>
      <Value>605</Value>
    </TaxCatchAll>
    <AudienceTaxHTField0 xmlns="8b529f77-48ab-4581-b468-93f09345b8aa">
      <Terms xmlns="http://schemas.microsoft.com/office/infopath/2007/PartnerControls"/>
    </Audienc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e0a86041a56020ff4ea211664d8cb510">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5e835464bd230cacb7fe8686bec35256"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3005e9c6-5dbe-483c-971d-51ba052e9268"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sspId="e385fb40-52d4-4fae-9c5b-3e8ff8a5878e" ma:termSetId="769410c5-f612-414c-bc8d-14eb300b4117"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office/infopath/2007/PartnerControls"/>
    <ds:schemaRef ds:uri="http://www.w3.org/XML/1998/namespace"/>
    <ds:schemaRef ds:uri="230e9df3-be65-4c73-a93b-d1236ebd677e"/>
    <ds:schemaRef ds:uri="http://purl.org/dc/terms/"/>
    <ds:schemaRef ds:uri="http://schemas.microsoft.com/office/2006/documentManagement/types"/>
    <ds:schemaRef ds:uri="http://purl.org/dc/dcmitype/"/>
    <ds:schemaRef ds:uri="2295e2e7-0eeb-498e-8716-217bb2ee6ee3"/>
    <ds:schemaRef ds:uri="http://schemas.openxmlformats.org/package/2006/metadata/core-properties"/>
    <ds:schemaRef ds:uri="8b529f77-48ab-4581-b468-93f09345b8aa"/>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77F4C29F-EB88-4408-9B4D-7E65470C0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Build_Template_16x9</Template>
  <TotalTime>2373</TotalTime>
  <Words>210</Words>
  <Application>Microsoft Office PowerPoint</Application>
  <PresentationFormat>Custom</PresentationFormat>
  <Paragraphs>57</Paragraphs>
  <Slides>6</Slides>
  <Notes>5</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6</vt:i4>
      </vt:variant>
    </vt:vector>
  </HeadingPairs>
  <TitlesOfParts>
    <vt:vector size="18" baseType="lpstr">
      <vt:lpstr>ＭＳ Ｐゴシック</vt:lpstr>
      <vt:lpstr>Arial</vt:lpstr>
      <vt:lpstr>Avenir LT Pro 45 Book</vt:lpstr>
      <vt:lpstr>Calibri</vt:lpstr>
      <vt:lpstr>Consolas</vt:lpstr>
      <vt:lpstr>Segoe UI</vt:lpstr>
      <vt:lpstr>Segoe UI Light</vt:lpstr>
      <vt:lpstr>1_5-30405_Build_Template_16x9_DarkBlue_Color_Background</vt:lpstr>
      <vt:lpstr>4_5-30405_Build_Template_16x9_White_Background</vt:lpstr>
      <vt:lpstr>3_5-30405_Build_Template_16x9_Red_Color_Background</vt:lpstr>
      <vt:lpstr>2_5-30405_Build_Template_16x9_LightBlue_Color_Background</vt:lpstr>
      <vt:lpstr>Build_Template_16x9 (2)</vt:lpstr>
      <vt:lpstr>PowerPoint Presentation</vt:lpstr>
      <vt:lpstr>Backend as a service</vt:lpstr>
      <vt:lpstr>Scenarios</vt:lpstr>
      <vt:lpstr>Windows Azure Mobile Services</vt:lpstr>
      <vt:lpstr>PowerPoint Presentation</vt:lpstr>
      <vt:lpstr>Resources</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WP8 Critical Developer Practices for Delivering Outstanding Apps</dc:title>
  <dc:subject>Build 2012</dc:subject>
  <dc:creator>Shows</dc:creator>
  <cp:keywords>Build 2012</cp:keywords>
  <dc:description>Template: Mitchell Derrey, Silver Fox Productions
Formatting: 
Date: October 29th - November 2nd, 2012
Location: MSCC, Redmond, WA
Audience Type: Internal</dc:description>
  <cp:lastModifiedBy>Mykhail Galushko</cp:lastModifiedBy>
  <cp:revision>332</cp:revision>
  <dcterms:created xsi:type="dcterms:W3CDTF">2012-10-31T19:28:25Z</dcterms:created>
  <dcterms:modified xsi:type="dcterms:W3CDTF">2013-10-18T10:49:26Z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308;#Redmond|c18f3657-b811-49ee-9b08-ce77b3e7702b</vt:lpwstr>
  </property>
  <property fmtid="{D5CDD505-2E9C-101B-9397-08002B2CF9AE}" pid="7" name="Campaign">
    <vt:lpwstr/>
  </property>
  <property fmtid="{D5CDD505-2E9C-101B-9397-08002B2CF9AE}" pid="8" name="Event Venue">
    <vt:lpwstr>309;#Microsoft Conference Center|9ee5e79d-18a6-44c6-bfde-7021198eb4fc</vt:lpwstr>
  </property>
  <property fmtid="{D5CDD505-2E9C-101B-9397-08002B2CF9AE}" pid="9" name="Track">
    <vt:lpwstr/>
  </property>
</Properties>
</file>