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23"/>
  </p:notesMasterIdLst>
  <p:handoutMasterIdLst>
    <p:handoutMasterId r:id="rId24"/>
  </p:handoutMasterIdLst>
  <p:sldIdLst>
    <p:sldId id="256" r:id="rId9"/>
    <p:sldId id="373" r:id="rId10"/>
    <p:sldId id="379" r:id="rId11"/>
    <p:sldId id="278" r:id="rId12"/>
    <p:sldId id="355" r:id="rId13"/>
    <p:sldId id="358" r:id="rId14"/>
    <p:sldId id="362" r:id="rId15"/>
    <p:sldId id="364" r:id="rId16"/>
    <p:sldId id="367" r:id="rId17"/>
    <p:sldId id="374" r:id="rId18"/>
    <p:sldId id="375" r:id="rId19"/>
    <p:sldId id="376" r:id="rId20"/>
    <p:sldId id="378" r:id="rId21"/>
    <p:sldId id="372" r:id="rId22"/>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62" autoAdjust="0"/>
    <p:restoredTop sz="90110" autoAdjust="0"/>
  </p:normalViewPr>
  <p:slideViewPr>
    <p:cSldViewPr>
      <p:cViewPr varScale="1">
        <p:scale>
          <a:sx n="96" d="100"/>
          <a:sy n="96" d="100"/>
        </p:scale>
        <p:origin x="108" y="408"/>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4/22/2014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4/22/2014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4/22/2014</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597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nyc.gov/html/digital/html/apps/apps.shtml"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hyperlink" Target="http://dit.mos.ru/apps/" TargetMode="Externa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appclub.im/"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53.xml"/><Relationship Id="rId4" Type="http://schemas.openxmlformats.org/officeDocument/2006/relationships/hyperlink" Target="http://devrain.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datacatalogs.org/" TargetMode="External"/><Relationship Id="rId2" Type="http://schemas.openxmlformats.org/officeDocument/2006/relationships/hyperlink" Target="http://opengovernmentdata.org/" TargetMode="Externa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www.w3.org/DesignIssues/LinkedData.html"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8.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hyperlink" Target="http://www.bgstar.com/web/ibgstar" TargetMode="External"/><Relationship Id="rId7" Type="http://schemas.openxmlformats.org/officeDocument/2006/relationships/image" Target="../media/image26.png"/><Relationship Id="rId2" Type="http://schemas.openxmlformats.org/officeDocument/2006/relationships/hyperlink" Target="http://www.bgstar.com/web/" TargetMode="External"/><Relationship Id="rId1"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t>Мобильные технологии на службе у городских властей</a:t>
            </a:r>
            <a:endParaRPr lang="ru-RU" b="1" dirty="0"/>
          </a:p>
        </p:txBody>
      </p:sp>
      <p:sp>
        <p:nvSpPr>
          <p:cNvPr id="3" name="Subtitle 2"/>
          <p:cNvSpPr>
            <a:spLocks noGrp="1"/>
          </p:cNvSpPr>
          <p:nvPr>
            <p:ph type="subTitle" idx="1"/>
          </p:nvPr>
        </p:nvSpPr>
        <p:spPr>
          <a:xfrm>
            <a:off x="274640" y="5783263"/>
            <a:ext cx="8153397" cy="914400"/>
          </a:xfrm>
        </p:spPr>
        <p:txBody>
          <a:bodyPr/>
          <a:lstStyle/>
          <a:p>
            <a:r>
              <a:rPr lang="en-US" dirty="0" smtClean="0"/>
              <a:t>OLEKSANDR KRAKOVETSKYI</a:t>
            </a:r>
          </a:p>
          <a:p>
            <a:r>
              <a:rPr lang="en-US" dirty="0" smtClean="0"/>
              <a:t>CEO, </a:t>
            </a:r>
            <a:r>
              <a:rPr lang="en-US" dirty="0" err="1" smtClean="0"/>
              <a:t>DevRain</a:t>
            </a:r>
            <a:r>
              <a:rPr lang="en-US" dirty="0" smtClean="0"/>
              <a:t> Solutions</a:t>
            </a:r>
            <a:endParaRPr lang="uk-UA" dirty="0" smtClean="0"/>
          </a:p>
          <a:p>
            <a:r>
              <a:rPr lang="en-US" dirty="0" smtClean="0"/>
              <a:t>@</a:t>
            </a:r>
            <a:r>
              <a:rPr lang="en-US" dirty="0" err="1" smtClean="0"/>
              <a:t>msugvnua</a:t>
            </a:r>
            <a:endParaRPr lang="ru-RU" dirty="0"/>
          </a:p>
        </p:txBody>
      </p:sp>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Нью Йорк</a:t>
            </a:r>
            <a:endParaRPr lang="en-US" dirty="0">
              <a:solidFill>
                <a:schemeClr val="bg1">
                  <a:lumMod val="50000"/>
                  <a:lumOff val="50000"/>
                </a:schemeClr>
              </a:solidFill>
            </a:endParaRPr>
          </a:p>
        </p:txBody>
      </p:sp>
      <p:sp>
        <p:nvSpPr>
          <p:cNvPr id="7" name="TextBox 6"/>
          <p:cNvSpPr txBox="1"/>
          <p:nvPr/>
        </p:nvSpPr>
        <p:spPr>
          <a:xfrm>
            <a:off x="350837" y="1439862"/>
            <a:ext cx="3733800" cy="2246769"/>
          </a:xfrm>
          <a:prstGeom prst="rect">
            <a:avLst/>
          </a:prstGeom>
          <a:noFill/>
        </p:spPr>
        <p:txBody>
          <a:bodyPr wrap="square" rtlCol="0">
            <a:spAutoFit/>
          </a:bodyPr>
          <a:lstStyle/>
          <a:p>
            <a:r>
              <a:rPr lang="ru-RU" sz="2000" dirty="0" smtClean="0"/>
              <a:t>Приложения от департамента здравоохранения, департамента полиции, игры, приложения для подростков.</a:t>
            </a:r>
          </a:p>
          <a:p>
            <a:endParaRPr lang="ru-RU" sz="2000" dirty="0">
              <a:latin typeface="+mj-lt"/>
            </a:endParaRPr>
          </a:p>
          <a:p>
            <a:r>
              <a:rPr lang="en-US" sz="2000" dirty="0">
                <a:hlinkClick r:id="rId2"/>
              </a:rPr>
              <a:t>http://www.nyc.gov/html/digital/html/apps/apps.shtml</a:t>
            </a:r>
            <a:endParaRPr lang="en-US" sz="2000" dirty="0" smtClean="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037" y="220662"/>
            <a:ext cx="5772150" cy="659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43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Москва</a:t>
            </a:r>
            <a:endParaRPr lang="en-US" dirty="0">
              <a:solidFill>
                <a:schemeClr val="bg1">
                  <a:lumMod val="50000"/>
                  <a:lumOff val="50000"/>
                </a:schemeClr>
              </a:solidFill>
            </a:endParaRPr>
          </a:p>
        </p:txBody>
      </p:sp>
      <p:sp>
        <p:nvSpPr>
          <p:cNvPr id="7" name="TextBox 6"/>
          <p:cNvSpPr txBox="1"/>
          <p:nvPr/>
        </p:nvSpPr>
        <p:spPr>
          <a:xfrm>
            <a:off x="350837" y="1439862"/>
            <a:ext cx="11506200" cy="5355312"/>
          </a:xfrm>
          <a:prstGeom prst="rect">
            <a:avLst/>
          </a:prstGeom>
          <a:noFill/>
        </p:spPr>
        <p:txBody>
          <a:bodyPr wrap="square" rtlCol="0">
            <a:spAutoFit/>
          </a:bodyPr>
          <a:lstStyle/>
          <a:p>
            <a:pPr marL="342900" indent="-342900">
              <a:buFont typeface="+mj-lt"/>
              <a:buAutoNum type="arabicPeriod"/>
            </a:pPr>
            <a:endParaRPr lang="ru-RU" b="1" dirty="0" smtClean="0"/>
          </a:p>
          <a:p>
            <a:pPr marL="342900" indent="-342900">
              <a:buFont typeface="+mj-lt"/>
              <a:buAutoNum type="arabicPeriod"/>
            </a:pPr>
            <a:r>
              <a:rPr lang="ru-RU" b="1" dirty="0" smtClean="0"/>
              <a:t>Транспорт </a:t>
            </a:r>
            <a:r>
              <a:rPr lang="ru-RU" b="1" dirty="0"/>
              <a:t>Москвы. </a:t>
            </a:r>
            <a:r>
              <a:rPr lang="ru-RU" dirty="0"/>
              <a:t>Отправка бесплатных сообщений владельцам автомобилей, интерактивная карта, проверка наложенных штрафов ГИБДД г. Москвы и фактов эвакуации автомобиля, справочная информация для автолюбителей и пешеходов.</a:t>
            </a:r>
          </a:p>
          <a:p>
            <a:pPr marL="342900" indent="-342900">
              <a:buFont typeface="+mj-lt"/>
              <a:buAutoNum type="arabicPeriod"/>
            </a:pPr>
            <a:r>
              <a:rPr lang="ru-RU" b="1" dirty="0"/>
              <a:t>Мобильная приемная. </a:t>
            </a:r>
            <a:r>
              <a:rPr lang="ru-RU" dirty="0"/>
              <a:t>14 типовых и ряд сезонных обращений (не вывезенный мусор, гололед во дворе, ямы на дорогах и прочее), все сообщения рассматриваются в течение 8 рабочих дней. Отслеживание статуса сообщения.</a:t>
            </a:r>
          </a:p>
          <a:p>
            <a:pPr marL="342900" indent="-342900">
              <a:buFont typeface="+mj-lt"/>
              <a:buAutoNum type="arabicPeriod"/>
            </a:pPr>
            <a:r>
              <a:rPr lang="ru-RU" b="1" dirty="0" err="1"/>
              <a:t>Госуслуги</a:t>
            </a:r>
            <a:r>
              <a:rPr lang="ru-RU" b="1" dirty="0"/>
              <a:t> Москвы. </a:t>
            </a:r>
            <a:r>
              <a:rPr lang="ru-RU" dirty="0"/>
              <a:t>Интерактивная карта объектов городской инфраструктуры.</a:t>
            </a:r>
          </a:p>
          <a:p>
            <a:pPr marL="342900" indent="-342900">
              <a:buFont typeface="+mj-lt"/>
              <a:buAutoNum type="arabicPeriod"/>
            </a:pPr>
            <a:r>
              <a:rPr lang="ru-RU" b="1" dirty="0"/>
              <a:t>Парковки Москвы.</a:t>
            </a:r>
            <a:r>
              <a:rPr lang="ru-RU" dirty="0"/>
              <a:t> Поиск парковок, интерактивная карта, управление парковкой.</a:t>
            </a:r>
          </a:p>
          <a:p>
            <a:pPr marL="342900" indent="-342900">
              <a:buFont typeface="+mj-lt"/>
              <a:buAutoNum type="arabicPeriod"/>
            </a:pPr>
            <a:r>
              <a:rPr lang="ru-RU" b="1" dirty="0"/>
              <a:t>ЖКХ Москвы. </a:t>
            </a:r>
            <a:r>
              <a:rPr lang="ru-RU" dirty="0"/>
              <a:t>Сведения об оплате коммунальных услуг, планы по отключению горячей воды, ввод показаний счетчиков водоснабжения, интерактивная карта.</a:t>
            </a:r>
          </a:p>
          <a:p>
            <a:pPr marL="342900" indent="-342900">
              <a:buFont typeface="+mj-lt"/>
              <a:buAutoNum type="arabicPeriod"/>
            </a:pPr>
            <a:r>
              <a:rPr lang="ru-RU" b="1" dirty="0"/>
              <a:t>Мобильный туристический портал Москвы.</a:t>
            </a:r>
            <a:r>
              <a:rPr lang="ru-RU" dirty="0"/>
              <a:t> Интересные места, маршруты и события Москвы, интерактивная карта с указанием городских объектов и каталогом мест по интересам, справочная и контактная информация по отелям Москвы, афиша самых интересных событий и краткое описание экскурсионных маршрутов.</a:t>
            </a:r>
          </a:p>
          <a:p>
            <a:pPr marL="342900" indent="-342900">
              <a:buFont typeface="+mj-lt"/>
              <a:buAutoNum type="arabicPeriod"/>
            </a:pPr>
            <a:r>
              <a:rPr lang="ru-RU" b="1" dirty="0"/>
              <a:t>Узнай Москву.</a:t>
            </a:r>
            <a:r>
              <a:rPr lang="ru-RU" dirty="0"/>
              <a:t> Интерактивная карта с указанием интересных городских объектов, справочная информация, исторические дома города.</a:t>
            </a:r>
          </a:p>
          <a:p>
            <a:pPr marL="342900" indent="-342900">
              <a:buFont typeface="+mj-lt"/>
              <a:buAutoNum type="arabicPeriod"/>
            </a:pPr>
            <a:endParaRPr lang="ru-RU" dirty="0" smtClean="0"/>
          </a:p>
          <a:p>
            <a:r>
              <a:rPr lang="en-US" dirty="0" smtClean="0">
                <a:hlinkClick r:id="rId2"/>
              </a:rPr>
              <a:t>http</a:t>
            </a:r>
            <a:r>
              <a:rPr lang="en-US" dirty="0">
                <a:hlinkClick r:id="rId2"/>
              </a:rPr>
              <a:t>://dit.mos.ru/apps/</a:t>
            </a:r>
            <a:endParaRPr lang="en-US" dirty="0" smtClean="0">
              <a:latin typeface="+mj-lt"/>
            </a:endParaRPr>
          </a:p>
        </p:txBody>
      </p:sp>
      <p:pic>
        <p:nvPicPr>
          <p:cNvPr id="4098" name="Picture 2" descr="http://dit.mos.ru/apps/web/css/img/big_transp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022" y="128817"/>
            <a:ext cx="1208504" cy="13110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it.mos.ru/apps/web/css/img/big_mpg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762" y="128817"/>
            <a:ext cx="1209075" cy="13110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it.mos.ru/apps/web/css/img/big_mp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8409" y="137444"/>
            <a:ext cx="1207828" cy="13024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dit.mos.ru/apps/web/css/img/big_jk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6283" y="137444"/>
            <a:ext cx="1208354" cy="130241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dit.mos.ru/apps/web/css/img/big_mt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1359" y="137445"/>
            <a:ext cx="1201678" cy="130241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dit.mos.ru/apps/web/upload/icons/icon_UM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3501" y="150697"/>
            <a:ext cx="1181736" cy="128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971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Астана</a:t>
            </a:r>
            <a:endParaRPr lang="en-US" dirty="0">
              <a:solidFill>
                <a:schemeClr val="bg1">
                  <a:lumMod val="50000"/>
                  <a:lumOff val="50000"/>
                </a:schemeClr>
              </a:solidFill>
            </a:endParaRPr>
          </a:p>
        </p:txBody>
      </p:sp>
      <p:pic>
        <p:nvPicPr>
          <p:cNvPr id="5122"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237" y="1087763"/>
            <a:ext cx="7620000" cy="51054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50837" y="1439862"/>
            <a:ext cx="3733800" cy="4401205"/>
          </a:xfrm>
          <a:prstGeom prst="rect">
            <a:avLst/>
          </a:prstGeom>
          <a:noFill/>
        </p:spPr>
        <p:txBody>
          <a:bodyPr wrap="square" rtlCol="0">
            <a:spAutoFit/>
          </a:bodyPr>
          <a:lstStyle/>
          <a:p>
            <a:r>
              <a:rPr lang="ru-RU" sz="2000" dirty="0"/>
              <a:t>Проект «</a:t>
            </a:r>
            <a:r>
              <a:rPr lang="ru-RU" sz="2000" dirty="0" err="1"/>
              <a:t>Smart</a:t>
            </a:r>
            <a:r>
              <a:rPr lang="ru-RU" sz="2000" dirty="0"/>
              <a:t> </a:t>
            </a:r>
            <a:r>
              <a:rPr lang="ru-RU" sz="2000" dirty="0" err="1"/>
              <a:t>Astana</a:t>
            </a:r>
            <a:r>
              <a:rPr lang="ru-RU" sz="2000" dirty="0"/>
              <a:t>» направлен на комплексную модернизацию инфраструктуры Астаны и позволит создать более комфортные условия горожанам для работы и отдыха. Его концепция основана на взаимодействии 6 характеристик: умные люди, умная экономика, мобильный доступ, умная окружающая среда, умный </a:t>
            </a:r>
            <a:r>
              <a:rPr lang="ru-RU" sz="2000" dirty="0" err="1"/>
              <a:t>акимат</a:t>
            </a:r>
            <a:r>
              <a:rPr lang="ru-RU" sz="2000" dirty="0"/>
              <a:t>, умная жилищная среда.</a:t>
            </a:r>
            <a:endParaRPr lang="en-US" sz="2000" dirty="0" smtClean="0">
              <a:latin typeface="+mj-lt"/>
            </a:endParaRPr>
          </a:p>
        </p:txBody>
      </p:sp>
    </p:spTree>
    <p:extLst>
      <p:ext uri="{BB962C8B-B14F-4D97-AF65-F5344CB8AC3E}">
        <p14:creationId xmlns:p14="http://schemas.microsoft.com/office/powerpoint/2010/main" val="171222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Израиль</a:t>
            </a:r>
            <a:endParaRPr lang="en-US" dirty="0">
              <a:solidFill>
                <a:schemeClr val="bg1">
                  <a:lumMod val="50000"/>
                  <a:lumOff val="50000"/>
                </a:schemeClr>
              </a:solidFill>
            </a:endParaRPr>
          </a:p>
        </p:txBody>
      </p:sp>
      <p:sp>
        <p:nvSpPr>
          <p:cNvPr id="12" name="TextBox 11"/>
          <p:cNvSpPr txBox="1"/>
          <p:nvPr/>
        </p:nvSpPr>
        <p:spPr>
          <a:xfrm>
            <a:off x="350837" y="1439862"/>
            <a:ext cx="3733800" cy="2554545"/>
          </a:xfrm>
          <a:prstGeom prst="rect">
            <a:avLst/>
          </a:prstGeom>
          <a:noFill/>
        </p:spPr>
        <p:txBody>
          <a:bodyPr wrap="square" rtlCol="0">
            <a:spAutoFit/>
          </a:bodyPr>
          <a:lstStyle/>
          <a:p>
            <a:r>
              <a:rPr lang="ru-RU" sz="2000" dirty="0" smtClean="0"/>
              <a:t>Одна из самых высокотехнологических стран мира.</a:t>
            </a:r>
            <a:endParaRPr lang="ru-RU" sz="2000" dirty="0" smtClean="0">
              <a:latin typeface="+mj-lt"/>
            </a:endParaRPr>
          </a:p>
          <a:p>
            <a:endParaRPr lang="ru-RU" sz="2000" dirty="0">
              <a:latin typeface="+mj-lt"/>
            </a:endParaRPr>
          </a:p>
          <a:p>
            <a:r>
              <a:rPr lang="ru-RU" sz="2000" dirty="0" smtClean="0">
                <a:latin typeface="+mj-lt"/>
              </a:rPr>
              <a:t>300+ исследовательских центров.</a:t>
            </a:r>
          </a:p>
          <a:p>
            <a:endParaRPr lang="ru-RU" sz="2000" dirty="0">
              <a:latin typeface="+mj-lt"/>
            </a:endParaRPr>
          </a:p>
          <a:p>
            <a:r>
              <a:rPr lang="ru-RU" sz="2000" dirty="0" smtClean="0">
                <a:latin typeface="+mj-lt"/>
              </a:rPr>
              <a:t>Развитый банковский сектор.</a:t>
            </a:r>
          </a:p>
        </p:txBody>
      </p:sp>
      <p:pic>
        <p:nvPicPr>
          <p:cNvPr id="7170" name="Picture 2" descr="http://www.eltatravel.ru/images/travel/photos/main_UPLOADED_IMAGE_29thJul201020914.59.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36" y="1192866"/>
            <a:ext cx="6526927" cy="489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43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Rectangle 2"/>
          <p:cNvSpPr/>
          <p:nvPr/>
        </p:nvSpPr>
        <p:spPr>
          <a:xfrm>
            <a:off x="4313237" y="2470210"/>
            <a:ext cx="7543800" cy="3046988"/>
          </a:xfrm>
          <a:prstGeom prst="rect">
            <a:avLst/>
          </a:prstGeom>
        </p:spPr>
        <p:txBody>
          <a:bodyPr wrap="square">
            <a:spAutoFit/>
          </a:bodyPr>
          <a:lstStyle/>
          <a:p>
            <a:r>
              <a:rPr lang="en-US" sz="3200" dirty="0" smtClean="0">
                <a:solidFill>
                  <a:srgbClr val="FFFFFF"/>
                </a:solidFill>
              </a:rPr>
              <a:t>@</a:t>
            </a:r>
            <a:r>
              <a:rPr lang="en-US" sz="3200" dirty="0" err="1" smtClean="0">
                <a:solidFill>
                  <a:srgbClr val="FFFFFF"/>
                </a:solidFill>
              </a:rPr>
              <a:t>msugvnua</a:t>
            </a:r>
            <a:endParaRPr lang="uk-UA" sz="3200" dirty="0" smtClean="0">
              <a:solidFill>
                <a:srgbClr val="FFFFFF"/>
              </a:solidFill>
            </a:endParaRPr>
          </a:p>
          <a:p>
            <a:r>
              <a:rPr lang="en-US" sz="3200" dirty="0" smtClean="0">
                <a:solidFill>
                  <a:srgbClr val="FFFFFF"/>
                </a:solidFill>
              </a:rPr>
              <a:t>@</a:t>
            </a:r>
            <a:r>
              <a:rPr lang="en-US" sz="3200" dirty="0" err="1" smtClean="0">
                <a:solidFill>
                  <a:srgbClr val="FFFFFF"/>
                </a:solidFill>
              </a:rPr>
              <a:t>appclubim</a:t>
            </a:r>
            <a:endParaRPr lang="en-US" sz="3200" dirty="0">
              <a:solidFill>
                <a:srgbClr val="FFFFFF"/>
              </a:solidFill>
            </a:endParaRPr>
          </a:p>
          <a:p>
            <a:r>
              <a:rPr lang="en-US" sz="3200" dirty="0">
                <a:solidFill>
                  <a:srgbClr val="FFFFFF"/>
                </a:solidFill>
                <a:hlinkClick r:id="rId2"/>
              </a:rPr>
              <a:t>Alex.Krakovetskiy@devrain.com</a:t>
            </a:r>
            <a:r>
              <a:rPr lang="en-US" sz="3200" dirty="0">
                <a:solidFill>
                  <a:srgbClr val="FFFFFF"/>
                </a:solidFill>
              </a:rPr>
              <a:t> </a:t>
            </a:r>
          </a:p>
          <a:p>
            <a:endParaRPr lang="en-US" sz="3200" dirty="0" smtClean="0">
              <a:solidFill>
                <a:srgbClr val="FFFFFF"/>
              </a:solidFill>
              <a:hlinkClick r:id="rId3"/>
            </a:endParaRPr>
          </a:p>
          <a:p>
            <a:r>
              <a:rPr lang="en-US" sz="3200" dirty="0" smtClean="0">
                <a:solidFill>
                  <a:srgbClr val="FFFFFF"/>
                </a:solidFill>
                <a:hlinkClick r:id="rId3"/>
              </a:rPr>
              <a:t>http://appclub.im</a:t>
            </a:r>
            <a:r>
              <a:rPr lang="en-US" sz="3200" dirty="0" smtClean="0">
                <a:solidFill>
                  <a:srgbClr val="FFFFFF"/>
                </a:solidFill>
              </a:rPr>
              <a:t> </a:t>
            </a:r>
            <a:endParaRPr lang="en-US" sz="3200" dirty="0" smtClean="0">
              <a:solidFill>
                <a:srgbClr val="FFFFFF"/>
              </a:solidFill>
            </a:endParaRPr>
          </a:p>
          <a:p>
            <a:r>
              <a:rPr lang="en-US" sz="3200" dirty="0" smtClean="0">
                <a:solidFill>
                  <a:srgbClr val="FFFFFF"/>
                </a:solidFill>
                <a:hlinkClick r:id="rId4"/>
              </a:rPr>
              <a:t>http://devrain.com</a:t>
            </a:r>
            <a:r>
              <a:rPr lang="en-US" sz="3200" dirty="0" smtClean="0">
                <a:solidFill>
                  <a:srgbClr val="FFFFFF"/>
                </a:solidFill>
              </a:rPr>
              <a:t> </a:t>
            </a:r>
          </a:p>
        </p:txBody>
      </p:sp>
    </p:spTree>
    <p:extLst>
      <p:ext uri="{BB962C8B-B14F-4D97-AF65-F5344CB8AC3E}">
        <p14:creationId xmlns:p14="http://schemas.microsoft.com/office/powerpoint/2010/main" val="1270450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2"/>
            <a:ext cx="7162799" cy="5257801"/>
          </a:xfrm>
        </p:spPr>
        <p:txBody>
          <a:bodyPr/>
          <a:lstStyle/>
          <a:p>
            <a:pPr marL="514350" indent="-514350">
              <a:buFont typeface="+mj-lt"/>
              <a:buAutoNum type="arabicPeriod"/>
            </a:pPr>
            <a:r>
              <a:rPr lang="en-US" sz="2800" dirty="0">
                <a:hlinkClick r:id="rId2"/>
              </a:rPr>
              <a:t>http://opengovernmentdata.org</a:t>
            </a:r>
            <a:r>
              <a:rPr lang="en-US" sz="2800" dirty="0" smtClean="0">
                <a:hlinkClick r:id="rId2"/>
              </a:rPr>
              <a:t>/</a:t>
            </a:r>
            <a:endParaRPr lang="en-US" sz="2800" dirty="0" smtClean="0"/>
          </a:p>
          <a:p>
            <a:pPr marL="514350" indent="-514350">
              <a:buFont typeface="+mj-lt"/>
              <a:buAutoNum type="arabicPeriod"/>
            </a:pPr>
            <a:r>
              <a:rPr lang="en-US" sz="2800" dirty="0">
                <a:hlinkClick r:id="rId3"/>
              </a:rPr>
              <a:t>http://datacatalogs.org</a:t>
            </a:r>
            <a:r>
              <a:rPr lang="en-US" sz="2800" dirty="0" smtClean="0">
                <a:hlinkClick r:id="rId3"/>
              </a:rPr>
              <a:t>/</a:t>
            </a:r>
            <a:endParaRPr lang="en-US" sz="2800" dirty="0" smtClean="0"/>
          </a:p>
          <a:p>
            <a:pPr marL="514350" indent="-514350">
              <a:buFont typeface="+mj-lt"/>
              <a:buAutoNum type="arabicPeriod"/>
            </a:pPr>
            <a:endParaRPr lang="en-US" sz="2800" dirty="0"/>
          </a:p>
          <a:p>
            <a:r>
              <a:rPr lang="uk-UA" sz="2000" dirty="0"/>
              <a:t>По </a:t>
            </a:r>
            <a:r>
              <a:rPr lang="uk-UA" sz="2000" dirty="0" err="1"/>
              <a:t>запросу</a:t>
            </a:r>
            <a:r>
              <a:rPr lang="uk-UA" sz="2000" dirty="0"/>
              <a:t> </a:t>
            </a:r>
            <a:r>
              <a:rPr lang="en-US" sz="2000" i="1" dirty="0"/>
              <a:t>Russia</a:t>
            </a:r>
            <a:r>
              <a:rPr lang="en-US" sz="2000" dirty="0"/>
              <a:t> </a:t>
            </a:r>
            <a:r>
              <a:rPr lang="uk-UA" sz="2000" dirty="0" err="1"/>
              <a:t>выдается</a:t>
            </a:r>
            <a:r>
              <a:rPr lang="uk-UA" sz="2000" dirty="0"/>
              <a:t> </a:t>
            </a:r>
            <a:r>
              <a:rPr lang="uk-UA" sz="2000" dirty="0" err="1"/>
              <a:t>пять</a:t>
            </a:r>
            <a:r>
              <a:rPr lang="uk-UA" sz="2000" dirty="0"/>
              <a:t> </a:t>
            </a:r>
            <a:r>
              <a:rPr lang="uk-UA" sz="2000" dirty="0" err="1"/>
              <a:t>результатов</a:t>
            </a:r>
            <a:r>
              <a:rPr lang="uk-UA" sz="2000" dirty="0" smtClean="0"/>
              <a:t>:</a:t>
            </a:r>
            <a:endParaRPr lang="en-US" sz="2000" dirty="0" smtClean="0"/>
          </a:p>
          <a:p>
            <a:endParaRPr lang="uk-UA" sz="2000" dirty="0"/>
          </a:p>
          <a:p>
            <a:pPr marL="457200" indent="-457200">
              <a:buFont typeface="Arial" panose="020B0604020202020204" pitchFamily="34" charset="0"/>
              <a:buChar char="•"/>
            </a:pPr>
            <a:r>
              <a:rPr lang="en-US" sz="2000" b="1" dirty="0"/>
              <a:t>budget.gov.ru. </a:t>
            </a:r>
            <a:r>
              <a:rPr lang="en-US" sz="2000" dirty="0"/>
              <a:t>Russia open budget / open spending portal</a:t>
            </a:r>
          </a:p>
          <a:p>
            <a:pPr marL="457200" indent="-457200">
              <a:buFont typeface="Arial" panose="020B0604020202020204" pitchFamily="34" charset="0"/>
              <a:buChar char="•"/>
            </a:pPr>
            <a:r>
              <a:rPr lang="en-US" sz="2000" b="1" dirty="0"/>
              <a:t>data.mos.ru.</a:t>
            </a:r>
            <a:r>
              <a:rPr lang="en-US" sz="2000" dirty="0"/>
              <a:t> Moscow city administration open data portal, Russia.</a:t>
            </a:r>
          </a:p>
          <a:p>
            <a:pPr marL="457200" indent="-457200">
              <a:buFont typeface="Arial" panose="020B0604020202020204" pitchFamily="34" charset="0"/>
              <a:buChar char="•"/>
            </a:pPr>
            <a:r>
              <a:rPr lang="en-US" sz="2000" b="1" dirty="0"/>
              <a:t>data.openpolice.ru.</a:t>
            </a:r>
            <a:r>
              <a:rPr lang="en-US" sz="2000" dirty="0"/>
              <a:t> Data portal for Open Police project, Russia</a:t>
            </a:r>
          </a:p>
          <a:p>
            <a:pPr marL="457200" indent="-457200">
              <a:buFont typeface="Arial" panose="020B0604020202020204" pitchFamily="34" charset="0"/>
              <a:buChar char="•"/>
            </a:pPr>
            <a:r>
              <a:rPr lang="en-US" sz="2000" dirty="0" err="1"/>
              <a:t>OpenGovData</a:t>
            </a:r>
            <a:r>
              <a:rPr lang="en-US" sz="2000" dirty="0"/>
              <a:t> Russia. Catalog </a:t>
            </a:r>
            <a:r>
              <a:rPr lang="en-US" sz="2000" b="1" dirty="0"/>
              <a:t>OpenGovData.ru</a:t>
            </a:r>
            <a:r>
              <a:rPr lang="en-US" sz="2000" dirty="0"/>
              <a:t> is a public data catalog published by the Russian Government</a:t>
            </a:r>
          </a:p>
          <a:p>
            <a:pPr marL="457200" indent="-457200">
              <a:buFont typeface="Arial" panose="020B0604020202020204" pitchFamily="34" charset="0"/>
              <a:buChar char="•"/>
            </a:pPr>
            <a:r>
              <a:rPr lang="en-US" sz="2000" b="1" dirty="0"/>
              <a:t>DataGov.ru. </a:t>
            </a:r>
            <a:r>
              <a:rPr lang="en-US" sz="2000" dirty="0"/>
              <a:t>CKAN community site, Russia</a:t>
            </a:r>
            <a:endParaRPr lang="en-US" sz="2800" dirty="0"/>
          </a:p>
          <a:p>
            <a:pPr marL="514350" indent="-514350">
              <a:buFont typeface="+mj-lt"/>
              <a:buAutoNum type="arabicPeriod"/>
            </a:pPr>
            <a:endParaRPr lang="en-US" sz="2700" dirty="0"/>
          </a:p>
        </p:txBody>
      </p:sp>
      <p:sp>
        <p:nvSpPr>
          <p:cNvPr id="4" name="Title 3"/>
          <p:cNvSpPr>
            <a:spLocks noGrp="1"/>
          </p:cNvSpPr>
          <p:nvPr>
            <p:ph type="title"/>
          </p:nvPr>
        </p:nvSpPr>
        <p:spPr/>
        <p:txBody>
          <a:bodyPr/>
          <a:lstStyle/>
          <a:p>
            <a:r>
              <a:rPr lang="en-US" dirty="0" smtClean="0">
                <a:gradFill>
                  <a:gsLst>
                    <a:gs pos="0">
                      <a:schemeClr val="accent4"/>
                    </a:gs>
                    <a:gs pos="100000">
                      <a:schemeClr val="accent4"/>
                    </a:gs>
                  </a:gsLst>
                  <a:lin ang="5400000" scaled="0"/>
                </a:gradFill>
              </a:rPr>
              <a:t>Open Government Data</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437" y="525462"/>
            <a:ext cx="4100513" cy="3393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SocialBoo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7837" y="5878512"/>
            <a:ext cx="1400175"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5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3"/>
            <a:ext cx="11734799" cy="1828800"/>
          </a:xfrm>
        </p:spPr>
        <p:txBody>
          <a:bodyPr/>
          <a:lstStyle/>
          <a:p>
            <a:r>
              <a:rPr lang="ru-RU" sz="2400" dirty="0"/>
              <a:t>Сколько звёзд наберет ваш набор данных? Чем больше звезд - тем лучше данные структурированы и тем удобнее для автоматизированной обработки. Рейтинг введен Т. </a:t>
            </a:r>
            <a:r>
              <a:rPr lang="ru-RU" sz="2400" dirty="0" err="1"/>
              <a:t>Бернерсом</a:t>
            </a:r>
            <a:r>
              <a:rPr lang="ru-RU" sz="2400" dirty="0"/>
              <a:t> Ли (</a:t>
            </a:r>
            <a:r>
              <a:rPr lang="ru-RU" sz="2400" dirty="0">
                <a:hlinkClick r:id="rId2"/>
              </a:rPr>
              <a:t>W3C</a:t>
            </a:r>
            <a:r>
              <a:rPr lang="ru-RU" sz="2400" dirty="0" smtClean="0"/>
              <a:t>).</a:t>
            </a:r>
          </a:p>
          <a:p>
            <a:endParaRPr lang="en-US" sz="2400" dirty="0" smtClean="0"/>
          </a:p>
        </p:txBody>
      </p:sp>
      <p:sp>
        <p:nvSpPr>
          <p:cNvPr id="4" name="Title 3"/>
          <p:cNvSpPr>
            <a:spLocks noGrp="1"/>
          </p:cNvSpPr>
          <p:nvPr>
            <p:ph type="title"/>
          </p:nvPr>
        </p:nvSpPr>
        <p:spPr/>
        <p:txBody>
          <a:bodyPr/>
          <a:lstStyle/>
          <a:p>
            <a:r>
              <a:rPr lang="ru-RU" dirty="0" smtClean="0">
                <a:gradFill>
                  <a:gsLst>
                    <a:gs pos="0">
                      <a:schemeClr val="accent4"/>
                    </a:gs>
                    <a:gs pos="100000">
                      <a:schemeClr val="accent4"/>
                    </a:gs>
                  </a:gsLst>
                  <a:lin ang="5400000" scaled="0"/>
                </a:gradFill>
              </a:rPr>
              <a:t>Что такое открытые данные?</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444619"/>
              </p:ext>
            </p:extLst>
          </p:nvPr>
        </p:nvGraphicFramePr>
        <p:xfrm>
          <a:off x="579437" y="3421062"/>
          <a:ext cx="8534399" cy="2926080"/>
        </p:xfrm>
        <a:graphic>
          <a:graphicData uri="http://schemas.openxmlformats.org/drawingml/2006/table">
            <a:tbl>
              <a:tblPr>
                <a:tableStyleId>{69C7853C-536D-4A76-A0AE-DD22124D55A5}</a:tableStyleId>
              </a:tblPr>
              <a:tblGrid>
                <a:gridCol w="1600199"/>
                <a:gridCol w="6934200"/>
              </a:tblGrid>
              <a:tr h="0">
                <a:tc>
                  <a:txBody>
                    <a:bodyPr/>
                    <a:lstStyle/>
                    <a:p>
                      <a:r>
                        <a:rPr lang="en-US" dirty="0"/>
                        <a:t>★</a:t>
                      </a:r>
                    </a:p>
                  </a:txBody>
                  <a:tcPr anchor="ctr"/>
                </a:tc>
                <a:tc>
                  <a:txBody>
                    <a:bodyPr/>
                    <a:lstStyle/>
                    <a:p>
                      <a:r>
                        <a:rPr lang="ru-RU" dirty="0"/>
                        <a:t>Информация доступна в интернете в любом формате под открытой лицензией</a:t>
                      </a:r>
                    </a:p>
                  </a:txBody>
                  <a:tcPr anchor="ctr"/>
                </a:tc>
              </a:tr>
              <a:tr h="0">
                <a:tc>
                  <a:txBody>
                    <a:bodyPr/>
                    <a:lstStyle/>
                    <a:p>
                      <a:r>
                        <a:rPr lang="en-US"/>
                        <a:t>★★</a:t>
                      </a:r>
                    </a:p>
                  </a:txBody>
                  <a:tcPr anchor="ctr"/>
                </a:tc>
                <a:tc>
                  <a:txBody>
                    <a:bodyPr/>
                    <a:lstStyle/>
                    <a:p>
                      <a:r>
                        <a:rPr lang="ru-RU" dirty="0"/>
                        <a:t>Информация доступна в структурированном виде (например, </a:t>
                      </a:r>
                      <a:r>
                        <a:rPr lang="ru-RU" dirty="0" err="1"/>
                        <a:t>excel</a:t>
                      </a:r>
                      <a:r>
                        <a:rPr lang="ru-RU" dirty="0"/>
                        <a:t> вместо скана изображения)</a:t>
                      </a:r>
                    </a:p>
                  </a:txBody>
                  <a:tcPr anchor="ctr"/>
                </a:tc>
              </a:tr>
              <a:tr h="0">
                <a:tc>
                  <a:txBody>
                    <a:bodyPr/>
                    <a:lstStyle/>
                    <a:p>
                      <a:r>
                        <a:rPr lang="en-US"/>
                        <a:t>★★★</a:t>
                      </a:r>
                    </a:p>
                  </a:txBody>
                  <a:tcPr anchor="ctr"/>
                </a:tc>
                <a:tc>
                  <a:txBody>
                    <a:bodyPr/>
                    <a:lstStyle/>
                    <a:p>
                      <a:r>
                        <a:rPr lang="ru-RU"/>
                        <a:t>Как (2) + непроприетарный формат (например, CSV вместо of excel)</a:t>
                      </a:r>
                    </a:p>
                  </a:txBody>
                  <a:tcPr anchor="ctr"/>
                </a:tc>
              </a:tr>
              <a:tr h="0">
                <a:tc>
                  <a:txBody>
                    <a:bodyPr/>
                    <a:lstStyle/>
                    <a:p>
                      <a:r>
                        <a:rPr lang="en-US"/>
                        <a:t>★★★★</a:t>
                      </a:r>
                    </a:p>
                  </a:txBody>
                  <a:tcPr anchor="ctr"/>
                </a:tc>
                <a:tc>
                  <a:txBody>
                    <a:bodyPr/>
                    <a:lstStyle/>
                    <a:p>
                      <a:r>
                        <a:rPr lang="ru-RU"/>
                        <a:t>Все выше перечисленное + использование открытых стандартов (RDF и SPARQL)</a:t>
                      </a:r>
                    </a:p>
                  </a:txBody>
                  <a:tcPr anchor="ctr"/>
                </a:tc>
              </a:tr>
              <a:tr h="0">
                <a:tc>
                  <a:txBody>
                    <a:bodyPr/>
                    <a:lstStyle/>
                    <a:p>
                      <a:r>
                        <a:rPr lang="en-US"/>
                        <a:t>★★★★★</a:t>
                      </a:r>
                    </a:p>
                  </a:txBody>
                  <a:tcPr anchor="ctr"/>
                </a:tc>
                <a:tc>
                  <a:txBody>
                    <a:bodyPr/>
                    <a:lstStyle/>
                    <a:p>
                      <a:r>
                        <a:rPr lang="ru-RU" dirty="0"/>
                        <a:t>Все вышеперечисленное + ссылки на другие данные</a:t>
                      </a:r>
                    </a:p>
                  </a:txBody>
                  <a:tcPr anchor="ctr"/>
                </a:tc>
              </a:tr>
            </a:tbl>
          </a:graphicData>
        </a:graphic>
      </p:graphicFrame>
    </p:spTree>
    <p:extLst>
      <p:ext uri="{BB962C8B-B14F-4D97-AF65-F5344CB8AC3E}">
        <p14:creationId xmlns:p14="http://schemas.microsoft.com/office/powerpoint/2010/main" val="2240101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Кейсы</a:t>
            </a:r>
            <a:br>
              <a:rPr lang="ru-RU" dirty="0" smtClean="0"/>
            </a:br>
            <a:r>
              <a:rPr lang="ru-RU" sz="2800" dirty="0" smtClean="0"/>
              <a:t>медицина</a:t>
            </a:r>
            <a:r>
              <a:rPr lang="uk-UA" sz="2800" dirty="0" smtClean="0"/>
              <a:t>, з</a:t>
            </a:r>
            <a:r>
              <a:rPr lang="ru-RU" sz="2800" dirty="0" err="1" smtClean="0"/>
              <a:t>дравоохранение</a:t>
            </a:r>
            <a:r>
              <a:rPr lang="ru-RU" sz="2800" dirty="0" smtClean="0"/>
              <a:t> </a:t>
            </a:r>
            <a:r>
              <a:rPr lang="ru-RU" sz="2800" dirty="0" smtClean="0"/>
              <a:t>и </a:t>
            </a:r>
            <a:r>
              <a:rPr lang="ru-RU" sz="2800" dirty="0"/>
              <a:t>спорт</a:t>
            </a:r>
            <a:br>
              <a:rPr lang="ru-RU" sz="2800" dirty="0"/>
            </a:br>
            <a:r>
              <a:rPr lang="ru-RU" sz="2800" dirty="0"/>
              <a:t>городские сервисы</a:t>
            </a:r>
            <a:br>
              <a:rPr lang="ru-RU" sz="2800" dirty="0"/>
            </a:br>
            <a:r>
              <a:rPr lang="ru-RU" sz="2800" dirty="0" smtClean="0"/>
              <a:t/>
            </a:r>
            <a:br>
              <a:rPr lang="ru-RU" sz="2800" dirty="0" smtClean="0"/>
            </a:br>
            <a:endParaRPr lang="en-US" dirty="0"/>
          </a:p>
        </p:txBody>
      </p:sp>
    </p:spTree>
    <p:extLst>
      <p:ext uri="{BB962C8B-B14F-4D97-AF65-F5344CB8AC3E}">
        <p14:creationId xmlns:p14="http://schemas.microsoft.com/office/powerpoint/2010/main" val="142550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gradFill>
                  <a:gsLst>
                    <a:gs pos="0">
                      <a:schemeClr val="accent4"/>
                    </a:gs>
                    <a:gs pos="100000">
                      <a:schemeClr val="accent4"/>
                    </a:gs>
                  </a:gsLst>
                  <a:lin ang="5400000" scaled="0"/>
                </a:gradFill>
              </a:rPr>
              <a:t>RunKeeper</a:t>
            </a:r>
            <a:r>
              <a:rPr lang="en-US" sz="3600" dirty="0">
                <a:gradFill>
                  <a:gsLst>
                    <a:gs pos="0">
                      <a:schemeClr val="accent4"/>
                    </a:gs>
                    <a:gs pos="100000">
                      <a:schemeClr val="accent4"/>
                    </a:gs>
                  </a:gsLst>
                  <a:lin ang="5400000" scaled="0"/>
                </a:gradFill>
              </a:rPr>
              <a:t> - GPS Track Running Walking Cycling</a:t>
            </a:r>
            <a:endParaRPr lang="en-US" sz="3600" dirty="0">
              <a:solidFill>
                <a:schemeClr val="bg1">
                  <a:lumMod val="50000"/>
                  <a:lumOff val="50000"/>
                </a:schemeClr>
              </a:solidFill>
            </a:endParaRPr>
          </a:p>
        </p:txBody>
      </p:sp>
      <p:pic>
        <p:nvPicPr>
          <p:cNvPr id="1028" name="Picture 4" descr="iPhone 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5160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Phone Screensh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487" y="15160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Phone Screensho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7" y="15160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Phone Screensho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287" y="15160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a1.mzstatic.com/us/r1000/086/Purple/v4/f6/56/7f/f6567f4d-6384-eb26-5919-2ebb174c8178/mzl.bpguyxmh.175x175-7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9656" y="296862"/>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01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err="1">
                <a:solidFill>
                  <a:schemeClr val="tx1">
                    <a:lumMod val="50000"/>
                    <a:lumOff val="50000"/>
                  </a:schemeClr>
                </a:solidFill>
              </a:rPr>
              <a:t>Epocrates</a:t>
            </a:r>
            <a:endParaRPr lang="en-US" dirty="0">
              <a:solidFill>
                <a:schemeClr val="bg1">
                  <a:lumMod val="50000"/>
                  <a:lumOff val="50000"/>
                </a:schemeClr>
              </a:solidFill>
            </a:endParaRPr>
          </a:p>
        </p:txBody>
      </p:sp>
      <p:sp>
        <p:nvSpPr>
          <p:cNvPr id="7" name="TextBox 6"/>
          <p:cNvSpPr txBox="1"/>
          <p:nvPr/>
        </p:nvSpPr>
        <p:spPr>
          <a:xfrm>
            <a:off x="8388349" y="2053172"/>
            <a:ext cx="3733800" cy="3785652"/>
          </a:xfrm>
          <a:prstGeom prst="rect">
            <a:avLst/>
          </a:prstGeom>
          <a:noFill/>
        </p:spPr>
        <p:txBody>
          <a:bodyPr wrap="square" rtlCol="0">
            <a:spAutoFit/>
          </a:bodyPr>
          <a:lstStyle/>
          <a:p>
            <a:r>
              <a:rPr lang="uk-UA" sz="2000" dirty="0" smtClean="0">
                <a:solidFill>
                  <a:schemeClr val="tx1">
                    <a:lumMod val="50000"/>
                    <a:lumOff val="50000"/>
                  </a:schemeClr>
                </a:solidFill>
                <a:latin typeface="+mj-lt"/>
              </a:rPr>
              <a:t>П</a:t>
            </a:r>
            <a:r>
              <a:rPr lang="ru-RU" sz="2000" dirty="0" smtClean="0">
                <a:solidFill>
                  <a:schemeClr val="tx1">
                    <a:lumMod val="50000"/>
                    <a:lumOff val="50000"/>
                  </a:schemeClr>
                </a:solidFill>
                <a:latin typeface="+mj-lt"/>
              </a:rPr>
              <a:t>о </a:t>
            </a:r>
            <a:r>
              <a:rPr lang="ru-RU" sz="2000" dirty="0">
                <a:solidFill>
                  <a:schemeClr val="tx1">
                    <a:lumMod val="50000"/>
                    <a:lumOff val="50000"/>
                  </a:schemeClr>
                </a:solidFill>
                <a:latin typeface="+mj-lt"/>
              </a:rPr>
              <a:t>данным маркетинговых исследований, </a:t>
            </a:r>
            <a:r>
              <a:rPr lang="ru-RU" sz="2000" dirty="0" smtClean="0">
                <a:solidFill>
                  <a:schemeClr val="tx1">
                    <a:lumMod val="50000"/>
                    <a:lumOff val="50000"/>
                  </a:schemeClr>
                </a:solidFill>
                <a:latin typeface="+mj-lt"/>
              </a:rPr>
              <a:t>этим приложением пользуются </a:t>
            </a:r>
            <a:r>
              <a:rPr lang="ru-RU" sz="2000" dirty="0">
                <a:solidFill>
                  <a:schemeClr val="tx1">
                    <a:lumMod val="50000"/>
                    <a:lumOff val="50000"/>
                  </a:schemeClr>
                </a:solidFill>
                <a:latin typeface="+mj-lt"/>
              </a:rPr>
              <a:t>порядка 50% американских врачей. Оно предоставляет информацию о тысячах рецептурных и безрецептурных препаратов, используемых в клинической практике, что значительно повышает качество медицинского обслуживания.</a:t>
            </a:r>
            <a:endParaRPr lang="en-US" sz="2000" dirty="0" smtClean="0">
              <a:solidFill>
                <a:schemeClr val="tx1">
                  <a:lumMod val="50000"/>
                  <a:lumOff val="50000"/>
                </a:schemeClr>
              </a:solidFill>
              <a:latin typeface="+mj-lt"/>
            </a:endParaRPr>
          </a:p>
        </p:txBody>
      </p:sp>
      <p:pic>
        <p:nvPicPr>
          <p:cNvPr id="2050" name="Picture 2" descr="http://a2.mzstatic.com/us/r1000/113/Purple2/v4/93/43/75/93437535-58b1-72d3-bb9d-04084a0de5f4/mzl.budyjpva.175x175-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5437" y="220662"/>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Phone Screensho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4" y="15160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Pad Screensho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637" y="68261"/>
            <a:ext cx="45720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Pad Screensho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637" y="3497262"/>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8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err="1" smtClean="0">
                <a:solidFill>
                  <a:schemeClr val="tx1">
                    <a:lumMod val="50000"/>
                    <a:lumOff val="50000"/>
                  </a:schemeClr>
                </a:solidFill>
              </a:rPr>
              <a:t>Unbound</a:t>
            </a:r>
            <a:r>
              <a:rPr lang="ru-RU" dirty="0" smtClean="0">
                <a:solidFill>
                  <a:schemeClr val="tx1">
                    <a:lumMod val="50000"/>
                    <a:lumOff val="50000"/>
                  </a:schemeClr>
                </a:solidFill>
              </a:rPr>
              <a:t> </a:t>
            </a:r>
            <a:r>
              <a:rPr lang="ru-RU" dirty="0" err="1">
                <a:solidFill>
                  <a:schemeClr val="tx1">
                    <a:lumMod val="50000"/>
                    <a:lumOff val="50000"/>
                  </a:schemeClr>
                </a:solidFill>
              </a:rPr>
              <a:t>Medline</a:t>
            </a:r>
            <a:endParaRPr lang="en-US" dirty="0">
              <a:solidFill>
                <a:schemeClr val="bg1">
                  <a:lumMod val="50000"/>
                  <a:lumOff val="50000"/>
                </a:schemeClr>
              </a:solidFill>
            </a:endParaRPr>
          </a:p>
        </p:txBody>
      </p:sp>
      <p:sp>
        <p:nvSpPr>
          <p:cNvPr id="7" name="TextBox 6"/>
          <p:cNvSpPr txBox="1"/>
          <p:nvPr/>
        </p:nvSpPr>
        <p:spPr>
          <a:xfrm>
            <a:off x="8388349" y="2053172"/>
            <a:ext cx="3733800" cy="3477875"/>
          </a:xfrm>
          <a:prstGeom prst="rect">
            <a:avLst/>
          </a:prstGeom>
          <a:noFill/>
        </p:spPr>
        <p:txBody>
          <a:bodyPr wrap="square" rtlCol="0">
            <a:spAutoFit/>
          </a:bodyPr>
          <a:lstStyle/>
          <a:p>
            <a:r>
              <a:rPr lang="uk-UA" sz="2000" dirty="0">
                <a:solidFill>
                  <a:schemeClr val="tx1">
                    <a:lumMod val="50000"/>
                    <a:lumOff val="50000"/>
                  </a:schemeClr>
                </a:solidFill>
                <a:latin typeface="+mj-lt"/>
              </a:rPr>
              <a:t>В</a:t>
            </a:r>
            <a:r>
              <a:rPr lang="ru-RU" sz="2000" dirty="0" err="1" smtClean="0">
                <a:solidFill>
                  <a:schemeClr val="tx1">
                    <a:lumMod val="50000"/>
                    <a:lumOff val="50000"/>
                  </a:schemeClr>
                </a:solidFill>
                <a:latin typeface="+mj-lt"/>
              </a:rPr>
              <a:t>рачи</a:t>
            </a:r>
            <a:r>
              <a:rPr lang="ru-RU" sz="2000" dirty="0" smtClean="0">
                <a:solidFill>
                  <a:schemeClr val="tx1">
                    <a:lumMod val="50000"/>
                    <a:lumOff val="50000"/>
                  </a:schemeClr>
                </a:solidFill>
                <a:latin typeface="+mj-lt"/>
              </a:rPr>
              <a:t> </a:t>
            </a:r>
            <a:r>
              <a:rPr lang="ru-RU" sz="2000" dirty="0">
                <a:solidFill>
                  <a:schemeClr val="tx1">
                    <a:lumMod val="50000"/>
                    <a:lumOff val="50000"/>
                  </a:schemeClr>
                </a:solidFill>
                <a:latin typeface="+mj-lt"/>
              </a:rPr>
              <a:t>получают быстрый доступ к статьям и научным работам на ресурсе </a:t>
            </a:r>
            <a:r>
              <a:rPr lang="ru-RU" sz="2000" dirty="0" err="1">
                <a:solidFill>
                  <a:schemeClr val="tx1">
                    <a:lumMod val="50000"/>
                    <a:lumOff val="50000"/>
                  </a:schemeClr>
                </a:solidFill>
                <a:latin typeface="+mj-lt"/>
              </a:rPr>
              <a:t>Pubmed</a:t>
            </a:r>
            <a:r>
              <a:rPr lang="ru-RU" sz="2000" dirty="0">
                <a:solidFill>
                  <a:schemeClr val="tx1">
                    <a:lumMod val="50000"/>
                    <a:lumOff val="50000"/>
                  </a:schemeClr>
                </a:solidFill>
                <a:latin typeface="+mj-lt"/>
              </a:rPr>
              <a:t>.</a:t>
            </a:r>
          </a:p>
          <a:p>
            <a:endParaRPr lang="ru-RU" sz="2000" dirty="0">
              <a:solidFill>
                <a:schemeClr val="tx1">
                  <a:lumMod val="50000"/>
                  <a:lumOff val="50000"/>
                </a:schemeClr>
              </a:solidFill>
              <a:latin typeface="+mj-lt"/>
            </a:endParaRPr>
          </a:p>
          <a:p>
            <a:r>
              <a:rPr lang="ru-RU" sz="2000" dirty="0">
                <a:solidFill>
                  <a:schemeClr val="tx1">
                    <a:lumMod val="50000"/>
                    <a:lumOff val="50000"/>
                  </a:schemeClr>
                </a:solidFill>
                <a:latin typeface="+mj-lt"/>
              </a:rPr>
              <a:t>Особенностью данного приложения является инновационная функция </a:t>
            </a:r>
            <a:r>
              <a:rPr lang="ru-RU" sz="2000" dirty="0" err="1">
                <a:solidFill>
                  <a:schemeClr val="tx1">
                    <a:lumMod val="50000"/>
                    <a:lumOff val="50000"/>
                  </a:schemeClr>
                </a:solidFill>
                <a:latin typeface="+mj-lt"/>
              </a:rPr>
              <a:t>Grapherence</a:t>
            </a:r>
            <a:r>
              <a:rPr lang="ru-RU" sz="2000" dirty="0">
                <a:solidFill>
                  <a:schemeClr val="tx1">
                    <a:lumMod val="50000"/>
                    <a:lumOff val="50000"/>
                  </a:schemeClr>
                </a:solidFill>
                <a:latin typeface="+mj-lt"/>
              </a:rPr>
              <a:t>, которая графически отображает взаимосвязь между научными статьями по одной тематике.</a:t>
            </a:r>
            <a:endParaRPr lang="en-US" sz="2000" dirty="0" smtClean="0">
              <a:solidFill>
                <a:schemeClr val="tx1">
                  <a:lumMod val="50000"/>
                  <a:lumOff val="50000"/>
                </a:schemeClr>
              </a:solidFill>
              <a:latin typeface="+mj-lt"/>
            </a:endParaRPr>
          </a:p>
        </p:txBody>
      </p:sp>
      <p:pic>
        <p:nvPicPr>
          <p:cNvPr id="4098" name="Picture 2" descr="http://a5.mzstatic.com/us/r1000/070/Purple2/v4/03/af/98/03af981e-33db-6eac-2102-bdb3d75af061/mzl.hphafeij.175x175-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668" y="220662"/>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Phone Screensho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 y="12874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Phone Screensho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7" y="12874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Phone Screensho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37" y="1287462"/>
            <a:ext cx="2571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44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Cardiograph</a:t>
            </a:r>
            <a:endParaRPr lang="en-US" dirty="0">
              <a:solidFill>
                <a:schemeClr val="bg1">
                  <a:lumMod val="50000"/>
                  <a:lumOff val="50000"/>
                </a:schemeClr>
              </a:solidFill>
            </a:endParaRPr>
          </a:p>
        </p:txBody>
      </p:sp>
      <p:sp>
        <p:nvSpPr>
          <p:cNvPr id="7" name="TextBox 6"/>
          <p:cNvSpPr txBox="1"/>
          <p:nvPr/>
        </p:nvSpPr>
        <p:spPr>
          <a:xfrm>
            <a:off x="8388349" y="2053172"/>
            <a:ext cx="3733800" cy="3785652"/>
          </a:xfrm>
          <a:prstGeom prst="rect">
            <a:avLst/>
          </a:prstGeom>
          <a:noFill/>
        </p:spPr>
        <p:txBody>
          <a:bodyPr wrap="square" rtlCol="0">
            <a:spAutoFit/>
          </a:bodyPr>
          <a:lstStyle/>
          <a:p>
            <a:r>
              <a:rPr lang="ru-RU" sz="2000" dirty="0">
                <a:latin typeface="+mj-lt"/>
              </a:rPr>
              <a:t>Приложение </a:t>
            </a:r>
            <a:r>
              <a:rPr lang="ru-RU" sz="2000" dirty="0" err="1">
                <a:latin typeface="+mj-lt"/>
              </a:rPr>
              <a:t>Cardiograph</a:t>
            </a:r>
            <a:r>
              <a:rPr lang="ru-RU" sz="2000" dirty="0">
                <a:latin typeface="+mj-lt"/>
              </a:rPr>
              <a:t> от разработчиков из </a:t>
            </a:r>
            <a:r>
              <a:rPr lang="ru-RU" sz="2000" dirty="0" err="1">
                <a:latin typeface="+mj-lt"/>
              </a:rPr>
              <a:t>MacroPinch</a:t>
            </a:r>
            <a:r>
              <a:rPr lang="ru-RU" sz="2000" dirty="0">
                <a:latin typeface="+mj-lt"/>
              </a:rPr>
              <a:t> </a:t>
            </a:r>
            <a:r>
              <a:rPr lang="ru-RU" sz="2000" dirty="0" err="1">
                <a:latin typeface="+mj-lt"/>
              </a:rPr>
              <a:t>Ltd</a:t>
            </a:r>
            <a:r>
              <a:rPr lang="ru-RU" sz="2000" dirty="0">
                <a:latin typeface="+mj-lt"/>
              </a:rPr>
              <a:t>. использует встроенную камеру смартфона, фотографируя кончик пальца пользователя, и тем самым вычисляет сердечный ритм. </a:t>
            </a:r>
            <a:endParaRPr lang="en-US" sz="2000" dirty="0" smtClean="0">
              <a:latin typeface="+mj-lt"/>
            </a:endParaRPr>
          </a:p>
          <a:p>
            <a:endParaRPr lang="en-US" sz="2000" dirty="0">
              <a:latin typeface="+mj-lt"/>
            </a:endParaRPr>
          </a:p>
          <a:p>
            <a:r>
              <a:rPr lang="ru-RU" sz="2000" dirty="0" smtClean="0">
                <a:latin typeface="+mj-lt"/>
              </a:rPr>
              <a:t>Также </a:t>
            </a:r>
            <a:r>
              <a:rPr lang="ru-RU" sz="2000" dirty="0">
                <a:latin typeface="+mj-lt"/>
              </a:rPr>
              <a:t>есть возможность добавлять примечания и распечатывать измерения, чтобы показать врачу.</a:t>
            </a:r>
            <a:endParaRPr lang="en-US" sz="2000" dirty="0" smtClean="0">
              <a:latin typeface="+mj-lt"/>
            </a:endParaRPr>
          </a:p>
        </p:txBody>
      </p:sp>
      <p:pic>
        <p:nvPicPr>
          <p:cNvPr id="6146" name="Picture 2" descr="http://a1.mzstatic.com/us/r1000/102/Purple/v4/f9/56/3d/f9563d11-31ee-4088-ac6e-c3cda61503a8/mzl.mceplhxc.175x175-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274" y="220662"/>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Phone Screensho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66" y="13636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Phone Screensho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037" y="1363662"/>
            <a:ext cx="25717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Phone Screensho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3887" y="1363662"/>
            <a:ext cx="2571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7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err="1"/>
              <a:t>iBGStar</a:t>
            </a:r>
            <a:r>
              <a:rPr lang="ru-RU" dirty="0"/>
              <a:t> </a:t>
            </a:r>
            <a:r>
              <a:rPr lang="ru-RU" dirty="0" err="1"/>
              <a:t>diabetes</a:t>
            </a:r>
            <a:r>
              <a:rPr lang="ru-RU" dirty="0"/>
              <a:t> </a:t>
            </a:r>
            <a:r>
              <a:rPr lang="ru-RU" dirty="0" err="1"/>
              <a:t>manager</a:t>
            </a:r>
            <a:endParaRPr lang="en-US" dirty="0">
              <a:solidFill>
                <a:schemeClr val="bg1">
                  <a:lumMod val="50000"/>
                  <a:lumOff val="50000"/>
                </a:schemeClr>
              </a:solidFill>
            </a:endParaRPr>
          </a:p>
        </p:txBody>
      </p:sp>
      <p:sp>
        <p:nvSpPr>
          <p:cNvPr id="7" name="TextBox 6"/>
          <p:cNvSpPr txBox="1"/>
          <p:nvPr/>
        </p:nvSpPr>
        <p:spPr>
          <a:xfrm>
            <a:off x="8388349" y="2053172"/>
            <a:ext cx="3733800" cy="4401205"/>
          </a:xfrm>
          <a:prstGeom prst="rect">
            <a:avLst/>
          </a:prstGeom>
          <a:noFill/>
        </p:spPr>
        <p:txBody>
          <a:bodyPr wrap="square" rtlCol="0">
            <a:spAutoFit/>
          </a:bodyPr>
          <a:lstStyle/>
          <a:p>
            <a:r>
              <a:rPr lang="ru-RU" sz="2000" dirty="0" err="1" smtClean="0"/>
              <a:t>iBGStar</a:t>
            </a:r>
            <a:r>
              <a:rPr lang="ru-RU" sz="2000" dirty="0" smtClean="0"/>
              <a:t> </a:t>
            </a:r>
            <a:r>
              <a:rPr lang="ru-RU" sz="2000" dirty="0" err="1"/>
              <a:t>diabetes</a:t>
            </a:r>
            <a:r>
              <a:rPr lang="ru-RU" sz="2000" dirty="0"/>
              <a:t> </a:t>
            </a:r>
            <a:r>
              <a:rPr lang="ru-RU" sz="2000" dirty="0" err="1"/>
              <a:t>manager</a:t>
            </a:r>
            <a:r>
              <a:rPr lang="ru-RU" sz="2000" dirty="0"/>
              <a:t> от </a:t>
            </a:r>
            <a:r>
              <a:rPr lang="ru-RU" sz="2000" b="1" u="sng" dirty="0" err="1">
                <a:hlinkClick r:id="rId2"/>
              </a:rPr>
              <a:t>sanofi-aventis</a:t>
            </a:r>
            <a:r>
              <a:rPr lang="ru-RU" sz="2000" b="1" u="sng" dirty="0">
                <a:hlinkClick r:id="rId2"/>
              </a:rPr>
              <a:t> U.S. </a:t>
            </a:r>
            <a:r>
              <a:rPr lang="ru-RU" sz="2000" b="1" u="sng" dirty="0" smtClean="0">
                <a:hlinkClick r:id="rId2"/>
              </a:rPr>
              <a:t>LLC</a:t>
            </a:r>
            <a:r>
              <a:rPr lang="ru-RU" sz="2000" b="1" u="sng" dirty="0" smtClean="0"/>
              <a:t> </a:t>
            </a:r>
            <a:r>
              <a:rPr lang="ru-RU" sz="2000" dirty="0" smtClean="0"/>
              <a:t>позволяет </a:t>
            </a:r>
            <a:r>
              <a:rPr lang="ru-RU" sz="2000" dirty="0"/>
              <a:t>людям, больным сахарным диабетом, рассчитывать, исходя из показателя содержания глюкозы в крови, необходимую дозу инсулина. </a:t>
            </a:r>
            <a:endParaRPr lang="ru-RU" sz="2000" dirty="0" smtClean="0"/>
          </a:p>
          <a:p>
            <a:endParaRPr lang="ru-RU" sz="2000" dirty="0"/>
          </a:p>
          <a:p>
            <a:r>
              <a:rPr lang="ru-RU" sz="2000" dirty="0" smtClean="0"/>
              <a:t>Приложение </a:t>
            </a:r>
            <a:r>
              <a:rPr lang="ru-RU" sz="2000" dirty="0"/>
              <a:t>совместимо с </a:t>
            </a:r>
            <a:r>
              <a:rPr lang="ru-RU" sz="2000" b="1" u="sng" dirty="0" err="1" smtClean="0">
                <a:hlinkClick r:id="rId3"/>
              </a:rPr>
              <a:t>глюкометром</a:t>
            </a:r>
            <a:r>
              <a:rPr lang="ru-RU" sz="2000" b="1" u="sng" dirty="0" smtClean="0">
                <a:hlinkClick r:id="rId3"/>
              </a:rPr>
              <a:t> </a:t>
            </a:r>
            <a:r>
              <a:rPr lang="ru-RU" sz="2000" b="1" u="sng" dirty="0" err="1">
                <a:hlinkClick r:id="rId3"/>
              </a:rPr>
              <a:t>iBGStar</a:t>
            </a:r>
            <a:r>
              <a:rPr lang="ru-RU" sz="2000" b="1" u="sng" dirty="0">
                <a:hlinkClick r:id="rId3"/>
              </a:rPr>
              <a:t> </a:t>
            </a:r>
            <a:r>
              <a:rPr lang="ru-RU" sz="2000" b="1" u="sng" dirty="0" err="1">
                <a:hlinkClick r:id="rId3"/>
              </a:rPr>
              <a:t>Blood</a:t>
            </a:r>
            <a:r>
              <a:rPr lang="ru-RU" sz="2000" b="1" u="sng" dirty="0">
                <a:hlinkClick r:id="rId3"/>
              </a:rPr>
              <a:t> </a:t>
            </a:r>
            <a:r>
              <a:rPr lang="ru-RU" sz="2000" b="1" u="sng" dirty="0" err="1">
                <a:hlinkClick r:id="rId3"/>
              </a:rPr>
              <a:t>Glucose</a:t>
            </a:r>
            <a:r>
              <a:rPr lang="ru-RU" sz="2000" b="1" u="sng" dirty="0">
                <a:hlinkClick r:id="rId3"/>
              </a:rPr>
              <a:t> </a:t>
            </a:r>
            <a:r>
              <a:rPr lang="ru-RU" sz="2000" b="1" u="sng" dirty="0" err="1" smtClean="0">
                <a:hlinkClick r:id="rId3"/>
              </a:rPr>
              <a:t>Meter</a:t>
            </a:r>
            <a:r>
              <a:rPr lang="ru-RU" sz="2000" dirty="0" smtClean="0"/>
              <a:t>, </a:t>
            </a:r>
            <a:r>
              <a:rPr lang="ru-RU" sz="2000" dirty="0"/>
              <a:t>который можно подключать к смартфону.</a:t>
            </a:r>
            <a:endParaRPr lang="en-US" sz="2000" dirty="0" smtClean="0">
              <a:latin typeface="+mj-lt"/>
            </a:endParaRPr>
          </a:p>
        </p:txBody>
      </p:sp>
      <p:pic>
        <p:nvPicPr>
          <p:cNvPr id="7174" name="Picture 6" descr="http://www.bgstar.com/cp/medias/app/BGSTAR_COM_EN_iBGStar_app_zoom_synchr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70" y="1310298"/>
            <a:ext cx="2805985" cy="55340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bgstar.com/cp/medias/app/BGSTAR_COM_EN_iBGStar_app_zoom_trend_char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037" y="1302625"/>
            <a:ext cx="2851846" cy="546603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www.bgstar.com/cp/medias/app/BGSTAR_COM_EN_iBGStar_app_zoom_statistic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7342" y="1287462"/>
            <a:ext cx="2924157" cy="560463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Back to home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1237" y="371475"/>
            <a:ext cx="48577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1853</TotalTime>
  <Words>480</Words>
  <Application>Microsoft Office PowerPoint</Application>
  <PresentationFormat>Custom</PresentationFormat>
  <Paragraphs>77</Paragraphs>
  <Slides>14</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14</vt:i4>
      </vt:variant>
    </vt:vector>
  </HeadingPairs>
  <TitlesOfParts>
    <vt:vector size="26"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Мобильные технологии на службе у городских властей</vt:lpstr>
      <vt:lpstr>Open Government Data</vt:lpstr>
      <vt:lpstr>Что такое открытые данные?</vt:lpstr>
      <vt:lpstr>Кейсы медицина, здравоохранение и спорт городские сервисы  </vt:lpstr>
      <vt:lpstr>RunKeeper - GPS Track Running Walking Cycling</vt:lpstr>
      <vt:lpstr>Epocrates</vt:lpstr>
      <vt:lpstr>Unbound Medline</vt:lpstr>
      <vt:lpstr>Cardiograph</vt:lpstr>
      <vt:lpstr>iBGStar diabetes manager</vt:lpstr>
      <vt:lpstr>Нью Йорк</vt:lpstr>
      <vt:lpstr>Москва</vt:lpstr>
      <vt:lpstr>Астана</vt:lpstr>
      <vt:lpstr>Израиль</vt:lpstr>
      <vt:lpstr>Q&amp;A</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Krakovetskiy</cp:lastModifiedBy>
  <cp:revision>230</cp:revision>
  <dcterms:created xsi:type="dcterms:W3CDTF">2012-10-31T19:28:25Z</dcterms:created>
  <dcterms:modified xsi:type="dcterms:W3CDTF">2014-04-22T13:19:44Z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