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sldIdLst>
    <p:sldId id="266" r:id="rId3"/>
    <p:sldId id="310" r:id="rId4"/>
    <p:sldId id="311" r:id="rId5"/>
    <p:sldId id="312" r:id="rId6"/>
    <p:sldId id="313" r:id="rId7"/>
    <p:sldId id="314" r:id="rId8"/>
    <p:sldId id="315" r:id="rId9"/>
    <p:sldId id="307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2C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3" autoAdjust="0"/>
    <p:restoredTop sz="94660"/>
  </p:normalViewPr>
  <p:slideViewPr>
    <p:cSldViewPr snapToGrid="0">
      <p:cViewPr>
        <p:scale>
          <a:sx n="66" d="100"/>
          <a:sy n="66" d="100"/>
        </p:scale>
        <p:origin x="145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7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40802" cy="990777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40802" cy="481224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29513" cy="990777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29513" cy="4812242"/>
          </a:xfrm>
        </p:spPr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918224" cy="990777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918224" cy="4812242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5" y="699911"/>
            <a:ext cx="8963379" cy="990777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4" y="1825625"/>
            <a:ext cx="8963379" cy="4812242"/>
          </a:xfrm>
        </p:spPr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6" y="699911"/>
            <a:ext cx="8895646" cy="990777"/>
          </a:xfrm>
        </p:spPr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355" y="1825625"/>
            <a:ext cx="8895646" cy="4812242"/>
          </a:xfrm>
        </p:spPr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3093155"/>
            <a:ext cx="8827911" cy="189653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7" y="5092172"/>
            <a:ext cx="8827911" cy="9699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4" descr="http://devrain.com/Content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5" y="230188"/>
            <a:ext cx="1409698" cy="5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7030A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2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2D050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52CECB"/>
              </a:buCl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325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75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915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978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515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746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11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13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8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005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248930"/>
            <a:ext cx="9552517" cy="2313545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9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075935"/>
            <a:ext cx="9552517" cy="2486540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50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170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13005"/>
            <a:ext cx="9552517" cy="2449470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3464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2100649"/>
            <a:ext cx="9552517" cy="2461826"/>
          </a:xfrm>
        </p:spPr>
        <p:txBody>
          <a:bodyPr anchor="b"/>
          <a:lstStyle>
            <a:lvl1pPr>
              <a:defRPr sz="6000">
                <a:solidFill>
                  <a:srgbClr val="52CEC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932" y="4589463"/>
            <a:ext cx="95525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4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31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773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929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517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50" y="1594022"/>
            <a:ext cx="10194324" cy="654908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51" y="2360141"/>
            <a:ext cx="10194322" cy="40283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722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10515600" cy="1047221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88064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0B0F0"/>
              </a:buCl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1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9556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50230"/>
            <a:ext cx="5157787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50230"/>
            <a:ext cx="5183188" cy="405376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1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1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58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1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3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2" y="365125"/>
            <a:ext cx="100809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4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99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6489"/>
            <a:ext cx="3932237" cy="1416756"/>
          </a:xfrm>
        </p:spPr>
        <p:txBody>
          <a:bodyPr anchor="t"/>
          <a:lstStyle>
            <a:lvl1pPr>
              <a:defRPr sz="320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76490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6689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218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569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6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508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86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124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5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6756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4338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05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755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96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2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06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98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4939" y="2084172"/>
            <a:ext cx="8067824" cy="4482760"/>
          </a:xfrm>
        </p:spPr>
        <p:txBody>
          <a:bodyPr lIns="182880" tIns="146304" rIns="182880" bIns="146304">
            <a:noAutofit/>
          </a:bodyPr>
          <a:lstStyle>
            <a:lvl1pPr>
              <a:defRPr sz="3529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765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2084172"/>
            <a:ext cx="2689274" cy="4482760"/>
          </a:xfrm>
        </p:spPr>
        <p:txBody>
          <a:bodyPr lIns="182880" tIns="146304" rIns="182880" bIns="146304">
            <a:noAutofit/>
          </a:bodyPr>
          <a:lstStyle>
            <a:lvl1pPr algn="l" defTabSz="896157" rtl="0" eaLnBrk="1" latinLnBrk="0" hangingPunct="1">
              <a:spcBef>
                <a:spcPct val="0"/>
              </a:spcBef>
              <a:buNone/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4039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48077" indent="0" algn="l" defTabSz="896157" rtl="0" eaLnBrk="1" latinLnBrk="0" hangingPunct="1">
              <a:spcBef>
                <a:spcPct val="0"/>
              </a:spcBef>
              <a:buNone/>
              <a:defRPr lang="en-US" sz="1568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25016" indent="0" algn="l" defTabSz="896157" rtl="0" eaLnBrk="1" latinLnBrk="0" hangingPunct="1">
              <a:spcBef>
                <a:spcPct val="0"/>
              </a:spcBef>
              <a:buNone/>
              <a:defRPr lang="en-US" sz="1568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4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65665" y="2084173"/>
            <a:ext cx="9860673" cy="894996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6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5" cy="894996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5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2084172"/>
            <a:ext cx="2689274" cy="4481203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353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8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7620"/>
            <a:ext cx="2689274" cy="5377755"/>
          </a:xfrm>
        </p:spPr>
        <p:txBody>
          <a:bodyPr lIns="182880" tIns="146304" rIns="182880" bIns="146304"/>
          <a:lstStyle>
            <a:lvl1pPr>
              <a:defRPr lang="en-US" sz="2353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0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1194773"/>
            <a:ext cx="4482124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187620"/>
            <a:ext cx="4496468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313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705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9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187624"/>
            <a:ext cx="4482124" cy="446846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9310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4481204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5376199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67683" y="5960377"/>
            <a:ext cx="11655078" cy="6065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088" y="1122363"/>
            <a:ext cx="8827911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088" y="3602038"/>
            <a:ext cx="88279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12" r:id="rId2"/>
    <p:sldLayoutId id="2147483649" r:id="rId3"/>
    <p:sldLayoutId id="2147483706" r:id="rId4"/>
    <p:sldLayoutId id="2147483677" r:id="rId5"/>
    <p:sldLayoutId id="2147483678" r:id="rId6"/>
    <p:sldLayoutId id="2147483679" r:id="rId7"/>
    <p:sldLayoutId id="2147483680" r:id="rId8"/>
    <p:sldLayoutId id="2147483650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686" r:id="rId15"/>
    <p:sldLayoutId id="2147483692" r:id="rId16"/>
    <p:sldLayoutId id="2147483693" r:id="rId17"/>
    <p:sldLayoutId id="2147483694" r:id="rId18"/>
    <p:sldLayoutId id="2147483695" r:id="rId19"/>
    <p:sldLayoutId id="2147483691" r:id="rId20"/>
    <p:sldLayoutId id="2147483687" r:id="rId21"/>
    <p:sldLayoutId id="2147483688" r:id="rId22"/>
    <p:sldLayoutId id="2147483689" r:id="rId23"/>
    <p:sldLayoutId id="2147483690" r:id="rId24"/>
    <p:sldLayoutId id="2147483658" r:id="rId25"/>
    <p:sldLayoutId id="2147483666" r:id="rId26"/>
    <p:sldLayoutId id="2147483667" r:id="rId27"/>
    <p:sldLayoutId id="2147483668" r:id="rId28"/>
    <p:sldLayoutId id="2147483670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651" r:id="rId40"/>
    <p:sldLayoutId id="2147483701" r:id="rId41"/>
    <p:sldLayoutId id="2147483702" r:id="rId42"/>
    <p:sldLayoutId id="2147483703" r:id="rId43"/>
    <p:sldLayoutId id="2147483652" r:id="rId44"/>
    <p:sldLayoutId id="2147483653" r:id="rId45"/>
    <p:sldLayoutId id="2147483654" r:id="rId46"/>
    <p:sldLayoutId id="2147483662" r:id="rId47"/>
    <p:sldLayoutId id="2147483663" r:id="rId48"/>
    <p:sldLayoutId id="2147483704" r:id="rId49"/>
    <p:sldLayoutId id="2147483664" r:id="rId50"/>
    <p:sldLayoutId id="2147483665" r:id="rId51"/>
    <p:sldLayoutId id="2147483671" r:id="rId52"/>
    <p:sldLayoutId id="2147483655" r:id="rId53"/>
    <p:sldLayoutId id="2147483657" r:id="rId54"/>
    <p:sldLayoutId id="2147483676" r:id="rId55"/>
    <p:sldLayoutId id="2147483705" r:id="rId56"/>
    <p:sldLayoutId id="2147483672" r:id="rId57"/>
    <p:sldLayoutId id="2147483673" r:id="rId58"/>
    <p:sldLayoutId id="2147483674" r:id="rId59"/>
    <p:sldLayoutId id="2147483675" r:id="rId60"/>
    <p:sldLayoutId id="2147483718" r:id="rId61"/>
    <p:sldLayoutId id="2147483719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4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9239" y="292625"/>
            <a:ext cx="11653522" cy="894996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896157" rtl="0" eaLnBrk="1" latinLnBrk="0" hangingPunct="1">
        <a:spcBef>
          <a:spcPct val="0"/>
        </a:spcBef>
        <a:buNone/>
        <a:defRPr sz="470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3529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896157" rtl="0" eaLnBrk="1" latinLnBrk="0" hangingPunct="1">
        <a:spcBef>
          <a:spcPct val="20000"/>
        </a:spcBef>
        <a:buFont typeface="Arial" pitchFamily="34" charset="0"/>
        <a:buNone/>
        <a:defRPr sz="274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077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2353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25016" indent="-276938" algn="l" defTabSz="896157" rtl="0" eaLnBrk="1" latinLnBrk="0" hangingPunct="1">
        <a:spcBef>
          <a:spcPct val="20000"/>
        </a:spcBef>
        <a:buFont typeface="Arial" pitchFamily="34" charset="0"/>
        <a:buChar char="–"/>
        <a:defRPr sz="1961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12845" indent="-287828" algn="l" defTabSz="896157" rtl="0" eaLnBrk="1" latinLnBrk="0" hangingPunct="1">
        <a:spcBef>
          <a:spcPct val="20000"/>
        </a:spcBef>
        <a:buFont typeface="Arial" pitchFamily="34" charset="0"/>
        <a:buChar char="»"/>
        <a:defRPr sz="1765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464431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12509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60588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08665" indent="-224039" algn="l" defTabSz="89615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07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15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235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314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392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8471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6549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4627" algn="l" defTabSz="89615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223847" TargetMode="External"/><Relationship Id="rId2" Type="http://schemas.openxmlformats.org/officeDocument/2006/relationships/hyperlink" Target="http://habrahabr.ru/post/191280/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support.google.com/googleplay/android-developer/answer/2700656?hl=ru" TargetMode="External"/><Relationship Id="rId4" Type="http://schemas.openxmlformats.org/officeDocument/2006/relationships/hyperlink" Target="https://support.google.com/googleplay/android-developer/table/3539140?hl=ru&amp;ref_topic=34528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rain.com/" TargetMode="External"/><Relationship Id="rId2" Type="http://schemas.openxmlformats.org/officeDocument/2006/relationships/hyperlink" Target="mailto:alex.krakovetskiy@devrain.com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636151"/>
            <a:ext cx="11653525" cy="3612123"/>
          </a:xfrm>
        </p:spPr>
        <p:txBody>
          <a:bodyPr/>
          <a:lstStyle/>
          <a:p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Регистрация и вывод денег из магазинов мобильных приложений</a:t>
            </a:r>
            <a:br>
              <a:rPr lang="ru-RU" sz="5400" dirty="0" smtClean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2400" b="1" dirty="0" smtClean="0"/>
              <a:t>Александр </a:t>
            </a:r>
            <a:r>
              <a:rPr lang="ru-RU" sz="2400" b="1" dirty="0" err="1" smtClean="0"/>
              <a:t>Краковецкий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dirty="0" smtClean="0"/>
              <a:t>Руководитель</a:t>
            </a:r>
            <a:r>
              <a:rPr lang="en-US" sz="2400" dirty="0" smtClean="0"/>
              <a:t>, </a:t>
            </a:r>
            <a:r>
              <a:rPr lang="en-US" sz="2400" dirty="0" err="1"/>
              <a:t>DevRain</a:t>
            </a:r>
            <a:r>
              <a:rPr lang="en-US" sz="2400" dirty="0"/>
              <a:t> Solutions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msugvnua</a:t>
            </a:r>
            <a:r>
              <a:rPr lang="en-US" sz="2400" dirty="0"/>
              <a:t>, alex.krakovetskiy@devrain.com</a:t>
            </a:r>
            <a:br>
              <a:rPr lang="en-US" sz="2400" dirty="0"/>
            </a:br>
            <a:endParaRPr lang="en-US" sz="647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42" y="5710181"/>
            <a:ext cx="190526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11300"/>
            <a:ext cx="11049001" cy="46863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Лучше </a:t>
            </a:r>
            <a:r>
              <a:rPr lang="ru-RU" sz="2400" dirty="0"/>
              <a:t>всего уточнять в самом банке, так как список документов и их форма часто устанавливается отделом валютного контроля </a:t>
            </a:r>
            <a:r>
              <a:rPr lang="ru-RU" sz="2400" dirty="0" smtClean="0"/>
              <a:t>банка.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Сумма заходит </a:t>
            </a:r>
            <a:r>
              <a:rPr lang="ru-RU" sz="2400" dirty="0"/>
              <a:t>на валютный </a:t>
            </a:r>
            <a:r>
              <a:rPr lang="ru-RU" sz="2400" dirty="0" smtClean="0"/>
              <a:t>счет. </a:t>
            </a:r>
            <a:r>
              <a:rPr lang="ru-RU" sz="2400" dirty="0"/>
              <a:t>Нужно предоставить в банк договор и </a:t>
            </a:r>
            <a:r>
              <a:rPr lang="ru-RU" sz="2400" dirty="0" smtClean="0"/>
              <a:t>счет. </a:t>
            </a:r>
            <a:r>
              <a:rPr lang="ru-RU" sz="2400" dirty="0"/>
              <a:t>Нужно перевести на </a:t>
            </a:r>
            <a:r>
              <a:rPr lang="ru-RU" sz="2400" dirty="0" smtClean="0"/>
              <a:t>украинский (русский) и заверить перевод у нотариуса.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Распечатать и подписать акт, поставить "копия </a:t>
            </a:r>
            <a:r>
              <a:rPr lang="ru-RU" sz="2400" dirty="0"/>
              <a:t>верна". </a:t>
            </a:r>
            <a:r>
              <a:rPr lang="ru-RU" sz="2400" i="1" dirty="0"/>
              <a:t>Якобы</a:t>
            </a:r>
            <a:r>
              <a:rPr lang="ru-RU" sz="2400" dirty="0"/>
              <a:t> </a:t>
            </a:r>
            <a:r>
              <a:rPr lang="ru-RU" sz="2400" dirty="0" smtClean="0"/>
              <a:t>от </a:t>
            </a:r>
            <a:r>
              <a:rPr lang="en-US" sz="2400" dirty="0" smtClean="0"/>
              <a:t>Google/Apple/Microsoft</a:t>
            </a:r>
            <a:r>
              <a:rPr lang="ru-RU" sz="2400" dirty="0" smtClean="0"/>
              <a:t>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Работает для </a:t>
            </a:r>
            <a:r>
              <a:rPr lang="ru-RU" sz="2400" dirty="0" err="1" smtClean="0"/>
              <a:t>Google</a:t>
            </a:r>
            <a:r>
              <a:rPr lang="ru-RU" sz="2400" dirty="0" smtClean="0"/>
              <a:t> </a:t>
            </a:r>
            <a:r>
              <a:rPr lang="ru-RU" sz="2400" dirty="0" err="1"/>
              <a:t>Play</a:t>
            </a:r>
            <a:r>
              <a:rPr lang="ru-RU" sz="2400" dirty="0"/>
              <a:t>, </a:t>
            </a:r>
            <a:r>
              <a:rPr lang="ru-RU" sz="2400" dirty="0" err="1" smtClean="0"/>
              <a:t>AppStore</a:t>
            </a:r>
            <a:r>
              <a:rPr lang="ru-RU" sz="2400" dirty="0" smtClean="0"/>
              <a:t> </a:t>
            </a:r>
            <a:r>
              <a:rPr lang="ru-RU" sz="2400" dirty="0"/>
              <a:t>c суммами &gt; 10k USD.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37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Store</a:t>
            </a:r>
            <a:r>
              <a:rPr lang="ru-RU" dirty="0" smtClean="0"/>
              <a:t> </a:t>
            </a:r>
            <a:r>
              <a:rPr lang="en-US" dirty="0" smtClean="0"/>
              <a:t>/ Windows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636036"/>
            <a:ext cx="11136087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Украина входит в число стран, где можно продавать приложения.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Способы оплаты: банковский счет (</a:t>
            </a:r>
            <a:r>
              <a:rPr lang="en-US" sz="2400" dirty="0"/>
              <a:t>USD paid to bank</a:t>
            </a:r>
            <a:r>
              <a:rPr lang="ru-RU" sz="2400" dirty="0" smtClean="0"/>
              <a:t>), </a:t>
            </a:r>
            <a:r>
              <a:rPr lang="en-US" sz="2400" dirty="0" smtClean="0"/>
              <a:t>PayPal </a:t>
            </a:r>
            <a:r>
              <a:rPr lang="ru-RU" sz="2400" dirty="0" smtClean="0"/>
              <a:t>(не доступен в Украине), </a:t>
            </a:r>
            <a:r>
              <a:rPr lang="en-US" sz="2400" dirty="0" smtClean="0"/>
              <a:t>Windows 8 – </a:t>
            </a:r>
            <a:r>
              <a:rPr lang="ru-RU" sz="2400" dirty="0" smtClean="0"/>
              <a:t>только банковский счет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Банковский счет: </a:t>
            </a:r>
            <a:r>
              <a:rPr lang="en-US" sz="2400" dirty="0" smtClean="0"/>
              <a:t>account holder name</a:t>
            </a:r>
            <a:r>
              <a:rPr lang="ru-RU" sz="2400" dirty="0" smtClean="0"/>
              <a:t>, </a:t>
            </a:r>
            <a:r>
              <a:rPr lang="en-US" sz="2400" dirty="0" smtClean="0"/>
              <a:t>bank name, billing address (country – </a:t>
            </a:r>
            <a:r>
              <a:rPr lang="ru-RU" sz="2400" dirty="0" smtClean="0"/>
              <a:t>страна регистрации), </a:t>
            </a:r>
            <a:r>
              <a:rPr lang="en-US" sz="2400" dirty="0" smtClean="0"/>
              <a:t>phone number</a:t>
            </a:r>
            <a:r>
              <a:rPr lang="ru-RU" sz="2400" dirty="0"/>
              <a:t>.</a:t>
            </a:r>
            <a:endParaRPr lang="ru-RU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Персональный: </a:t>
            </a:r>
            <a:r>
              <a:rPr lang="en-US" sz="2400" dirty="0" smtClean="0"/>
              <a:t>$19, </a:t>
            </a:r>
            <a:r>
              <a:rPr lang="ru-RU" sz="2400" dirty="0" smtClean="0"/>
              <a:t>компания: </a:t>
            </a:r>
            <a:r>
              <a:rPr lang="en-US" sz="2400" dirty="0" smtClean="0"/>
              <a:t>$99</a:t>
            </a:r>
            <a:r>
              <a:rPr lang="ru-RU" sz="2400" dirty="0" smtClean="0"/>
              <a:t> (одноразово), </a:t>
            </a:r>
            <a:r>
              <a:rPr lang="en-US" sz="2400" dirty="0" err="1" smtClean="0"/>
              <a:t>DreamSpark</a:t>
            </a:r>
            <a:r>
              <a:rPr lang="en-US" sz="2400" dirty="0" smtClean="0"/>
              <a:t>/</a:t>
            </a:r>
            <a:r>
              <a:rPr lang="en-US" sz="2400" dirty="0" err="1" smtClean="0"/>
              <a:t>BizSpark</a:t>
            </a:r>
            <a:r>
              <a:rPr lang="en-US" sz="2400" dirty="0" smtClean="0"/>
              <a:t>/MSDN: </a:t>
            </a:r>
            <a:r>
              <a:rPr lang="ru-RU" sz="2400" dirty="0" smtClean="0"/>
              <a:t>бесплатно.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/>
              <a:t>Вывод: после накопления </a:t>
            </a:r>
            <a:r>
              <a:rPr lang="en-US" sz="2400" dirty="0" smtClean="0"/>
              <a:t>$200.</a:t>
            </a:r>
            <a:endParaRPr lang="ru-RU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 smtClean="0"/>
              <a:t>PubCenter</a:t>
            </a:r>
            <a:r>
              <a:rPr lang="en-US" sz="2400" dirty="0" smtClean="0"/>
              <a:t> </a:t>
            </a:r>
            <a:r>
              <a:rPr lang="ru-RU" sz="2400" dirty="0" smtClean="0"/>
              <a:t>не поддерживается в Украине, нужно настраивать </a:t>
            </a:r>
            <a:r>
              <a:rPr lang="ru-RU" sz="2400" smtClean="0"/>
              <a:t>отдельно.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189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Учетная запись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82775"/>
            <a:ext cx="107061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2200" dirty="0"/>
          </a:p>
        </p:txBody>
      </p:sp>
      <p:pic>
        <p:nvPicPr>
          <p:cNvPr id="1026" name="Picture 2" descr="ScreenShot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954212"/>
            <a:ext cx="82581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4" y="1323353"/>
            <a:ext cx="5613401" cy="53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5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и цена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82775"/>
            <a:ext cx="107061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2200" dirty="0"/>
          </a:p>
        </p:txBody>
      </p:sp>
      <p:pic>
        <p:nvPicPr>
          <p:cNvPr id="2050" name="Picture 2" descr="ScreenShot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7" y="1539081"/>
            <a:ext cx="6415847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3237370"/>
            <a:ext cx="6775450" cy="34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Покупка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82775"/>
            <a:ext cx="107061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2200" dirty="0"/>
          </a:p>
        </p:txBody>
      </p:sp>
      <p:pic>
        <p:nvPicPr>
          <p:cNvPr id="3074" name="Picture 2" descr="ScreenShot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19" y="-377372"/>
            <a:ext cx="7125584" cy="71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5" y="2440440"/>
            <a:ext cx="77533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93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денег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82775"/>
            <a:ext cx="107061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225486"/>
            <a:ext cx="6674757" cy="64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01775"/>
            <a:ext cx="1102042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получения выплаты в конце платежного периода на вашем счете должно быть не менее </a:t>
            </a:r>
            <a:r>
              <a:rPr lang="en-US" sz="2000" dirty="0"/>
              <a:t>$</a:t>
            </a:r>
            <a:r>
              <a:rPr lang="ru-RU" sz="2000" dirty="0" smtClean="0"/>
              <a:t>100. </a:t>
            </a:r>
            <a:r>
              <a:rPr lang="ru-RU" sz="2000" dirty="0"/>
              <a:t>Максимальная сумма не ограничена, если она не указана в вашем аккаунте</a:t>
            </a:r>
            <a:r>
              <a:rPr lang="ru-RU" sz="20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dirty="0" smtClean="0"/>
              <a:t>Банковский </a:t>
            </a:r>
            <a:r>
              <a:rPr lang="ru-RU" sz="2000" dirty="0"/>
              <a:t>перевод осуществляется в долларах США, однако банк может внести деньги на ваш счет в местной валюте. </a:t>
            </a:r>
            <a:r>
              <a:rPr lang="ru-RU" sz="2000" dirty="0" smtClean="0"/>
              <a:t>Рекомендуется открыть счет в долларах США.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Google </a:t>
            </a:r>
            <a:r>
              <a:rPr lang="en-US" sz="2000" dirty="0"/>
              <a:t>Play — </a:t>
            </a:r>
            <a:r>
              <a:rPr lang="uk-UA" sz="2000" dirty="0" err="1"/>
              <a:t>работаем</a:t>
            </a:r>
            <a:r>
              <a:rPr lang="uk-UA" sz="2000" dirty="0"/>
              <a:t> легально! </a:t>
            </a:r>
            <a:r>
              <a:rPr lang="en-US" sz="2000" dirty="0">
                <a:hlinkClick r:id="rId2"/>
              </a:rPr>
              <a:t>http://habrahabr.ru/post/191280/</a:t>
            </a:r>
            <a:r>
              <a:rPr lang="ru-RU" sz="2000" dirty="0"/>
              <a:t> 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Договор между разработчиком и </a:t>
            </a:r>
            <a:r>
              <a:rPr lang="ru-RU" sz="2000" dirty="0" err="1"/>
              <a:t>Google</a:t>
            </a:r>
            <a:r>
              <a:rPr lang="ru-RU" sz="2000" dirty="0"/>
              <a:t> </a:t>
            </a:r>
            <a:r>
              <a:rPr lang="ru-RU" sz="2000" dirty="0" err="1"/>
              <a:t>Play</a:t>
            </a:r>
            <a:r>
              <a:rPr lang="ru-RU" sz="2000" dirty="0"/>
              <a:t> на русском языке </a:t>
            </a:r>
            <a:r>
              <a:rPr lang="en-US" sz="2000" dirty="0">
                <a:hlinkClick r:id="rId3"/>
              </a:rPr>
              <a:t>http://habrahabr.ru/post/223847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Страны, в которых можно регистрировать аккаунты разработчика и продавца </a:t>
            </a:r>
            <a:r>
              <a:rPr lang="ru-RU" sz="2000" u="sng" dirty="0">
                <a:hlinkClick r:id="rId4"/>
              </a:rPr>
              <a:t>https://support.google.com/googleplay/android-developer/table/3539140?hl=ru&amp;ref_topic=3452890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Получение выплат через систему банковских переводов</a:t>
            </a:r>
            <a:br>
              <a:rPr lang="ru-RU" sz="2000" dirty="0"/>
            </a:br>
            <a:r>
              <a:rPr lang="ru-RU" sz="2000" u="sng" dirty="0">
                <a:hlinkClick r:id="rId5"/>
              </a:rPr>
              <a:t>https://</a:t>
            </a:r>
            <a:r>
              <a:rPr lang="ru-RU" sz="2000" u="sng" dirty="0" smtClean="0">
                <a:hlinkClick r:id="rId5"/>
              </a:rPr>
              <a:t>support.google.com/googleplay/android-developer/answer/2700656?hl=ru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30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Q&amp;A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02108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alex.krakovetskiy@devrain.com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 smtClean="0"/>
              <a:t>msugvnua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http://devrain.com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5-30405_Build_Template_16x9_LightBlue_Color_Background">
  <a:themeElements>
    <a:clrScheme name="Build - Light Blue">
      <a:dk1>
        <a:srgbClr val="000000"/>
      </a:dk1>
      <a:lt1>
        <a:srgbClr val="FFFFFF"/>
      </a:lt1>
      <a:dk2>
        <a:srgbClr val="00BCF2"/>
      </a:dk2>
      <a:lt2>
        <a:srgbClr val="FFFFFF"/>
      </a:lt2>
      <a:accent1>
        <a:srgbClr val="00188F"/>
      </a:accent1>
      <a:accent2>
        <a:srgbClr val="9B4F96"/>
      </a:accent2>
      <a:accent3>
        <a:srgbClr val="E34A28"/>
      </a:accent3>
      <a:accent4>
        <a:srgbClr val="00D8CC"/>
      </a:accent4>
      <a:accent5>
        <a:srgbClr val="7FBA00"/>
      </a:accent5>
      <a:accent6>
        <a:srgbClr val="FF8C00"/>
      </a:accent6>
      <a:hlink>
        <a:srgbClr val="00188F"/>
      </a:hlink>
      <a:folHlink>
        <a:srgbClr val="00188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285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Avenir LT Pro 45 Book</vt:lpstr>
      <vt:lpstr>Segoe UI</vt:lpstr>
      <vt:lpstr>Segoe UI Light</vt:lpstr>
      <vt:lpstr>Office Theme</vt:lpstr>
      <vt:lpstr>2_5-30405_Build_Template_16x9_LightBlue_Color_Background</vt:lpstr>
      <vt:lpstr> Регистрация и вывод денег из магазинов мобильных приложений  Александр Краковецкий Руководитель, DevRain Solutions @msugvnua, alex.krakovetskiy@devrain.com </vt:lpstr>
      <vt:lpstr>Общая схема</vt:lpstr>
      <vt:lpstr>Windows Phone Store / Windows Store</vt:lpstr>
      <vt:lpstr>Учетная запись</vt:lpstr>
      <vt:lpstr>Соглашение и цена</vt:lpstr>
      <vt:lpstr>Покупка</vt:lpstr>
      <vt:lpstr>Вывод денег</vt:lpstr>
      <vt:lpstr>Google Play</vt:lpstr>
      <vt:lpstr>    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Katerinyuk (Ancor Personnel)</dc:creator>
  <cp:lastModifiedBy>Oleksandr Krakovetskiy</cp:lastModifiedBy>
  <cp:revision>120</cp:revision>
  <dcterms:created xsi:type="dcterms:W3CDTF">2013-04-04T08:15:00Z</dcterms:created>
  <dcterms:modified xsi:type="dcterms:W3CDTF">2014-05-27T09:18:55Z</dcterms:modified>
</cp:coreProperties>
</file>