
<file path=[Content_Types].xml><?xml version="1.0" encoding="utf-8"?>
<Types xmlns="http://schemas.openxmlformats.org/package/2006/content-types">
  <Default Extension="xml" ContentType="application/xml"/>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9"/>
  </p:notesMasterIdLst>
  <p:sldIdLst>
    <p:sldId id="366" r:id="rId3"/>
    <p:sldId id="421" r:id="rId4"/>
    <p:sldId id="418" r:id="rId5"/>
    <p:sldId id="419" r:id="rId6"/>
    <p:sldId id="428" r:id="rId7"/>
    <p:sldId id="441" r:id="rId8"/>
    <p:sldId id="429" r:id="rId9"/>
    <p:sldId id="448" r:id="rId10"/>
    <p:sldId id="436" r:id="rId11"/>
    <p:sldId id="437" r:id="rId12"/>
    <p:sldId id="438" r:id="rId13"/>
    <p:sldId id="427" r:id="rId14"/>
    <p:sldId id="442" r:id="rId15"/>
    <p:sldId id="435" r:id="rId16"/>
    <p:sldId id="445" r:id="rId17"/>
    <p:sldId id="432" r:id="rId18"/>
    <p:sldId id="423" r:id="rId19"/>
    <p:sldId id="434" r:id="rId20"/>
    <p:sldId id="433" r:id="rId21"/>
    <p:sldId id="444" r:id="rId22"/>
    <p:sldId id="439" r:id="rId23"/>
    <p:sldId id="443" r:id="rId24"/>
    <p:sldId id="446" r:id="rId25"/>
    <p:sldId id="447" r:id="rId26"/>
    <p:sldId id="416" r:id="rId27"/>
    <p:sldId id="40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9CD7"/>
    <a:srgbClr val="235888"/>
    <a:srgbClr val="286498"/>
    <a:srgbClr val="000000"/>
    <a:srgbClr val="5095D1"/>
    <a:srgbClr val="4472C4"/>
    <a:srgbClr val="A6A6A6"/>
    <a:srgbClr val="7F7F7F"/>
    <a:srgbClr val="2AB7FF"/>
    <a:srgbClr val="8D87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9246" autoAdjust="0"/>
    <p:restoredTop sz="60573" autoAdjust="0"/>
  </p:normalViewPr>
  <p:slideViewPr>
    <p:cSldViewPr snapToGrid="0">
      <p:cViewPr varScale="1">
        <p:scale>
          <a:sx n="55" d="100"/>
          <a:sy n="55" d="100"/>
        </p:scale>
        <p:origin x="1016" y="184"/>
      </p:cViewPr>
      <p:guideLst/>
    </p:cSldViewPr>
  </p:slideViewPr>
  <p:outlineViewPr>
    <p:cViewPr>
      <p:scale>
        <a:sx n="33" d="100"/>
        <a:sy n="33" d="100"/>
      </p:scale>
      <p:origin x="0" y="-90"/>
    </p:cViewPr>
  </p:outlineViewPr>
  <p:notesTextViewPr>
    <p:cViewPr>
      <p:scale>
        <a:sx n="1" d="1"/>
        <a:sy n="1" d="1"/>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80199-E171-D64D-97FC-98DC54226E17}" type="doc">
      <dgm:prSet loTypeId="urn:microsoft.com/office/officeart/2005/8/layout/cycle2" loCatId="" qsTypeId="urn:microsoft.com/office/officeart/2005/8/quickstyle/simple4" qsCatId="simple" csTypeId="urn:microsoft.com/office/officeart/2005/8/colors/colorful1" csCatId="colorful" phldr="1"/>
      <dgm:spPr/>
      <dgm:t>
        <a:bodyPr/>
        <a:lstStyle/>
        <a:p>
          <a:endParaRPr lang="en-US"/>
        </a:p>
      </dgm:t>
    </dgm:pt>
    <dgm:pt modelId="{18D025D8-F1B4-E340-8017-A3F96EB49642}">
      <dgm:prSet phldrT="[Text]"/>
      <dgm:spPr>
        <a:solidFill>
          <a:schemeClr val="bg2"/>
        </a:solidFill>
      </dgm:spPr>
      <dgm:t>
        <a:bodyPr/>
        <a:lstStyle/>
        <a:p>
          <a:r>
            <a:rPr lang="en-US" dirty="0"/>
            <a:t> </a:t>
          </a:r>
        </a:p>
      </dgm:t>
    </dgm:pt>
    <dgm:pt modelId="{7FC59775-5D47-7040-B655-569FE15A8A3B}" type="parTrans" cxnId="{BA954C29-6641-1742-9C44-2DAE9AEF48B2}">
      <dgm:prSet/>
      <dgm:spPr/>
      <dgm:t>
        <a:bodyPr/>
        <a:lstStyle/>
        <a:p>
          <a:endParaRPr lang="en-US"/>
        </a:p>
      </dgm:t>
    </dgm:pt>
    <dgm:pt modelId="{FD11F52C-A2D5-734C-8456-3C254DFAA87F}" type="sibTrans" cxnId="{BA954C29-6641-1742-9C44-2DAE9AEF48B2}">
      <dgm:prSet/>
      <dgm:spPr>
        <a:solidFill>
          <a:schemeClr val="bg2"/>
        </a:solidFill>
      </dgm:spPr>
      <dgm:t>
        <a:bodyPr/>
        <a:lstStyle/>
        <a:p>
          <a:endParaRPr lang="en-US"/>
        </a:p>
      </dgm:t>
    </dgm:pt>
    <dgm:pt modelId="{AB23B465-8C21-E846-8FCC-5DFBD178334D}">
      <dgm:prSet phldrT="[Text]"/>
      <dgm:spPr>
        <a:solidFill>
          <a:schemeClr val="bg2"/>
        </a:solidFill>
      </dgm:spPr>
      <dgm:t>
        <a:bodyPr/>
        <a:lstStyle/>
        <a:p>
          <a:r>
            <a:rPr lang="en-US" dirty="0"/>
            <a:t> </a:t>
          </a:r>
        </a:p>
      </dgm:t>
    </dgm:pt>
    <dgm:pt modelId="{502CBB04-7B0E-7244-9F0F-FE8FDADA0496}" type="parTrans" cxnId="{42F82BBE-3C51-AE40-9201-2E6A93659275}">
      <dgm:prSet/>
      <dgm:spPr/>
      <dgm:t>
        <a:bodyPr/>
        <a:lstStyle/>
        <a:p>
          <a:endParaRPr lang="en-US"/>
        </a:p>
      </dgm:t>
    </dgm:pt>
    <dgm:pt modelId="{E44BEFA8-C88F-7544-AD6C-857B185E495A}" type="sibTrans" cxnId="{42F82BBE-3C51-AE40-9201-2E6A93659275}">
      <dgm:prSet/>
      <dgm:spPr>
        <a:solidFill>
          <a:schemeClr val="bg2"/>
        </a:solidFill>
      </dgm:spPr>
      <dgm:t>
        <a:bodyPr/>
        <a:lstStyle/>
        <a:p>
          <a:endParaRPr lang="en-US"/>
        </a:p>
      </dgm:t>
    </dgm:pt>
    <dgm:pt modelId="{39872F0B-D76E-AF42-A4CB-32169B00C6BB}" type="pres">
      <dgm:prSet presAssocID="{1BA80199-E171-D64D-97FC-98DC54226E17}" presName="cycle" presStyleCnt="0">
        <dgm:presLayoutVars>
          <dgm:dir/>
          <dgm:resizeHandles val="exact"/>
        </dgm:presLayoutVars>
      </dgm:prSet>
      <dgm:spPr/>
      <dgm:t>
        <a:bodyPr/>
        <a:lstStyle/>
        <a:p>
          <a:endParaRPr lang="en-US"/>
        </a:p>
      </dgm:t>
    </dgm:pt>
    <dgm:pt modelId="{F4E532E6-66D6-C542-B8C3-136424B07555}" type="pres">
      <dgm:prSet presAssocID="{18D025D8-F1B4-E340-8017-A3F96EB49642}" presName="node" presStyleLbl="node1" presStyleIdx="0" presStyleCnt="2">
        <dgm:presLayoutVars>
          <dgm:bulletEnabled val="1"/>
        </dgm:presLayoutVars>
      </dgm:prSet>
      <dgm:spPr/>
      <dgm:t>
        <a:bodyPr/>
        <a:lstStyle/>
        <a:p>
          <a:endParaRPr lang="en-US"/>
        </a:p>
      </dgm:t>
    </dgm:pt>
    <dgm:pt modelId="{4CCCA322-8FF1-034E-BCA3-496EEEFA1B28}" type="pres">
      <dgm:prSet presAssocID="{FD11F52C-A2D5-734C-8456-3C254DFAA87F}" presName="sibTrans" presStyleLbl="sibTrans2D1" presStyleIdx="0" presStyleCnt="2"/>
      <dgm:spPr/>
      <dgm:t>
        <a:bodyPr/>
        <a:lstStyle/>
        <a:p>
          <a:endParaRPr lang="en-US"/>
        </a:p>
      </dgm:t>
    </dgm:pt>
    <dgm:pt modelId="{7CBDF54A-8860-7740-AB04-556D1D7774A6}" type="pres">
      <dgm:prSet presAssocID="{FD11F52C-A2D5-734C-8456-3C254DFAA87F}" presName="connectorText" presStyleLbl="sibTrans2D1" presStyleIdx="0" presStyleCnt="2"/>
      <dgm:spPr/>
      <dgm:t>
        <a:bodyPr/>
        <a:lstStyle/>
        <a:p>
          <a:endParaRPr lang="en-US"/>
        </a:p>
      </dgm:t>
    </dgm:pt>
    <dgm:pt modelId="{3F34A553-5877-D14B-B6C4-8484F152709B}" type="pres">
      <dgm:prSet presAssocID="{AB23B465-8C21-E846-8FCC-5DFBD178334D}" presName="node" presStyleLbl="node1" presStyleIdx="1" presStyleCnt="2">
        <dgm:presLayoutVars>
          <dgm:bulletEnabled val="1"/>
        </dgm:presLayoutVars>
      </dgm:prSet>
      <dgm:spPr/>
      <dgm:t>
        <a:bodyPr/>
        <a:lstStyle/>
        <a:p>
          <a:endParaRPr lang="en-US"/>
        </a:p>
      </dgm:t>
    </dgm:pt>
    <dgm:pt modelId="{E747E740-F8F7-6B41-8142-09025A60FA83}" type="pres">
      <dgm:prSet presAssocID="{E44BEFA8-C88F-7544-AD6C-857B185E495A}" presName="sibTrans" presStyleLbl="sibTrans2D1" presStyleIdx="1" presStyleCnt="2"/>
      <dgm:spPr/>
      <dgm:t>
        <a:bodyPr/>
        <a:lstStyle/>
        <a:p>
          <a:endParaRPr lang="en-US"/>
        </a:p>
      </dgm:t>
    </dgm:pt>
    <dgm:pt modelId="{242A9705-8B08-184E-AE75-417ABD03C1B0}" type="pres">
      <dgm:prSet presAssocID="{E44BEFA8-C88F-7544-AD6C-857B185E495A}" presName="connectorText" presStyleLbl="sibTrans2D1" presStyleIdx="1" presStyleCnt="2"/>
      <dgm:spPr/>
      <dgm:t>
        <a:bodyPr/>
        <a:lstStyle/>
        <a:p>
          <a:endParaRPr lang="en-US"/>
        </a:p>
      </dgm:t>
    </dgm:pt>
  </dgm:ptLst>
  <dgm:cxnLst>
    <dgm:cxn modelId="{38C73913-7973-6942-995E-8506E32434A7}" type="presOf" srcId="{FD11F52C-A2D5-734C-8456-3C254DFAA87F}" destId="{7CBDF54A-8860-7740-AB04-556D1D7774A6}" srcOrd="1" destOrd="0" presId="urn:microsoft.com/office/officeart/2005/8/layout/cycle2"/>
    <dgm:cxn modelId="{BA954C29-6641-1742-9C44-2DAE9AEF48B2}" srcId="{1BA80199-E171-D64D-97FC-98DC54226E17}" destId="{18D025D8-F1B4-E340-8017-A3F96EB49642}" srcOrd="0" destOrd="0" parTransId="{7FC59775-5D47-7040-B655-569FE15A8A3B}" sibTransId="{FD11F52C-A2D5-734C-8456-3C254DFAA87F}"/>
    <dgm:cxn modelId="{F836C2E7-C4B2-394C-AFC4-AE13B5D59612}" type="presOf" srcId="{E44BEFA8-C88F-7544-AD6C-857B185E495A}" destId="{E747E740-F8F7-6B41-8142-09025A60FA83}" srcOrd="0" destOrd="0" presId="urn:microsoft.com/office/officeart/2005/8/layout/cycle2"/>
    <dgm:cxn modelId="{664CF929-1DA3-6B43-9EE0-B3D11677E3FB}" type="presOf" srcId="{E44BEFA8-C88F-7544-AD6C-857B185E495A}" destId="{242A9705-8B08-184E-AE75-417ABD03C1B0}" srcOrd="1" destOrd="0" presId="urn:microsoft.com/office/officeart/2005/8/layout/cycle2"/>
    <dgm:cxn modelId="{CDEDBE63-FDA3-7C4D-A700-188D3ACB219A}" type="presOf" srcId="{18D025D8-F1B4-E340-8017-A3F96EB49642}" destId="{F4E532E6-66D6-C542-B8C3-136424B07555}" srcOrd="0" destOrd="0" presId="urn:microsoft.com/office/officeart/2005/8/layout/cycle2"/>
    <dgm:cxn modelId="{56694D70-7571-5344-B6D2-2C41173CB5D6}" type="presOf" srcId="{AB23B465-8C21-E846-8FCC-5DFBD178334D}" destId="{3F34A553-5877-D14B-B6C4-8484F152709B}" srcOrd="0" destOrd="0" presId="urn:microsoft.com/office/officeart/2005/8/layout/cycle2"/>
    <dgm:cxn modelId="{42F82BBE-3C51-AE40-9201-2E6A93659275}" srcId="{1BA80199-E171-D64D-97FC-98DC54226E17}" destId="{AB23B465-8C21-E846-8FCC-5DFBD178334D}" srcOrd="1" destOrd="0" parTransId="{502CBB04-7B0E-7244-9F0F-FE8FDADA0496}" sibTransId="{E44BEFA8-C88F-7544-AD6C-857B185E495A}"/>
    <dgm:cxn modelId="{024F6756-4393-D244-B277-34A4322CCC24}" type="presOf" srcId="{FD11F52C-A2D5-734C-8456-3C254DFAA87F}" destId="{4CCCA322-8FF1-034E-BCA3-496EEEFA1B28}" srcOrd="0" destOrd="0" presId="urn:microsoft.com/office/officeart/2005/8/layout/cycle2"/>
    <dgm:cxn modelId="{47932F42-1A5A-ED49-8FC8-B42396DFEC3B}" type="presOf" srcId="{1BA80199-E171-D64D-97FC-98DC54226E17}" destId="{39872F0B-D76E-AF42-A4CB-32169B00C6BB}" srcOrd="0" destOrd="0" presId="urn:microsoft.com/office/officeart/2005/8/layout/cycle2"/>
    <dgm:cxn modelId="{EE42FC3C-2986-A442-B913-FF7D4EDBD0DC}" type="presParOf" srcId="{39872F0B-D76E-AF42-A4CB-32169B00C6BB}" destId="{F4E532E6-66D6-C542-B8C3-136424B07555}" srcOrd="0" destOrd="0" presId="urn:microsoft.com/office/officeart/2005/8/layout/cycle2"/>
    <dgm:cxn modelId="{AF44AA87-7044-B84A-8AF3-B8E27E50F020}" type="presParOf" srcId="{39872F0B-D76E-AF42-A4CB-32169B00C6BB}" destId="{4CCCA322-8FF1-034E-BCA3-496EEEFA1B28}" srcOrd="1" destOrd="0" presId="urn:microsoft.com/office/officeart/2005/8/layout/cycle2"/>
    <dgm:cxn modelId="{08C3F0B8-7DD0-A642-9BF8-659A0C7E5DDB}" type="presParOf" srcId="{4CCCA322-8FF1-034E-BCA3-496EEEFA1B28}" destId="{7CBDF54A-8860-7740-AB04-556D1D7774A6}" srcOrd="0" destOrd="0" presId="urn:microsoft.com/office/officeart/2005/8/layout/cycle2"/>
    <dgm:cxn modelId="{9624C76D-963D-8A44-9E52-5CC9278C8912}" type="presParOf" srcId="{39872F0B-D76E-AF42-A4CB-32169B00C6BB}" destId="{3F34A553-5877-D14B-B6C4-8484F152709B}" srcOrd="2" destOrd="0" presId="urn:microsoft.com/office/officeart/2005/8/layout/cycle2"/>
    <dgm:cxn modelId="{6D357FC7-5E72-5640-B61E-20F5DE50BBFA}" type="presParOf" srcId="{39872F0B-D76E-AF42-A4CB-32169B00C6BB}" destId="{E747E740-F8F7-6B41-8142-09025A60FA83}" srcOrd="3" destOrd="0" presId="urn:microsoft.com/office/officeart/2005/8/layout/cycle2"/>
    <dgm:cxn modelId="{A95B2FB9-D5EE-9548-B895-F52FA6B833BE}" type="presParOf" srcId="{E747E740-F8F7-6B41-8142-09025A60FA83}" destId="{242A9705-8B08-184E-AE75-417ABD03C1B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E532E6-66D6-C542-B8C3-136424B07555}">
      <dsp:nvSpPr>
        <dsp:cNvPr id="0" name=""/>
        <dsp:cNvSpPr/>
      </dsp:nvSpPr>
      <dsp:spPr>
        <a:xfrm>
          <a:off x="468" y="504400"/>
          <a:ext cx="882360" cy="882360"/>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a:t> </a:t>
          </a:r>
        </a:p>
      </dsp:txBody>
      <dsp:txXfrm>
        <a:off x="129687" y="633619"/>
        <a:ext cx="623922" cy="623922"/>
      </dsp:txXfrm>
    </dsp:sp>
    <dsp:sp modelId="{4CCCA322-8FF1-034E-BCA3-496EEEFA1B28}">
      <dsp:nvSpPr>
        <dsp:cNvPr id="0" name=""/>
        <dsp:cNvSpPr/>
      </dsp:nvSpPr>
      <dsp:spPr>
        <a:xfrm>
          <a:off x="814035" y="379702"/>
          <a:ext cx="549938" cy="297796"/>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814035" y="439261"/>
        <a:ext cx="460599" cy="178678"/>
      </dsp:txXfrm>
    </dsp:sp>
    <dsp:sp modelId="{3F34A553-5877-D14B-B6C4-8484F152709B}">
      <dsp:nvSpPr>
        <dsp:cNvPr id="0" name=""/>
        <dsp:cNvSpPr/>
      </dsp:nvSpPr>
      <dsp:spPr>
        <a:xfrm>
          <a:off x="1326308" y="504400"/>
          <a:ext cx="882360" cy="882360"/>
        </a:xfrm>
        <a:prstGeom prst="ellipse">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en-US" sz="3700" kern="1200" dirty="0"/>
            <a:t> </a:t>
          </a:r>
        </a:p>
      </dsp:txBody>
      <dsp:txXfrm>
        <a:off x="1455527" y="633619"/>
        <a:ext cx="623922" cy="623922"/>
      </dsp:txXfrm>
    </dsp:sp>
    <dsp:sp modelId="{E747E740-F8F7-6B41-8142-09025A60FA83}">
      <dsp:nvSpPr>
        <dsp:cNvPr id="0" name=""/>
        <dsp:cNvSpPr/>
      </dsp:nvSpPr>
      <dsp:spPr>
        <a:xfrm rot="10800000">
          <a:off x="845164" y="1213662"/>
          <a:ext cx="549938" cy="297796"/>
        </a:xfrm>
        <a:prstGeom prst="rightArrow">
          <a:avLst>
            <a:gd name="adj1" fmla="val 60000"/>
            <a:gd name="adj2" fmla="val 50000"/>
          </a:avLst>
        </a:prstGeom>
        <a:solidFill>
          <a:schemeClr val="bg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rot="10800000">
        <a:off x="934503" y="1273221"/>
        <a:ext cx="460599" cy="17867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B60EF2-7028-489F-85D8-FE86CD7CF2A0}" type="datetimeFigureOut">
              <a:rPr lang="en-US" smtClean="0"/>
              <a:t>7/28/17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83FAC-A721-45A3-BBDE-EAF2B09B7CD9}" type="slidenum">
              <a:rPr lang="en-US" smtClean="0"/>
              <a:t>‹#›</a:t>
            </a:fld>
            <a:endParaRPr lang="en-US"/>
          </a:p>
        </p:txBody>
      </p:sp>
    </p:spTree>
    <p:extLst>
      <p:ext uri="{BB962C8B-B14F-4D97-AF65-F5344CB8AC3E}">
        <p14:creationId xmlns:p14="http://schemas.microsoft.com/office/powerpoint/2010/main" val="136242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Tech Summit FY17</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7/28/17 6:36 PM</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0197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7/28/17 6:36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42490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12</a:t>
            </a:fld>
            <a:endParaRPr lang="en-US"/>
          </a:p>
        </p:txBody>
      </p:sp>
    </p:spTree>
    <p:extLst>
      <p:ext uri="{BB962C8B-B14F-4D97-AF65-F5344CB8AC3E}">
        <p14:creationId xmlns:p14="http://schemas.microsoft.com/office/powerpoint/2010/main" val="572461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71CF3A-DDE4-43F9-A8C7-DC64973E22F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871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7/28/17 6:36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32520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15</a:t>
            </a:fld>
            <a:endParaRPr lang="en-US"/>
          </a:p>
        </p:txBody>
      </p:sp>
    </p:spTree>
    <p:extLst>
      <p:ext uri="{BB962C8B-B14F-4D97-AF65-F5344CB8AC3E}">
        <p14:creationId xmlns:p14="http://schemas.microsoft.com/office/powerpoint/2010/main" val="1492490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16</a:t>
            </a:fld>
            <a:endParaRPr lang="en-US"/>
          </a:p>
        </p:txBody>
      </p:sp>
    </p:spTree>
    <p:extLst>
      <p:ext uri="{BB962C8B-B14F-4D97-AF65-F5344CB8AC3E}">
        <p14:creationId xmlns:p14="http://schemas.microsoft.com/office/powerpoint/2010/main" val="304666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398463"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9E72A3-73C3-4EC0-976B-555052BC0BC2}"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7/28/17 6:36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044763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Segoe UI" pitchFamily="34" charset="0"/>
                <a:ea typeface="+mn-ea"/>
                <a:cs typeface="+mn-cs"/>
              </a:rPr>
              <a:t>Microsoft Build 2017</a:t>
            </a: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7/28/17 6:36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24824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22</a:t>
            </a:fld>
            <a:endParaRPr lang="en-US"/>
          </a:p>
        </p:txBody>
      </p:sp>
    </p:spTree>
    <p:extLst>
      <p:ext uri="{BB962C8B-B14F-4D97-AF65-F5344CB8AC3E}">
        <p14:creationId xmlns:p14="http://schemas.microsoft.com/office/powerpoint/2010/main" val="486755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23</a:t>
            </a:fld>
            <a:endParaRPr lang="en-US"/>
          </a:p>
        </p:txBody>
      </p:sp>
    </p:spTree>
    <p:extLst>
      <p:ext uri="{BB962C8B-B14F-4D97-AF65-F5344CB8AC3E}">
        <p14:creationId xmlns:p14="http://schemas.microsoft.com/office/powerpoint/2010/main" val="9837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FEEA96-F56A-0040-BA57-1825E48F1283}" type="slidenum">
              <a:rPr lang="en-US" smtClean="0"/>
              <a:t>3</a:t>
            </a:fld>
            <a:endParaRPr lang="en-US"/>
          </a:p>
        </p:txBody>
      </p:sp>
    </p:spTree>
    <p:extLst>
      <p:ext uri="{BB962C8B-B14F-4D97-AF65-F5344CB8AC3E}">
        <p14:creationId xmlns:p14="http://schemas.microsoft.com/office/powerpoint/2010/main" val="476550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01283FAC-A721-45A3-BBDE-EAF2B09B7CD9}" type="slidenum">
              <a:rPr lang="en-US" smtClean="0"/>
              <a:t>24</a:t>
            </a:fld>
            <a:endParaRPr lang="en-US"/>
          </a:p>
        </p:txBody>
      </p:sp>
    </p:spTree>
    <p:extLst>
      <p:ext uri="{BB962C8B-B14F-4D97-AF65-F5344CB8AC3E}">
        <p14:creationId xmlns:p14="http://schemas.microsoft.com/office/powerpoint/2010/main" val="1964682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01283FAC-A721-45A3-BBDE-EAF2B09B7CD9}" type="slidenum">
              <a:rPr lang="en-US" smtClean="0"/>
              <a:t>25</a:t>
            </a:fld>
            <a:endParaRPr lang="en-US"/>
          </a:p>
        </p:txBody>
      </p:sp>
    </p:spTree>
    <p:extLst>
      <p:ext uri="{BB962C8B-B14F-4D97-AF65-F5344CB8AC3E}">
        <p14:creationId xmlns:p14="http://schemas.microsoft.com/office/powerpoint/2010/main" val="399580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FEEA96-F56A-0040-BA57-1825E48F1283}" type="slidenum">
              <a:rPr lang="en-US" smtClean="0"/>
              <a:t>4</a:t>
            </a:fld>
            <a:endParaRPr lang="en-US"/>
          </a:p>
        </p:txBody>
      </p:sp>
    </p:spTree>
    <p:extLst>
      <p:ext uri="{BB962C8B-B14F-4D97-AF65-F5344CB8AC3E}">
        <p14:creationId xmlns:p14="http://schemas.microsoft.com/office/powerpoint/2010/main" val="1219544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5</a:t>
            </a:fld>
            <a:endParaRPr lang="en-US"/>
          </a:p>
        </p:txBody>
      </p:sp>
    </p:spTree>
    <p:extLst>
      <p:ext uri="{BB962C8B-B14F-4D97-AF65-F5344CB8AC3E}">
        <p14:creationId xmlns:p14="http://schemas.microsoft.com/office/powerpoint/2010/main" val="506639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t>Microsoft Tech Summit FY17</a:t>
            </a: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7/28/17 6:36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49993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7</a:t>
            </a:fld>
            <a:endParaRPr lang="en-US"/>
          </a:p>
        </p:txBody>
      </p:sp>
    </p:spTree>
    <p:extLst>
      <p:ext uri="{BB962C8B-B14F-4D97-AF65-F5344CB8AC3E}">
        <p14:creationId xmlns:p14="http://schemas.microsoft.com/office/powerpoint/2010/main" val="167895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283FAC-A721-45A3-BBDE-EAF2B09B7CD9}" type="slidenum">
              <a:rPr lang="en-US" smtClean="0"/>
              <a:t>8</a:t>
            </a:fld>
            <a:endParaRPr lang="en-US"/>
          </a:p>
        </p:txBody>
      </p:sp>
    </p:spTree>
    <p:extLst>
      <p:ext uri="{BB962C8B-B14F-4D97-AF65-F5344CB8AC3E}">
        <p14:creationId xmlns:p14="http://schemas.microsoft.com/office/powerpoint/2010/main" val="1877354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7/28/17 6:36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77155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7/28/17 6:36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3577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jpg"/><Relationship Id="rId4" Type="http://schemas.openxmlformats.org/officeDocument/2006/relationships/image" Target="../media/image8.png"/><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59C166-16D3-4A25-A2F8-C51E0E346B22}" type="datetimeFigureOut">
              <a:rPr lang="en-US" smtClean="0"/>
              <a:t>7/28/17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09520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59C166-16D3-4A25-A2F8-C51E0E346B22}" type="datetimeFigureOut">
              <a:rPr lang="en-US" smtClean="0"/>
              <a:t>7/28/17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4199743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6641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59C166-16D3-4A25-A2F8-C51E0E346B22}" type="datetimeFigureOut">
              <a:rPr lang="en-US" smtClean="0"/>
              <a:t>7/28/17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691077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694331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74903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Dark Band sing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87867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388795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and Content 1st level color text">
    <p:bg>
      <p:bgPr>
        <a:solidFill>
          <a:srgbClr val="F8F8F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6"/>
            <a:ext cx="11653523" cy="1999715"/>
          </a:xfrm>
        </p:spPr>
        <p:txBody>
          <a:bodyPr>
            <a:spAutoFit/>
          </a:bodyPr>
          <a:lstStyle>
            <a:lvl1pPr>
              <a:defRPr sz="392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94285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mp; 2-color Non-bulleted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562644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Announcing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75628" y="2240363"/>
            <a:ext cx="6947134" cy="995838"/>
          </a:xfrm>
          <a:noFill/>
        </p:spPr>
        <p:txBody>
          <a:bodyPr wrap="square" tIns="91440" bIns="91440" anchor="b" anchorCtr="0">
            <a:spAutoFit/>
          </a:bodyPr>
          <a:lstStyle>
            <a:lvl1pPr>
              <a:defRPr sz="5881" spc="-98" baseline="0">
                <a:gradFill>
                  <a:gsLst>
                    <a:gs pos="0">
                      <a:schemeClr val="tx1"/>
                    </a:gs>
                    <a:gs pos="100000">
                      <a:schemeClr val="tx1"/>
                    </a:gs>
                  </a:gsLst>
                  <a:lin ang="5400000" scaled="0"/>
                </a:gradFill>
              </a:defRPr>
            </a:lvl1pPr>
          </a:lstStyle>
          <a:p>
            <a:r>
              <a:rPr lang="en-US" dirty="0"/>
              <a:t>Announcing title</a:t>
            </a:r>
          </a:p>
        </p:txBody>
      </p:sp>
      <p:sp>
        <p:nvSpPr>
          <p:cNvPr id="5" name="Text Placeholder 4"/>
          <p:cNvSpPr>
            <a:spLocks noGrp="1"/>
          </p:cNvSpPr>
          <p:nvPr>
            <p:ph type="body" sz="quarter" idx="12" hasCustomPrompt="1"/>
          </p:nvPr>
        </p:nvSpPr>
        <p:spPr>
          <a:xfrm>
            <a:off x="4995859" y="3694460"/>
            <a:ext cx="6948232" cy="669927"/>
          </a:xfrm>
          <a:noFill/>
        </p:spPr>
        <p:txBody>
          <a:bodyPr wrap="square" lIns="182880" tIns="146304" rIns="182880" bIns="146304">
            <a:spAutoFit/>
          </a:bodyPr>
          <a:lstStyle>
            <a:lvl1pPr marL="0" indent="0">
              <a:spcBef>
                <a:spcPts val="0"/>
              </a:spcBef>
              <a:buNone/>
              <a:defRPr sz="2745" spc="0" baseline="0">
                <a:gradFill>
                  <a:gsLst>
                    <a:gs pos="0">
                      <a:schemeClr val="tx1"/>
                    </a:gs>
                    <a:gs pos="100000">
                      <a:schemeClr val="tx1"/>
                    </a:gs>
                  </a:gsLst>
                  <a:lin ang="5400000" scaled="0"/>
                </a:gradFill>
                <a:latin typeface="Segoe UI Semilight" panose="020B0402040204020203" pitchFamily="34" charset="0"/>
                <a:cs typeface="Segoe UI Semilight" panose="020B0402040204020203" pitchFamily="34" charset="0"/>
              </a:defRPr>
            </a:lvl1pPr>
          </a:lstStyle>
          <a:p>
            <a:pPr lvl="0"/>
            <a:r>
              <a:rPr lang="en-US" dirty="0"/>
              <a:t>Content placeholder</a:t>
            </a:r>
          </a:p>
        </p:txBody>
      </p:sp>
    </p:spTree>
    <p:extLst>
      <p:ext uri="{BB962C8B-B14F-4D97-AF65-F5344CB8AC3E}">
        <p14:creationId xmlns:p14="http://schemas.microsoft.com/office/powerpoint/2010/main" val="230254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42" presetClass="path" presetSubtype="0" decel="100000" fill="hold" grpId="1" nodeType="withEffect">
                                  <p:stCondLst>
                                    <p:cond delay="500"/>
                                  </p:stCondLst>
                                  <p:childTnLst>
                                    <p:animMotion origin="layout" path="M -0.03944 -0.00046 L -4.28389E-6 2.19246E-6 " pathEditMode="relative" rAng="0" ptsTypes="AA">
                                      <p:cBhvr>
                                        <p:cTn id="12" dur="600" fill="hold"/>
                                        <p:tgtEl>
                                          <p:spTgt spid="5"/>
                                        </p:tgtEl>
                                        <p:attrNameLst>
                                          <p:attrName>ppt_x</p:attrName>
                                          <p:attrName>ppt_y</p:attrName>
                                        </p:attrNameLst>
                                      </p:cBhvr>
                                      <p:rCtr x="19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tmplLst>
          <p:tmpl>
            <p:tnLst>
              <p:par>
                <p:cTn presetID="10" presetClass="entr" presetSubtype="0" fill="hold" nodeType="withEffect">
                  <p:stCondLst>
                    <p:cond delay="5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5" grpId="1">
        <p:tmplLst>
          <p:tmpl>
            <p:tnLst>
              <p:par>
                <p:cTn presetID="42" presetClass="path" presetSubtype="0" decel="100000" fill="hold" nodeType="withEffect">
                  <p:stCondLst>
                    <p:cond delay="500"/>
                  </p:stCondLst>
                  <p:childTnLst>
                    <p:animMotion origin="layout" path="M -0.03944 -0.00046 L -4.28389E-6 2.19246E-6 " pathEditMode="relative" rAng="0" ptsTypes="AA">
                      <p:cBhvr>
                        <p:cTn dur="600" fill="hold"/>
                        <p:tgtEl>
                          <p:spTgt spid="5"/>
                        </p:tgtEl>
                        <p:attrNameLst>
                          <p:attrName>ppt_x</p:attrName>
                          <p:attrName>ppt_y</p:attrName>
                        </p:attrNameLst>
                      </p:cBhvr>
                      <p:rCtr x="1966" y="23"/>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59C166-16D3-4A25-A2F8-C51E0E346B22}" type="datetimeFigureOut">
              <a:rPr lang="en-US" smtClean="0"/>
              <a:t>7/28/17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351892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250" y="2234114"/>
            <a:ext cx="8375702" cy="1359196"/>
          </a:xfrm>
        </p:spPr>
        <p:txBody>
          <a:bodyPr anchor="ctr" anchorCtr="0">
            <a:noAutofit/>
          </a:bodyPr>
          <a:lstStyle>
            <a:lvl1pPr>
              <a:lnSpc>
                <a:spcPct val="90000"/>
              </a:lnSpc>
              <a:defRPr sz="6598" baseline="0">
                <a:solidFill>
                  <a:schemeClr val="bg1">
                    <a:alpha val="99000"/>
                  </a:schemeClr>
                </a:solidFill>
                <a:latin typeface="Segoe UI Light" pitchFamily="34" charset="0"/>
              </a:defRPr>
            </a:lvl1pPr>
          </a:lstStyle>
          <a:p>
            <a:r>
              <a:rPr lang="en-US" dirty="0"/>
              <a:t>Title Here</a:t>
            </a:r>
          </a:p>
        </p:txBody>
      </p:sp>
      <p:sp>
        <p:nvSpPr>
          <p:cNvPr id="7" name="Text Placeholder 6"/>
          <p:cNvSpPr>
            <a:spLocks noGrp="1"/>
          </p:cNvSpPr>
          <p:nvPr>
            <p:ph type="body" sz="quarter" idx="11" hasCustomPrompt="1"/>
          </p:nvPr>
        </p:nvSpPr>
        <p:spPr>
          <a:xfrm>
            <a:off x="519250" y="4612344"/>
            <a:ext cx="5455754" cy="1144929"/>
          </a:xfrm>
        </p:spPr>
        <p:txBody>
          <a:bodyPr/>
          <a:lstStyle>
            <a:lvl1pPr marL="0" indent="0">
              <a:buFont typeface="Arial" pitchFamily="34" charset="0"/>
              <a:buNone/>
              <a:defRPr sz="2399">
                <a:solidFill>
                  <a:schemeClr val="bg1">
                    <a:alpha val="98000"/>
                  </a:schemeClr>
                </a:solidFill>
                <a:latin typeface="+mj-lt"/>
              </a:defRPr>
            </a:lvl1pPr>
            <a:lvl2pPr marL="460237" indent="0">
              <a:buFont typeface="Arial" pitchFamily="34" charset="0"/>
              <a:buNone/>
              <a:defRPr/>
            </a:lvl2pPr>
            <a:lvl3pPr marL="855406" indent="0">
              <a:buFont typeface="Arial" pitchFamily="34" charset="0"/>
              <a:buNone/>
              <a:defRPr/>
            </a:lvl3pPr>
            <a:lvl4pPr marL="1258510" indent="0">
              <a:buFont typeface="Arial" pitchFamily="34" charset="0"/>
              <a:buNone/>
              <a:defRPr/>
            </a:lvl4pPr>
            <a:lvl5pPr marL="1604482" indent="0">
              <a:buFont typeface="Arial" pitchFamily="34" charset="0"/>
              <a:buNone/>
              <a:defRPr/>
            </a:lvl5pPr>
          </a:lstStyle>
          <a:p>
            <a:pPr lvl="0"/>
            <a:r>
              <a:rPr lang="en-US" dirty="0"/>
              <a:t>Name</a:t>
            </a:r>
          </a:p>
          <a:p>
            <a:pPr lvl="0"/>
            <a:r>
              <a:rPr lang="en-US" dirty="0"/>
              <a:t>Title</a:t>
            </a:r>
          </a:p>
          <a:p>
            <a:pPr lvl="0"/>
            <a:r>
              <a:rPr lang="en-US" dirty="0"/>
              <a:t>Microsoft Corporation</a:t>
            </a: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47888" y="98759"/>
            <a:ext cx="2498400" cy="574733"/>
          </a:xfrm>
          <a:prstGeom prst="rect">
            <a:avLst/>
          </a:prstGeom>
        </p:spPr>
      </p:pic>
    </p:spTree>
    <p:extLst>
      <p:ext uri="{BB962C8B-B14F-4D97-AF65-F5344CB8AC3E}">
        <p14:creationId xmlns:p14="http://schemas.microsoft.com/office/powerpoint/2010/main" val="2486232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ullet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图片 2"/>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366386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99036"/>
          </a:xfrm>
        </p:spPr>
        <p:txBody>
          <a:bodyPr/>
          <a:lstStyle>
            <a:lvl1pPr marL="0" indent="0">
              <a:spcBef>
                <a:spcPts val="0"/>
              </a:spcBef>
              <a:spcAft>
                <a:spcPts val="0"/>
              </a:spcAft>
              <a:buFont typeface="Arial" pitchFamily="34" charset="0"/>
              <a:buNone/>
              <a:defRPr lang="en-US" sz="3199" kern="1200" dirty="0" smtClean="0">
                <a:gradFill>
                  <a:gsLst>
                    <a:gs pos="0">
                      <a:srgbClr val="595959"/>
                    </a:gs>
                    <a:gs pos="86000">
                      <a:srgbClr val="595959"/>
                    </a:gs>
                  </a:gsLst>
                  <a:lin ang="5400000" scaled="0"/>
                </a:gradFill>
                <a:latin typeface="+mn-lt"/>
                <a:ea typeface="+mn-ea"/>
                <a:cs typeface="+mn-cs"/>
              </a:defRPr>
            </a:lvl1pPr>
            <a:lvl2pPr marL="688768" indent="-342797">
              <a:spcBef>
                <a:spcPts val="0"/>
              </a:spcBef>
              <a:spcAft>
                <a:spcPts val="0"/>
              </a:spcAft>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1999"/>
            </a:lvl3pPr>
            <a:lvl4pPr marL="0" indent="0">
              <a:spcBef>
                <a:spcPts val="0"/>
              </a:spcBef>
              <a:spcAft>
                <a:spcPts val="400"/>
              </a:spcAft>
              <a:buNone/>
              <a:defRPr/>
            </a:lvl4pPr>
            <a:lvl5pPr marL="342797" indent="-342797">
              <a:spcBef>
                <a:spcPts val="0"/>
              </a:spcBef>
              <a:spcAft>
                <a:spcPts val="400"/>
              </a:spcAft>
              <a:buFont typeface="Arial" pitchFamily="34" charset="0"/>
              <a:buChar char="•"/>
              <a:defRPr/>
            </a:lvl5pPr>
            <a:lvl6pPr marL="1033152" indent="-342797">
              <a:buFont typeface="Arial" pitchFamily="34" charset="0"/>
              <a:buChar char="•"/>
              <a:defRPr sz="2399">
                <a:gradFill>
                  <a:gsLst>
                    <a:gs pos="0">
                      <a:srgbClr val="595959"/>
                    </a:gs>
                    <a:gs pos="86000">
                      <a:srgbClr val="595959"/>
                    </a:gs>
                  </a:gsLst>
                  <a:lin ang="5400000" scaled="0"/>
                </a:gradFill>
              </a:defRPr>
            </a:lvl6pPr>
            <a:lvl7pPr marL="1255336" indent="-225357">
              <a:defRPr>
                <a:gradFill>
                  <a:gsLst>
                    <a:gs pos="0">
                      <a:srgbClr val="595959"/>
                    </a:gs>
                    <a:gs pos="86000">
                      <a:srgbClr val="595959"/>
                    </a:gs>
                  </a:gsLst>
                  <a:lin ang="5400000" scaled="0"/>
                </a:gradFill>
              </a:defRPr>
            </a:lvl7pPr>
            <a:lvl8pPr marL="1487042" indent="-231705">
              <a:defRPr>
                <a:gradFill>
                  <a:gsLst>
                    <a:gs pos="0">
                      <a:srgbClr val="595959"/>
                    </a:gs>
                    <a:gs pos="86000">
                      <a:srgbClr val="595959"/>
                    </a:gs>
                  </a:gsLst>
                  <a:lin ang="5400000" scaled="0"/>
                </a:gradFill>
              </a:defRPr>
            </a:lvl8pPr>
          </a:lstStyle>
          <a:p>
            <a:pPr marL="345971" lvl="0" indent="-345971" algn="l" defTabSz="914089" rtl="0" eaLnBrk="1" latinLnBrk="0" hangingPunct="1">
              <a:lnSpc>
                <a:spcPct val="90000"/>
              </a:lnSpc>
              <a:spcBef>
                <a:spcPct val="20000"/>
              </a:spcBef>
              <a:buSzPct val="90000"/>
              <a:buFont typeface="Arial" pitchFamily="34" charset="0"/>
              <a:buChar char="•"/>
            </a:pPr>
            <a:r>
              <a:rPr lang="en-US"/>
              <a:t>Click to edit Master text styles</a:t>
            </a:r>
          </a:p>
          <a:p>
            <a:pPr marL="345971" lvl="1" indent="-345971" algn="l" defTabSz="914089" rtl="0" eaLnBrk="1" latinLnBrk="0" hangingPunct="1">
              <a:lnSpc>
                <a:spcPct val="90000"/>
              </a:lnSpc>
              <a:spcBef>
                <a:spcPct val="20000"/>
              </a:spcBef>
              <a:buSzPct val="90000"/>
              <a:buFont typeface="Arial" pitchFamily="34" charset="0"/>
              <a:buChar char="•"/>
            </a:pPr>
            <a:r>
              <a:rPr lang="en-US"/>
              <a:t>Second level</a:t>
            </a:r>
          </a:p>
          <a:p>
            <a:pPr marL="345971" lvl="2" indent="-345971" algn="l" defTabSz="914089" rtl="0" eaLnBrk="1" latinLnBrk="0" hangingPunct="1">
              <a:lnSpc>
                <a:spcPct val="90000"/>
              </a:lnSpc>
              <a:spcBef>
                <a:spcPct val="20000"/>
              </a:spcBef>
              <a:buSzPct val="90000"/>
              <a:buFont typeface="Arial" pitchFamily="34" charset="0"/>
              <a:buChar char="•"/>
            </a:pPr>
            <a:r>
              <a:rPr lang="en-US"/>
              <a:t>Third level</a:t>
            </a:r>
          </a:p>
          <a:p>
            <a:pPr marL="345971" lvl="3" indent="-345971" algn="l" defTabSz="914089" rtl="0" eaLnBrk="1" latinLnBrk="0" hangingPunct="1">
              <a:lnSpc>
                <a:spcPct val="90000"/>
              </a:lnSpc>
              <a:spcBef>
                <a:spcPct val="20000"/>
              </a:spcBef>
              <a:buSzPct val="90000"/>
              <a:buFont typeface="Arial" pitchFamily="34" charset="0"/>
              <a:buChar char="•"/>
            </a:pPr>
            <a:r>
              <a:rPr lang="en-US"/>
              <a:t>Fourth level</a:t>
            </a:r>
          </a:p>
          <a:p>
            <a:pPr marL="345971" lvl="4" indent="-345971" algn="l" defTabSz="914089" rtl="0" eaLnBrk="1" latinLnBrk="0" hangingPunct="1">
              <a:lnSpc>
                <a:spcPct val="90000"/>
              </a:lnSpc>
              <a:spcBef>
                <a:spcPct val="20000"/>
              </a:spcBef>
              <a:buSzPct val="9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762790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Content Placeholder 2"/>
          <p:cNvSpPr>
            <a:spLocks noGrp="1"/>
          </p:cNvSpPr>
          <p:nvPr>
            <p:ph sz="half" idx="1"/>
          </p:nvPr>
        </p:nvSpPr>
        <p:spPr>
          <a:xfrm>
            <a:off x="519248" y="1447800"/>
            <a:ext cx="5487829" cy="2443746"/>
          </a:xfrm>
        </p:spPr>
        <p:txBody>
          <a:bodyPr/>
          <a:lstStyle>
            <a:lvl1pPr marL="341211" indent="-341211">
              <a:lnSpc>
                <a:spcPct val="90000"/>
              </a:lnSpc>
              <a:buSzPct val="80000"/>
              <a:buFont typeface="Arial" pitchFamily="34" charset="0"/>
              <a:buChar char="•"/>
              <a:defRPr sz="3199"/>
            </a:lvl1pPr>
            <a:lvl2pPr marL="626875" indent="-285664">
              <a:lnSpc>
                <a:spcPct val="90000"/>
              </a:lnSpc>
              <a:buSzPct val="80000"/>
              <a:buFont typeface="Arial" pitchFamily="34" charset="0"/>
              <a:buChar char="•"/>
              <a:defRPr sz="2799"/>
            </a:lvl2pPr>
            <a:lvl3pPr marL="914126" indent="-287252">
              <a:lnSpc>
                <a:spcPct val="90000"/>
              </a:lnSpc>
              <a:buSzPct val="80000"/>
              <a:buFont typeface="Arial" pitchFamily="34" charset="0"/>
              <a:buChar char="•"/>
              <a:defRPr sz="2399"/>
            </a:lvl3pPr>
            <a:lvl4pPr marL="1712399" indent="-225357">
              <a:lnSpc>
                <a:spcPct val="90000"/>
              </a:lnSpc>
              <a:buSzPct val="80000"/>
              <a:buFont typeface="Arial" pitchFamily="34" charset="0"/>
              <a:buChar char="•"/>
              <a:defRPr sz="1999"/>
            </a:lvl4pPr>
            <a:lvl5pPr marL="1944105" indent="-231705">
              <a:lnSpc>
                <a:spcPct val="90000"/>
              </a:lnSpc>
              <a:buSzPct val="80000"/>
              <a:buFont typeface="Arial" pitchFamily="34" charset="0"/>
              <a:buChar char="•"/>
              <a:defRPr sz="19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3335" y="1447800"/>
            <a:ext cx="5487829" cy="2443746"/>
          </a:xfrm>
        </p:spPr>
        <p:txBody>
          <a:bodyPr/>
          <a:lstStyle>
            <a:lvl1pPr marL="457063" indent="-457063">
              <a:lnSpc>
                <a:spcPct val="90000"/>
              </a:lnSpc>
              <a:buSzPct val="80000"/>
              <a:buFont typeface="Arial" pitchFamily="34" charset="0"/>
              <a:buChar char="•"/>
              <a:defRPr lang="en-US" sz="3199" kern="1200" dirty="0" smtClean="0">
                <a:gradFill>
                  <a:gsLst>
                    <a:gs pos="0">
                      <a:srgbClr val="595959"/>
                    </a:gs>
                    <a:gs pos="86000">
                      <a:srgbClr val="595959"/>
                    </a:gs>
                  </a:gsLst>
                  <a:lin ang="5400000" scaled="0"/>
                </a:gradFill>
                <a:latin typeface="+mn-lt"/>
                <a:ea typeface="+mn-ea"/>
                <a:cs typeface="+mn-cs"/>
              </a:defRPr>
            </a:lvl1pPr>
            <a:lvl2pPr marL="798273" indent="-457063">
              <a:lnSpc>
                <a:spcPct val="90000"/>
              </a:lnSpc>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969671" indent="-342797">
              <a:lnSpc>
                <a:spcPct val="90000"/>
              </a:lnSpc>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829839" indent="-342797">
              <a:lnSpc>
                <a:spcPct val="90000"/>
              </a:lnSpc>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2055196" indent="-342797">
              <a:lnSpc>
                <a:spcPct val="90000"/>
              </a:lnSpc>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a:defRPr sz="1799"/>
            </a:lvl6pPr>
            <a:lvl7pPr>
              <a:defRPr sz="1799"/>
            </a:lvl7pPr>
            <a:lvl8pPr>
              <a:defRPr sz="1799"/>
            </a:lvl8pPr>
            <a:lvl9pPr>
              <a:defRPr sz="1799"/>
            </a:lvl9pPr>
          </a:lstStyle>
          <a:p>
            <a:pPr marL="341211" lvl="0" indent="-341211" algn="l" defTabSz="914089" rtl="0" eaLnBrk="1" latinLnBrk="0" hangingPunct="1">
              <a:lnSpc>
                <a:spcPct val="90000"/>
              </a:lnSpc>
              <a:spcBef>
                <a:spcPct val="20000"/>
              </a:spcBef>
              <a:buSzPct val="80000"/>
              <a:buFont typeface="Arial" pitchFamily="34" charset="0"/>
              <a:buChar char="•"/>
            </a:pPr>
            <a:r>
              <a:rPr lang="en-US"/>
              <a:t>Click to edit Master text styles</a:t>
            </a:r>
          </a:p>
          <a:p>
            <a:pPr marL="341211" lvl="1" indent="-341211" algn="l" defTabSz="914089" rtl="0" eaLnBrk="1" latinLnBrk="0" hangingPunct="1">
              <a:lnSpc>
                <a:spcPct val="90000"/>
              </a:lnSpc>
              <a:spcBef>
                <a:spcPct val="20000"/>
              </a:spcBef>
              <a:buSzPct val="80000"/>
              <a:buFont typeface="Arial" pitchFamily="34" charset="0"/>
              <a:buChar char="•"/>
            </a:pPr>
            <a:r>
              <a:rPr lang="en-US"/>
              <a:t>Second level</a:t>
            </a:r>
          </a:p>
          <a:p>
            <a:pPr marL="341211" lvl="2" indent="-341211" algn="l" defTabSz="914089" rtl="0" eaLnBrk="1" latinLnBrk="0" hangingPunct="1">
              <a:lnSpc>
                <a:spcPct val="90000"/>
              </a:lnSpc>
              <a:spcBef>
                <a:spcPct val="20000"/>
              </a:spcBef>
              <a:buSzPct val="80000"/>
              <a:buFont typeface="Arial" pitchFamily="34" charset="0"/>
              <a:buChar char="•"/>
            </a:pPr>
            <a:r>
              <a:rPr lang="en-US"/>
              <a:t>Third level</a:t>
            </a:r>
          </a:p>
          <a:p>
            <a:pPr marL="341211" lvl="3" indent="-341211" algn="l" defTabSz="914089" rtl="0" eaLnBrk="1" latinLnBrk="0" hangingPunct="1">
              <a:lnSpc>
                <a:spcPct val="90000"/>
              </a:lnSpc>
              <a:spcBef>
                <a:spcPct val="20000"/>
              </a:spcBef>
              <a:buSzPct val="80000"/>
              <a:buFont typeface="Arial" pitchFamily="34" charset="0"/>
              <a:buChar char="•"/>
            </a:pPr>
            <a:r>
              <a:rPr lang="en-US"/>
              <a:t>Fourth level</a:t>
            </a:r>
          </a:p>
          <a:p>
            <a:pPr marL="341211" lvl="4" indent="-341211" algn="l" defTabSz="914089" rtl="0" eaLnBrk="1" latinLnBrk="0" hangingPunct="1">
              <a:lnSpc>
                <a:spcPct val="90000"/>
              </a:lnSpc>
              <a:spcBef>
                <a:spcPct val="20000"/>
              </a:spcBef>
              <a:buSzPct val="80000"/>
              <a:buFont typeface="Arial" pitchFamily="34" charset="0"/>
              <a:buChar char="•"/>
            </a:pPr>
            <a:r>
              <a:rPr lang="en-US"/>
              <a:t>Fifth level</a:t>
            </a:r>
            <a:endParaRPr lang="en-US" dirty="0"/>
          </a:p>
        </p:txBody>
      </p:sp>
      <p:pic>
        <p:nvPicPr>
          <p:cNvPr id="7" name="图片 6"/>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3773009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sp>
        <p:nvSpPr>
          <p:cNvPr id="3" name="Text Placeholder 2"/>
          <p:cNvSpPr>
            <a:spLocks noGrp="1"/>
          </p:cNvSpPr>
          <p:nvPr>
            <p:ph type="body" idx="1"/>
          </p:nvPr>
        </p:nvSpPr>
        <p:spPr>
          <a:xfrm>
            <a:off x="519248"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4" name="Content Placeholder 3"/>
          <p:cNvSpPr>
            <a:spLocks noGrp="1"/>
          </p:cNvSpPr>
          <p:nvPr>
            <p:ph sz="half" idx="2"/>
          </p:nvPr>
        </p:nvSpPr>
        <p:spPr>
          <a:xfrm>
            <a:off x="508001" y="2266796"/>
            <a:ext cx="5486400" cy="1945148"/>
          </a:xfrm>
        </p:spPr>
        <p:txBody>
          <a:bodyPr/>
          <a:lstStyle>
            <a:lvl1pPr marL="403104" indent="-403104">
              <a:buSzPct val="80000"/>
              <a:buFont typeface="Arial" pitchFamily="34" charset="0"/>
              <a:buChar char="•"/>
              <a:defRPr sz="2799"/>
            </a:lvl1pPr>
            <a:lvl2pPr marL="744315" indent="-322166">
              <a:buSzPct val="80000"/>
              <a:buFont typeface="Arial" pitchFamily="34" charset="0"/>
              <a:buChar char="•"/>
              <a:defRPr sz="2799"/>
            </a:lvl2pPr>
            <a:lvl3pPr marL="1026805" indent="-282490" defTabSz="1029979">
              <a:buSzPct val="80000"/>
              <a:buFont typeface="Arial" pitchFamily="34" charset="0"/>
              <a:buChar char="•"/>
              <a:defRPr sz="2399"/>
            </a:lvl3pPr>
            <a:lvl4pPr marL="1317230" indent="-287252">
              <a:buSzPct val="80000"/>
              <a:buFont typeface="Arial" pitchFamily="34" charset="0"/>
              <a:buChar char="•"/>
              <a:defRPr sz="1999"/>
            </a:lvl4pPr>
            <a:lvl5pPr marL="1541001" indent="-223771">
              <a:buSzPct val="80000"/>
              <a:buFont typeface="Arial" pitchFamily="34" charset="0"/>
              <a:buChar char="•"/>
              <a:defRPr sz="1999"/>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3335" y="1447800"/>
            <a:ext cx="5487829" cy="443198"/>
          </a:xfrm>
        </p:spPr>
        <p:txBody>
          <a:bodyPr anchor="b"/>
          <a:lstStyle>
            <a:lvl1pPr marL="0" indent="0">
              <a:lnSpc>
                <a:spcPct val="90000"/>
              </a:lnSpc>
              <a:spcBef>
                <a:spcPts val="0"/>
              </a:spcBef>
              <a:buNone/>
              <a:defRPr sz="3199" b="0">
                <a:latin typeface="Segoe UI Light" pitchFamily="34" charset="0"/>
              </a:defRPr>
            </a:lvl1pPr>
            <a:lvl2pPr marL="457045" indent="0">
              <a:buNone/>
              <a:defRPr sz="1999" b="1"/>
            </a:lvl2pPr>
            <a:lvl3pPr marL="914089" indent="0">
              <a:buNone/>
              <a:defRPr sz="1799" b="1"/>
            </a:lvl3pPr>
            <a:lvl4pPr marL="1371134" indent="0">
              <a:buNone/>
              <a:defRPr sz="1600" b="1"/>
            </a:lvl4pPr>
            <a:lvl5pPr marL="1828178" indent="0">
              <a:buNone/>
              <a:defRPr sz="1600" b="1"/>
            </a:lvl5pPr>
            <a:lvl6pPr marL="2285223" indent="0">
              <a:buNone/>
              <a:defRPr sz="1600" b="1"/>
            </a:lvl6pPr>
            <a:lvl7pPr marL="2742267" indent="0">
              <a:buNone/>
              <a:defRPr sz="1600" b="1"/>
            </a:lvl7pPr>
            <a:lvl8pPr marL="3199312" indent="0">
              <a:buNone/>
              <a:defRPr sz="1600" b="1"/>
            </a:lvl8pPr>
            <a:lvl9pPr marL="365635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3335" y="2266796"/>
            <a:ext cx="5487829" cy="1945148"/>
          </a:xfrm>
        </p:spPr>
        <p:txBody>
          <a:bodyPr/>
          <a:lstStyle>
            <a:lvl1pPr marL="296232" indent="-296232">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1pPr>
            <a:lvl2pPr marL="457063" indent="-457063">
              <a:buSzPct val="80000"/>
              <a:buFont typeface="Arial" pitchFamily="34" charset="0"/>
              <a:buChar char="•"/>
              <a:defRPr lang="en-US" sz="2799" kern="1200" dirty="0" smtClean="0">
                <a:gradFill>
                  <a:gsLst>
                    <a:gs pos="0">
                      <a:srgbClr val="595959"/>
                    </a:gs>
                    <a:gs pos="86000">
                      <a:srgbClr val="595959"/>
                    </a:gs>
                  </a:gsLst>
                  <a:lin ang="5400000" scaled="0"/>
                </a:gradFill>
                <a:latin typeface="+mn-lt"/>
                <a:ea typeface="+mn-ea"/>
                <a:cs typeface="+mn-cs"/>
              </a:defRPr>
            </a:lvl2pPr>
            <a:lvl3pPr marL="764945" indent="-342797">
              <a:buSzPct val="80000"/>
              <a:buFont typeface="Arial" pitchFamily="34" charset="0"/>
              <a:buChar char="•"/>
              <a:defRPr lang="en-US" sz="2399" kern="1200" dirty="0" smtClean="0">
                <a:gradFill>
                  <a:gsLst>
                    <a:gs pos="0">
                      <a:srgbClr val="595959"/>
                    </a:gs>
                    <a:gs pos="86000">
                      <a:srgbClr val="595959"/>
                    </a:gs>
                  </a:gsLst>
                  <a:lin ang="5400000" scaled="0"/>
                </a:gradFill>
                <a:latin typeface="+mn-lt"/>
                <a:ea typeface="+mn-ea"/>
                <a:cs typeface="+mn-cs"/>
              </a:defRPr>
            </a:lvl3pPr>
            <a:lvl4pPr marL="1372775" indent="-342797">
              <a:buSzPct val="80000"/>
              <a:buFont typeface="Arial" pitchFamily="34" charset="0"/>
              <a:buChar char="•"/>
              <a:defRPr lang="en-US" sz="1999" kern="1200" dirty="0" smtClean="0">
                <a:gradFill>
                  <a:gsLst>
                    <a:gs pos="0">
                      <a:srgbClr val="595959"/>
                    </a:gs>
                    <a:gs pos="86000">
                      <a:srgbClr val="595959"/>
                    </a:gs>
                  </a:gsLst>
                  <a:lin ang="5400000" scaled="0"/>
                </a:gradFill>
                <a:latin typeface="+mn-lt"/>
                <a:ea typeface="+mn-ea"/>
                <a:cs typeface="+mn-cs"/>
              </a:defRPr>
            </a:lvl4pPr>
            <a:lvl5pPr marL="1087112" indent="-342797">
              <a:buSzPct val="80000"/>
              <a:buFont typeface="Arial" pitchFamily="34" charset="0"/>
              <a:buChar char="•"/>
              <a:defRPr lang="en-US" sz="1999" kern="1200" dirty="0">
                <a:gradFill>
                  <a:gsLst>
                    <a:gs pos="0">
                      <a:srgbClr val="595959"/>
                    </a:gs>
                    <a:gs pos="86000">
                      <a:srgbClr val="595959"/>
                    </a:gs>
                  </a:gsLst>
                  <a:lin ang="5400000" scaled="0"/>
                </a:gradFill>
                <a:latin typeface="+mn-lt"/>
                <a:ea typeface="+mn-ea"/>
                <a:cs typeface="+mn-cs"/>
              </a:defRPr>
            </a:lvl5pPr>
            <a:lvl6pPr marL="1372775" indent="-342797">
              <a:defRPr sz="1600"/>
            </a:lvl6pPr>
            <a:lvl7pPr marL="1602894" indent="-285664">
              <a:defRPr sz="1600"/>
            </a:lvl7pPr>
            <a:lvl8pPr>
              <a:defRPr sz="1600"/>
            </a:lvl8pPr>
            <a:lvl9pPr>
              <a:defRPr sz="1600"/>
            </a:lvl9pPr>
          </a:lstStyle>
          <a:p>
            <a:pPr marL="403104" lvl="0" indent="-403104" algn="l" defTabSz="914089" rtl="0" eaLnBrk="1" latinLnBrk="0" hangingPunct="1">
              <a:lnSpc>
                <a:spcPct val="90000"/>
              </a:lnSpc>
              <a:spcBef>
                <a:spcPct val="20000"/>
              </a:spcBef>
              <a:buSzPct val="80000"/>
            </a:pPr>
            <a:r>
              <a:rPr lang="en-US"/>
              <a:t>Click to edit Master text styles</a:t>
            </a:r>
          </a:p>
          <a:p>
            <a:pPr marL="403104" lvl="1" indent="-403104" algn="l" defTabSz="914089" rtl="0" eaLnBrk="1" latinLnBrk="0" hangingPunct="1">
              <a:lnSpc>
                <a:spcPct val="90000"/>
              </a:lnSpc>
              <a:spcBef>
                <a:spcPct val="20000"/>
              </a:spcBef>
              <a:buSzPct val="80000"/>
            </a:pPr>
            <a:r>
              <a:rPr lang="en-US"/>
              <a:t>Second level</a:t>
            </a:r>
          </a:p>
          <a:p>
            <a:pPr marL="403104" lvl="2" indent="-403104" algn="l" defTabSz="914089" rtl="0" eaLnBrk="1" latinLnBrk="0" hangingPunct="1">
              <a:lnSpc>
                <a:spcPct val="90000"/>
              </a:lnSpc>
              <a:spcBef>
                <a:spcPct val="20000"/>
              </a:spcBef>
              <a:buSzPct val="80000"/>
            </a:pPr>
            <a:r>
              <a:rPr lang="en-US"/>
              <a:t>Third level</a:t>
            </a:r>
          </a:p>
          <a:p>
            <a:pPr marL="403104" lvl="3" indent="-403104" algn="l" defTabSz="914089" rtl="0" eaLnBrk="1" latinLnBrk="0" hangingPunct="1">
              <a:lnSpc>
                <a:spcPct val="90000"/>
              </a:lnSpc>
              <a:spcBef>
                <a:spcPct val="20000"/>
              </a:spcBef>
              <a:buSzPct val="80000"/>
            </a:pPr>
            <a:r>
              <a:rPr lang="en-US"/>
              <a:t>Fourth level</a:t>
            </a:r>
          </a:p>
          <a:p>
            <a:pPr marL="403104" lvl="4" indent="-403104" algn="l" defTabSz="914089" rtl="0" eaLnBrk="1" latinLnBrk="0" hangingPunct="1">
              <a:lnSpc>
                <a:spcPct val="90000"/>
              </a:lnSpc>
              <a:spcBef>
                <a:spcPct val="20000"/>
              </a:spcBef>
              <a:buSzPct val="80000"/>
            </a:pPr>
            <a:r>
              <a:rPr lang="en-US"/>
              <a:t>Fifth level</a:t>
            </a:r>
            <a:endParaRPr lang="en-US" dirty="0"/>
          </a:p>
        </p:txBody>
      </p:sp>
      <p:pic>
        <p:nvPicPr>
          <p:cNvPr id="9" name="图片 8"/>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832297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sz="5398"/>
            </a:lvl1pPr>
          </a:lstStyle>
          <a:p>
            <a:r>
              <a:rPr lang="en-US"/>
              <a:t>Click to edit Master title style</a:t>
            </a:r>
            <a:endParaRPr lang="en-US" dirty="0"/>
          </a:p>
        </p:txBody>
      </p:sp>
      <p:pic>
        <p:nvPicPr>
          <p:cNvPr id="5" name="图片 4"/>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2244744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6472" y="6276925"/>
            <a:ext cx="1681200" cy="386744"/>
          </a:xfrm>
          <a:prstGeom prst="rect">
            <a:avLst/>
          </a:prstGeom>
        </p:spPr>
      </p:pic>
    </p:spTree>
    <p:extLst>
      <p:ext uri="{BB962C8B-B14F-4D97-AF65-F5344CB8AC3E}">
        <p14:creationId xmlns:p14="http://schemas.microsoft.com/office/powerpoint/2010/main" val="601349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242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248" y="1447800"/>
            <a:ext cx="11151916"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380" tIns="45691" rIns="91380" bIns="45691" numCol="1" spcCol="0" rtlCol="0" anchor="ctr" anchorCtr="0" compatLnSpc="1">
            <a:prstTxWarp prst="textNoShape">
              <a:avLst/>
            </a:prstTxWarp>
          </a:bodyPr>
          <a:lstStyle/>
          <a:p>
            <a:pPr algn="ctr" defTabSz="913514" fontAlgn="base">
              <a:spcBef>
                <a:spcPct val="0"/>
              </a:spcBef>
              <a:spcAft>
                <a:spcPct val="0"/>
              </a:spcAft>
            </a:pPr>
            <a:endParaRPr lang="en-US" sz="219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089" rtl="0" eaLnBrk="1" latinLnBrk="0" hangingPunct="1">
              <a:lnSpc>
                <a:spcPct val="90000"/>
              </a:lnSpc>
              <a:spcBef>
                <a:spcPct val="0"/>
              </a:spcBef>
              <a:buNone/>
              <a:defRPr lang="en-US" sz="5398"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a:t>Click to edit Master title style</a:t>
            </a:r>
            <a:endParaRPr lang="en-US" dirty="0"/>
          </a:p>
        </p:txBody>
      </p:sp>
      <p:sp>
        <p:nvSpPr>
          <p:cNvPr id="5" name="Text Placeholder 4"/>
          <p:cNvSpPr>
            <a:spLocks noGrp="1"/>
          </p:cNvSpPr>
          <p:nvPr>
            <p:ph type="body" sz="quarter" idx="11"/>
          </p:nvPr>
        </p:nvSpPr>
        <p:spPr>
          <a:xfrm>
            <a:off x="3474710" y="3417661"/>
            <a:ext cx="6947121" cy="1241878"/>
          </a:xfrm>
        </p:spPr>
        <p:txBody>
          <a:bodyPr lIns="182880" tIns="182880" anchor="ctr" anchorCtr="0"/>
          <a:lstStyle>
            <a:lvl1pPr marL="574503" indent="-571329">
              <a:spcAft>
                <a:spcPts val="1200"/>
              </a:spcAft>
              <a:buNone/>
              <a:defRPr lang="en-US" sz="4399"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399" kern="1200" spc="-50" baseline="0" dirty="0">
                <a:gradFill>
                  <a:gsLst>
                    <a:gs pos="0">
                      <a:srgbClr val="595959"/>
                    </a:gs>
                    <a:gs pos="86000">
                      <a:srgbClr val="595959"/>
                    </a:gs>
                  </a:gsLst>
                  <a:lin ang="5400000" scaled="0"/>
                </a:gradFill>
                <a:latin typeface="+mn-lt"/>
                <a:ea typeface="+mn-ea"/>
                <a:cs typeface="+mn-cs"/>
              </a:defRPr>
            </a:lvl2pPr>
          </a:lstStyle>
          <a:p>
            <a:pPr marL="3174" lvl="0" indent="0" algn="l" defTabSz="914089" rtl="0" eaLnBrk="1" latinLnBrk="0" hangingPunct="1">
              <a:lnSpc>
                <a:spcPct val="90000"/>
              </a:lnSpc>
              <a:spcBef>
                <a:spcPts val="0"/>
              </a:spcBef>
              <a:spcAft>
                <a:spcPts val="900"/>
              </a:spcAft>
              <a:buSzPct val="80000"/>
            </a:pPr>
            <a:r>
              <a:rPr lang="en-US"/>
              <a:t>Click to edit Master text styles</a:t>
            </a:r>
          </a:p>
          <a:p>
            <a:pPr marL="3174" lvl="1" indent="0" algn="l" defTabSz="914089" rtl="0" eaLnBrk="1" latinLnBrk="0" hangingPunct="1">
              <a:lnSpc>
                <a:spcPct val="90000"/>
              </a:lnSpc>
              <a:spcBef>
                <a:spcPts val="0"/>
              </a:spcBef>
              <a:spcAft>
                <a:spcPts val="900"/>
              </a:spcAft>
              <a:buSzPct val="80000"/>
            </a:pPr>
            <a:r>
              <a:rPr lang="en-US"/>
              <a:t>Second level</a:t>
            </a:r>
          </a:p>
        </p:txBody>
      </p:sp>
      <p:sp>
        <p:nvSpPr>
          <p:cNvPr id="18" name="Freeform 105"/>
          <p:cNvSpPr>
            <a:spLocks/>
          </p:cNvSpPr>
          <p:nvPr userDrawn="1"/>
        </p:nvSpPr>
        <p:spPr bwMode="black">
          <a:xfrm>
            <a:off x="1200486" y="2133600"/>
            <a:ext cx="1865546"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31236237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7715394" y="2136047"/>
            <a:ext cx="3500039"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3524246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0459C166-16D3-4A25-A2F8-C51E0E346B22}" type="datetimeFigureOut">
              <a:rPr lang="en-US" smtClean="0"/>
              <a:pPr/>
              <a:t>7/28/17</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59DE4316-4355-4038-9262-DF05D0694534}" type="slidenum">
              <a:rPr lang="en-US" smtClean="0"/>
              <a:pPr/>
              <a:t>‹#›</a:t>
            </a:fld>
            <a:endParaRPr lang="en-US"/>
          </a:p>
        </p:txBody>
      </p:sp>
    </p:spTree>
    <p:extLst>
      <p:ext uri="{BB962C8B-B14F-4D97-AF65-F5344CB8AC3E}">
        <p14:creationId xmlns:p14="http://schemas.microsoft.com/office/powerpoint/2010/main" val="355155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sp>
        <p:nvSpPr>
          <p:cNvPr id="8" name="Freeform 6"/>
          <p:cNvSpPr>
            <a:spLocks noEditPoints="1"/>
          </p:cNvSpPr>
          <p:nvPr userDrawn="1"/>
        </p:nvSpPr>
        <p:spPr bwMode="auto">
          <a:xfrm>
            <a:off x="8294113" y="2008094"/>
            <a:ext cx="2269668"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1218621"/>
            <a:endParaRPr lang="en-US" sz="2399">
              <a:solidFill>
                <a:srgbClr val="292929"/>
              </a:solidFill>
            </a:endParaRPr>
          </a:p>
        </p:txBody>
      </p:sp>
    </p:spTree>
    <p:extLst>
      <p:ext uri="{BB962C8B-B14F-4D97-AF65-F5344CB8AC3E}">
        <p14:creationId xmlns:p14="http://schemas.microsoft.com/office/powerpoint/2010/main" val="1995744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8" name="Group 7"/>
          <p:cNvGrpSpPr/>
          <p:nvPr userDrawn="1"/>
        </p:nvGrpSpPr>
        <p:grpSpPr bwMode="black">
          <a:xfrm>
            <a:off x="7906631" y="2242931"/>
            <a:ext cx="3177742"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pPr defTabSz="1218621"/>
              <a:endParaRPr lang="en-US" sz="1600">
                <a:solidFill>
                  <a:srgbClr val="292929"/>
                </a:solidFill>
              </a:endParaRPr>
            </a:p>
          </p:txBody>
        </p:sp>
      </p:grpSp>
    </p:spTree>
    <p:extLst>
      <p:ext uri="{BB962C8B-B14F-4D97-AF65-F5344CB8AC3E}">
        <p14:creationId xmlns:p14="http://schemas.microsoft.com/office/powerpoint/2010/main" val="123993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a:t>click to…</a:t>
            </a:r>
          </a:p>
        </p:txBody>
      </p:sp>
      <p:sp>
        <p:nvSpPr>
          <p:cNvPr id="25" name="Freeform 64"/>
          <p:cNvSpPr>
            <a:spLocks noEditPoints="1"/>
          </p:cNvSpPr>
          <p:nvPr userDrawn="1"/>
        </p:nvSpPr>
        <p:spPr bwMode="black">
          <a:xfrm>
            <a:off x="7925674" y="1932604"/>
            <a:ext cx="3014117"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284" tIns="41142" rIns="82284" bIns="41142" numCol="1" anchor="t" anchorCtr="0" compatLnSpc="1">
            <a:prstTxWarp prst="textNoShape">
              <a:avLst/>
            </a:prstTxWarp>
          </a:bodyPr>
          <a:lstStyle/>
          <a:p>
            <a:pPr defTabSz="1218621"/>
            <a:endParaRPr lang="en-US" sz="1600">
              <a:solidFill>
                <a:srgbClr val="292929"/>
              </a:solidFill>
            </a:endParaRPr>
          </a:p>
        </p:txBody>
      </p:sp>
    </p:spTree>
    <p:extLst>
      <p:ext uri="{BB962C8B-B14F-4D97-AF65-F5344CB8AC3E}">
        <p14:creationId xmlns:p14="http://schemas.microsoft.com/office/powerpoint/2010/main" val="574451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617" y="1447800"/>
            <a:ext cx="4206383" cy="1523494"/>
          </a:xfrm>
        </p:spPr>
        <p:txBody>
          <a:bodyPr anchor="ctr" anchorCtr="0">
            <a:noAutofit/>
          </a:bodyPr>
          <a:lstStyle>
            <a:lvl1pPr>
              <a:lnSpc>
                <a:spcPct val="90000"/>
              </a:lnSpc>
              <a:defRPr sz="4799" baseline="0">
                <a:solidFill>
                  <a:schemeClr val="bg1">
                    <a:alpha val="98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89618" y="5630475"/>
            <a:ext cx="4206384" cy="461665"/>
          </a:xfrm>
        </p:spPr>
        <p:txBody>
          <a:bodyPr>
            <a:noAutofit/>
          </a:bodyPr>
          <a:lstStyle>
            <a:lvl1pPr marL="0" indent="0" algn="l" defTabSz="914089" rtl="0" eaLnBrk="1" latinLnBrk="0" hangingPunct="1">
              <a:lnSpc>
                <a:spcPct val="90000"/>
              </a:lnSpc>
              <a:spcBef>
                <a:spcPts val="0"/>
              </a:spcBef>
              <a:buSzPct val="80000"/>
              <a:buFont typeface="Arial" pitchFamily="34" charset="0"/>
              <a:buNone/>
              <a:defRPr lang="en-US" sz="2399" kern="1200" dirty="0">
                <a:solidFill>
                  <a:schemeClr val="bg1">
                    <a:alpha val="99000"/>
                  </a:schemeClr>
                </a:solidFill>
                <a:latin typeface="+mn-lt"/>
                <a:ea typeface="+mn-ea"/>
                <a:cs typeface="+mn-cs"/>
              </a:defRPr>
            </a:lvl1pPr>
            <a:lvl2pPr marL="457045" indent="0" algn="ctr">
              <a:buNone/>
              <a:defRPr>
                <a:solidFill>
                  <a:schemeClr val="tx1">
                    <a:tint val="75000"/>
                  </a:schemeClr>
                </a:solidFill>
              </a:defRPr>
            </a:lvl2pPr>
            <a:lvl3pPr marL="914089" indent="0" algn="ctr">
              <a:buNone/>
              <a:defRPr>
                <a:solidFill>
                  <a:schemeClr val="tx1">
                    <a:tint val="75000"/>
                  </a:schemeClr>
                </a:solidFill>
              </a:defRPr>
            </a:lvl3pPr>
            <a:lvl4pPr marL="1371134" indent="0" algn="ctr">
              <a:buNone/>
              <a:defRPr>
                <a:solidFill>
                  <a:schemeClr val="tx1">
                    <a:tint val="75000"/>
                  </a:schemeClr>
                </a:solidFill>
              </a:defRPr>
            </a:lvl4pPr>
            <a:lvl5pPr marL="1828178" indent="0" algn="ctr">
              <a:buNone/>
              <a:defRPr>
                <a:solidFill>
                  <a:schemeClr val="tx1">
                    <a:tint val="75000"/>
                  </a:schemeClr>
                </a:solidFill>
              </a:defRPr>
            </a:lvl5pPr>
            <a:lvl6pPr marL="2285223" indent="0" algn="ctr">
              <a:buNone/>
              <a:defRPr>
                <a:solidFill>
                  <a:schemeClr val="tx1">
                    <a:tint val="75000"/>
                  </a:schemeClr>
                </a:solidFill>
              </a:defRPr>
            </a:lvl6pPr>
            <a:lvl7pPr marL="2742267" indent="0" algn="ctr">
              <a:buNone/>
              <a:defRPr>
                <a:solidFill>
                  <a:schemeClr val="tx1">
                    <a:tint val="75000"/>
                  </a:schemeClr>
                </a:solidFill>
              </a:defRPr>
            </a:lvl7pPr>
            <a:lvl8pPr marL="3199312" indent="0" algn="ctr">
              <a:buNone/>
              <a:defRPr>
                <a:solidFill>
                  <a:schemeClr val="tx1">
                    <a:tint val="75000"/>
                  </a:schemeClr>
                </a:solidFill>
              </a:defRPr>
            </a:lvl8pPr>
            <a:lvl9pPr marL="3656357"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889617" y="4160520"/>
            <a:ext cx="8874849"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598"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a:t>click to…</a:t>
            </a:r>
          </a:p>
        </p:txBody>
      </p:sp>
      <p:grpSp>
        <p:nvGrpSpPr>
          <p:cNvPr id="9" name="Group 8"/>
          <p:cNvGrpSpPr/>
          <p:nvPr userDrawn="1"/>
        </p:nvGrpSpPr>
        <p:grpSpPr>
          <a:xfrm>
            <a:off x="8885073" y="1905000"/>
            <a:ext cx="1277929"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621"/>
              <a:endParaRPr lang="en-US" sz="2399">
                <a:solidFill>
                  <a:srgbClr val="292929"/>
                </a:solidFill>
              </a:endParaRPr>
            </a:p>
          </p:txBody>
        </p:sp>
      </p:grpSp>
    </p:spTree>
    <p:extLst>
      <p:ext uri="{BB962C8B-B14F-4D97-AF65-F5344CB8AC3E}">
        <p14:creationId xmlns:p14="http://schemas.microsoft.com/office/powerpoint/2010/main" val="5106040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344" y="3467676"/>
            <a:ext cx="10696186"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797"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a:t>Click to edit Master text styles</a:t>
            </a: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300965" y="6205154"/>
            <a:ext cx="2505601" cy="576390"/>
          </a:xfrm>
          <a:prstGeom prst="rect">
            <a:avLst/>
          </a:prstGeom>
        </p:spPr>
      </p:pic>
    </p:spTree>
    <p:extLst>
      <p:ext uri="{BB962C8B-B14F-4D97-AF65-F5344CB8AC3E}">
        <p14:creationId xmlns:p14="http://schemas.microsoft.com/office/powerpoint/2010/main" val="1862897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Ref idx="1001">
        <a:schemeClr val="bg1"/>
      </p:bgRef>
    </p:bg>
    <p:spTree>
      <p:nvGrpSpPr>
        <p:cNvPr id="1" name=""/>
        <p:cNvGrpSpPr/>
        <p:nvPr/>
      </p:nvGrpSpPr>
      <p:grpSpPr>
        <a:xfrm>
          <a:off x="0" y="0"/>
          <a:ext cx="0" cy="0"/>
          <a:chOff x="0" y="0"/>
          <a:chExt cx="0" cy="0"/>
        </a:xfrm>
      </p:grpSpPr>
      <p:grpSp>
        <p:nvGrpSpPr>
          <p:cNvPr id="4" name="Group 3"/>
          <p:cNvGrpSpPr>
            <a:grpSpLocks noChangeAspect="1"/>
          </p:cNvGrpSpPr>
          <p:nvPr userDrawn="1"/>
        </p:nvGrpSpPr>
        <p:grpSpPr>
          <a:xfrm>
            <a:off x="1724517" y="3169190"/>
            <a:ext cx="2436488" cy="51962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55" tIns="44828" rIns="89655" bIns="44828" numCol="1" anchor="t" anchorCtr="0" compatLnSpc="1">
              <a:prstTxWarp prst="textNoShape">
                <a:avLst/>
              </a:prstTxWarp>
            </a:bodyPr>
            <a:lstStyle/>
            <a:p>
              <a:endParaRPr lang="en-US" sz="2352" dirty="0">
                <a:solidFill>
                  <a:srgbClr val="292929"/>
                </a:solidFill>
              </a:endParaRPr>
            </a:p>
          </p:txBody>
        </p:sp>
      </p:grpSp>
      <p:sp>
        <p:nvSpPr>
          <p:cNvPr id="10" name="Text Box 3"/>
          <p:cNvSpPr txBox="1">
            <a:spLocks noChangeArrowheads="1"/>
          </p:cNvSpPr>
          <p:nvPr userDrawn="1"/>
        </p:nvSpPr>
        <p:spPr bwMode="blackWhite">
          <a:xfrm>
            <a:off x="1527293" y="4024007"/>
            <a:ext cx="8927142" cy="720585"/>
          </a:xfrm>
          <a:prstGeom prst="rect">
            <a:avLst/>
          </a:prstGeom>
          <a:noFill/>
          <a:ln w="12700">
            <a:noFill/>
            <a:miter lim="800000"/>
            <a:headEnd type="none" w="sm" len="sm"/>
            <a:tailEnd type="none" w="sm" len="sm"/>
          </a:ln>
          <a:effectLst/>
        </p:spPr>
        <p:txBody>
          <a:bodyPr vert="horz" wrap="square" lIns="179263" tIns="143411" rIns="179263" bIns="143411" numCol="1" anchor="t" anchorCtr="0" compatLnSpc="1">
            <a:prstTxWarp prst="textNoShape">
              <a:avLst/>
            </a:prstTxWarp>
            <a:spAutoFit/>
          </a:bodyPr>
          <a:lstStyle/>
          <a:p>
            <a:pPr defTabSz="913836" eaLnBrk="0" hangingPunct="0"/>
            <a:r>
              <a:rPr lang="en-US" sz="700" dirty="0">
                <a:gradFill>
                  <a:gsLst>
                    <a:gs pos="0">
                      <a:srgbClr val="292929"/>
                    </a:gs>
                    <a:gs pos="100000">
                      <a:srgbClr val="292929"/>
                    </a:gs>
                  </a:gsLst>
                  <a:lin ang="5400000" scaled="0"/>
                </a:gradFill>
                <a:cs typeface="Segoe UI" pitchFamily="34" charset="0"/>
              </a:rPr>
              <a:t>© 201</a:t>
            </a:r>
            <a:r>
              <a:rPr lang="en-US" altLang="zh-CN" sz="700" dirty="0">
                <a:gradFill>
                  <a:gsLst>
                    <a:gs pos="0">
                      <a:srgbClr val="292929"/>
                    </a:gs>
                    <a:gs pos="100000">
                      <a:srgbClr val="292929"/>
                    </a:gs>
                  </a:gsLst>
                  <a:lin ang="5400000" scaled="0"/>
                </a:gradFill>
                <a:cs typeface="Segoe UI" pitchFamily="34" charset="0"/>
              </a:rPr>
              <a:t>6</a:t>
            </a:r>
            <a:r>
              <a:rPr lang="en-US" sz="700" dirty="0">
                <a:gradFill>
                  <a:gsLst>
                    <a:gs pos="0">
                      <a:srgbClr val="292929"/>
                    </a:gs>
                    <a:gs pos="100000">
                      <a:srgbClr val="292929"/>
                    </a:gs>
                  </a:gsLst>
                  <a:lin ang="5400000" scaled="0"/>
                </a:gradFill>
                <a:cs typeface="Segoe UI" pitchFamily="34" charset="0"/>
              </a:rPr>
              <a:t> Microsoft Corporation. All rights reserved. Microsoft, Windows, Windows Vista and other product names are or may be registered trademarks and/or trademarks in the U.S. and/or other countries.</a:t>
            </a:r>
          </a:p>
          <a:p>
            <a:pPr defTabSz="913836" eaLnBrk="0" hangingPunct="0"/>
            <a:r>
              <a:rPr lang="en-US" sz="700" dirty="0">
                <a:gradFill>
                  <a:gsLst>
                    <a:gs pos="0">
                      <a:srgbClr val="292929"/>
                    </a:gs>
                    <a:gs pos="100000">
                      <a:srgbClr val="292929"/>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898225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580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9" y="1447799"/>
            <a:ext cx="11151917" cy="2000548"/>
          </a:xfrm>
        </p:spPr>
        <p:txBody>
          <a:bodyPr/>
          <a:lstStyle>
            <a:lvl1pPr marL="460237" indent="-460237">
              <a:buClr>
                <a:srgbClr val="FFFFFF"/>
              </a:buClr>
              <a:buSzPct val="70000"/>
              <a:buFontTx/>
              <a:buBlip>
                <a:blip r:embed="rId2"/>
              </a:buBlip>
              <a:defRPr>
                <a:gradFill>
                  <a:gsLst>
                    <a:gs pos="0">
                      <a:srgbClr val="FFFFFF"/>
                    </a:gs>
                    <a:gs pos="86000">
                      <a:srgbClr val="FFFFFF"/>
                    </a:gs>
                  </a:gsLst>
                  <a:lin ang="5400000" scaled="0"/>
                </a:gradFill>
              </a:defRPr>
            </a:lvl1pPr>
            <a:lvl2pPr marL="855406" indent="-395169">
              <a:buClr>
                <a:srgbClr val="FFFFFF"/>
              </a:buClr>
              <a:buSzPct val="70000"/>
              <a:buFontTx/>
              <a:buBlip>
                <a:blip r:embed="rId2"/>
              </a:buBlip>
              <a:defRPr>
                <a:gradFill>
                  <a:gsLst>
                    <a:gs pos="0">
                      <a:srgbClr val="FFFFFF"/>
                    </a:gs>
                    <a:gs pos="86000">
                      <a:srgbClr val="FFFFFF"/>
                    </a:gs>
                  </a:gsLst>
                  <a:lin ang="5400000" scaled="0"/>
                </a:gradFill>
              </a:defRPr>
            </a:lvl2pPr>
            <a:lvl3pPr marL="1258510" indent="-403104">
              <a:buClr>
                <a:srgbClr val="FFFFFF"/>
              </a:buClr>
              <a:buSzPct val="70000"/>
              <a:buFontTx/>
              <a:buBlip>
                <a:blip r:embed="rId2"/>
              </a:buBlip>
              <a:defRPr>
                <a:gradFill>
                  <a:gsLst>
                    <a:gs pos="0">
                      <a:srgbClr val="FFFFFF"/>
                    </a:gs>
                    <a:gs pos="86000">
                      <a:srgbClr val="FFFFFF"/>
                    </a:gs>
                  </a:gsLst>
                  <a:lin ang="5400000" scaled="0"/>
                </a:gradFill>
              </a:defRPr>
            </a:lvl3pPr>
            <a:lvl4pPr marL="1604482" indent="-345971">
              <a:buClr>
                <a:srgbClr val="FFFFFF"/>
              </a:buClr>
              <a:buSzPct val="70000"/>
              <a:buFontTx/>
              <a:buBlip>
                <a:blip r:embed="rId2"/>
              </a:buBlip>
              <a:defRPr>
                <a:gradFill>
                  <a:gsLst>
                    <a:gs pos="0">
                      <a:srgbClr val="FFFFFF"/>
                    </a:gs>
                    <a:gs pos="86000">
                      <a:srgbClr val="FFFFFF"/>
                    </a:gs>
                  </a:gsLst>
                  <a:lin ang="5400000" scaled="0"/>
                </a:gradFill>
              </a:defRPr>
            </a:lvl4pPr>
            <a:lvl5pPr marL="1940931" indent="-336449">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1" y="6238879"/>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339931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249" y="228603"/>
            <a:ext cx="11151917" cy="747897"/>
          </a:xfrm>
        </p:spPr>
        <p:txBody>
          <a:bodyPr/>
          <a:lstStyle>
            <a:lvl1pPr>
              <a:defRPr>
                <a:solidFill>
                  <a:schemeClr val="tx1">
                    <a:alpha val="99000"/>
                  </a:schemeClr>
                </a:soli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9" y="1447799"/>
            <a:ext cx="11151917" cy="2043636"/>
          </a:xfrm>
          <a:prstGeom prst="rect">
            <a:avLst/>
          </a:prstGeom>
        </p:spPr>
        <p:txBody>
          <a:bodyPr/>
          <a:lstStyle>
            <a:lvl1pPr marL="0" indent="0">
              <a:buFont typeface="Wingdings" pitchFamily="2" charset="2"/>
              <a:buNone/>
              <a:defRPr sz="3999">
                <a:solidFill>
                  <a:schemeClr val="tx1">
                    <a:alpha val="99000"/>
                  </a:schemeClr>
                </a:solidFill>
              </a:defRPr>
            </a:lvl1pPr>
            <a:lvl2pPr marL="284077" marR="0" indent="0" algn="l" defTabSz="914089" rtl="0" eaLnBrk="1" fontAlgn="auto" latinLnBrk="0" hangingPunct="1">
              <a:lnSpc>
                <a:spcPct val="90000"/>
              </a:lnSpc>
              <a:spcBef>
                <a:spcPct val="20000"/>
              </a:spcBef>
              <a:spcAft>
                <a:spcPts val="0"/>
              </a:spcAft>
              <a:buClrTx/>
              <a:buSzPct val="90000"/>
              <a:buFont typeface="Wingdings" pitchFamily="2" charset="2"/>
              <a:buNone/>
              <a:tabLst/>
              <a:defRPr lang="en-US" sz="2399" kern="1200" spc="0" baseline="0" dirty="0" smtClean="0">
                <a:solidFill>
                  <a:schemeClr val="tx1">
                    <a:alpha val="99000"/>
                  </a:schemeClr>
                </a:solidFill>
                <a:latin typeface="+mn-lt"/>
                <a:ea typeface="+mn-ea"/>
                <a:cs typeface="+mn-cs"/>
              </a:defRPr>
            </a:lvl2pPr>
            <a:lvl3pPr marL="517370" indent="0">
              <a:buFont typeface="Wingdings" pitchFamily="2" charset="2"/>
              <a:buNone/>
              <a:tabLst/>
              <a:defRPr>
                <a:solidFill>
                  <a:schemeClr val="tx1">
                    <a:alpha val="99000"/>
                  </a:schemeClr>
                </a:solidFill>
                <a:latin typeface="+mn-lt"/>
              </a:defRPr>
            </a:lvl3pPr>
            <a:lvl4pPr marL="741140" indent="0">
              <a:buFont typeface="Wingdings" pitchFamily="2" charset="2"/>
              <a:buNone/>
              <a:defRPr>
                <a:solidFill>
                  <a:schemeClr val="tx1">
                    <a:alpha val="99000"/>
                  </a:schemeClr>
                </a:solidFill>
                <a:latin typeface="+mn-lt"/>
              </a:defRPr>
            </a:lvl4pPr>
            <a:lvl5pPr marL="914126" indent="0">
              <a:buFont typeface="Wingdings" pitchFamily="2" charset="2"/>
              <a:buNone/>
              <a:tabLst/>
              <a:defRPr>
                <a:solidFill>
                  <a:schemeClr val="tx1">
                    <a:alpha val="99000"/>
                  </a:schemeClr>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8427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_Accent 3">
    <p:bg bwMode="ltGray">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949" y="2109542"/>
            <a:ext cx="10240454" cy="997196"/>
          </a:xfrm>
        </p:spPr>
        <p:txBody>
          <a:bodyPr anchor="b" anchorCtr="0"/>
          <a:lstStyle>
            <a:lvl1pPr>
              <a:defRPr sz="7200" spc="-150" baseline="0"/>
            </a:lvl1pPr>
          </a:lstStyle>
          <a:p>
            <a:r>
              <a:rPr lang="en-US" dirty="0"/>
              <a:t>Click to edit title style</a:t>
            </a:r>
          </a:p>
        </p:txBody>
      </p:sp>
      <p:sp>
        <p:nvSpPr>
          <p:cNvPr id="5" name="Text Placeholder 4"/>
          <p:cNvSpPr>
            <a:spLocks noGrp="1"/>
          </p:cNvSpPr>
          <p:nvPr>
            <p:ph type="body" sz="quarter" idx="12" hasCustomPrompt="1"/>
          </p:nvPr>
        </p:nvSpPr>
        <p:spPr>
          <a:xfrm>
            <a:off x="978949" y="3425825"/>
            <a:ext cx="10240454" cy="498598"/>
          </a:xfr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a:t>Speaker Title</a:t>
            </a:r>
          </a:p>
        </p:txBody>
      </p:sp>
    </p:spTree>
    <p:extLst>
      <p:ext uri="{BB962C8B-B14F-4D97-AF65-F5344CB8AC3E}">
        <p14:creationId xmlns:p14="http://schemas.microsoft.com/office/powerpoint/2010/main" val="831308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de (full page)">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45"/>
            <a:ext cx="10515600" cy="721995"/>
          </a:xfrm>
        </p:spPr>
        <p:txBody>
          <a:bodyPr/>
          <a:lstStyle>
            <a:lvl1pPr>
              <a:defRPr>
                <a:solidFill>
                  <a:schemeClr val="bg1"/>
                </a:solidFill>
              </a:defRPr>
            </a:lvl1pPr>
          </a:lstStyle>
          <a:p>
            <a:r>
              <a:rPr lang="en-US"/>
              <a:t>Click to edit Master title style</a:t>
            </a:r>
          </a:p>
        </p:txBody>
      </p:sp>
      <p:sp>
        <p:nvSpPr>
          <p:cNvPr id="7" name="Content Placeholder 2"/>
          <p:cNvSpPr>
            <a:spLocks noGrp="1"/>
          </p:cNvSpPr>
          <p:nvPr>
            <p:ph idx="1"/>
          </p:nvPr>
        </p:nvSpPr>
        <p:spPr>
          <a:xfrm>
            <a:off x="838200" y="878840"/>
            <a:ext cx="10515600" cy="5770880"/>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884552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4R Pitch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4311650"/>
          </a:xfrm>
          <a:prstGeom prst="rect">
            <a:avLst/>
          </a:prstGeom>
        </p:spPr>
      </p:pic>
      <p:sp>
        <p:nvSpPr>
          <p:cNvPr id="4" name="TextBox 3"/>
          <p:cNvSpPr txBox="1"/>
          <p:nvPr userDrawn="1"/>
        </p:nvSpPr>
        <p:spPr>
          <a:xfrm>
            <a:off x="376663" y="260594"/>
            <a:ext cx="7185672" cy="1526572"/>
          </a:xfrm>
          <a:prstGeom prst="rect">
            <a:avLst/>
          </a:prstGeom>
          <a:noFill/>
        </p:spPr>
        <p:txBody>
          <a:bodyPr wrap="square" lIns="0" tIns="0" rIns="0" bIns="0" rtlCol="0">
            <a:spAutoFit/>
          </a:bodyPr>
          <a:lstStyle/>
          <a:p>
            <a:r>
              <a:rPr lang="en-US" sz="4000" dirty="0">
                <a:solidFill>
                  <a:srgbClr val="FFFFFF"/>
                </a:solidFill>
                <a:latin typeface="Segoe UI Light" panose="020B0502040204020203" pitchFamily="34" charset="0"/>
              </a:rPr>
              <a:t>Microsoft Azure for Research </a:t>
            </a:r>
          </a:p>
          <a:p>
            <a:r>
              <a:rPr lang="en-US" sz="2400" dirty="0">
                <a:solidFill>
                  <a:srgbClr val="FFFFFF"/>
                </a:solidFill>
              </a:rPr>
              <a:t>Accelerate the Speed of Scientific Discovery </a:t>
            </a:r>
          </a:p>
          <a:p>
            <a:pPr>
              <a:lnSpc>
                <a:spcPct val="90000"/>
              </a:lnSpc>
              <a:spcBef>
                <a:spcPct val="20000"/>
              </a:spcBef>
              <a:buClr>
                <a:srgbClr val="4E90CD"/>
              </a:buClr>
              <a:buSzPct val="120000"/>
            </a:pPr>
            <a:endParaRPr lang="en-US" sz="3200" dirty="0" err="1">
              <a:solidFill>
                <a:srgbClr val="FFFFFF"/>
              </a:solidFill>
              <a:latin typeface="Segoe UI Light" pitchFamily="34" charset="0"/>
            </a:endParaRPr>
          </a:p>
        </p:txBody>
      </p:sp>
      <p:sp>
        <p:nvSpPr>
          <p:cNvPr id="5" name="Rectangle 4"/>
          <p:cNvSpPr/>
          <p:nvPr userDrawn="1"/>
        </p:nvSpPr>
        <p:spPr>
          <a:xfrm>
            <a:off x="279908" y="1455951"/>
            <a:ext cx="5800280" cy="917971"/>
          </a:xfrm>
          <a:prstGeom prst="rect">
            <a:avLst/>
          </a:prstGeom>
        </p:spPr>
        <p:txBody>
          <a:bodyPr wrap="square">
            <a:spAutoFit/>
          </a:bodyPr>
          <a:lstStyle/>
          <a:p>
            <a:r>
              <a:rPr lang="en-US" altLang="zh-CN" sz="2000" kern="1800" baseline="30000" dirty="0">
                <a:solidFill>
                  <a:srgbClr val="FFFFFF"/>
                </a:solidFill>
                <a:ea typeface="Segoe UI" panose="020B0502040204020203" pitchFamily="34" charset="0"/>
                <a:cs typeface="Segoe UI" panose="020B0502040204020203" pitchFamily="34" charset="0"/>
              </a:rPr>
              <a:t>Microsoft A</a:t>
            </a:r>
            <a:r>
              <a:rPr lang="en-US" sz="2000" kern="1800" baseline="30000" dirty="0">
                <a:solidFill>
                  <a:srgbClr val="FFFFFF"/>
                </a:solidFill>
                <a:ea typeface="Segoe UI" panose="020B0502040204020203" pitchFamily="34" charset="0"/>
                <a:cs typeface="Segoe UI" panose="020B0502040204020203" pitchFamily="34" charset="0"/>
              </a:rPr>
              <a:t>zure provides researchers with the power and scalability of cloud computing for collaboration, computation, and data-intensive processing. This open and flexible global cloud platform supports any language, tool, or framework. </a:t>
            </a:r>
            <a:r>
              <a:rPr lang="en-US" kern="1800" baseline="30000" dirty="0">
                <a:solidFill>
                  <a:srgbClr val="FFFFFF"/>
                </a:solidFill>
                <a:ea typeface="Segoe UI" panose="020B0502040204020203" pitchFamily="34" charset="0"/>
                <a:cs typeface="Segoe UI" panose="020B0502040204020203" pitchFamily="34" charset="0"/>
              </a:rPr>
              <a:t> </a:t>
            </a:r>
            <a:r>
              <a:rPr lang="en-US" kern="1600" baseline="30000" dirty="0">
                <a:solidFill>
                  <a:srgbClr val="FFFFFF"/>
                </a:solidFill>
                <a:ea typeface="Segoe UI" panose="020B0502040204020203" pitchFamily="34" charset="0"/>
                <a:cs typeface="Segoe UI" panose="020B0502040204020203" pitchFamily="34" charset="0"/>
              </a:rPr>
              <a:t> </a:t>
            </a:r>
          </a:p>
        </p:txBody>
      </p:sp>
      <p:sp>
        <p:nvSpPr>
          <p:cNvPr id="6" name="Rectangle 5"/>
          <p:cNvSpPr/>
          <p:nvPr userDrawn="1"/>
        </p:nvSpPr>
        <p:spPr>
          <a:xfrm>
            <a:off x="279908" y="4484641"/>
            <a:ext cx="5800280" cy="420628"/>
          </a:xfrm>
          <a:prstGeom prst="rect">
            <a:avLst/>
          </a:prstGeom>
        </p:spPr>
        <p:txBody>
          <a:bodyPr wrap="square">
            <a:spAutoFit/>
          </a:bodyPr>
          <a:lstStyle/>
          <a:p>
            <a:r>
              <a:rPr lang="en-US" sz="3200" baseline="30000" dirty="0">
                <a:solidFill>
                  <a:srgbClr val="C60651"/>
                </a:solidFill>
                <a:latin typeface="Segoe UI Semibold" panose="020B0702040204020203" pitchFamily="34" charset="0"/>
              </a:rPr>
              <a:t>The Microsoft Azure for Research program:</a:t>
            </a:r>
            <a:endParaRPr lang="en-US" sz="3200" baseline="30000" dirty="0">
              <a:solidFill>
                <a:srgbClr val="C60651"/>
              </a:solidFill>
              <a:latin typeface="Segoe UI Light" panose="020B0502040204020203" pitchFamily="34" charset="0"/>
            </a:endParaRPr>
          </a:p>
        </p:txBody>
      </p:sp>
      <p:sp>
        <p:nvSpPr>
          <p:cNvPr id="7" name="Rectangle 6"/>
          <p:cNvSpPr/>
          <p:nvPr userDrawn="1"/>
        </p:nvSpPr>
        <p:spPr>
          <a:xfrm>
            <a:off x="329336" y="4734289"/>
            <a:ext cx="5682266" cy="1195199"/>
          </a:xfrm>
          <a:prstGeom prst="rect">
            <a:avLst/>
          </a:prstGeom>
        </p:spPr>
        <p:txBody>
          <a:bodyPr wrap="square">
            <a:spAutoFit/>
          </a:bodyPr>
          <a:lstStyle/>
          <a:p>
            <a:r>
              <a:rPr lang="en-US" sz="2000" b="1" baseline="30000" dirty="0">
                <a:solidFill>
                  <a:srgbClr val="C60651"/>
                </a:solidFill>
              </a:rPr>
              <a:t>·</a:t>
            </a:r>
            <a:r>
              <a:rPr lang="en-US" sz="2000" baseline="30000" dirty="0">
                <a:solidFill>
                  <a:srgbClr val="C60651"/>
                </a:solidFill>
                <a:latin typeface="Segoe UI Light" panose="020B0502040204020203" pitchFamily="34" charset="0"/>
              </a:rPr>
              <a:t>  </a:t>
            </a:r>
            <a:r>
              <a:rPr lang="en-US" sz="2000" baseline="30000" dirty="0">
                <a:solidFill>
                  <a:srgbClr val="717073"/>
                </a:solidFill>
              </a:rPr>
              <a:t>Free access to Microsoft Azure cloud computing and storage  </a:t>
            </a:r>
            <a:r>
              <a:rPr lang="en-US" sz="2000" dirty="0">
                <a:solidFill>
                  <a:srgbClr val="717073"/>
                </a:solidFill>
              </a:rPr>
              <a:t>    </a:t>
            </a:r>
          </a:p>
          <a:p>
            <a:pPr>
              <a:spcAft>
                <a:spcPts val="600"/>
              </a:spcAft>
            </a:pPr>
            <a:r>
              <a:rPr lang="en-US" sz="2000" baseline="30000" dirty="0">
                <a:solidFill>
                  <a:srgbClr val="717073"/>
                </a:solidFill>
              </a:rPr>
              <a:t>   (submit proposals for </a:t>
            </a:r>
            <a:r>
              <a:rPr lang="en-US" altLang="zh-CN" sz="2000" baseline="30000" dirty="0">
                <a:solidFill>
                  <a:srgbClr val="717073"/>
                </a:solidFill>
              </a:rPr>
              <a:t>Microsoft </a:t>
            </a:r>
            <a:r>
              <a:rPr lang="en-US" sz="2000" baseline="30000" dirty="0">
                <a:solidFill>
                  <a:srgbClr val="717073"/>
                </a:solidFill>
              </a:rPr>
              <a:t>Azure Research Awards)</a:t>
            </a:r>
          </a:p>
          <a:p>
            <a:r>
              <a:rPr lang="en-US" sz="2000" b="1" baseline="30000" dirty="0">
                <a:solidFill>
                  <a:srgbClr val="C60651"/>
                </a:solidFill>
              </a:rPr>
              <a:t>·</a:t>
            </a:r>
            <a:r>
              <a:rPr lang="en-US" sz="2000" baseline="30000" dirty="0">
                <a:solidFill>
                  <a:srgbClr val="C60651"/>
                </a:solidFill>
              </a:rPr>
              <a:t>  </a:t>
            </a:r>
            <a:r>
              <a:rPr lang="en-US" altLang="zh-CN" sz="2000" baseline="30000" dirty="0">
                <a:solidFill>
                  <a:srgbClr val="717073"/>
                </a:solidFill>
              </a:rPr>
              <a:t>Microsoft </a:t>
            </a:r>
            <a:r>
              <a:rPr lang="en-US" sz="2000" baseline="30000" dirty="0">
                <a:solidFill>
                  <a:srgbClr val="717073"/>
                </a:solidFill>
              </a:rPr>
              <a:t>Azure for Research training classes </a:t>
            </a:r>
          </a:p>
          <a:p>
            <a:r>
              <a:rPr lang="en-US" sz="2000" b="1" baseline="30000" dirty="0">
                <a:solidFill>
                  <a:srgbClr val="C60651"/>
                </a:solidFill>
              </a:rPr>
              <a:t>·</a:t>
            </a:r>
            <a:r>
              <a:rPr lang="en-US" sz="2000" baseline="30000" dirty="0">
                <a:solidFill>
                  <a:srgbClr val="C60651"/>
                </a:solidFill>
              </a:rPr>
              <a:t>  </a:t>
            </a:r>
            <a:r>
              <a:rPr lang="en-US" sz="2000" baseline="30000" dirty="0">
                <a:solidFill>
                  <a:srgbClr val="717073"/>
                </a:solidFill>
              </a:rPr>
              <a:t>Support and technical resources</a:t>
            </a:r>
            <a:endParaRPr lang="en-US" sz="2000" dirty="0">
              <a:solidFill>
                <a:srgbClr val="292929"/>
              </a:solidFill>
            </a:endParaRPr>
          </a:p>
        </p:txBody>
      </p:sp>
      <p:sp>
        <p:nvSpPr>
          <p:cNvPr id="8" name="Rectangle 7"/>
          <p:cNvSpPr/>
          <p:nvPr userDrawn="1"/>
        </p:nvSpPr>
        <p:spPr>
          <a:xfrm>
            <a:off x="279908" y="6067160"/>
            <a:ext cx="11261967" cy="338554"/>
          </a:xfrm>
          <a:prstGeom prst="rect">
            <a:avLst/>
          </a:prstGeom>
        </p:spPr>
        <p:txBody>
          <a:bodyPr wrap="square">
            <a:spAutoFit/>
          </a:bodyPr>
          <a:lstStyle/>
          <a:p>
            <a:r>
              <a:rPr lang="en-US" sz="2400" baseline="30000" dirty="0">
                <a:solidFill>
                  <a:srgbClr val="717073"/>
                </a:solidFill>
              </a:rPr>
              <a:t>Apply the power of cloud computing to your computational and data challenges. Experiment at </a:t>
            </a:r>
            <a:r>
              <a:rPr lang="en-US" sz="2400" baseline="30000" dirty="0">
                <a:solidFill>
                  <a:srgbClr val="5191CD"/>
                </a:solidFill>
                <a:latin typeface="Segoe UI Semibold" panose="020B0702040204020203" pitchFamily="34" charset="0"/>
              </a:rPr>
              <a:t>azure4research.com.</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86292" y="6532685"/>
            <a:ext cx="3205707" cy="325315"/>
          </a:xfrm>
          <a:prstGeom prst="rect">
            <a:avLst/>
          </a:prstGeom>
        </p:spPr>
      </p:pic>
      <p:pic>
        <p:nvPicPr>
          <p:cNvPr id="10" name="图片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615626" y="3297217"/>
            <a:ext cx="2473200" cy="568936"/>
          </a:xfrm>
          <a:prstGeom prst="rect">
            <a:avLst/>
          </a:prstGeom>
        </p:spPr>
      </p:pic>
    </p:spTree>
    <p:extLst>
      <p:ext uri="{BB962C8B-B14F-4D97-AF65-F5344CB8AC3E}">
        <p14:creationId xmlns:p14="http://schemas.microsoft.com/office/powerpoint/2010/main" val="1309172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sole output view">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995"/>
          </a:xfrm>
        </p:spPr>
        <p:txBody>
          <a:bodyPr/>
          <a:lstStyle/>
          <a:p>
            <a:r>
              <a:rPr lang="en-US"/>
              <a:t>Click to edit Master title style</a:t>
            </a:r>
          </a:p>
        </p:txBody>
      </p:sp>
      <p:sp>
        <p:nvSpPr>
          <p:cNvPr id="7" name="Content Placeholder 2"/>
          <p:cNvSpPr>
            <a:spLocks noGrp="1"/>
          </p:cNvSpPr>
          <p:nvPr>
            <p:ph idx="1"/>
          </p:nvPr>
        </p:nvSpPr>
        <p:spPr>
          <a:xfrm>
            <a:off x="838200" y="1305560"/>
            <a:ext cx="10515600" cy="5344160"/>
          </a:xfrm>
          <a:solidFill>
            <a:schemeClr val="accent2">
              <a:lumMod val="50000"/>
            </a:schemeClr>
          </a:solidFill>
        </p:spPr>
        <p:txBody>
          <a:bodyPr anchor="ctr">
            <a:normAutofit/>
          </a:bodyPr>
          <a:lstStyle>
            <a:lvl1pPr marL="0" indent="0">
              <a:lnSpc>
                <a:spcPct val="50000"/>
              </a:lnSpc>
              <a:buNone/>
              <a:defRPr sz="1600">
                <a:solidFill>
                  <a:schemeClr val="bg1"/>
                </a:solidFill>
                <a:latin typeface="Consolas" panose="020B0609020204030204" pitchFamily="49" charset="0"/>
              </a:defRPr>
            </a:lvl1pPr>
            <a:lvl2pPr marL="457200" indent="0">
              <a:lnSpc>
                <a:spcPct val="50000"/>
              </a:lnSpc>
              <a:buNone/>
              <a:defRPr sz="1600">
                <a:solidFill>
                  <a:schemeClr val="bg1"/>
                </a:solidFill>
                <a:latin typeface="Consolas" panose="020B0609020204030204" pitchFamily="49" charset="0"/>
              </a:defRPr>
            </a:lvl2pPr>
            <a:lvl3pPr marL="914400" indent="0">
              <a:lnSpc>
                <a:spcPct val="50000"/>
              </a:lnSpc>
              <a:buNone/>
              <a:defRPr sz="1600">
                <a:solidFill>
                  <a:schemeClr val="bg1"/>
                </a:solidFill>
                <a:latin typeface="Consolas" panose="020B0609020204030204" pitchFamily="49" charset="0"/>
              </a:defRPr>
            </a:lvl3pPr>
            <a:lvl4pPr marL="1371600" indent="0">
              <a:lnSpc>
                <a:spcPct val="50000"/>
              </a:lnSpc>
              <a:buNone/>
              <a:defRPr sz="1600">
                <a:solidFill>
                  <a:schemeClr val="bg1"/>
                </a:solidFill>
                <a:latin typeface="Consolas" panose="020B0609020204030204" pitchFamily="49" charset="0"/>
              </a:defRPr>
            </a:lvl4pPr>
            <a:lvl5pPr marL="1828800" indent="0">
              <a:lnSpc>
                <a:spcPct val="50000"/>
              </a:lnSpc>
              <a:buNone/>
              <a:defRPr sz="1600">
                <a:solidFill>
                  <a:schemeClr val="bg1"/>
                </a:solidFill>
                <a:latin typeface="Consolas" panose="020B060902020403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10312766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e and Description">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2823" y="365125"/>
            <a:ext cx="11346611" cy="67004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42823" y="1167442"/>
            <a:ext cx="4019909" cy="5492149"/>
          </a:xfrm>
          <a:solidFill>
            <a:schemeClr val="bg1">
              <a:lumMod val="50000"/>
            </a:schemeClr>
          </a:solidFill>
        </p:spPr>
        <p:txBody>
          <a:bodyPr anchor="ct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3"/>
          </p:nvPr>
        </p:nvSpPr>
        <p:spPr>
          <a:xfrm>
            <a:off x="4462732" y="1167442"/>
            <a:ext cx="7326702" cy="5492149"/>
          </a:xfrm>
          <a:solidFill>
            <a:schemeClr val="bg1">
              <a:lumMod val="95000"/>
            </a:schemeClr>
          </a:solidFill>
        </p:spPr>
        <p:txBody>
          <a:bodyPr anchor="ctr">
            <a:normAutofit/>
          </a:bodyPr>
          <a:lstStyle>
            <a:lvl1pPr marL="0" indent="0">
              <a:lnSpc>
                <a:spcPct val="90000"/>
              </a:lnSpc>
              <a:buNone/>
              <a:defRPr sz="1600">
                <a:latin typeface="Lucida Console" panose="020B0609040504020204" pitchFamily="49" charset="0"/>
              </a:defRPr>
            </a:lvl1pPr>
            <a:lvl2pPr marL="457200" indent="0">
              <a:lnSpc>
                <a:spcPct val="90000"/>
              </a:lnSpc>
              <a:buNone/>
              <a:defRPr sz="1600">
                <a:latin typeface="Lucida Console" panose="020B0609040504020204" pitchFamily="49" charset="0"/>
              </a:defRPr>
            </a:lvl2pPr>
            <a:lvl3pPr marL="914400" indent="0">
              <a:lnSpc>
                <a:spcPct val="90000"/>
              </a:lnSpc>
              <a:buNone/>
              <a:defRPr sz="1600">
                <a:latin typeface="Lucida Console" panose="020B0609040504020204" pitchFamily="49" charset="0"/>
              </a:defRPr>
            </a:lvl3pPr>
            <a:lvl4pPr marL="1371600" indent="0">
              <a:lnSpc>
                <a:spcPct val="90000"/>
              </a:lnSpc>
              <a:buNone/>
              <a:defRPr sz="1600">
                <a:latin typeface="Lucida Console" panose="020B0609040504020204" pitchFamily="49" charset="0"/>
              </a:defRPr>
            </a:lvl4pPr>
            <a:lvl5pPr marL="1828800" indent="0">
              <a:lnSpc>
                <a:spcPct val="90000"/>
              </a:lnSpc>
              <a:buNone/>
              <a:defRPr sz="1600">
                <a:latin typeface="Lucida Console" panose="020B0609040504020204" pitchFamily="49" charset="0"/>
              </a:defRPr>
            </a:lvl5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Tree>
    <p:extLst>
      <p:ext uri="{BB962C8B-B14F-4D97-AF65-F5344CB8AC3E}">
        <p14:creationId xmlns:p14="http://schemas.microsoft.com/office/powerpoint/2010/main" val="4096655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59C166-16D3-4A25-A2F8-C51E0E346B22}" type="datetimeFigureOut">
              <a:rPr lang="en-US" smtClean="0"/>
              <a:t>7/28/17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1683915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59C166-16D3-4A25-A2F8-C51E0E346B22}" type="datetimeFigureOut">
              <a:rPr lang="en-US" smtClean="0"/>
              <a:t>7/28/17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39572033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59C166-16D3-4A25-A2F8-C51E0E346B22}" type="datetimeFigureOut">
              <a:rPr lang="en-US" smtClean="0"/>
              <a:t>7/28/17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4316-4355-4038-9262-DF05D0694534}" type="slidenum">
              <a:rPr lang="en-US" smtClean="0"/>
              <a:t>‹#›</a:t>
            </a:fld>
            <a:endParaRPr lang="en-US"/>
          </a:p>
        </p:txBody>
      </p:sp>
    </p:spTree>
    <p:extLst>
      <p:ext uri="{BB962C8B-B14F-4D97-AF65-F5344CB8AC3E}">
        <p14:creationId xmlns:p14="http://schemas.microsoft.com/office/powerpoint/2010/main" val="2234854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8.xml"/><Relationship Id="rId20" Type="http://schemas.openxmlformats.org/officeDocument/2006/relationships/slideLayout" Target="../slideLayouts/slideLayout39.xml"/><Relationship Id="rId21" Type="http://schemas.openxmlformats.org/officeDocument/2006/relationships/slideLayout" Target="../slideLayouts/slideLayout40.xml"/><Relationship Id="rId22" Type="http://schemas.openxmlformats.org/officeDocument/2006/relationships/theme" Target="../theme/theme2.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Relationship Id="rId18" Type="http://schemas.openxmlformats.org/officeDocument/2006/relationships/slideLayout" Target="../slideLayouts/slideLayout37.xml"/><Relationship Id="rId19" Type="http://schemas.openxmlformats.org/officeDocument/2006/relationships/slideLayout" Target="../slideLayouts/slideLayout38.xml"/><Relationship Id="rId1" Type="http://schemas.openxmlformats.org/officeDocument/2006/relationships/slideLayout" Target="../slideLayouts/slideLayout20.xml"/><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59C166-16D3-4A25-A2F8-C51E0E346B22}" type="datetimeFigureOut">
              <a:rPr lang="en-US" smtClean="0"/>
              <a:t>7/28/17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4316-4355-4038-9262-DF05D0694534}" type="slidenum">
              <a:rPr lang="en-US" smtClean="0"/>
              <a:t>‹#›</a:t>
            </a:fld>
            <a:endParaRPr lang="en-US"/>
          </a:p>
        </p:txBody>
      </p:sp>
      <p:grpSp>
        <p:nvGrpSpPr>
          <p:cNvPr id="14" name="Group 13"/>
          <p:cNvGrpSpPr/>
          <p:nvPr userDrawn="1"/>
        </p:nvGrpSpPr>
        <p:grpSpPr>
          <a:xfrm>
            <a:off x="12324441" y="0"/>
            <a:ext cx="324759" cy="1594934"/>
            <a:chOff x="-934359" y="-699584"/>
            <a:chExt cx="5181599" cy="4782997"/>
          </a:xfrm>
        </p:grpSpPr>
        <p:sp>
          <p:nvSpPr>
            <p:cNvPr id="7" name="Rectangle 6"/>
            <p:cNvSpPr/>
            <p:nvPr userDrawn="1"/>
          </p:nvSpPr>
          <p:spPr>
            <a:xfrm>
              <a:off x="-934357" y="-699584"/>
              <a:ext cx="5181597" cy="6995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p:cNvSpPr/>
            <p:nvPr userDrawn="1"/>
          </p:nvSpPr>
          <p:spPr>
            <a:xfrm>
              <a:off x="-934359" y="2046895"/>
              <a:ext cx="5181598" cy="6840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p:cNvSpPr/>
            <p:nvPr userDrawn="1"/>
          </p:nvSpPr>
          <p:spPr>
            <a:xfrm>
              <a:off x="-934359" y="3399388"/>
              <a:ext cx="5181598" cy="68402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ectangle 9"/>
            <p:cNvSpPr/>
            <p:nvPr userDrawn="1"/>
          </p:nvSpPr>
          <p:spPr>
            <a:xfrm>
              <a:off x="-934358" y="0"/>
              <a:ext cx="5181597" cy="684026"/>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 name="Rectangle 10"/>
            <p:cNvSpPr/>
            <p:nvPr userDrawn="1"/>
          </p:nvSpPr>
          <p:spPr>
            <a:xfrm>
              <a:off x="-934359" y="1383610"/>
              <a:ext cx="5181597" cy="69958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Rectangle 11"/>
            <p:cNvSpPr/>
            <p:nvPr userDrawn="1"/>
          </p:nvSpPr>
          <p:spPr>
            <a:xfrm>
              <a:off x="-934359" y="2715363"/>
              <a:ext cx="5181598" cy="684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p:cNvSpPr/>
            <p:nvPr userDrawn="1"/>
          </p:nvSpPr>
          <p:spPr>
            <a:xfrm>
              <a:off x="-934359" y="684026"/>
              <a:ext cx="5181597" cy="699584"/>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Tree>
    <p:extLst>
      <p:ext uri="{BB962C8B-B14F-4D97-AF65-F5344CB8AC3E}">
        <p14:creationId xmlns:p14="http://schemas.microsoft.com/office/powerpoint/2010/main" val="1796419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2" r:id="rId5"/>
    <p:sldLayoutId id="214748366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85" r:id="rId15"/>
    <p:sldLayoutId id="2147483690" r:id="rId16"/>
    <p:sldLayoutId id="2147483691" r:id="rId17"/>
    <p:sldLayoutId id="2147483692" r:id="rId18"/>
    <p:sldLayoutId id="2147483693" r:id="rId19"/>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9" y="228603"/>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8"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03340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914089" rtl="0" eaLnBrk="1" latinLnBrk="0" hangingPunct="1">
        <a:lnSpc>
          <a:spcPct val="90000"/>
        </a:lnSpc>
        <a:spcBef>
          <a:spcPct val="0"/>
        </a:spcBef>
        <a:buNone/>
        <a:defRPr lang="en-US" sz="5398"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237" indent="-460237" algn="l" defTabSz="914089" rtl="0" eaLnBrk="1" latinLnBrk="0" hangingPunct="1">
        <a:lnSpc>
          <a:spcPct val="90000"/>
        </a:lnSpc>
        <a:spcBef>
          <a:spcPct val="20000"/>
        </a:spcBef>
        <a:buSzPct val="80000"/>
        <a:buFont typeface="Arial" pitchFamily="34" charset="0"/>
        <a:buChar char="•"/>
        <a:defRPr sz="3199" kern="1200">
          <a:gradFill>
            <a:gsLst>
              <a:gs pos="0">
                <a:srgbClr val="595959"/>
              </a:gs>
              <a:gs pos="86000">
                <a:srgbClr val="595959"/>
              </a:gs>
            </a:gsLst>
            <a:lin ang="5400000" scaled="0"/>
          </a:gradFill>
          <a:latin typeface="+mn-lt"/>
          <a:ea typeface="+mn-ea"/>
          <a:cs typeface="+mn-cs"/>
        </a:defRPr>
      </a:lvl1pPr>
      <a:lvl2pPr marL="855406" indent="-395169" algn="l" defTabSz="914089" rtl="0" eaLnBrk="1" latinLnBrk="0" hangingPunct="1">
        <a:lnSpc>
          <a:spcPct val="90000"/>
        </a:lnSpc>
        <a:spcBef>
          <a:spcPct val="20000"/>
        </a:spcBef>
        <a:buSzPct val="80000"/>
        <a:buFont typeface="Arial" pitchFamily="34" charset="0"/>
        <a:buChar char="•"/>
        <a:defRPr sz="2799" kern="1200">
          <a:gradFill>
            <a:gsLst>
              <a:gs pos="0">
                <a:srgbClr val="595959"/>
              </a:gs>
              <a:gs pos="86000">
                <a:srgbClr val="595959"/>
              </a:gs>
            </a:gsLst>
            <a:lin ang="5400000" scaled="0"/>
          </a:gradFill>
          <a:latin typeface="+mn-lt"/>
          <a:ea typeface="+mn-ea"/>
          <a:cs typeface="+mn-cs"/>
        </a:defRPr>
      </a:lvl2pPr>
      <a:lvl3pPr marL="1258510" indent="-403104" algn="l" defTabSz="914089" rtl="0" eaLnBrk="1" latinLnBrk="0" hangingPunct="1">
        <a:lnSpc>
          <a:spcPct val="90000"/>
        </a:lnSpc>
        <a:spcBef>
          <a:spcPct val="20000"/>
        </a:spcBef>
        <a:buSzPct val="80000"/>
        <a:buFont typeface="Arial" pitchFamily="34" charset="0"/>
        <a:buChar char="•"/>
        <a:defRPr sz="2399" kern="1200">
          <a:gradFill>
            <a:gsLst>
              <a:gs pos="0">
                <a:srgbClr val="595959"/>
              </a:gs>
              <a:gs pos="86000">
                <a:srgbClr val="595959"/>
              </a:gs>
            </a:gsLst>
            <a:lin ang="5400000" scaled="0"/>
          </a:gradFill>
          <a:latin typeface="+mn-lt"/>
          <a:ea typeface="+mn-ea"/>
          <a:cs typeface="+mn-cs"/>
        </a:defRPr>
      </a:lvl3pPr>
      <a:lvl4pPr marL="1604482" indent="-345971"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4pPr>
      <a:lvl5pPr marL="1940931" indent="-336449" algn="l" defTabSz="914089" rtl="0" eaLnBrk="1" latinLnBrk="0" hangingPunct="1">
        <a:lnSpc>
          <a:spcPct val="90000"/>
        </a:lnSpc>
        <a:spcBef>
          <a:spcPct val="20000"/>
        </a:spcBef>
        <a:buSzPct val="80000"/>
        <a:buFont typeface="Arial" pitchFamily="34" charset="0"/>
        <a:buChar char="•"/>
        <a:defRPr sz="1999" kern="1200">
          <a:gradFill>
            <a:gsLst>
              <a:gs pos="0">
                <a:srgbClr val="595959"/>
              </a:gs>
              <a:gs pos="86000">
                <a:srgbClr val="595959"/>
              </a:gs>
            </a:gsLst>
            <a:lin ang="5400000" scaled="0"/>
          </a:gradFill>
          <a:latin typeface="+mn-lt"/>
          <a:ea typeface="+mn-ea"/>
          <a:cs typeface="+mn-cs"/>
        </a:defRPr>
      </a:lvl5pPr>
      <a:lvl6pPr marL="2513745"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78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834"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879" indent="-228522" algn="l" defTabSz="914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4089" rtl="0" eaLnBrk="1" latinLnBrk="0" hangingPunct="1">
        <a:defRPr sz="1799" kern="1200">
          <a:solidFill>
            <a:schemeClr val="tx1"/>
          </a:solidFill>
          <a:latin typeface="+mn-lt"/>
          <a:ea typeface="+mn-ea"/>
          <a:cs typeface="+mn-cs"/>
        </a:defRPr>
      </a:lvl1pPr>
      <a:lvl2pPr marL="457045" algn="l" defTabSz="914089" rtl="0" eaLnBrk="1" latinLnBrk="0" hangingPunct="1">
        <a:defRPr sz="1799" kern="1200">
          <a:solidFill>
            <a:schemeClr val="tx1"/>
          </a:solidFill>
          <a:latin typeface="+mn-lt"/>
          <a:ea typeface="+mn-ea"/>
          <a:cs typeface="+mn-cs"/>
        </a:defRPr>
      </a:lvl2pPr>
      <a:lvl3pPr marL="914089" algn="l" defTabSz="914089" rtl="0" eaLnBrk="1" latinLnBrk="0" hangingPunct="1">
        <a:defRPr sz="1799" kern="1200">
          <a:solidFill>
            <a:schemeClr val="tx1"/>
          </a:solidFill>
          <a:latin typeface="+mn-lt"/>
          <a:ea typeface="+mn-ea"/>
          <a:cs typeface="+mn-cs"/>
        </a:defRPr>
      </a:lvl3pPr>
      <a:lvl4pPr marL="1371134" algn="l" defTabSz="914089" rtl="0" eaLnBrk="1" latinLnBrk="0" hangingPunct="1">
        <a:defRPr sz="1799" kern="1200">
          <a:solidFill>
            <a:schemeClr val="tx1"/>
          </a:solidFill>
          <a:latin typeface="+mn-lt"/>
          <a:ea typeface="+mn-ea"/>
          <a:cs typeface="+mn-cs"/>
        </a:defRPr>
      </a:lvl4pPr>
      <a:lvl5pPr marL="1828178" algn="l" defTabSz="914089" rtl="0" eaLnBrk="1" latinLnBrk="0" hangingPunct="1">
        <a:defRPr sz="1799" kern="1200">
          <a:solidFill>
            <a:schemeClr val="tx1"/>
          </a:solidFill>
          <a:latin typeface="+mn-lt"/>
          <a:ea typeface="+mn-ea"/>
          <a:cs typeface="+mn-cs"/>
        </a:defRPr>
      </a:lvl5pPr>
      <a:lvl6pPr marL="2285223" algn="l" defTabSz="914089" rtl="0" eaLnBrk="1" latinLnBrk="0" hangingPunct="1">
        <a:defRPr sz="1799" kern="1200">
          <a:solidFill>
            <a:schemeClr val="tx1"/>
          </a:solidFill>
          <a:latin typeface="+mn-lt"/>
          <a:ea typeface="+mn-ea"/>
          <a:cs typeface="+mn-cs"/>
        </a:defRPr>
      </a:lvl6pPr>
      <a:lvl7pPr marL="2742267" algn="l" defTabSz="914089" rtl="0" eaLnBrk="1" latinLnBrk="0" hangingPunct="1">
        <a:defRPr sz="1799" kern="1200">
          <a:solidFill>
            <a:schemeClr val="tx1"/>
          </a:solidFill>
          <a:latin typeface="+mn-lt"/>
          <a:ea typeface="+mn-ea"/>
          <a:cs typeface="+mn-cs"/>
        </a:defRPr>
      </a:lvl7pPr>
      <a:lvl8pPr marL="3199312" algn="l" defTabSz="914089" rtl="0" eaLnBrk="1" latinLnBrk="0" hangingPunct="1">
        <a:defRPr sz="1799" kern="1200">
          <a:solidFill>
            <a:schemeClr val="tx1"/>
          </a:solidFill>
          <a:latin typeface="+mn-lt"/>
          <a:ea typeface="+mn-ea"/>
          <a:cs typeface="+mn-cs"/>
        </a:defRPr>
      </a:lvl8pPr>
      <a:lvl9pPr marL="3656357" algn="l" defTabSz="914089"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9" Type="http://schemas.openxmlformats.org/officeDocument/2006/relationships/image" Target="../media/image29.png"/><Relationship Id="rId20" Type="http://schemas.openxmlformats.org/officeDocument/2006/relationships/image" Target="../media/image40.png"/><Relationship Id="rId21" Type="http://schemas.openxmlformats.org/officeDocument/2006/relationships/image" Target="../media/image41.png"/><Relationship Id="rId22" Type="http://schemas.openxmlformats.org/officeDocument/2006/relationships/image" Target="../media/image42.png"/><Relationship Id="rId23" Type="http://schemas.openxmlformats.org/officeDocument/2006/relationships/image" Target="../media/image43.png"/><Relationship Id="rId10" Type="http://schemas.openxmlformats.org/officeDocument/2006/relationships/image" Target="../media/image30.png"/><Relationship Id="rId11" Type="http://schemas.openxmlformats.org/officeDocument/2006/relationships/image" Target="../media/image31.png"/><Relationship Id="rId12" Type="http://schemas.openxmlformats.org/officeDocument/2006/relationships/image" Target="../media/image32.png"/><Relationship Id="rId13" Type="http://schemas.openxmlformats.org/officeDocument/2006/relationships/image" Target="../media/image33.png"/><Relationship Id="rId14" Type="http://schemas.openxmlformats.org/officeDocument/2006/relationships/image" Target="../media/image34.png"/><Relationship Id="rId15" Type="http://schemas.openxmlformats.org/officeDocument/2006/relationships/image" Target="../media/image35.png"/><Relationship Id="rId16" Type="http://schemas.openxmlformats.org/officeDocument/2006/relationships/image" Target="../media/image36.png"/><Relationship Id="rId17" Type="http://schemas.openxmlformats.org/officeDocument/2006/relationships/image" Target="../media/image37.png"/><Relationship Id="rId18" Type="http://schemas.openxmlformats.org/officeDocument/2006/relationships/image" Target="../media/image38.png"/><Relationship Id="rId19" Type="http://schemas.openxmlformats.org/officeDocument/2006/relationships/image" Target="../media/image39.png"/><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4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18.xml"/><Relationship Id="rId2"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Alex.Krakovetskiy@devrain.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9.png"/><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image" Target="../media/image19.png"/><Relationship Id="rId9" Type="http://schemas.openxmlformats.org/officeDocument/2006/relationships/image" Target="../media/image20.png"/><Relationship Id="rId10" Type="http://schemas.openxmlformats.org/officeDocument/2006/relationships/image" Target="../media/image21.emf"/><Relationship Id="rId11" Type="http://schemas.openxmlformats.org/officeDocument/2006/relationships/image" Target="../media/image22.emf"/><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US" sz="3300" dirty="0" smtClean="0"/>
              <a:t>Mykhail Galushko</a:t>
            </a:r>
          </a:p>
          <a:p>
            <a:r>
              <a:rPr lang="en-US" sz="3300" dirty="0" smtClean="0"/>
              <a:t>Co-founder </a:t>
            </a:r>
            <a:r>
              <a:rPr lang="en-US" sz="3300" dirty="0" err="1" smtClean="0"/>
              <a:t>DevRain</a:t>
            </a:r>
            <a:r>
              <a:rPr lang="en-US" sz="3300" dirty="0" smtClean="0"/>
              <a:t> Solutions &amp; </a:t>
            </a:r>
            <a:r>
              <a:rPr lang="en-US" sz="3300" dirty="0" err="1" smtClean="0"/>
              <a:t>Avantime</a:t>
            </a:r>
            <a:r>
              <a:rPr lang="en-US" sz="3300" dirty="0" smtClean="0"/>
              <a:t> Ukraine</a:t>
            </a:r>
            <a:endParaRPr lang="en-US" sz="3300" dirty="0"/>
          </a:p>
          <a:p>
            <a:endParaRPr lang="en-US" sz="3300" dirty="0"/>
          </a:p>
        </p:txBody>
      </p:sp>
      <p:sp>
        <p:nvSpPr>
          <p:cNvPr id="3" name="Title 2"/>
          <p:cNvSpPr>
            <a:spLocks noGrp="1"/>
          </p:cNvSpPr>
          <p:nvPr>
            <p:ph type="title"/>
          </p:nvPr>
        </p:nvSpPr>
        <p:spPr/>
        <p:txBody>
          <a:bodyPr/>
          <a:lstStyle/>
          <a:p>
            <a:r>
              <a:rPr lang="en-US" dirty="0" smtClean="0"/>
              <a:t>Azure Functions: no server needed</a:t>
            </a:r>
            <a:endParaRPr lang="en-US" dirty="0"/>
          </a:p>
        </p:txBody>
      </p:sp>
    </p:spTree>
    <p:extLst>
      <p:ext uri="{BB962C8B-B14F-4D97-AF65-F5344CB8AC3E}">
        <p14:creationId xmlns:p14="http://schemas.microsoft.com/office/powerpoint/2010/main" val="4876378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alpha val="0"/>
          </a:srgb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85750" y="1690688"/>
            <a:ext cx="11653523" cy="2028248"/>
          </a:xfrm>
        </p:spPr>
        <p:txBody>
          <a:bodyPr/>
          <a:lstStyle/>
          <a:p>
            <a:pPr marL="0" indent="0">
              <a:buNone/>
            </a:pPr>
            <a:r>
              <a:rPr lang="en-US" sz="2800" dirty="0">
                <a:solidFill>
                  <a:srgbClr val="000000"/>
                </a:solidFill>
              </a:rPr>
              <a:t>Azure Functions will:</a:t>
            </a:r>
          </a:p>
          <a:p>
            <a:r>
              <a:rPr lang="en-US" sz="2800" dirty="0">
                <a:solidFill>
                  <a:srgbClr val="000000"/>
                </a:solidFill>
              </a:rPr>
              <a:t>Monitor incoming events/traffic</a:t>
            </a:r>
          </a:p>
          <a:p>
            <a:r>
              <a:rPr lang="en-US" sz="2800" dirty="0">
                <a:solidFill>
                  <a:srgbClr val="000000"/>
                </a:solidFill>
              </a:rPr>
              <a:t>Monitor how much resources/work each of your functions is taking</a:t>
            </a:r>
          </a:p>
          <a:p>
            <a:r>
              <a:rPr lang="en-US" sz="2800" dirty="0">
                <a:solidFill>
                  <a:srgbClr val="000000"/>
                </a:solidFill>
              </a:rPr>
              <a:t>Horizontally scale your app onto additional VMs as required</a:t>
            </a:r>
          </a:p>
        </p:txBody>
      </p:sp>
      <p:sp>
        <p:nvSpPr>
          <p:cNvPr id="2" name="Title 1"/>
          <p:cNvSpPr>
            <a:spLocks noGrp="1"/>
          </p:cNvSpPr>
          <p:nvPr>
            <p:ph type="title"/>
          </p:nvPr>
        </p:nvSpPr>
        <p:spPr>
          <a:xfrm>
            <a:off x="285750" y="365125"/>
            <a:ext cx="10515600" cy="1325563"/>
          </a:xfrm>
        </p:spPr>
        <p:txBody>
          <a:bodyPr>
            <a:normAutofit/>
          </a:bodyPr>
          <a:lstStyle/>
          <a:p>
            <a:r>
              <a:rPr lang="en-US" sz="4000" dirty="0"/>
              <a:t>Consumption Plan Scaling</a:t>
            </a:r>
          </a:p>
        </p:txBody>
      </p:sp>
    </p:spTree>
    <p:extLst>
      <p:ext uri="{BB962C8B-B14F-4D97-AF65-F5344CB8AC3E}">
        <p14:creationId xmlns:p14="http://schemas.microsoft.com/office/powerpoint/2010/main" val="66006359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alpha val="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425" y="391136"/>
            <a:ext cx="10515600" cy="1325563"/>
          </a:xfrm>
        </p:spPr>
        <p:txBody>
          <a:bodyPr>
            <a:normAutofit/>
          </a:bodyPr>
          <a:lstStyle/>
          <a:p>
            <a:r>
              <a:rPr lang="en-US" sz="4000" dirty="0"/>
              <a:t>Consumption Plan Pricing</a:t>
            </a:r>
          </a:p>
        </p:txBody>
      </p:sp>
      <p:sp>
        <p:nvSpPr>
          <p:cNvPr id="3" name="Text Placeholder 2"/>
          <p:cNvSpPr>
            <a:spLocks noGrp="1"/>
          </p:cNvSpPr>
          <p:nvPr>
            <p:ph type="body" sz="quarter" idx="10"/>
          </p:nvPr>
        </p:nvSpPr>
        <p:spPr>
          <a:xfrm>
            <a:off x="352425" y="1716699"/>
            <a:ext cx="11651870" cy="3777614"/>
          </a:xfrm>
        </p:spPr>
        <p:txBody>
          <a:bodyPr>
            <a:normAutofit/>
          </a:bodyPr>
          <a:lstStyle/>
          <a:p>
            <a:r>
              <a:rPr lang="en-US" dirty="0">
                <a:solidFill>
                  <a:srgbClr val="000000"/>
                </a:solidFill>
              </a:rPr>
              <a:t>Pay per execution </a:t>
            </a:r>
            <a:r>
              <a:rPr lang="en-US" dirty="0" smtClean="0">
                <a:solidFill>
                  <a:srgbClr val="000000"/>
                </a:solidFill>
              </a:rPr>
              <a:t>model</a:t>
            </a:r>
            <a:endParaRPr lang="en-US" dirty="0">
              <a:solidFill>
                <a:srgbClr val="000000"/>
              </a:solidFill>
            </a:endParaRPr>
          </a:p>
          <a:p>
            <a:pPr marL="571390" indent="-571390">
              <a:buFont typeface="Arial" panose="020B0604020202020204" pitchFamily="34" charset="0"/>
              <a:buChar char="•"/>
            </a:pPr>
            <a:r>
              <a:rPr lang="en-US" dirty="0">
                <a:solidFill>
                  <a:srgbClr val="000000"/>
                </a:solidFill>
              </a:rPr>
              <a:t>Executions = </a:t>
            </a:r>
            <a:r>
              <a:rPr lang="en-US" u="sng" dirty="0">
                <a:solidFill>
                  <a:srgbClr val="000000"/>
                </a:solidFill>
              </a:rPr>
              <a:t>Number of executions</a:t>
            </a:r>
          </a:p>
          <a:p>
            <a:pPr marL="571390" indent="-571390">
              <a:buFont typeface="Arial" panose="020B0604020202020204" pitchFamily="34" charset="0"/>
              <a:buChar char="•"/>
            </a:pPr>
            <a:r>
              <a:rPr lang="en-US" dirty="0">
                <a:solidFill>
                  <a:srgbClr val="000000"/>
                </a:solidFill>
              </a:rPr>
              <a:t>GB-sec = </a:t>
            </a:r>
            <a:r>
              <a:rPr lang="en-US" u="sng" dirty="0">
                <a:solidFill>
                  <a:srgbClr val="000000"/>
                </a:solidFill>
              </a:rPr>
              <a:t>Duration of execution</a:t>
            </a:r>
            <a:r>
              <a:rPr lang="en-US" dirty="0">
                <a:solidFill>
                  <a:srgbClr val="000000"/>
                </a:solidFill>
              </a:rPr>
              <a:t> x </a:t>
            </a:r>
            <a:r>
              <a:rPr lang="en-US" u="sng" dirty="0">
                <a:solidFill>
                  <a:srgbClr val="000000"/>
                </a:solidFill>
              </a:rPr>
              <a:t>memory usage </a:t>
            </a:r>
          </a:p>
          <a:p>
            <a:r>
              <a:rPr lang="en-US" dirty="0" smtClean="0">
                <a:solidFill>
                  <a:srgbClr val="000000"/>
                </a:solidFill>
              </a:rPr>
              <a:t>Free</a:t>
            </a:r>
            <a:endParaRPr lang="en-US" dirty="0">
              <a:solidFill>
                <a:srgbClr val="000000"/>
              </a:solidFill>
            </a:endParaRPr>
          </a:p>
          <a:p>
            <a:pPr marL="560241" indent="-560241">
              <a:buFont typeface="Arial" panose="020B0604020202020204" pitchFamily="34" charset="0"/>
              <a:buChar char="•"/>
            </a:pPr>
            <a:r>
              <a:rPr lang="en-US" dirty="0">
                <a:solidFill>
                  <a:srgbClr val="000000"/>
                </a:solidFill>
              </a:rPr>
              <a:t>1,000,000 </a:t>
            </a:r>
            <a:r>
              <a:rPr lang="en-US" b="1" dirty="0">
                <a:solidFill>
                  <a:srgbClr val="000000"/>
                </a:solidFill>
              </a:rPr>
              <a:t>free</a:t>
            </a:r>
            <a:r>
              <a:rPr lang="en-US" dirty="0">
                <a:solidFill>
                  <a:srgbClr val="000000"/>
                </a:solidFill>
              </a:rPr>
              <a:t> executions</a:t>
            </a:r>
          </a:p>
          <a:p>
            <a:pPr marL="560241" indent="-560241">
              <a:buFont typeface="Arial" panose="020B0604020202020204" pitchFamily="34" charset="0"/>
              <a:buChar char="•"/>
            </a:pPr>
            <a:r>
              <a:rPr lang="en-US" dirty="0">
                <a:solidFill>
                  <a:srgbClr val="000000"/>
                </a:solidFill>
              </a:rPr>
              <a:t>400,000 </a:t>
            </a:r>
            <a:r>
              <a:rPr lang="en-US" b="1" dirty="0">
                <a:solidFill>
                  <a:srgbClr val="000000"/>
                </a:solidFill>
              </a:rPr>
              <a:t>free</a:t>
            </a:r>
            <a:r>
              <a:rPr lang="en-US" dirty="0">
                <a:solidFill>
                  <a:srgbClr val="000000"/>
                </a:solidFill>
              </a:rPr>
              <a:t> GB-sec</a:t>
            </a:r>
          </a:p>
        </p:txBody>
      </p:sp>
    </p:spTree>
    <p:extLst>
      <p:ext uri="{BB962C8B-B14F-4D97-AF65-F5344CB8AC3E}">
        <p14:creationId xmlns:p14="http://schemas.microsoft.com/office/powerpoint/2010/main" val="12251632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alpha val="0"/>
          </a:srgb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83182" y="192947"/>
            <a:ext cx="10515600" cy="1325563"/>
          </a:xfrm>
        </p:spPr>
        <p:txBody>
          <a:bodyPr/>
          <a:lstStyle/>
          <a:p>
            <a:r>
              <a:rPr lang="en-US" sz="4000" dirty="0"/>
              <a:t>Azure</a:t>
            </a:r>
            <a:r>
              <a:rPr lang="en-US" dirty="0"/>
              <a:t> Functions architecture</a:t>
            </a:r>
          </a:p>
        </p:txBody>
      </p:sp>
      <p:sp>
        <p:nvSpPr>
          <p:cNvPr id="4" name="Text Placeholder 3"/>
          <p:cNvSpPr>
            <a:spLocks noGrp="1"/>
          </p:cNvSpPr>
          <p:nvPr>
            <p:ph type="body" sz="quarter" idx="10"/>
          </p:nvPr>
        </p:nvSpPr>
        <p:spPr>
          <a:xfrm>
            <a:off x="715543" y="1189495"/>
            <a:ext cx="11651870" cy="727597"/>
          </a:xfrm>
        </p:spPr>
        <p:txBody>
          <a:bodyPr/>
          <a:lstStyle/>
          <a:p>
            <a:r>
              <a:rPr lang="en-US" dirty="0">
                <a:solidFill>
                  <a:srgbClr val="000000"/>
                </a:solidFill>
              </a:rPr>
              <a:t>Built on top of App Service and </a:t>
            </a:r>
            <a:r>
              <a:rPr lang="en-US" dirty="0" err="1">
                <a:solidFill>
                  <a:srgbClr val="000000"/>
                </a:solidFill>
              </a:rPr>
              <a:t>WebJobs</a:t>
            </a:r>
            <a:r>
              <a:rPr lang="en-US" dirty="0">
                <a:solidFill>
                  <a:srgbClr val="000000"/>
                </a:solidFill>
              </a:rPr>
              <a:t> SDK</a:t>
            </a:r>
          </a:p>
        </p:txBody>
      </p:sp>
      <p:grpSp>
        <p:nvGrpSpPr>
          <p:cNvPr id="16" name="Group 15"/>
          <p:cNvGrpSpPr/>
          <p:nvPr/>
        </p:nvGrpSpPr>
        <p:grpSpPr>
          <a:xfrm>
            <a:off x="705613" y="1993903"/>
            <a:ext cx="10835376" cy="4282168"/>
            <a:chOff x="753110" y="1993700"/>
            <a:chExt cx="10836913" cy="4282775"/>
          </a:xfrm>
        </p:grpSpPr>
        <p:sp>
          <p:nvSpPr>
            <p:cNvPr id="6" name="Rectangle 5"/>
            <p:cNvSpPr/>
            <p:nvPr/>
          </p:nvSpPr>
          <p:spPr bwMode="auto">
            <a:xfrm>
              <a:off x="753112" y="5476874"/>
              <a:ext cx="10836911" cy="799601"/>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App Service Dynamic Runtime</a:t>
              </a:r>
              <a:r>
                <a:rPr lang="en-US" sz="2400">
                  <a:gradFill>
                    <a:gsLst>
                      <a:gs pos="0">
                        <a:srgbClr val="FFFFFF"/>
                      </a:gs>
                      <a:gs pos="100000">
                        <a:srgbClr val="FFFFFF"/>
                      </a:gs>
                    </a:gsLst>
                    <a:lin ang="5400000" scaled="0"/>
                  </a:gradFill>
                  <a:ea typeface="Segoe UI" pitchFamily="34" charset="0"/>
                  <a:cs typeface="Segoe UI" pitchFamily="34" charset="0"/>
                </a:rPr>
                <a:t/>
              </a:r>
              <a:br>
                <a:rPr lang="en-US" sz="2400">
                  <a:gradFill>
                    <a:gsLst>
                      <a:gs pos="0">
                        <a:srgbClr val="FFFFFF"/>
                      </a:gs>
                      <a:gs pos="100000">
                        <a:srgbClr val="FFFFFF"/>
                      </a:gs>
                    </a:gsLst>
                    <a:lin ang="5400000" scaled="0"/>
                  </a:gradFill>
                  <a:ea typeface="Segoe UI" pitchFamily="34" charset="0"/>
                  <a:cs typeface="Segoe UI" pitchFamily="34" charset="0"/>
                </a:rPr>
              </a:br>
              <a:r>
                <a:rPr lang="en-US">
                  <a:gradFill>
                    <a:gsLst>
                      <a:gs pos="0">
                        <a:srgbClr val="FFFFFF"/>
                      </a:gs>
                      <a:gs pos="100000">
                        <a:srgbClr val="FFFFFF"/>
                      </a:gs>
                    </a:gsLst>
                    <a:lin ang="5400000" scaled="0"/>
                  </a:gradFill>
                  <a:ea typeface="Segoe UI" pitchFamily="34" charset="0"/>
                  <a:cs typeface="Segoe UI" pitchFamily="34" charset="0"/>
                </a:rPr>
                <a:t>Hosting, CI</a:t>
              </a:r>
              <a:r>
                <a:rPr lang="en-US" dirty="0">
                  <a:gradFill>
                    <a:gsLst>
                      <a:gs pos="0">
                        <a:srgbClr val="FFFFFF"/>
                      </a:gs>
                      <a:gs pos="100000">
                        <a:srgbClr val="FFFFFF"/>
                      </a:gs>
                    </a:gsLst>
                    <a:lin ang="5400000" scaled="0"/>
                  </a:gradFill>
                  <a:ea typeface="Segoe UI" pitchFamily="34" charset="0"/>
                  <a:cs typeface="Segoe UI" pitchFamily="34" charset="0"/>
                </a:rPr>
                <a:t>, Deployment Slots, Remote Debugging, etc.</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53111" y="4608116"/>
              <a:ext cx="6324602" cy="762539"/>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WebJobs</a:t>
              </a:r>
              <a:r>
                <a:rPr lang="en-US" sz="2400" dirty="0">
                  <a:gradFill>
                    <a:gsLst>
                      <a:gs pos="0">
                        <a:srgbClr val="FFFFFF"/>
                      </a:gs>
                      <a:gs pos="100000">
                        <a:srgbClr val="FFFFFF"/>
                      </a:gs>
                    </a:gsLst>
                    <a:lin ang="5400000" scaled="0"/>
                  </a:gradFill>
                  <a:ea typeface="Segoe UI" pitchFamily="34" charset="0"/>
                  <a:cs typeface="Segoe UI" pitchFamily="34" charset="0"/>
                </a:rPr>
                <a:t> Core</a:t>
              </a:r>
            </a:p>
            <a:p>
              <a:pPr algn="ctr" defTabSz="932293"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Programming model, common abstractions</a:t>
              </a:r>
            </a:p>
          </p:txBody>
        </p:sp>
        <p:sp>
          <p:nvSpPr>
            <p:cNvPr id="8" name="Rectangle 7"/>
            <p:cNvSpPr/>
            <p:nvPr/>
          </p:nvSpPr>
          <p:spPr bwMode="auto">
            <a:xfrm>
              <a:off x="7153912" y="4609920"/>
              <a:ext cx="4410079" cy="760735"/>
            </a:xfrm>
            <a:prstGeom prst="rect">
              <a:avLst/>
            </a:prstGeom>
            <a:solidFill>
              <a:srgbClr val="7030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WebJobs</a:t>
              </a:r>
              <a:r>
                <a:rPr lang="en-US" sz="2400" dirty="0">
                  <a:gradFill>
                    <a:gsLst>
                      <a:gs pos="0">
                        <a:srgbClr val="FFFFFF"/>
                      </a:gs>
                      <a:gs pos="100000">
                        <a:srgbClr val="FFFFFF"/>
                      </a:gs>
                    </a:gsLst>
                    <a:lin ang="5400000" scaled="0"/>
                  </a:gradFill>
                  <a:ea typeface="Segoe UI" pitchFamily="34" charset="0"/>
                  <a:cs typeface="Segoe UI" pitchFamily="34" charset="0"/>
                </a:rPr>
                <a:t> Extensions</a:t>
              </a:r>
            </a:p>
            <a:p>
              <a:pPr algn="ctr" defTabSz="932293"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Triggers, input and output bindings</a:t>
              </a:r>
            </a:p>
          </p:txBody>
        </p:sp>
        <p:sp>
          <p:nvSpPr>
            <p:cNvPr id="9" name="Rectangle 8"/>
            <p:cNvSpPr/>
            <p:nvPr/>
          </p:nvSpPr>
          <p:spPr bwMode="auto">
            <a:xfrm>
              <a:off x="753111" y="3737046"/>
              <a:ext cx="10836911" cy="76485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WebJobs Script Runtime</a:t>
              </a:r>
              <a:br>
                <a:rPr lang="en-US" sz="2400"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Azure Functions Host – Dynamic Compilation, Language abstractions, etc.</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p:nvPr/>
          </p:nvSpPr>
          <p:spPr bwMode="auto">
            <a:xfrm>
              <a:off x="753110" y="1993700"/>
              <a:ext cx="5376809" cy="760374"/>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Code</a:t>
              </a:r>
            </a:p>
          </p:txBody>
        </p:sp>
        <p:sp>
          <p:nvSpPr>
            <p:cNvPr id="15" name="Rectangle 14"/>
            <p:cNvSpPr/>
            <p:nvPr/>
          </p:nvSpPr>
          <p:spPr bwMode="auto">
            <a:xfrm>
              <a:off x="6210938" y="1996497"/>
              <a:ext cx="5379084" cy="754781"/>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err="1">
                  <a:gradFill>
                    <a:gsLst>
                      <a:gs pos="0">
                        <a:srgbClr val="FFFFFF"/>
                      </a:gs>
                      <a:gs pos="100000">
                        <a:srgbClr val="FFFFFF"/>
                      </a:gs>
                    </a:gsLst>
                    <a:lin ang="5400000" scaled="0"/>
                  </a:gradFill>
                  <a:ea typeface="Segoe UI" pitchFamily="34" charset="0"/>
                  <a:cs typeface="Segoe UI" pitchFamily="34" charset="0"/>
                </a:rPr>
                <a:t>Config</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4" name="Rectangle 23"/>
          <p:cNvSpPr/>
          <p:nvPr/>
        </p:nvSpPr>
        <p:spPr bwMode="auto">
          <a:xfrm>
            <a:off x="705614" y="2864253"/>
            <a:ext cx="10835374" cy="764742"/>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algn="ctr" defTabSz="932293"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Language Runtime</a:t>
            </a:r>
            <a:br>
              <a:rPr lang="en-US" sz="2400"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C#, Node.js, F#, PHP, etc.</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957286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13" name="Rectangle 112"/>
          <p:cNvSpPr/>
          <p:nvPr/>
        </p:nvSpPr>
        <p:spPr bwMode="auto">
          <a:xfrm>
            <a:off x="10034926" y="5265706"/>
            <a:ext cx="1890155" cy="130078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endParaRPr lang="en-US" sz="1176" dirty="0" err="1">
              <a:gradFill>
                <a:gsLst>
                  <a:gs pos="0">
                    <a:srgbClr val="505050"/>
                  </a:gs>
                  <a:gs pos="100000">
                    <a:srgbClr val="505050"/>
                  </a:gs>
                </a:gsLst>
                <a:lin ang="5400000" scaled="0"/>
              </a:gradFill>
              <a:latin typeface="Segoe UI"/>
              <a:ea typeface="Segoe UI" pitchFamily="34" charset="0"/>
              <a:cs typeface="Segoe UI" pitchFamily="34" charset="0"/>
            </a:endParaRPr>
          </a:p>
        </p:txBody>
      </p:sp>
      <p:grpSp>
        <p:nvGrpSpPr>
          <p:cNvPr id="3" name="Group 2"/>
          <p:cNvGrpSpPr/>
          <p:nvPr/>
        </p:nvGrpSpPr>
        <p:grpSpPr>
          <a:xfrm>
            <a:off x="269241" y="1187940"/>
            <a:ext cx="1890155" cy="1300784"/>
            <a:chOff x="274639" y="1211264"/>
            <a:chExt cx="1928057" cy="1326867"/>
          </a:xfrm>
        </p:grpSpPr>
        <p:sp>
          <p:nvSpPr>
            <p:cNvPr id="86" name="Rectangle 85"/>
            <p:cNvSpPr/>
            <p:nvPr/>
          </p:nvSpPr>
          <p:spPr bwMode="auto">
            <a:xfrm>
              <a:off x="274639" y="1211264"/>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Functions</a:t>
              </a:r>
              <a:endParaRPr lang="en-US" sz="1176" dirty="0">
                <a:gradFill>
                  <a:gsLst>
                    <a:gs pos="0">
                      <a:srgbClr val="505050"/>
                    </a:gs>
                    <a:gs pos="100000">
                      <a:srgbClr val="505050"/>
                    </a:gs>
                  </a:gsLst>
                  <a:lin ang="5400000" scaled="0"/>
                </a:gradFill>
                <a:latin typeface="Segoe UI"/>
              </a:endParaRPr>
            </a:p>
          </p:txBody>
        </p:sp>
        <p:grpSp>
          <p:nvGrpSpPr>
            <p:cNvPr id="117" name="Group 116"/>
            <p:cNvGrpSpPr>
              <a:grpSpLocks noChangeAspect="1"/>
            </p:cNvGrpSpPr>
            <p:nvPr/>
          </p:nvGrpSpPr>
          <p:grpSpPr>
            <a:xfrm>
              <a:off x="801780" y="1353430"/>
              <a:ext cx="873774" cy="685800"/>
              <a:chOff x="457200" y="1192034"/>
              <a:chExt cx="1123697" cy="881957"/>
            </a:xfrm>
          </p:grpSpPr>
          <p:sp>
            <p:nvSpPr>
              <p:cNvPr id="82" name="Freeform 5"/>
              <p:cNvSpPr>
                <a:spLocks/>
              </p:cNvSpPr>
              <p:nvPr/>
            </p:nvSpPr>
            <p:spPr bwMode="auto">
              <a:xfrm>
                <a:off x="772747" y="1192034"/>
                <a:ext cx="370696" cy="881957"/>
              </a:xfrm>
              <a:custGeom>
                <a:avLst/>
                <a:gdLst>
                  <a:gd name="T0" fmla="*/ 816 w 894"/>
                  <a:gd name="T1" fmla="*/ 0 h 2127"/>
                  <a:gd name="T2" fmla="*/ 436 w 894"/>
                  <a:gd name="T3" fmla="*/ 0 h 2127"/>
                  <a:gd name="T4" fmla="*/ 0 w 894"/>
                  <a:gd name="T5" fmla="*/ 1076 h 2127"/>
                  <a:gd name="T6" fmla="*/ 532 w 894"/>
                  <a:gd name="T7" fmla="*/ 1076 h 2127"/>
                  <a:gd name="T8" fmla="*/ 125 w 894"/>
                  <a:gd name="T9" fmla="*/ 2127 h 2127"/>
                  <a:gd name="T10" fmla="*/ 894 w 894"/>
                  <a:gd name="T11" fmla="*/ 901 h 2127"/>
                  <a:gd name="T12" fmla="*/ 376 w 894"/>
                  <a:gd name="T13" fmla="*/ 893 h 2127"/>
                  <a:gd name="T14" fmla="*/ 816 w 894"/>
                  <a:gd name="T15" fmla="*/ 0 h 2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4" h="2127">
                    <a:moveTo>
                      <a:pt x="816" y="0"/>
                    </a:moveTo>
                    <a:lnTo>
                      <a:pt x="436" y="0"/>
                    </a:lnTo>
                    <a:lnTo>
                      <a:pt x="0" y="1076"/>
                    </a:lnTo>
                    <a:lnTo>
                      <a:pt x="532" y="1076"/>
                    </a:lnTo>
                    <a:lnTo>
                      <a:pt x="125" y="2127"/>
                    </a:lnTo>
                    <a:lnTo>
                      <a:pt x="894" y="901"/>
                    </a:lnTo>
                    <a:lnTo>
                      <a:pt x="376" y="893"/>
                    </a:lnTo>
                    <a:lnTo>
                      <a:pt x="816" y="0"/>
                    </a:lnTo>
                    <a:close/>
                  </a:path>
                </a:pathLst>
              </a:custGeom>
              <a:solidFill>
                <a:srgbClr val="FFF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3" name="Freeform 6"/>
              <p:cNvSpPr>
                <a:spLocks/>
              </p:cNvSpPr>
              <p:nvPr/>
            </p:nvSpPr>
            <p:spPr bwMode="auto">
              <a:xfrm>
                <a:off x="822505" y="1192034"/>
                <a:ext cx="463162" cy="881957"/>
              </a:xfrm>
              <a:custGeom>
                <a:avLst/>
                <a:gdLst>
                  <a:gd name="T0" fmla="*/ 691 w 1117"/>
                  <a:gd name="T1" fmla="*/ 0 h 2127"/>
                  <a:gd name="T2" fmla="*/ 1117 w 1117"/>
                  <a:gd name="T3" fmla="*/ 0 h 2127"/>
                  <a:gd name="T4" fmla="*/ 574 w 1117"/>
                  <a:gd name="T5" fmla="*/ 726 h 2127"/>
                  <a:gd name="T6" fmla="*/ 1117 w 1117"/>
                  <a:gd name="T7" fmla="*/ 726 h 2127"/>
                  <a:gd name="T8" fmla="*/ 0 w 1117"/>
                  <a:gd name="T9" fmla="*/ 2127 h 2127"/>
                  <a:gd name="T10" fmla="*/ 769 w 1117"/>
                  <a:gd name="T11" fmla="*/ 901 h 2127"/>
                  <a:gd name="T12" fmla="*/ 251 w 1117"/>
                  <a:gd name="T13" fmla="*/ 901 h 2127"/>
                  <a:gd name="T14" fmla="*/ 691 w 1117"/>
                  <a:gd name="T15" fmla="*/ 0 h 2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7" h="2127">
                    <a:moveTo>
                      <a:pt x="691" y="0"/>
                    </a:moveTo>
                    <a:lnTo>
                      <a:pt x="1117" y="0"/>
                    </a:lnTo>
                    <a:lnTo>
                      <a:pt x="574" y="726"/>
                    </a:lnTo>
                    <a:lnTo>
                      <a:pt x="1117" y="726"/>
                    </a:lnTo>
                    <a:lnTo>
                      <a:pt x="0" y="2127"/>
                    </a:lnTo>
                    <a:lnTo>
                      <a:pt x="769" y="901"/>
                    </a:lnTo>
                    <a:lnTo>
                      <a:pt x="251" y="901"/>
                    </a:lnTo>
                    <a:lnTo>
                      <a:pt x="691"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4" name="Freeform 7"/>
              <p:cNvSpPr>
                <a:spLocks/>
              </p:cNvSpPr>
              <p:nvPr/>
            </p:nvSpPr>
            <p:spPr bwMode="auto">
              <a:xfrm>
                <a:off x="1210201" y="1345454"/>
                <a:ext cx="370696" cy="571385"/>
              </a:xfrm>
              <a:custGeom>
                <a:avLst/>
                <a:gdLst>
                  <a:gd name="T0" fmla="*/ 63 w 435"/>
                  <a:gd name="T1" fmla="*/ 13 h 670"/>
                  <a:gd name="T2" fmla="*/ 28 w 435"/>
                  <a:gd name="T3" fmla="*/ 16 h 670"/>
                  <a:gd name="T4" fmla="*/ 20 w 435"/>
                  <a:gd name="T5" fmla="*/ 50 h 670"/>
                  <a:gd name="T6" fmla="*/ 316 w 435"/>
                  <a:gd name="T7" fmla="*/ 306 h 670"/>
                  <a:gd name="T8" fmla="*/ 316 w 435"/>
                  <a:gd name="T9" fmla="*/ 350 h 670"/>
                  <a:gd name="T10" fmla="*/ 22 w 435"/>
                  <a:gd name="T11" fmla="*/ 606 h 670"/>
                  <a:gd name="T12" fmla="*/ 21 w 435"/>
                  <a:gd name="T13" fmla="*/ 650 h 670"/>
                  <a:gd name="T14" fmla="*/ 64 w 435"/>
                  <a:gd name="T15" fmla="*/ 650 h 670"/>
                  <a:gd name="T16" fmla="*/ 402 w 435"/>
                  <a:gd name="T17" fmla="*/ 356 h 670"/>
                  <a:gd name="T18" fmla="*/ 402 w 435"/>
                  <a:gd name="T19" fmla="*/ 302 h 670"/>
                  <a:gd name="T20" fmla="*/ 63 w 435"/>
                  <a:gd name="T21" fmla="*/ 1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5" h="670">
                    <a:moveTo>
                      <a:pt x="63" y="13"/>
                    </a:moveTo>
                    <a:cubicBezTo>
                      <a:pt x="63" y="13"/>
                      <a:pt x="46" y="0"/>
                      <a:pt x="28" y="16"/>
                    </a:cubicBezTo>
                    <a:cubicBezTo>
                      <a:pt x="10" y="33"/>
                      <a:pt x="20" y="50"/>
                      <a:pt x="20" y="50"/>
                    </a:cubicBezTo>
                    <a:cubicBezTo>
                      <a:pt x="316" y="306"/>
                      <a:pt x="316" y="306"/>
                      <a:pt x="316" y="306"/>
                    </a:cubicBezTo>
                    <a:cubicBezTo>
                      <a:pt x="316" y="306"/>
                      <a:pt x="340" y="328"/>
                      <a:pt x="316" y="350"/>
                    </a:cubicBezTo>
                    <a:cubicBezTo>
                      <a:pt x="292" y="371"/>
                      <a:pt x="22" y="606"/>
                      <a:pt x="22" y="606"/>
                    </a:cubicBezTo>
                    <a:cubicBezTo>
                      <a:pt x="22" y="606"/>
                      <a:pt x="0" y="629"/>
                      <a:pt x="21" y="650"/>
                    </a:cubicBezTo>
                    <a:cubicBezTo>
                      <a:pt x="42" y="670"/>
                      <a:pt x="64" y="650"/>
                      <a:pt x="64" y="650"/>
                    </a:cubicBezTo>
                    <a:cubicBezTo>
                      <a:pt x="402" y="356"/>
                      <a:pt x="402" y="356"/>
                      <a:pt x="402" y="356"/>
                    </a:cubicBezTo>
                    <a:cubicBezTo>
                      <a:pt x="402" y="356"/>
                      <a:pt x="435" y="333"/>
                      <a:pt x="402" y="302"/>
                    </a:cubicBezTo>
                    <a:cubicBezTo>
                      <a:pt x="368" y="272"/>
                      <a:pt x="63" y="13"/>
                      <a:pt x="63" y="1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5" name="Freeform 8"/>
              <p:cNvSpPr>
                <a:spLocks/>
              </p:cNvSpPr>
              <p:nvPr/>
            </p:nvSpPr>
            <p:spPr bwMode="auto">
              <a:xfrm>
                <a:off x="457200" y="1345454"/>
                <a:ext cx="370696" cy="571385"/>
              </a:xfrm>
              <a:custGeom>
                <a:avLst/>
                <a:gdLst>
                  <a:gd name="T0" fmla="*/ 373 w 435"/>
                  <a:gd name="T1" fmla="*/ 13 h 670"/>
                  <a:gd name="T2" fmla="*/ 408 w 435"/>
                  <a:gd name="T3" fmla="*/ 16 h 670"/>
                  <a:gd name="T4" fmla="*/ 416 w 435"/>
                  <a:gd name="T5" fmla="*/ 50 h 670"/>
                  <a:gd name="T6" fmla="*/ 120 w 435"/>
                  <a:gd name="T7" fmla="*/ 306 h 670"/>
                  <a:gd name="T8" fmla="*/ 120 w 435"/>
                  <a:gd name="T9" fmla="*/ 350 h 670"/>
                  <a:gd name="T10" fmla="*/ 414 w 435"/>
                  <a:gd name="T11" fmla="*/ 606 h 670"/>
                  <a:gd name="T12" fmla="*/ 415 w 435"/>
                  <a:gd name="T13" fmla="*/ 650 h 670"/>
                  <a:gd name="T14" fmla="*/ 372 w 435"/>
                  <a:gd name="T15" fmla="*/ 650 h 670"/>
                  <a:gd name="T16" fmla="*/ 34 w 435"/>
                  <a:gd name="T17" fmla="*/ 356 h 670"/>
                  <a:gd name="T18" fmla="*/ 34 w 435"/>
                  <a:gd name="T19" fmla="*/ 302 h 670"/>
                  <a:gd name="T20" fmla="*/ 373 w 435"/>
                  <a:gd name="T21" fmla="*/ 13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5" h="670">
                    <a:moveTo>
                      <a:pt x="373" y="13"/>
                    </a:moveTo>
                    <a:cubicBezTo>
                      <a:pt x="373" y="13"/>
                      <a:pt x="390" y="0"/>
                      <a:pt x="408" y="16"/>
                    </a:cubicBezTo>
                    <a:cubicBezTo>
                      <a:pt x="426" y="33"/>
                      <a:pt x="416" y="50"/>
                      <a:pt x="416" y="50"/>
                    </a:cubicBezTo>
                    <a:cubicBezTo>
                      <a:pt x="120" y="306"/>
                      <a:pt x="120" y="306"/>
                      <a:pt x="120" y="306"/>
                    </a:cubicBezTo>
                    <a:cubicBezTo>
                      <a:pt x="120" y="306"/>
                      <a:pt x="96" y="328"/>
                      <a:pt x="120" y="350"/>
                    </a:cubicBezTo>
                    <a:cubicBezTo>
                      <a:pt x="144" y="371"/>
                      <a:pt x="414" y="606"/>
                      <a:pt x="414" y="606"/>
                    </a:cubicBezTo>
                    <a:cubicBezTo>
                      <a:pt x="414" y="606"/>
                      <a:pt x="435" y="629"/>
                      <a:pt x="415" y="650"/>
                    </a:cubicBezTo>
                    <a:cubicBezTo>
                      <a:pt x="394" y="670"/>
                      <a:pt x="372" y="650"/>
                      <a:pt x="372" y="650"/>
                    </a:cubicBezTo>
                    <a:cubicBezTo>
                      <a:pt x="34" y="356"/>
                      <a:pt x="34" y="356"/>
                      <a:pt x="34" y="356"/>
                    </a:cubicBezTo>
                    <a:cubicBezTo>
                      <a:pt x="34" y="356"/>
                      <a:pt x="0" y="333"/>
                      <a:pt x="34" y="302"/>
                    </a:cubicBezTo>
                    <a:cubicBezTo>
                      <a:pt x="68" y="272"/>
                      <a:pt x="373" y="13"/>
                      <a:pt x="373" y="1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grpSp>
        <p:nvGrpSpPr>
          <p:cNvPr id="19" name="Group 18"/>
          <p:cNvGrpSpPr/>
          <p:nvPr/>
        </p:nvGrpSpPr>
        <p:grpSpPr>
          <a:xfrm>
            <a:off x="8081790" y="1187940"/>
            <a:ext cx="1890155" cy="1300784"/>
            <a:chOff x="8243845" y="1211264"/>
            <a:chExt cx="1928057" cy="1326867"/>
          </a:xfrm>
        </p:grpSpPr>
        <p:sp>
          <p:nvSpPr>
            <p:cNvPr id="90" name="Rectangle 89"/>
            <p:cNvSpPr/>
            <p:nvPr/>
          </p:nvSpPr>
          <p:spPr bwMode="auto">
            <a:xfrm>
              <a:off x="8243845" y="1211264"/>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dirty="0">
                  <a:gradFill>
                    <a:gsLst>
                      <a:gs pos="0">
                        <a:srgbClr val="505050"/>
                      </a:gs>
                      <a:gs pos="100000">
                        <a:srgbClr val="505050"/>
                      </a:gs>
                    </a:gsLst>
                    <a:lin ang="5400000" scaled="0"/>
                  </a:gradFill>
                  <a:latin typeface="Segoe UI"/>
                </a:rPr>
                <a:t>Cortana </a:t>
              </a:r>
            </a:p>
            <a:p>
              <a:pPr algn="ctr" defTabSz="914225">
                <a:lnSpc>
                  <a:spcPct val="90000"/>
                </a:lnSpc>
              </a:pPr>
              <a:r>
                <a:rPr lang="en-US" sz="1176" dirty="0">
                  <a:gradFill>
                    <a:gsLst>
                      <a:gs pos="0">
                        <a:srgbClr val="505050"/>
                      </a:gs>
                      <a:gs pos="100000">
                        <a:srgbClr val="505050"/>
                      </a:gs>
                    </a:gsLst>
                    <a:lin ang="5400000" scaled="0"/>
                  </a:gradFill>
                  <a:latin typeface="Segoe UI"/>
                </a:rPr>
                <a:t>Management Suite</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4974" y="1353430"/>
              <a:ext cx="685799" cy="685800"/>
            </a:xfrm>
            <a:prstGeom prst="rect">
              <a:avLst/>
            </a:prstGeom>
          </p:spPr>
        </p:pic>
      </p:grpSp>
      <p:grpSp>
        <p:nvGrpSpPr>
          <p:cNvPr id="9" name="Group 8"/>
          <p:cNvGrpSpPr/>
          <p:nvPr/>
        </p:nvGrpSpPr>
        <p:grpSpPr>
          <a:xfrm>
            <a:off x="6128652" y="1187940"/>
            <a:ext cx="1890155" cy="1300784"/>
            <a:chOff x="6251543" y="1211264"/>
            <a:chExt cx="1928057" cy="1326867"/>
          </a:xfrm>
        </p:grpSpPr>
        <p:sp>
          <p:nvSpPr>
            <p:cNvPr id="89" name="Rectangle 88"/>
            <p:cNvSpPr/>
            <p:nvPr/>
          </p:nvSpPr>
          <p:spPr bwMode="auto">
            <a:xfrm>
              <a:off x="6251543" y="1211264"/>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Media Services</a:t>
              </a:r>
              <a:endParaRPr lang="en-US" sz="1176" dirty="0">
                <a:gradFill>
                  <a:gsLst>
                    <a:gs pos="0">
                      <a:srgbClr val="505050"/>
                    </a:gs>
                    <a:gs pos="100000">
                      <a:srgbClr val="505050"/>
                    </a:gs>
                  </a:gsLst>
                  <a:lin ang="5400000" scaled="0"/>
                </a:gradFill>
                <a:latin typeface="Segoe UI"/>
              </a:endParaRPr>
            </a:p>
          </p:txBody>
        </p:sp>
        <p:pic>
          <p:nvPicPr>
            <p:cNvPr id="28" name="Picture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2671" y="1353430"/>
              <a:ext cx="685800" cy="685800"/>
            </a:xfrm>
            <a:prstGeom prst="rect">
              <a:avLst/>
            </a:prstGeom>
          </p:spPr>
        </p:pic>
      </p:grpSp>
      <p:grpSp>
        <p:nvGrpSpPr>
          <p:cNvPr id="5" name="Group 4"/>
          <p:cNvGrpSpPr/>
          <p:nvPr/>
        </p:nvGrpSpPr>
        <p:grpSpPr>
          <a:xfrm>
            <a:off x="4175515" y="1187940"/>
            <a:ext cx="1890155" cy="1300784"/>
            <a:chOff x="4259242" y="1211264"/>
            <a:chExt cx="1928057" cy="1326867"/>
          </a:xfrm>
        </p:grpSpPr>
        <p:sp>
          <p:nvSpPr>
            <p:cNvPr id="88" name="Rectangle 87"/>
            <p:cNvSpPr/>
            <p:nvPr/>
          </p:nvSpPr>
          <p:spPr bwMode="auto">
            <a:xfrm>
              <a:off x="4259242" y="1211264"/>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Storage</a:t>
              </a:r>
              <a:endParaRPr lang="en-US" sz="1176" dirty="0">
                <a:gradFill>
                  <a:gsLst>
                    <a:gs pos="0">
                      <a:srgbClr val="505050"/>
                    </a:gs>
                    <a:gs pos="100000">
                      <a:srgbClr val="505050"/>
                    </a:gs>
                  </a:gsLst>
                  <a:lin ang="5400000" scaled="0"/>
                </a:gradFill>
                <a:latin typeface="Segoe UI"/>
              </a:endParaRPr>
            </a:p>
          </p:txBody>
        </p:sp>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t="6315" b="6315"/>
            <a:stretch/>
          </p:blipFill>
          <p:spPr>
            <a:xfrm>
              <a:off x="4830803" y="1353430"/>
              <a:ext cx="784934" cy="685800"/>
            </a:xfrm>
            <a:prstGeom prst="rect">
              <a:avLst/>
            </a:prstGeom>
          </p:spPr>
        </p:pic>
      </p:grpSp>
      <p:grpSp>
        <p:nvGrpSpPr>
          <p:cNvPr id="22" name="Group 21"/>
          <p:cNvGrpSpPr/>
          <p:nvPr/>
        </p:nvGrpSpPr>
        <p:grpSpPr>
          <a:xfrm>
            <a:off x="10034926" y="1187940"/>
            <a:ext cx="1890155" cy="1300784"/>
            <a:chOff x="10236146" y="1211264"/>
            <a:chExt cx="1928057" cy="1326867"/>
          </a:xfrm>
        </p:grpSpPr>
        <p:sp>
          <p:nvSpPr>
            <p:cNvPr id="91" name="Rectangle 90"/>
            <p:cNvSpPr/>
            <p:nvPr/>
          </p:nvSpPr>
          <p:spPr bwMode="auto">
            <a:xfrm>
              <a:off x="10236146" y="1211264"/>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dirty="0">
                  <a:gradFill>
                    <a:gsLst>
                      <a:gs pos="0">
                        <a:srgbClr val="505050"/>
                      </a:gs>
                      <a:gs pos="100000">
                        <a:srgbClr val="505050"/>
                      </a:gs>
                    </a:gsLst>
                    <a:lin ang="5400000" scaled="0"/>
                  </a:gradFill>
                  <a:latin typeface="Segoe UI"/>
                </a:rPr>
                <a:t>Traffic Manager</a:t>
              </a:r>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57275" y="1353430"/>
              <a:ext cx="685799" cy="685800"/>
            </a:xfrm>
            <a:prstGeom prst="rect">
              <a:avLst/>
            </a:prstGeom>
          </p:spPr>
        </p:pic>
      </p:grpSp>
      <p:grpSp>
        <p:nvGrpSpPr>
          <p:cNvPr id="29" name="Group 28"/>
          <p:cNvGrpSpPr/>
          <p:nvPr/>
        </p:nvGrpSpPr>
        <p:grpSpPr>
          <a:xfrm>
            <a:off x="8081790" y="2547195"/>
            <a:ext cx="1890155" cy="1300784"/>
            <a:chOff x="8243845" y="2597775"/>
            <a:chExt cx="1928057" cy="1326867"/>
          </a:xfrm>
        </p:grpSpPr>
        <p:sp>
          <p:nvSpPr>
            <p:cNvPr id="98" name="Rectangle 97"/>
            <p:cNvSpPr/>
            <p:nvPr/>
          </p:nvSpPr>
          <p:spPr bwMode="auto">
            <a:xfrm>
              <a:off x="8243845" y="2597775"/>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Visual Studio</a:t>
              </a:r>
            </a:p>
            <a:p>
              <a:pPr algn="ctr" defTabSz="914225">
                <a:lnSpc>
                  <a:spcPct val="90000"/>
                </a:lnSpc>
              </a:pPr>
              <a:r>
                <a:rPr lang="en-US" sz="1176">
                  <a:gradFill>
                    <a:gsLst>
                      <a:gs pos="0">
                        <a:srgbClr val="505050"/>
                      </a:gs>
                      <a:gs pos="100000">
                        <a:srgbClr val="505050"/>
                      </a:gs>
                    </a:gsLst>
                    <a:lin ang="5400000" scaled="0"/>
                  </a:gradFill>
                  <a:latin typeface="Segoe UI"/>
                </a:rPr>
                <a:t>Services</a:t>
              </a:r>
              <a:endParaRPr lang="en-US" sz="1176" dirty="0">
                <a:gradFill>
                  <a:gsLst>
                    <a:gs pos="0">
                      <a:srgbClr val="505050"/>
                    </a:gs>
                    <a:gs pos="100000">
                      <a:srgbClr val="505050"/>
                    </a:gs>
                  </a:gsLst>
                  <a:lin ang="5400000" scaled="0"/>
                </a:gradFill>
                <a:latin typeface="Segoe UI"/>
              </a:endParaRPr>
            </a:p>
          </p:txBody>
        </p:sp>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64974" y="2754312"/>
              <a:ext cx="685799" cy="685800"/>
            </a:xfrm>
            <a:prstGeom prst="rect">
              <a:avLst/>
            </a:prstGeom>
          </p:spPr>
        </p:pic>
      </p:grpSp>
      <p:grpSp>
        <p:nvGrpSpPr>
          <p:cNvPr id="31" name="Group 30"/>
          <p:cNvGrpSpPr/>
          <p:nvPr/>
        </p:nvGrpSpPr>
        <p:grpSpPr>
          <a:xfrm>
            <a:off x="6128652" y="2547195"/>
            <a:ext cx="1890155" cy="1300784"/>
            <a:chOff x="6251543" y="2597775"/>
            <a:chExt cx="1928057" cy="1326867"/>
          </a:xfrm>
        </p:grpSpPr>
        <p:sp>
          <p:nvSpPr>
            <p:cNvPr id="97" name="Rectangle 96"/>
            <p:cNvSpPr/>
            <p:nvPr/>
          </p:nvSpPr>
          <p:spPr bwMode="auto">
            <a:xfrm>
              <a:off x="6251543" y="2597775"/>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dirty="0">
                  <a:gradFill>
                    <a:gsLst>
                      <a:gs pos="0">
                        <a:srgbClr val="505050"/>
                      </a:gs>
                      <a:gs pos="100000">
                        <a:srgbClr val="505050"/>
                      </a:gs>
                    </a:gsLst>
                    <a:lin ang="5400000" scaled="0"/>
                  </a:gradFill>
                  <a:latin typeface="Segoe UI"/>
                </a:rPr>
                <a:t>OMS </a:t>
              </a:r>
            </a:p>
            <a:p>
              <a:pPr algn="ctr" defTabSz="914225">
                <a:lnSpc>
                  <a:spcPct val="90000"/>
                </a:lnSpc>
              </a:pPr>
              <a:r>
                <a:rPr lang="en-US" sz="1176" dirty="0">
                  <a:gradFill>
                    <a:gsLst>
                      <a:gs pos="0">
                        <a:srgbClr val="505050"/>
                      </a:gs>
                      <a:gs pos="100000">
                        <a:srgbClr val="505050"/>
                      </a:gs>
                    </a:gsLst>
                    <a:lin ang="5400000" scaled="0"/>
                  </a:gradFill>
                  <a:latin typeface="Segoe UI"/>
                </a:rPr>
                <a:t>Management Suite</a:t>
              </a:r>
            </a:p>
          </p:txBody>
        </p:sp>
        <p:pic>
          <p:nvPicPr>
            <p:cNvPr id="46" name="Picture 4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72671" y="2754312"/>
              <a:ext cx="685800" cy="685800"/>
            </a:xfrm>
            <a:prstGeom prst="rect">
              <a:avLst/>
            </a:prstGeom>
          </p:spPr>
        </p:pic>
      </p:grpSp>
      <p:grpSp>
        <p:nvGrpSpPr>
          <p:cNvPr id="32" name="Group 31"/>
          <p:cNvGrpSpPr/>
          <p:nvPr/>
        </p:nvGrpSpPr>
        <p:grpSpPr>
          <a:xfrm>
            <a:off x="4175515" y="2547195"/>
            <a:ext cx="1890155" cy="1300784"/>
            <a:chOff x="4259242" y="2597775"/>
            <a:chExt cx="1928057" cy="1326867"/>
          </a:xfrm>
        </p:grpSpPr>
        <p:sp>
          <p:nvSpPr>
            <p:cNvPr id="96" name="Rectangle 95"/>
            <p:cNvSpPr/>
            <p:nvPr/>
          </p:nvSpPr>
          <p:spPr bwMode="auto">
            <a:xfrm>
              <a:off x="4259242" y="2597775"/>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Machine Learning</a:t>
              </a:r>
              <a:endParaRPr lang="en-US" sz="1176" dirty="0">
                <a:gradFill>
                  <a:gsLst>
                    <a:gs pos="0">
                      <a:srgbClr val="505050"/>
                    </a:gs>
                    <a:gs pos="100000">
                      <a:srgbClr val="505050"/>
                    </a:gs>
                  </a:gsLst>
                  <a:lin ang="5400000" scaled="0"/>
                </a:gradFill>
                <a:latin typeface="Segoe UI"/>
              </a:endParaRPr>
            </a:p>
          </p:txBody>
        </p:sp>
        <p:pic>
          <p:nvPicPr>
            <p:cNvPr id="14" name="Picture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80370" y="2754312"/>
              <a:ext cx="685800" cy="685800"/>
            </a:xfrm>
            <a:prstGeom prst="rect">
              <a:avLst/>
            </a:prstGeom>
          </p:spPr>
        </p:pic>
      </p:grpSp>
      <p:grpSp>
        <p:nvGrpSpPr>
          <p:cNvPr id="33" name="Group 32"/>
          <p:cNvGrpSpPr/>
          <p:nvPr/>
        </p:nvGrpSpPr>
        <p:grpSpPr>
          <a:xfrm>
            <a:off x="2222378" y="2547195"/>
            <a:ext cx="1890155" cy="1300784"/>
            <a:chOff x="2266940" y="2597775"/>
            <a:chExt cx="1928057" cy="1326867"/>
          </a:xfrm>
        </p:grpSpPr>
        <p:sp>
          <p:nvSpPr>
            <p:cNvPr id="95" name="Rectangle 94"/>
            <p:cNvSpPr/>
            <p:nvPr/>
          </p:nvSpPr>
          <p:spPr bwMode="auto">
            <a:xfrm>
              <a:off x="2266940" y="2597775"/>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CDN</a:t>
              </a:r>
              <a:endParaRPr lang="en-US" sz="1176" dirty="0">
                <a:gradFill>
                  <a:gsLst>
                    <a:gs pos="0">
                      <a:srgbClr val="505050"/>
                    </a:gs>
                    <a:gs pos="100000">
                      <a:srgbClr val="505050"/>
                    </a:gs>
                  </a:gsLst>
                  <a:lin ang="5400000" scaled="0"/>
                </a:gradFill>
                <a:latin typeface="Segoe UI"/>
              </a:endParaRPr>
            </a:p>
          </p:txBody>
        </p:sp>
        <p:pic>
          <p:nvPicPr>
            <p:cNvPr id="13" name="Picture 12"/>
            <p:cNvPicPr>
              <a:picLocks noChangeAspect="1"/>
            </p:cNvPicPr>
            <p:nvPr/>
          </p:nvPicPr>
          <p:blipFill rotWithShape="1">
            <a:blip r:embed="rId10">
              <a:extLst>
                <a:ext uri="{28A0092B-C50C-407E-A947-70E740481C1C}">
                  <a14:useLocalDpi xmlns:a14="http://schemas.microsoft.com/office/drawing/2010/main" val="0"/>
                </a:ext>
              </a:extLst>
            </a:blip>
            <a:srcRect t="24676" b="24676"/>
            <a:stretch/>
          </p:blipFill>
          <p:spPr>
            <a:xfrm>
              <a:off x="2553943" y="2812898"/>
              <a:ext cx="1122708" cy="568629"/>
            </a:xfrm>
            <a:prstGeom prst="rect">
              <a:avLst/>
            </a:prstGeom>
          </p:spPr>
        </p:pic>
      </p:grpSp>
      <p:grpSp>
        <p:nvGrpSpPr>
          <p:cNvPr id="34" name="Group 33"/>
          <p:cNvGrpSpPr/>
          <p:nvPr/>
        </p:nvGrpSpPr>
        <p:grpSpPr>
          <a:xfrm>
            <a:off x="269241" y="2547195"/>
            <a:ext cx="1890155" cy="1300784"/>
            <a:chOff x="274639" y="2597775"/>
            <a:chExt cx="1928057" cy="1326867"/>
          </a:xfrm>
        </p:grpSpPr>
        <p:sp>
          <p:nvSpPr>
            <p:cNvPr id="94" name="Rectangle 93"/>
            <p:cNvSpPr/>
            <p:nvPr/>
          </p:nvSpPr>
          <p:spPr bwMode="auto">
            <a:xfrm>
              <a:off x="274639" y="2597775"/>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Document DB</a:t>
              </a:r>
              <a:endParaRPr lang="en-US" sz="1176" dirty="0">
                <a:gradFill>
                  <a:gsLst>
                    <a:gs pos="0">
                      <a:srgbClr val="505050"/>
                    </a:gs>
                    <a:gs pos="100000">
                      <a:srgbClr val="505050"/>
                    </a:gs>
                  </a:gsLst>
                  <a:lin ang="5400000" scaled="0"/>
                </a:gradFill>
                <a:latin typeface="Segoe UI"/>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5767" y="2754312"/>
              <a:ext cx="685800" cy="685800"/>
            </a:xfrm>
            <a:prstGeom prst="rect">
              <a:avLst/>
            </a:prstGeom>
          </p:spPr>
        </p:pic>
      </p:grpSp>
      <p:grpSp>
        <p:nvGrpSpPr>
          <p:cNvPr id="23" name="Group 22"/>
          <p:cNvGrpSpPr/>
          <p:nvPr/>
        </p:nvGrpSpPr>
        <p:grpSpPr>
          <a:xfrm>
            <a:off x="10034926" y="2547195"/>
            <a:ext cx="1890155" cy="1300784"/>
            <a:chOff x="10236146" y="2597775"/>
            <a:chExt cx="1928057" cy="1326867"/>
          </a:xfrm>
        </p:grpSpPr>
        <p:sp>
          <p:nvSpPr>
            <p:cNvPr id="99" name="Rectangle 98"/>
            <p:cNvSpPr/>
            <p:nvPr/>
          </p:nvSpPr>
          <p:spPr bwMode="auto">
            <a:xfrm>
              <a:off x="10236146" y="2597775"/>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Search</a:t>
              </a:r>
              <a:endParaRPr lang="en-US" sz="1176" dirty="0">
                <a:gradFill>
                  <a:gsLst>
                    <a:gs pos="0">
                      <a:srgbClr val="505050"/>
                    </a:gs>
                    <a:gs pos="100000">
                      <a:srgbClr val="505050"/>
                    </a:gs>
                  </a:gsLst>
                  <a:lin ang="5400000" scaled="0"/>
                </a:gradFill>
                <a:latin typeface="Segoe UI"/>
              </a:endParaRPr>
            </a:p>
          </p:txBody>
        </p:sp>
        <p:pic>
          <p:nvPicPr>
            <p:cNvPr id="17" name="Picture 16"/>
            <p:cNvPicPr>
              <a:picLocks noChangeAspect="1"/>
            </p:cNvPicPr>
            <p:nvPr/>
          </p:nvPicPr>
          <p:blipFill rotWithShape="1">
            <a:blip r:embed="rId12">
              <a:extLst>
                <a:ext uri="{28A0092B-C50C-407E-A947-70E740481C1C}">
                  <a14:useLocalDpi xmlns:a14="http://schemas.microsoft.com/office/drawing/2010/main" val="0"/>
                </a:ext>
              </a:extLst>
            </a:blip>
            <a:srcRect t="14613" b="14613"/>
            <a:stretch/>
          </p:blipFill>
          <p:spPr>
            <a:xfrm>
              <a:off x="10715676" y="2780392"/>
              <a:ext cx="895299" cy="633641"/>
            </a:xfrm>
            <a:prstGeom prst="rect">
              <a:avLst/>
            </a:prstGeom>
          </p:spPr>
        </p:pic>
      </p:grpSp>
      <p:grpSp>
        <p:nvGrpSpPr>
          <p:cNvPr id="40" name="Group 39"/>
          <p:cNvGrpSpPr/>
          <p:nvPr/>
        </p:nvGrpSpPr>
        <p:grpSpPr>
          <a:xfrm>
            <a:off x="10034926" y="3906451"/>
            <a:ext cx="1890155" cy="1300784"/>
            <a:chOff x="10236146" y="3984287"/>
            <a:chExt cx="1928057" cy="1326867"/>
          </a:xfrm>
        </p:grpSpPr>
        <p:sp>
          <p:nvSpPr>
            <p:cNvPr id="106" name="Rectangle 105"/>
            <p:cNvSpPr/>
            <p:nvPr/>
          </p:nvSpPr>
          <p:spPr bwMode="auto">
            <a:xfrm>
              <a:off x="10236146" y="3984287"/>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Scheduler</a:t>
              </a:r>
              <a:endParaRPr lang="en-US" sz="1176" dirty="0">
                <a:gradFill>
                  <a:gsLst>
                    <a:gs pos="0">
                      <a:srgbClr val="505050"/>
                    </a:gs>
                    <a:gs pos="100000">
                      <a:srgbClr val="505050"/>
                    </a:gs>
                  </a:gsLst>
                  <a:lin ang="5400000" scaled="0"/>
                </a:gradFill>
                <a:latin typeface="Segoe UI"/>
              </a:endParaRPr>
            </a:p>
          </p:txBody>
        </p:sp>
        <p:pic>
          <p:nvPicPr>
            <p:cNvPr id="26" name="Picture 2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57274" y="4164012"/>
              <a:ext cx="685801" cy="685800"/>
            </a:xfrm>
            <a:prstGeom prst="rect">
              <a:avLst/>
            </a:prstGeom>
          </p:spPr>
        </p:pic>
      </p:grpSp>
      <p:grpSp>
        <p:nvGrpSpPr>
          <p:cNvPr id="35" name="Group 34"/>
          <p:cNvGrpSpPr/>
          <p:nvPr/>
        </p:nvGrpSpPr>
        <p:grpSpPr>
          <a:xfrm>
            <a:off x="269241" y="3906451"/>
            <a:ext cx="1890155" cy="1300784"/>
            <a:chOff x="274639" y="3984287"/>
            <a:chExt cx="1928057" cy="1326867"/>
          </a:xfrm>
        </p:grpSpPr>
        <p:sp>
          <p:nvSpPr>
            <p:cNvPr id="101" name="Rectangle 100"/>
            <p:cNvSpPr/>
            <p:nvPr/>
          </p:nvSpPr>
          <p:spPr bwMode="auto">
            <a:xfrm>
              <a:off x="274639" y="3984287"/>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Active Directory</a:t>
              </a:r>
              <a:endParaRPr lang="en-US" sz="1176" dirty="0">
                <a:gradFill>
                  <a:gsLst>
                    <a:gs pos="0">
                      <a:srgbClr val="505050"/>
                    </a:gs>
                    <a:gs pos="100000">
                      <a:srgbClr val="505050"/>
                    </a:gs>
                  </a:gsLst>
                  <a:lin ang="5400000" scaled="0"/>
                </a:gradFill>
                <a:latin typeface="Segoe UI"/>
              </a:endParaRPr>
            </a:p>
          </p:txBody>
        </p:sp>
        <p:pic>
          <p:nvPicPr>
            <p:cNvPr id="10" name="Picture 9"/>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95767" y="4164012"/>
              <a:ext cx="685801" cy="685800"/>
            </a:xfrm>
            <a:prstGeom prst="rect">
              <a:avLst/>
            </a:prstGeom>
          </p:spPr>
        </p:pic>
      </p:grpSp>
      <p:grpSp>
        <p:nvGrpSpPr>
          <p:cNvPr id="36" name="Group 35"/>
          <p:cNvGrpSpPr/>
          <p:nvPr/>
        </p:nvGrpSpPr>
        <p:grpSpPr>
          <a:xfrm>
            <a:off x="2222378" y="3906451"/>
            <a:ext cx="1890155" cy="1300784"/>
            <a:chOff x="2266940" y="3984287"/>
            <a:chExt cx="1928057" cy="1326867"/>
          </a:xfrm>
        </p:grpSpPr>
        <p:sp>
          <p:nvSpPr>
            <p:cNvPr id="102" name="Rectangle 101"/>
            <p:cNvSpPr/>
            <p:nvPr/>
          </p:nvSpPr>
          <p:spPr bwMode="auto">
            <a:xfrm>
              <a:off x="2266940" y="3984287"/>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Key Vault</a:t>
              </a:r>
              <a:endParaRPr lang="en-US" sz="1176" dirty="0">
                <a:gradFill>
                  <a:gsLst>
                    <a:gs pos="0">
                      <a:srgbClr val="505050"/>
                    </a:gs>
                    <a:gs pos="100000">
                      <a:srgbClr val="505050"/>
                    </a:gs>
                  </a:gsLst>
                  <a:lin ang="5400000" scaled="0"/>
                </a:gradFill>
                <a:latin typeface="Segoe UI"/>
              </a:endParaRPr>
            </a:p>
          </p:txBody>
        </p:sp>
        <p:pic>
          <p:nvPicPr>
            <p:cNvPr id="11" name="Picture 10"/>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888069" y="4164012"/>
              <a:ext cx="685799" cy="685800"/>
            </a:xfrm>
            <a:prstGeom prst="rect">
              <a:avLst/>
            </a:prstGeom>
          </p:spPr>
        </p:pic>
      </p:grpSp>
      <p:grpSp>
        <p:nvGrpSpPr>
          <p:cNvPr id="37" name="Group 36"/>
          <p:cNvGrpSpPr/>
          <p:nvPr/>
        </p:nvGrpSpPr>
        <p:grpSpPr>
          <a:xfrm>
            <a:off x="4175515" y="3906451"/>
            <a:ext cx="1890155" cy="1300784"/>
            <a:chOff x="4259242" y="3984287"/>
            <a:chExt cx="1928057" cy="1326867"/>
          </a:xfrm>
        </p:grpSpPr>
        <p:sp>
          <p:nvSpPr>
            <p:cNvPr id="103" name="Rectangle 102"/>
            <p:cNvSpPr/>
            <p:nvPr/>
          </p:nvSpPr>
          <p:spPr bwMode="auto">
            <a:xfrm>
              <a:off x="4259242" y="3984287"/>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dirty="0">
                  <a:gradFill>
                    <a:gsLst>
                      <a:gs pos="0">
                        <a:srgbClr val="505050"/>
                      </a:gs>
                      <a:gs pos="100000">
                        <a:srgbClr val="505050"/>
                      </a:gs>
                    </a:gsLst>
                    <a:lin ang="5400000" scaled="0"/>
                  </a:gradFill>
                  <a:latin typeface="Segoe UI"/>
                </a:rPr>
                <a:t>App Insights</a:t>
              </a:r>
            </a:p>
          </p:txBody>
        </p:sp>
        <p:pic>
          <p:nvPicPr>
            <p:cNvPr id="12" name="Picture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880371" y="4164012"/>
              <a:ext cx="685799" cy="685800"/>
            </a:xfrm>
            <a:prstGeom prst="rect">
              <a:avLst/>
            </a:prstGeom>
          </p:spPr>
        </p:pic>
      </p:grpSp>
      <p:grpSp>
        <p:nvGrpSpPr>
          <p:cNvPr id="38" name="Group 37"/>
          <p:cNvGrpSpPr/>
          <p:nvPr/>
        </p:nvGrpSpPr>
        <p:grpSpPr>
          <a:xfrm>
            <a:off x="6128652" y="3906451"/>
            <a:ext cx="1890155" cy="1300784"/>
            <a:chOff x="6251543" y="3984287"/>
            <a:chExt cx="1928057" cy="1326867"/>
          </a:xfrm>
        </p:grpSpPr>
        <p:sp>
          <p:nvSpPr>
            <p:cNvPr id="104" name="Rectangle 103"/>
            <p:cNvSpPr/>
            <p:nvPr/>
          </p:nvSpPr>
          <p:spPr bwMode="auto">
            <a:xfrm>
              <a:off x="6251543" y="3984287"/>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Cognitive Services</a:t>
              </a:r>
              <a:endParaRPr lang="en-US" sz="1176" dirty="0">
                <a:gradFill>
                  <a:gsLst>
                    <a:gs pos="0">
                      <a:srgbClr val="505050"/>
                    </a:gs>
                    <a:gs pos="100000">
                      <a:srgbClr val="505050"/>
                    </a:gs>
                  </a:gsLst>
                  <a:lin ang="5400000" scaled="0"/>
                </a:gradFill>
                <a:latin typeface="Segoe UI"/>
              </a:endParaRPr>
            </a:p>
          </p:txBody>
        </p:sp>
        <p:pic>
          <p:nvPicPr>
            <p:cNvPr id="15" name="Picture 14"/>
            <p:cNvPicPr>
              <a:picLocks noChangeAspect="1"/>
            </p:cNvPicPr>
            <p:nvPr/>
          </p:nvPicPr>
          <p:blipFill>
            <a:blip r:embed="rId17"/>
            <a:stretch>
              <a:fillRect/>
            </a:stretch>
          </p:blipFill>
          <p:spPr>
            <a:xfrm>
              <a:off x="6697235" y="4207991"/>
              <a:ext cx="903716" cy="597843"/>
            </a:xfrm>
            <a:prstGeom prst="rect">
              <a:avLst/>
            </a:prstGeom>
          </p:spPr>
        </p:pic>
      </p:grpSp>
      <p:grpSp>
        <p:nvGrpSpPr>
          <p:cNvPr id="39" name="Group 38"/>
          <p:cNvGrpSpPr/>
          <p:nvPr/>
        </p:nvGrpSpPr>
        <p:grpSpPr>
          <a:xfrm>
            <a:off x="8081790" y="3906451"/>
            <a:ext cx="1890155" cy="1300784"/>
            <a:chOff x="8243845" y="3984287"/>
            <a:chExt cx="1928057" cy="1326867"/>
          </a:xfrm>
        </p:grpSpPr>
        <p:sp>
          <p:nvSpPr>
            <p:cNvPr id="105" name="Rectangle 104"/>
            <p:cNvSpPr/>
            <p:nvPr/>
          </p:nvSpPr>
          <p:spPr bwMode="auto">
            <a:xfrm>
              <a:off x="8243845" y="3984287"/>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176" dirty="0">
                  <a:gradFill>
                    <a:gsLst>
                      <a:gs pos="0">
                        <a:srgbClr val="505050"/>
                      </a:gs>
                      <a:gs pos="100000">
                        <a:srgbClr val="505050"/>
                      </a:gs>
                    </a:gsLst>
                    <a:lin ang="5400000" scaled="0"/>
                  </a:gradFill>
                  <a:latin typeface="Segoe UI"/>
                </a:rPr>
                <a:t>Embedded Power BI</a:t>
              </a:r>
            </a:p>
          </p:txBody>
        </p:sp>
        <p:pic>
          <p:nvPicPr>
            <p:cNvPr id="16" name="Picture 15"/>
            <p:cNvPicPr>
              <a:picLocks noChangeAspect="1"/>
            </p:cNvPicPr>
            <p:nvPr/>
          </p:nvPicPr>
          <p:blipFill>
            <a:blip r:embed="rId18"/>
            <a:stretch>
              <a:fillRect/>
            </a:stretch>
          </p:blipFill>
          <p:spPr>
            <a:xfrm>
              <a:off x="8867532" y="4164012"/>
              <a:ext cx="680682" cy="685800"/>
            </a:xfrm>
            <a:prstGeom prst="rect">
              <a:avLst/>
            </a:prstGeom>
          </p:spPr>
        </p:pic>
      </p:grpSp>
      <p:grpSp>
        <p:nvGrpSpPr>
          <p:cNvPr id="41" name="Group 40"/>
          <p:cNvGrpSpPr/>
          <p:nvPr/>
        </p:nvGrpSpPr>
        <p:grpSpPr>
          <a:xfrm>
            <a:off x="8081790" y="5265706"/>
            <a:ext cx="1890155" cy="1300784"/>
            <a:chOff x="8243845" y="5370797"/>
            <a:chExt cx="1928057" cy="1326867"/>
          </a:xfrm>
        </p:grpSpPr>
        <p:sp>
          <p:nvSpPr>
            <p:cNvPr id="112" name="Rectangle 111"/>
            <p:cNvSpPr/>
            <p:nvPr/>
          </p:nvSpPr>
          <p:spPr bwMode="auto">
            <a:xfrm>
              <a:off x="8243845" y="5370797"/>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dirty="0">
                  <a:gradFill>
                    <a:gsLst>
                      <a:gs pos="0">
                        <a:srgbClr val="505050"/>
                      </a:gs>
                      <a:gs pos="100000">
                        <a:srgbClr val="505050"/>
                      </a:gs>
                    </a:gsLst>
                    <a:lin ang="5400000" scaled="0"/>
                  </a:gradFill>
                  <a:latin typeface="Segoe UI"/>
                </a:rPr>
                <a:t>Hockey App</a:t>
              </a:r>
            </a:p>
          </p:txBody>
        </p:sp>
        <p:pic>
          <p:nvPicPr>
            <p:cNvPr id="25" name="Picture 24"/>
            <p:cNvPicPr>
              <a:picLocks noChangeAspect="1"/>
            </p:cNvPicPr>
            <p:nvPr/>
          </p:nvPicPr>
          <p:blipFill rotWithShape="1">
            <a:blip r:embed="rId19">
              <a:extLst>
                <a:ext uri="{28A0092B-C50C-407E-A947-70E740481C1C}">
                  <a14:useLocalDpi xmlns:a14="http://schemas.microsoft.com/office/drawing/2010/main" val="0"/>
                </a:ext>
              </a:extLst>
            </a:blip>
            <a:srcRect t="19310" b="19310"/>
            <a:stretch/>
          </p:blipFill>
          <p:spPr>
            <a:xfrm>
              <a:off x="8755701" y="5692587"/>
              <a:ext cx="904345" cy="555095"/>
            </a:xfrm>
            <a:prstGeom prst="rect">
              <a:avLst/>
            </a:prstGeom>
          </p:spPr>
        </p:pic>
      </p:grpSp>
      <p:grpSp>
        <p:nvGrpSpPr>
          <p:cNvPr id="42" name="Group 41"/>
          <p:cNvGrpSpPr/>
          <p:nvPr/>
        </p:nvGrpSpPr>
        <p:grpSpPr>
          <a:xfrm>
            <a:off x="6128652" y="5265706"/>
            <a:ext cx="1890155" cy="1300784"/>
            <a:chOff x="6251543" y="5370797"/>
            <a:chExt cx="1928057" cy="1326867"/>
          </a:xfrm>
        </p:grpSpPr>
        <p:sp>
          <p:nvSpPr>
            <p:cNvPr id="111" name="Rectangle 110"/>
            <p:cNvSpPr/>
            <p:nvPr/>
          </p:nvSpPr>
          <p:spPr bwMode="auto">
            <a:xfrm>
              <a:off x="6251543" y="5370797"/>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dirty="0">
                  <a:gradFill>
                    <a:gsLst>
                      <a:gs pos="0">
                        <a:srgbClr val="505050"/>
                      </a:gs>
                      <a:gs pos="100000">
                        <a:srgbClr val="505050"/>
                      </a:gs>
                    </a:gsLst>
                    <a:lin ang="5400000" scaled="0"/>
                  </a:gradFill>
                  <a:latin typeface="Segoe UI"/>
                </a:rPr>
                <a:t>Stream Analytics</a:t>
              </a:r>
            </a:p>
          </p:txBody>
        </p:sp>
        <p:pic>
          <p:nvPicPr>
            <p:cNvPr id="21" name="Picture 20"/>
            <p:cNvPicPr>
              <a:picLocks noChangeAspect="1"/>
            </p:cNvPicPr>
            <p:nvPr/>
          </p:nvPicPr>
          <p:blipFill rotWithShape="1">
            <a:blip r:embed="rId20">
              <a:extLst>
                <a:ext uri="{28A0092B-C50C-407E-A947-70E740481C1C}">
                  <a14:useLocalDpi xmlns:a14="http://schemas.microsoft.com/office/drawing/2010/main" val="0"/>
                </a:ext>
              </a:extLst>
            </a:blip>
            <a:srcRect t="11272" b="13825"/>
            <a:stretch/>
          </p:blipFill>
          <p:spPr>
            <a:xfrm>
              <a:off x="6757781" y="5554662"/>
              <a:ext cx="915580" cy="685800"/>
            </a:xfrm>
            <a:prstGeom prst="rect">
              <a:avLst/>
            </a:prstGeom>
          </p:spPr>
        </p:pic>
      </p:grpSp>
      <p:grpSp>
        <p:nvGrpSpPr>
          <p:cNvPr id="43" name="Group 42"/>
          <p:cNvGrpSpPr/>
          <p:nvPr/>
        </p:nvGrpSpPr>
        <p:grpSpPr>
          <a:xfrm>
            <a:off x="4175515" y="5265706"/>
            <a:ext cx="1890155" cy="1300784"/>
            <a:chOff x="4259242" y="5370797"/>
            <a:chExt cx="1928057" cy="1326867"/>
          </a:xfrm>
        </p:grpSpPr>
        <p:sp>
          <p:nvSpPr>
            <p:cNvPr id="110" name="Rectangle 109"/>
            <p:cNvSpPr/>
            <p:nvPr/>
          </p:nvSpPr>
          <p:spPr bwMode="auto">
            <a:xfrm>
              <a:off x="4259242" y="5370797"/>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Notification Hub</a:t>
              </a:r>
              <a:endParaRPr lang="en-US" sz="1176" dirty="0">
                <a:gradFill>
                  <a:gsLst>
                    <a:gs pos="0">
                      <a:srgbClr val="505050"/>
                    </a:gs>
                    <a:gs pos="100000">
                      <a:srgbClr val="505050"/>
                    </a:gs>
                  </a:gsLst>
                  <a:lin ang="5400000" scaled="0"/>
                </a:gradFill>
                <a:latin typeface="Segoe UI"/>
              </a:endParaRPr>
            </a:p>
          </p:txBody>
        </p:sp>
        <p:pic>
          <p:nvPicPr>
            <p:cNvPr id="20" name="Picture 19"/>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80370" y="5554662"/>
              <a:ext cx="685801" cy="685800"/>
            </a:xfrm>
            <a:prstGeom prst="rect">
              <a:avLst/>
            </a:prstGeom>
          </p:spPr>
        </p:pic>
      </p:grpSp>
      <p:grpSp>
        <p:nvGrpSpPr>
          <p:cNvPr id="45" name="Group 44"/>
          <p:cNvGrpSpPr/>
          <p:nvPr/>
        </p:nvGrpSpPr>
        <p:grpSpPr>
          <a:xfrm>
            <a:off x="269241" y="5265706"/>
            <a:ext cx="1890155" cy="1300784"/>
            <a:chOff x="274639" y="5370797"/>
            <a:chExt cx="1928057" cy="1326867"/>
          </a:xfrm>
        </p:grpSpPr>
        <p:sp>
          <p:nvSpPr>
            <p:cNvPr id="108" name="Rectangle 107"/>
            <p:cNvSpPr/>
            <p:nvPr/>
          </p:nvSpPr>
          <p:spPr bwMode="auto">
            <a:xfrm>
              <a:off x="274639" y="5370797"/>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IoT Hub</a:t>
              </a:r>
              <a:endParaRPr lang="en-US" sz="1176" dirty="0">
                <a:gradFill>
                  <a:gsLst>
                    <a:gs pos="0">
                      <a:srgbClr val="505050"/>
                    </a:gs>
                    <a:gs pos="100000">
                      <a:srgbClr val="505050"/>
                    </a:gs>
                  </a:gsLst>
                  <a:lin ang="5400000" scaled="0"/>
                </a:gradFill>
                <a:latin typeface="Segoe UI"/>
              </a:endParaRPr>
            </a:p>
          </p:txBody>
        </p:sp>
        <p:pic>
          <p:nvPicPr>
            <p:cNvPr id="18" name="Picture 1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95767" y="5554662"/>
              <a:ext cx="685801" cy="685800"/>
            </a:xfrm>
            <a:prstGeom prst="rect">
              <a:avLst/>
            </a:prstGeom>
          </p:spPr>
        </p:pic>
      </p:grpSp>
      <p:grpSp>
        <p:nvGrpSpPr>
          <p:cNvPr id="44" name="Group 43"/>
          <p:cNvGrpSpPr/>
          <p:nvPr/>
        </p:nvGrpSpPr>
        <p:grpSpPr>
          <a:xfrm>
            <a:off x="2222378" y="5265706"/>
            <a:ext cx="1890155" cy="1300784"/>
            <a:chOff x="2266940" y="5370797"/>
            <a:chExt cx="1928057" cy="1326867"/>
          </a:xfrm>
        </p:grpSpPr>
        <p:sp>
          <p:nvSpPr>
            <p:cNvPr id="109" name="Rectangle 108"/>
            <p:cNvSpPr/>
            <p:nvPr/>
          </p:nvSpPr>
          <p:spPr bwMode="auto">
            <a:xfrm>
              <a:off x="2266940" y="5370797"/>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Service Bus</a:t>
              </a:r>
              <a:endParaRPr lang="en-US" sz="1176" dirty="0">
                <a:gradFill>
                  <a:gsLst>
                    <a:gs pos="0">
                      <a:srgbClr val="505050"/>
                    </a:gs>
                    <a:gs pos="100000">
                      <a:srgbClr val="505050"/>
                    </a:gs>
                  </a:gsLst>
                  <a:lin ang="5400000" scaled="0"/>
                </a:gradFill>
                <a:latin typeface="Segoe UI"/>
              </a:endParaRPr>
            </a:p>
          </p:txBody>
        </p:sp>
        <p:pic>
          <p:nvPicPr>
            <p:cNvPr id="2" name="Picture 1"/>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888069" y="5554662"/>
              <a:ext cx="685799" cy="685800"/>
            </a:xfrm>
            <a:prstGeom prst="rect">
              <a:avLst/>
            </a:prstGeom>
          </p:spPr>
        </p:pic>
      </p:grpSp>
      <p:sp>
        <p:nvSpPr>
          <p:cNvPr id="8" name="Title 7"/>
          <p:cNvSpPr>
            <a:spLocks noGrp="1"/>
          </p:cNvSpPr>
          <p:nvPr>
            <p:ph type="title"/>
          </p:nvPr>
        </p:nvSpPr>
        <p:spPr>
          <a:xfrm>
            <a:off x="301665" y="-9461"/>
            <a:ext cx="10515600" cy="1325563"/>
          </a:xfrm>
        </p:spPr>
        <p:txBody>
          <a:bodyPr>
            <a:normAutofit/>
          </a:bodyPr>
          <a:lstStyle/>
          <a:p>
            <a:r>
              <a:rPr lang="en-US" sz="4000" dirty="0"/>
              <a:t>Building Serverless Apps on Azure</a:t>
            </a:r>
          </a:p>
        </p:txBody>
      </p:sp>
      <p:grpSp>
        <p:nvGrpSpPr>
          <p:cNvPr id="4" name="Group 3"/>
          <p:cNvGrpSpPr/>
          <p:nvPr/>
        </p:nvGrpSpPr>
        <p:grpSpPr>
          <a:xfrm>
            <a:off x="2222378" y="1187940"/>
            <a:ext cx="1890155" cy="1300784"/>
            <a:chOff x="2266940" y="1211264"/>
            <a:chExt cx="1928057" cy="1326867"/>
          </a:xfrm>
        </p:grpSpPr>
        <p:sp>
          <p:nvSpPr>
            <p:cNvPr id="87" name="Rectangle 86"/>
            <p:cNvSpPr/>
            <p:nvPr/>
          </p:nvSpPr>
          <p:spPr bwMode="auto">
            <a:xfrm>
              <a:off x="2266940" y="1211264"/>
              <a:ext cx="1928057" cy="132686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43428" tIns="89642" rIns="143428" bIns="89642" numCol="1" spcCol="0" rtlCol="0" fromWordArt="0" anchor="b" anchorCtr="0" forceAA="0" compatLnSpc="1">
              <a:prstTxWarp prst="textNoShape">
                <a:avLst/>
              </a:prstTxWarp>
              <a:noAutofit/>
            </a:bodyPr>
            <a:lstStyle/>
            <a:p>
              <a:pPr algn="ctr" defTabSz="914225">
                <a:lnSpc>
                  <a:spcPct val="90000"/>
                </a:lnSpc>
              </a:pPr>
              <a:r>
                <a:rPr lang="en-US" sz="1176">
                  <a:gradFill>
                    <a:gsLst>
                      <a:gs pos="0">
                        <a:srgbClr val="505050"/>
                      </a:gs>
                      <a:gs pos="100000">
                        <a:srgbClr val="505050"/>
                      </a:gs>
                    </a:gsLst>
                    <a:lin ang="5400000" scaled="0"/>
                  </a:gradFill>
                  <a:latin typeface="Segoe UI"/>
                </a:rPr>
                <a:t>Logic App</a:t>
              </a:r>
              <a:endParaRPr lang="en-US" sz="1176" dirty="0">
                <a:gradFill>
                  <a:gsLst>
                    <a:gs pos="0">
                      <a:srgbClr val="505050"/>
                    </a:gs>
                    <a:gs pos="100000">
                      <a:srgbClr val="505050"/>
                    </a:gs>
                  </a:gsLst>
                  <a:lin ang="5400000" scaled="0"/>
                </a:gradFill>
                <a:latin typeface="Segoe UI"/>
              </a:endParaRPr>
            </a:p>
          </p:txBody>
        </p:sp>
        <p:grpSp>
          <p:nvGrpSpPr>
            <p:cNvPr id="118" name="Group 117"/>
            <p:cNvGrpSpPr/>
            <p:nvPr/>
          </p:nvGrpSpPr>
          <p:grpSpPr>
            <a:xfrm>
              <a:off x="2799168" y="1362955"/>
              <a:ext cx="863600" cy="685800"/>
              <a:chOff x="2627036" y="1252241"/>
              <a:chExt cx="863600" cy="660400"/>
            </a:xfrm>
          </p:grpSpPr>
          <p:sp>
            <p:nvSpPr>
              <p:cNvPr id="69" name="Freeform 5"/>
              <p:cNvSpPr>
                <a:spLocks/>
              </p:cNvSpPr>
              <p:nvPr/>
            </p:nvSpPr>
            <p:spPr bwMode="auto">
              <a:xfrm>
                <a:off x="3325536" y="1252241"/>
                <a:ext cx="165100" cy="660400"/>
              </a:xfrm>
              <a:custGeom>
                <a:avLst/>
                <a:gdLst>
                  <a:gd name="T0" fmla="*/ 50 w 50"/>
                  <a:gd name="T1" fmla="*/ 105 h 200"/>
                  <a:gd name="T2" fmla="*/ 32 w 50"/>
                  <a:gd name="T3" fmla="*/ 132 h 200"/>
                  <a:gd name="T4" fmla="*/ 32 w 50"/>
                  <a:gd name="T5" fmla="*/ 166 h 200"/>
                  <a:gd name="T6" fmla="*/ 24 w 50"/>
                  <a:gd name="T7" fmla="*/ 191 h 200"/>
                  <a:gd name="T8" fmla="*/ 0 w 50"/>
                  <a:gd name="T9" fmla="*/ 200 h 200"/>
                  <a:gd name="T10" fmla="*/ 0 w 50"/>
                  <a:gd name="T11" fmla="*/ 188 h 200"/>
                  <a:gd name="T12" fmla="*/ 8 w 50"/>
                  <a:gd name="T13" fmla="*/ 187 h 200"/>
                  <a:gd name="T14" fmla="*/ 14 w 50"/>
                  <a:gd name="T15" fmla="*/ 182 h 200"/>
                  <a:gd name="T16" fmla="*/ 17 w 50"/>
                  <a:gd name="T17" fmla="*/ 175 h 200"/>
                  <a:gd name="T18" fmla="*/ 18 w 50"/>
                  <a:gd name="T19" fmla="*/ 163 h 200"/>
                  <a:gd name="T20" fmla="*/ 18 w 50"/>
                  <a:gd name="T21" fmla="*/ 131 h 200"/>
                  <a:gd name="T22" fmla="*/ 35 w 50"/>
                  <a:gd name="T23" fmla="*/ 100 h 200"/>
                  <a:gd name="T24" fmla="*/ 35 w 50"/>
                  <a:gd name="T25" fmla="*/ 100 h 200"/>
                  <a:gd name="T26" fmla="*/ 18 w 50"/>
                  <a:gd name="T27" fmla="*/ 70 h 200"/>
                  <a:gd name="T28" fmla="*/ 18 w 50"/>
                  <a:gd name="T29" fmla="*/ 36 h 200"/>
                  <a:gd name="T30" fmla="*/ 17 w 50"/>
                  <a:gd name="T31" fmla="*/ 25 h 200"/>
                  <a:gd name="T32" fmla="*/ 14 w 50"/>
                  <a:gd name="T33" fmla="*/ 18 h 200"/>
                  <a:gd name="T34" fmla="*/ 8 w 50"/>
                  <a:gd name="T35" fmla="*/ 13 h 200"/>
                  <a:gd name="T36" fmla="*/ 0 w 50"/>
                  <a:gd name="T37" fmla="*/ 12 h 200"/>
                  <a:gd name="T38" fmla="*/ 0 w 50"/>
                  <a:gd name="T39" fmla="*/ 0 h 200"/>
                  <a:gd name="T40" fmla="*/ 24 w 50"/>
                  <a:gd name="T41" fmla="*/ 8 h 200"/>
                  <a:gd name="T42" fmla="*/ 32 w 50"/>
                  <a:gd name="T43" fmla="*/ 34 h 200"/>
                  <a:gd name="T44" fmla="*/ 32 w 50"/>
                  <a:gd name="T45" fmla="*/ 69 h 200"/>
                  <a:gd name="T46" fmla="*/ 50 w 50"/>
                  <a:gd name="T47" fmla="*/ 95 h 200"/>
                  <a:gd name="T48" fmla="*/ 50 w 50"/>
                  <a:gd name="T49" fmla="*/ 10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200">
                    <a:moveTo>
                      <a:pt x="50" y="105"/>
                    </a:moveTo>
                    <a:cubicBezTo>
                      <a:pt x="38" y="106"/>
                      <a:pt x="32" y="115"/>
                      <a:pt x="32" y="132"/>
                    </a:cubicBezTo>
                    <a:cubicBezTo>
                      <a:pt x="32" y="166"/>
                      <a:pt x="32" y="166"/>
                      <a:pt x="32" y="166"/>
                    </a:cubicBezTo>
                    <a:cubicBezTo>
                      <a:pt x="32" y="177"/>
                      <a:pt x="29" y="186"/>
                      <a:pt x="24" y="191"/>
                    </a:cubicBezTo>
                    <a:cubicBezTo>
                      <a:pt x="19" y="197"/>
                      <a:pt x="11" y="200"/>
                      <a:pt x="0" y="200"/>
                    </a:cubicBezTo>
                    <a:cubicBezTo>
                      <a:pt x="0" y="188"/>
                      <a:pt x="0" y="188"/>
                      <a:pt x="0" y="188"/>
                    </a:cubicBezTo>
                    <a:cubicBezTo>
                      <a:pt x="3" y="188"/>
                      <a:pt x="6" y="187"/>
                      <a:pt x="8" y="187"/>
                    </a:cubicBezTo>
                    <a:cubicBezTo>
                      <a:pt x="11" y="186"/>
                      <a:pt x="12" y="184"/>
                      <a:pt x="14" y="182"/>
                    </a:cubicBezTo>
                    <a:cubicBezTo>
                      <a:pt x="15" y="180"/>
                      <a:pt x="16" y="178"/>
                      <a:pt x="17" y="175"/>
                    </a:cubicBezTo>
                    <a:cubicBezTo>
                      <a:pt x="18" y="171"/>
                      <a:pt x="18" y="167"/>
                      <a:pt x="18" y="163"/>
                    </a:cubicBezTo>
                    <a:cubicBezTo>
                      <a:pt x="18" y="131"/>
                      <a:pt x="18" y="131"/>
                      <a:pt x="18" y="131"/>
                    </a:cubicBezTo>
                    <a:cubicBezTo>
                      <a:pt x="18" y="114"/>
                      <a:pt x="24" y="104"/>
                      <a:pt x="35" y="100"/>
                    </a:cubicBezTo>
                    <a:cubicBezTo>
                      <a:pt x="35" y="100"/>
                      <a:pt x="35" y="100"/>
                      <a:pt x="35" y="100"/>
                    </a:cubicBezTo>
                    <a:cubicBezTo>
                      <a:pt x="24" y="96"/>
                      <a:pt x="18" y="86"/>
                      <a:pt x="18" y="70"/>
                    </a:cubicBezTo>
                    <a:cubicBezTo>
                      <a:pt x="18" y="36"/>
                      <a:pt x="18" y="36"/>
                      <a:pt x="18" y="36"/>
                    </a:cubicBezTo>
                    <a:cubicBezTo>
                      <a:pt x="18" y="32"/>
                      <a:pt x="18" y="28"/>
                      <a:pt x="17" y="25"/>
                    </a:cubicBezTo>
                    <a:cubicBezTo>
                      <a:pt x="16" y="22"/>
                      <a:pt x="15" y="19"/>
                      <a:pt x="14" y="18"/>
                    </a:cubicBezTo>
                    <a:cubicBezTo>
                      <a:pt x="12" y="16"/>
                      <a:pt x="10" y="14"/>
                      <a:pt x="8" y="13"/>
                    </a:cubicBezTo>
                    <a:cubicBezTo>
                      <a:pt x="6" y="12"/>
                      <a:pt x="3" y="12"/>
                      <a:pt x="0" y="12"/>
                    </a:cubicBezTo>
                    <a:cubicBezTo>
                      <a:pt x="0" y="0"/>
                      <a:pt x="0" y="0"/>
                      <a:pt x="0" y="0"/>
                    </a:cubicBezTo>
                    <a:cubicBezTo>
                      <a:pt x="11" y="0"/>
                      <a:pt x="19" y="3"/>
                      <a:pt x="24" y="8"/>
                    </a:cubicBezTo>
                    <a:cubicBezTo>
                      <a:pt x="29" y="14"/>
                      <a:pt x="32" y="22"/>
                      <a:pt x="32" y="34"/>
                    </a:cubicBezTo>
                    <a:cubicBezTo>
                      <a:pt x="32" y="69"/>
                      <a:pt x="32" y="69"/>
                      <a:pt x="32" y="69"/>
                    </a:cubicBezTo>
                    <a:cubicBezTo>
                      <a:pt x="32" y="85"/>
                      <a:pt x="38" y="94"/>
                      <a:pt x="50" y="95"/>
                    </a:cubicBezTo>
                    <a:lnTo>
                      <a:pt x="50" y="10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79" name="Freeform 6"/>
              <p:cNvSpPr>
                <a:spLocks/>
              </p:cNvSpPr>
              <p:nvPr/>
            </p:nvSpPr>
            <p:spPr bwMode="auto">
              <a:xfrm>
                <a:off x="2627036" y="1252241"/>
                <a:ext cx="165100" cy="660400"/>
              </a:xfrm>
              <a:custGeom>
                <a:avLst/>
                <a:gdLst>
                  <a:gd name="T0" fmla="*/ 0 w 50"/>
                  <a:gd name="T1" fmla="*/ 95 h 200"/>
                  <a:gd name="T2" fmla="*/ 18 w 50"/>
                  <a:gd name="T3" fmla="*/ 69 h 200"/>
                  <a:gd name="T4" fmla="*/ 18 w 50"/>
                  <a:gd name="T5" fmla="*/ 34 h 200"/>
                  <a:gd name="T6" fmla="*/ 26 w 50"/>
                  <a:gd name="T7" fmla="*/ 8 h 200"/>
                  <a:gd name="T8" fmla="*/ 50 w 50"/>
                  <a:gd name="T9" fmla="*/ 0 h 200"/>
                  <a:gd name="T10" fmla="*/ 50 w 50"/>
                  <a:gd name="T11" fmla="*/ 12 h 200"/>
                  <a:gd name="T12" fmla="*/ 42 w 50"/>
                  <a:gd name="T13" fmla="*/ 13 h 200"/>
                  <a:gd name="T14" fmla="*/ 36 w 50"/>
                  <a:gd name="T15" fmla="*/ 18 h 200"/>
                  <a:gd name="T16" fmla="*/ 33 w 50"/>
                  <a:gd name="T17" fmla="*/ 25 h 200"/>
                  <a:gd name="T18" fmla="*/ 32 w 50"/>
                  <a:gd name="T19" fmla="*/ 36 h 200"/>
                  <a:gd name="T20" fmla="*/ 32 w 50"/>
                  <a:gd name="T21" fmla="*/ 70 h 200"/>
                  <a:gd name="T22" fmla="*/ 15 w 50"/>
                  <a:gd name="T23" fmla="*/ 100 h 200"/>
                  <a:gd name="T24" fmla="*/ 15 w 50"/>
                  <a:gd name="T25" fmla="*/ 100 h 200"/>
                  <a:gd name="T26" fmla="*/ 32 w 50"/>
                  <a:gd name="T27" fmla="*/ 131 h 200"/>
                  <a:gd name="T28" fmla="*/ 32 w 50"/>
                  <a:gd name="T29" fmla="*/ 163 h 200"/>
                  <a:gd name="T30" fmla="*/ 33 w 50"/>
                  <a:gd name="T31" fmla="*/ 175 h 200"/>
                  <a:gd name="T32" fmla="*/ 36 w 50"/>
                  <a:gd name="T33" fmla="*/ 182 h 200"/>
                  <a:gd name="T34" fmla="*/ 42 w 50"/>
                  <a:gd name="T35" fmla="*/ 187 h 200"/>
                  <a:gd name="T36" fmla="*/ 50 w 50"/>
                  <a:gd name="T37" fmla="*/ 188 h 200"/>
                  <a:gd name="T38" fmla="*/ 50 w 50"/>
                  <a:gd name="T39" fmla="*/ 200 h 200"/>
                  <a:gd name="T40" fmla="*/ 26 w 50"/>
                  <a:gd name="T41" fmla="*/ 191 h 200"/>
                  <a:gd name="T42" fmla="*/ 18 w 50"/>
                  <a:gd name="T43" fmla="*/ 166 h 200"/>
                  <a:gd name="T44" fmla="*/ 18 w 50"/>
                  <a:gd name="T45" fmla="*/ 132 h 200"/>
                  <a:gd name="T46" fmla="*/ 0 w 50"/>
                  <a:gd name="T47" fmla="*/ 105 h 200"/>
                  <a:gd name="T48" fmla="*/ 0 w 50"/>
                  <a:gd name="T49" fmla="*/ 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200">
                    <a:moveTo>
                      <a:pt x="0" y="95"/>
                    </a:moveTo>
                    <a:cubicBezTo>
                      <a:pt x="12" y="94"/>
                      <a:pt x="18" y="85"/>
                      <a:pt x="18" y="69"/>
                    </a:cubicBezTo>
                    <a:cubicBezTo>
                      <a:pt x="18" y="34"/>
                      <a:pt x="18" y="34"/>
                      <a:pt x="18" y="34"/>
                    </a:cubicBezTo>
                    <a:cubicBezTo>
                      <a:pt x="18" y="22"/>
                      <a:pt x="20" y="14"/>
                      <a:pt x="26" y="8"/>
                    </a:cubicBezTo>
                    <a:cubicBezTo>
                      <a:pt x="31" y="3"/>
                      <a:pt x="39" y="0"/>
                      <a:pt x="50" y="0"/>
                    </a:cubicBezTo>
                    <a:cubicBezTo>
                      <a:pt x="50" y="12"/>
                      <a:pt x="50" y="12"/>
                      <a:pt x="50" y="12"/>
                    </a:cubicBezTo>
                    <a:cubicBezTo>
                      <a:pt x="47" y="12"/>
                      <a:pt x="44" y="12"/>
                      <a:pt x="42" y="13"/>
                    </a:cubicBezTo>
                    <a:cubicBezTo>
                      <a:pt x="40" y="14"/>
                      <a:pt x="38" y="16"/>
                      <a:pt x="36" y="18"/>
                    </a:cubicBezTo>
                    <a:cubicBezTo>
                      <a:pt x="35" y="19"/>
                      <a:pt x="34" y="22"/>
                      <a:pt x="33" y="25"/>
                    </a:cubicBezTo>
                    <a:cubicBezTo>
                      <a:pt x="32" y="28"/>
                      <a:pt x="32" y="32"/>
                      <a:pt x="32" y="36"/>
                    </a:cubicBezTo>
                    <a:cubicBezTo>
                      <a:pt x="32" y="70"/>
                      <a:pt x="32" y="70"/>
                      <a:pt x="32" y="70"/>
                    </a:cubicBezTo>
                    <a:cubicBezTo>
                      <a:pt x="32" y="86"/>
                      <a:pt x="26" y="96"/>
                      <a:pt x="15" y="100"/>
                    </a:cubicBezTo>
                    <a:cubicBezTo>
                      <a:pt x="15" y="100"/>
                      <a:pt x="15" y="100"/>
                      <a:pt x="15" y="100"/>
                    </a:cubicBezTo>
                    <a:cubicBezTo>
                      <a:pt x="26" y="104"/>
                      <a:pt x="32" y="114"/>
                      <a:pt x="32" y="131"/>
                    </a:cubicBezTo>
                    <a:cubicBezTo>
                      <a:pt x="32" y="163"/>
                      <a:pt x="32" y="163"/>
                      <a:pt x="32" y="163"/>
                    </a:cubicBezTo>
                    <a:cubicBezTo>
                      <a:pt x="32" y="167"/>
                      <a:pt x="32" y="171"/>
                      <a:pt x="33" y="175"/>
                    </a:cubicBezTo>
                    <a:cubicBezTo>
                      <a:pt x="34" y="178"/>
                      <a:pt x="35" y="180"/>
                      <a:pt x="36" y="182"/>
                    </a:cubicBezTo>
                    <a:cubicBezTo>
                      <a:pt x="38" y="184"/>
                      <a:pt x="39" y="186"/>
                      <a:pt x="42" y="187"/>
                    </a:cubicBezTo>
                    <a:cubicBezTo>
                      <a:pt x="44" y="187"/>
                      <a:pt x="47" y="188"/>
                      <a:pt x="50" y="188"/>
                    </a:cubicBezTo>
                    <a:cubicBezTo>
                      <a:pt x="50" y="200"/>
                      <a:pt x="50" y="200"/>
                      <a:pt x="50" y="200"/>
                    </a:cubicBezTo>
                    <a:cubicBezTo>
                      <a:pt x="39" y="200"/>
                      <a:pt x="31" y="197"/>
                      <a:pt x="26" y="191"/>
                    </a:cubicBezTo>
                    <a:cubicBezTo>
                      <a:pt x="20" y="186"/>
                      <a:pt x="18" y="177"/>
                      <a:pt x="18" y="166"/>
                    </a:cubicBezTo>
                    <a:cubicBezTo>
                      <a:pt x="18" y="132"/>
                      <a:pt x="18" y="132"/>
                      <a:pt x="18" y="132"/>
                    </a:cubicBezTo>
                    <a:cubicBezTo>
                      <a:pt x="18" y="115"/>
                      <a:pt x="12" y="106"/>
                      <a:pt x="0" y="105"/>
                    </a:cubicBezTo>
                    <a:lnTo>
                      <a:pt x="0" y="95"/>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sp>
            <p:nvSpPr>
              <p:cNvPr id="80" name="Freeform 7"/>
              <p:cNvSpPr>
                <a:spLocks noEditPoints="1"/>
              </p:cNvSpPr>
              <p:nvPr/>
            </p:nvSpPr>
            <p:spPr bwMode="auto">
              <a:xfrm>
                <a:off x="2825474" y="1307804"/>
                <a:ext cx="477838" cy="492125"/>
              </a:xfrm>
              <a:custGeom>
                <a:avLst/>
                <a:gdLst>
                  <a:gd name="T0" fmla="*/ 139 w 145"/>
                  <a:gd name="T1" fmla="*/ 104 h 149"/>
                  <a:gd name="T2" fmla="*/ 124 w 145"/>
                  <a:gd name="T3" fmla="*/ 104 h 149"/>
                  <a:gd name="T4" fmla="*/ 120 w 145"/>
                  <a:gd name="T5" fmla="*/ 85 h 149"/>
                  <a:gd name="T6" fmla="*/ 103 w 145"/>
                  <a:gd name="T7" fmla="*/ 75 h 149"/>
                  <a:gd name="T8" fmla="*/ 96 w 145"/>
                  <a:gd name="T9" fmla="*/ 73 h 149"/>
                  <a:gd name="T10" fmla="*/ 76 w 145"/>
                  <a:gd name="T11" fmla="*/ 66 h 149"/>
                  <a:gd name="T12" fmla="*/ 76 w 145"/>
                  <a:gd name="T13" fmla="*/ 63 h 149"/>
                  <a:gd name="T14" fmla="*/ 76 w 145"/>
                  <a:gd name="T15" fmla="*/ 44 h 149"/>
                  <a:gd name="T16" fmla="*/ 87 w 145"/>
                  <a:gd name="T17" fmla="*/ 44 h 149"/>
                  <a:gd name="T18" fmla="*/ 92 w 145"/>
                  <a:gd name="T19" fmla="*/ 39 h 149"/>
                  <a:gd name="T20" fmla="*/ 92 w 145"/>
                  <a:gd name="T21" fmla="*/ 6 h 149"/>
                  <a:gd name="T22" fmla="*/ 87 w 145"/>
                  <a:gd name="T23" fmla="*/ 0 h 149"/>
                  <a:gd name="T24" fmla="*/ 54 w 145"/>
                  <a:gd name="T25" fmla="*/ 0 h 149"/>
                  <a:gd name="T26" fmla="*/ 48 w 145"/>
                  <a:gd name="T27" fmla="*/ 6 h 149"/>
                  <a:gd name="T28" fmla="*/ 48 w 145"/>
                  <a:gd name="T29" fmla="*/ 39 h 149"/>
                  <a:gd name="T30" fmla="*/ 54 w 145"/>
                  <a:gd name="T31" fmla="*/ 44 h 149"/>
                  <a:gd name="T32" fmla="*/ 64 w 145"/>
                  <a:gd name="T33" fmla="*/ 44 h 149"/>
                  <a:gd name="T34" fmla="*/ 64 w 145"/>
                  <a:gd name="T35" fmla="*/ 63 h 149"/>
                  <a:gd name="T36" fmla="*/ 64 w 145"/>
                  <a:gd name="T37" fmla="*/ 66 h 149"/>
                  <a:gd name="T38" fmla="*/ 44 w 145"/>
                  <a:gd name="T39" fmla="*/ 73 h 149"/>
                  <a:gd name="T40" fmla="*/ 36 w 145"/>
                  <a:gd name="T41" fmla="*/ 75 h 149"/>
                  <a:gd name="T42" fmla="*/ 20 w 145"/>
                  <a:gd name="T43" fmla="*/ 85 h 149"/>
                  <a:gd name="T44" fmla="*/ 16 w 145"/>
                  <a:gd name="T45" fmla="*/ 104 h 149"/>
                  <a:gd name="T46" fmla="*/ 6 w 145"/>
                  <a:gd name="T47" fmla="*/ 104 h 149"/>
                  <a:gd name="T48" fmla="*/ 0 w 145"/>
                  <a:gd name="T49" fmla="*/ 110 h 149"/>
                  <a:gd name="T50" fmla="*/ 0 w 145"/>
                  <a:gd name="T51" fmla="*/ 143 h 149"/>
                  <a:gd name="T52" fmla="*/ 6 w 145"/>
                  <a:gd name="T53" fmla="*/ 149 h 149"/>
                  <a:gd name="T54" fmla="*/ 39 w 145"/>
                  <a:gd name="T55" fmla="*/ 149 h 149"/>
                  <a:gd name="T56" fmla="*/ 45 w 145"/>
                  <a:gd name="T57" fmla="*/ 143 h 149"/>
                  <a:gd name="T58" fmla="*/ 45 w 145"/>
                  <a:gd name="T59" fmla="*/ 110 h 149"/>
                  <a:gd name="T60" fmla="*/ 39 w 145"/>
                  <a:gd name="T61" fmla="*/ 104 h 149"/>
                  <a:gd name="T62" fmla="*/ 28 w 145"/>
                  <a:gd name="T63" fmla="*/ 104 h 149"/>
                  <a:gd name="T64" fmla="*/ 30 w 145"/>
                  <a:gd name="T65" fmla="*/ 91 h 149"/>
                  <a:gd name="T66" fmla="*/ 39 w 145"/>
                  <a:gd name="T67" fmla="*/ 86 h 149"/>
                  <a:gd name="T68" fmla="*/ 46 w 145"/>
                  <a:gd name="T69" fmla="*/ 85 h 149"/>
                  <a:gd name="T70" fmla="*/ 70 w 145"/>
                  <a:gd name="T71" fmla="*/ 78 h 149"/>
                  <a:gd name="T72" fmla="*/ 94 w 145"/>
                  <a:gd name="T73" fmla="*/ 85 h 149"/>
                  <a:gd name="T74" fmla="*/ 101 w 145"/>
                  <a:gd name="T75" fmla="*/ 86 h 149"/>
                  <a:gd name="T76" fmla="*/ 110 w 145"/>
                  <a:gd name="T77" fmla="*/ 91 h 149"/>
                  <a:gd name="T78" fmla="*/ 112 w 145"/>
                  <a:gd name="T79" fmla="*/ 104 h 149"/>
                  <a:gd name="T80" fmla="*/ 106 w 145"/>
                  <a:gd name="T81" fmla="*/ 104 h 149"/>
                  <a:gd name="T82" fmla="*/ 100 w 145"/>
                  <a:gd name="T83" fmla="*/ 110 h 149"/>
                  <a:gd name="T84" fmla="*/ 100 w 145"/>
                  <a:gd name="T85" fmla="*/ 143 h 149"/>
                  <a:gd name="T86" fmla="*/ 106 w 145"/>
                  <a:gd name="T87" fmla="*/ 149 h 149"/>
                  <a:gd name="T88" fmla="*/ 139 w 145"/>
                  <a:gd name="T89" fmla="*/ 149 h 149"/>
                  <a:gd name="T90" fmla="*/ 145 w 145"/>
                  <a:gd name="T91" fmla="*/ 143 h 149"/>
                  <a:gd name="T92" fmla="*/ 145 w 145"/>
                  <a:gd name="T93" fmla="*/ 110 h 149"/>
                  <a:gd name="T94" fmla="*/ 139 w 145"/>
                  <a:gd name="T95" fmla="*/ 104 h 149"/>
                  <a:gd name="T96" fmla="*/ 56 w 145"/>
                  <a:gd name="T97" fmla="*/ 30 h 149"/>
                  <a:gd name="T98" fmla="*/ 56 w 145"/>
                  <a:gd name="T99" fmla="*/ 14 h 149"/>
                  <a:gd name="T100" fmla="*/ 62 w 145"/>
                  <a:gd name="T101" fmla="*/ 8 h 149"/>
                  <a:gd name="T102" fmla="*/ 78 w 145"/>
                  <a:gd name="T103" fmla="*/ 8 h 149"/>
                  <a:gd name="T104" fmla="*/ 84 w 145"/>
                  <a:gd name="T105" fmla="*/ 14 h 149"/>
                  <a:gd name="T106" fmla="*/ 84 w 145"/>
                  <a:gd name="T107" fmla="*/ 30 h 149"/>
                  <a:gd name="T108" fmla="*/ 78 w 145"/>
                  <a:gd name="T109" fmla="*/ 36 h 149"/>
                  <a:gd name="T110" fmla="*/ 62 w 145"/>
                  <a:gd name="T111" fmla="*/ 36 h 149"/>
                  <a:gd name="T112" fmla="*/ 56 w 145"/>
                  <a:gd name="T113" fmla="*/ 3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5" h="149">
                    <a:moveTo>
                      <a:pt x="139" y="104"/>
                    </a:moveTo>
                    <a:cubicBezTo>
                      <a:pt x="124" y="104"/>
                      <a:pt x="124" y="104"/>
                      <a:pt x="124" y="104"/>
                    </a:cubicBezTo>
                    <a:cubicBezTo>
                      <a:pt x="124" y="99"/>
                      <a:pt x="124" y="91"/>
                      <a:pt x="120" y="85"/>
                    </a:cubicBezTo>
                    <a:cubicBezTo>
                      <a:pt x="116" y="79"/>
                      <a:pt x="110" y="76"/>
                      <a:pt x="103" y="75"/>
                    </a:cubicBezTo>
                    <a:cubicBezTo>
                      <a:pt x="101" y="74"/>
                      <a:pt x="98" y="74"/>
                      <a:pt x="96" y="73"/>
                    </a:cubicBezTo>
                    <a:cubicBezTo>
                      <a:pt x="81" y="71"/>
                      <a:pt x="77" y="70"/>
                      <a:pt x="76" y="66"/>
                    </a:cubicBezTo>
                    <a:cubicBezTo>
                      <a:pt x="76" y="65"/>
                      <a:pt x="76" y="65"/>
                      <a:pt x="76" y="63"/>
                    </a:cubicBezTo>
                    <a:cubicBezTo>
                      <a:pt x="76" y="56"/>
                      <a:pt x="76" y="49"/>
                      <a:pt x="76" y="44"/>
                    </a:cubicBezTo>
                    <a:cubicBezTo>
                      <a:pt x="87" y="44"/>
                      <a:pt x="87" y="44"/>
                      <a:pt x="87" y="44"/>
                    </a:cubicBezTo>
                    <a:cubicBezTo>
                      <a:pt x="90" y="44"/>
                      <a:pt x="92" y="42"/>
                      <a:pt x="92" y="39"/>
                    </a:cubicBezTo>
                    <a:cubicBezTo>
                      <a:pt x="92" y="6"/>
                      <a:pt x="92" y="6"/>
                      <a:pt x="92" y="6"/>
                    </a:cubicBezTo>
                    <a:cubicBezTo>
                      <a:pt x="92" y="2"/>
                      <a:pt x="90" y="0"/>
                      <a:pt x="87" y="0"/>
                    </a:cubicBezTo>
                    <a:cubicBezTo>
                      <a:pt x="54" y="0"/>
                      <a:pt x="54" y="0"/>
                      <a:pt x="54" y="0"/>
                    </a:cubicBezTo>
                    <a:cubicBezTo>
                      <a:pt x="50" y="0"/>
                      <a:pt x="48" y="2"/>
                      <a:pt x="48" y="6"/>
                    </a:cubicBezTo>
                    <a:cubicBezTo>
                      <a:pt x="48" y="39"/>
                      <a:pt x="48" y="39"/>
                      <a:pt x="48" y="39"/>
                    </a:cubicBezTo>
                    <a:cubicBezTo>
                      <a:pt x="48" y="42"/>
                      <a:pt x="50" y="44"/>
                      <a:pt x="54" y="44"/>
                    </a:cubicBezTo>
                    <a:cubicBezTo>
                      <a:pt x="64" y="44"/>
                      <a:pt x="64" y="44"/>
                      <a:pt x="64" y="44"/>
                    </a:cubicBezTo>
                    <a:cubicBezTo>
                      <a:pt x="64" y="49"/>
                      <a:pt x="64" y="56"/>
                      <a:pt x="64" y="63"/>
                    </a:cubicBezTo>
                    <a:cubicBezTo>
                      <a:pt x="64" y="65"/>
                      <a:pt x="64" y="65"/>
                      <a:pt x="64" y="66"/>
                    </a:cubicBezTo>
                    <a:cubicBezTo>
                      <a:pt x="63" y="70"/>
                      <a:pt x="58" y="71"/>
                      <a:pt x="44" y="73"/>
                    </a:cubicBezTo>
                    <a:cubicBezTo>
                      <a:pt x="42" y="74"/>
                      <a:pt x="39" y="74"/>
                      <a:pt x="36" y="75"/>
                    </a:cubicBezTo>
                    <a:cubicBezTo>
                      <a:pt x="29" y="76"/>
                      <a:pt x="24" y="79"/>
                      <a:pt x="20" y="85"/>
                    </a:cubicBezTo>
                    <a:cubicBezTo>
                      <a:pt x="16" y="91"/>
                      <a:pt x="15" y="99"/>
                      <a:pt x="16" y="104"/>
                    </a:cubicBezTo>
                    <a:cubicBezTo>
                      <a:pt x="6" y="104"/>
                      <a:pt x="6" y="104"/>
                      <a:pt x="6" y="104"/>
                    </a:cubicBezTo>
                    <a:cubicBezTo>
                      <a:pt x="3" y="104"/>
                      <a:pt x="0" y="107"/>
                      <a:pt x="0" y="110"/>
                    </a:cubicBezTo>
                    <a:cubicBezTo>
                      <a:pt x="0" y="143"/>
                      <a:pt x="0" y="143"/>
                      <a:pt x="0" y="143"/>
                    </a:cubicBezTo>
                    <a:cubicBezTo>
                      <a:pt x="0" y="146"/>
                      <a:pt x="3" y="149"/>
                      <a:pt x="6" y="149"/>
                    </a:cubicBezTo>
                    <a:cubicBezTo>
                      <a:pt x="39" y="149"/>
                      <a:pt x="39" y="149"/>
                      <a:pt x="39" y="149"/>
                    </a:cubicBezTo>
                    <a:cubicBezTo>
                      <a:pt x="42" y="149"/>
                      <a:pt x="45" y="146"/>
                      <a:pt x="45" y="143"/>
                    </a:cubicBezTo>
                    <a:cubicBezTo>
                      <a:pt x="45" y="110"/>
                      <a:pt x="45" y="110"/>
                      <a:pt x="45" y="110"/>
                    </a:cubicBezTo>
                    <a:cubicBezTo>
                      <a:pt x="45" y="107"/>
                      <a:pt x="42" y="104"/>
                      <a:pt x="39" y="104"/>
                    </a:cubicBezTo>
                    <a:cubicBezTo>
                      <a:pt x="28" y="104"/>
                      <a:pt x="28" y="104"/>
                      <a:pt x="28" y="104"/>
                    </a:cubicBezTo>
                    <a:cubicBezTo>
                      <a:pt x="27" y="100"/>
                      <a:pt x="28" y="95"/>
                      <a:pt x="30" y="91"/>
                    </a:cubicBezTo>
                    <a:cubicBezTo>
                      <a:pt x="32" y="89"/>
                      <a:pt x="35" y="87"/>
                      <a:pt x="39" y="86"/>
                    </a:cubicBezTo>
                    <a:cubicBezTo>
                      <a:pt x="41" y="86"/>
                      <a:pt x="43" y="86"/>
                      <a:pt x="46" y="85"/>
                    </a:cubicBezTo>
                    <a:cubicBezTo>
                      <a:pt x="55" y="84"/>
                      <a:pt x="64" y="82"/>
                      <a:pt x="70" y="78"/>
                    </a:cubicBezTo>
                    <a:cubicBezTo>
                      <a:pt x="76" y="82"/>
                      <a:pt x="84" y="84"/>
                      <a:pt x="94" y="85"/>
                    </a:cubicBezTo>
                    <a:cubicBezTo>
                      <a:pt x="96" y="86"/>
                      <a:pt x="99" y="86"/>
                      <a:pt x="101" y="86"/>
                    </a:cubicBezTo>
                    <a:cubicBezTo>
                      <a:pt x="105" y="87"/>
                      <a:pt x="108" y="89"/>
                      <a:pt x="110" y="91"/>
                    </a:cubicBezTo>
                    <a:cubicBezTo>
                      <a:pt x="112" y="95"/>
                      <a:pt x="112" y="100"/>
                      <a:pt x="112" y="104"/>
                    </a:cubicBezTo>
                    <a:cubicBezTo>
                      <a:pt x="106" y="104"/>
                      <a:pt x="106" y="104"/>
                      <a:pt x="106" y="104"/>
                    </a:cubicBezTo>
                    <a:cubicBezTo>
                      <a:pt x="103" y="104"/>
                      <a:pt x="100" y="107"/>
                      <a:pt x="100" y="110"/>
                    </a:cubicBezTo>
                    <a:cubicBezTo>
                      <a:pt x="100" y="143"/>
                      <a:pt x="100" y="143"/>
                      <a:pt x="100" y="143"/>
                    </a:cubicBezTo>
                    <a:cubicBezTo>
                      <a:pt x="100" y="146"/>
                      <a:pt x="103" y="149"/>
                      <a:pt x="106" y="149"/>
                    </a:cubicBezTo>
                    <a:cubicBezTo>
                      <a:pt x="139" y="149"/>
                      <a:pt x="139" y="149"/>
                      <a:pt x="139" y="149"/>
                    </a:cubicBezTo>
                    <a:cubicBezTo>
                      <a:pt x="142" y="149"/>
                      <a:pt x="145" y="146"/>
                      <a:pt x="145" y="143"/>
                    </a:cubicBezTo>
                    <a:cubicBezTo>
                      <a:pt x="145" y="110"/>
                      <a:pt x="145" y="110"/>
                      <a:pt x="145" y="110"/>
                    </a:cubicBezTo>
                    <a:cubicBezTo>
                      <a:pt x="145" y="107"/>
                      <a:pt x="142" y="104"/>
                      <a:pt x="139" y="104"/>
                    </a:cubicBezTo>
                    <a:close/>
                    <a:moveTo>
                      <a:pt x="56" y="30"/>
                    </a:moveTo>
                    <a:cubicBezTo>
                      <a:pt x="56" y="14"/>
                      <a:pt x="56" y="14"/>
                      <a:pt x="56" y="14"/>
                    </a:cubicBezTo>
                    <a:cubicBezTo>
                      <a:pt x="56" y="11"/>
                      <a:pt x="59" y="8"/>
                      <a:pt x="62" y="8"/>
                    </a:cubicBezTo>
                    <a:cubicBezTo>
                      <a:pt x="78" y="8"/>
                      <a:pt x="78" y="8"/>
                      <a:pt x="78" y="8"/>
                    </a:cubicBezTo>
                    <a:cubicBezTo>
                      <a:pt x="82" y="8"/>
                      <a:pt x="84" y="11"/>
                      <a:pt x="84" y="14"/>
                    </a:cubicBezTo>
                    <a:cubicBezTo>
                      <a:pt x="84" y="30"/>
                      <a:pt x="84" y="30"/>
                      <a:pt x="84" y="30"/>
                    </a:cubicBezTo>
                    <a:cubicBezTo>
                      <a:pt x="84" y="34"/>
                      <a:pt x="82" y="36"/>
                      <a:pt x="78" y="36"/>
                    </a:cubicBezTo>
                    <a:cubicBezTo>
                      <a:pt x="62" y="36"/>
                      <a:pt x="62" y="36"/>
                      <a:pt x="62" y="36"/>
                    </a:cubicBezTo>
                    <a:cubicBezTo>
                      <a:pt x="59" y="36"/>
                      <a:pt x="56" y="34"/>
                      <a:pt x="56" y="3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a:endParaRPr>
              </a:p>
            </p:txBody>
          </p:sp>
        </p:grpSp>
      </p:grpSp>
    </p:spTree>
    <p:extLst>
      <p:ext uri="{BB962C8B-B14F-4D97-AF65-F5344CB8AC3E}">
        <p14:creationId xmlns:p14="http://schemas.microsoft.com/office/powerpoint/2010/main" val="2025402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alpha val="0"/>
          </a:srgbClr>
        </a:solid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69238" y="1690688"/>
            <a:ext cx="11653523" cy="4999317"/>
          </a:xfrm>
        </p:spPr>
        <p:txBody>
          <a:bodyPr/>
          <a:lstStyle/>
          <a:p>
            <a:r>
              <a:rPr lang="en-US" sz="2800" b="1" dirty="0">
                <a:solidFill>
                  <a:srgbClr val="000000"/>
                </a:solidFill>
              </a:rPr>
              <a:t>Powerful developer portal</a:t>
            </a:r>
          </a:p>
          <a:p>
            <a:pPr lvl="1"/>
            <a:r>
              <a:rPr lang="en-US" sz="2800" dirty="0">
                <a:solidFill>
                  <a:srgbClr val="000000"/>
                </a:solidFill>
              </a:rPr>
              <a:t>Write code in the cloud</a:t>
            </a:r>
          </a:p>
          <a:p>
            <a:pPr lvl="1"/>
            <a:r>
              <a:rPr lang="en-US" sz="2800" dirty="0">
                <a:solidFill>
                  <a:srgbClr val="000000"/>
                </a:solidFill>
              </a:rPr>
              <a:t>Easily connect to other Azure Services</a:t>
            </a:r>
          </a:p>
          <a:p>
            <a:pPr lvl="1"/>
            <a:r>
              <a:rPr lang="en-US" sz="2800" dirty="0">
                <a:solidFill>
                  <a:srgbClr val="000000"/>
                </a:solidFill>
              </a:rPr>
              <a:t>Execute and test in the portal</a:t>
            </a:r>
          </a:p>
          <a:p>
            <a:r>
              <a:rPr lang="en-US" sz="2800" b="1" dirty="0">
                <a:solidFill>
                  <a:srgbClr val="000000"/>
                </a:solidFill>
              </a:rPr>
              <a:t>Develop locally</a:t>
            </a:r>
          </a:p>
          <a:p>
            <a:pPr lvl="1"/>
            <a:r>
              <a:rPr lang="en-US" sz="2800" dirty="0">
                <a:solidFill>
                  <a:srgbClr val="000000"/>
                </a:solidFill>
              </a:rPr>
              <a:t>Local developer tools integrate with Visual Studio and VS Code</a:t>
            </a:r>
          </a:p>
          <a:p>
            <a:pPr lvl="1"/>
            <a:r>
              <a:rPr lang="en-US" sz="2800" dirty="0">
                <a:solidFill>
                  <a:srgbClr val="000000"/>
                </a:solidFill>
              </a:rPr>
              <a:t>Debug C# Functions in Visual Studio – both local and remote debugging!</a:t>
            </a:r>
          </a:p>
          <a:p>
            <a:pPr lvl="1"/>
            <a:r>
              <a:rPr lang="en-US" sz="2800" dirty="0">
                <a:solidFill>
                  <a:srgbClr val="000000"/>
                </a:solidFill>
              </a:rPr>
              <a:t>Debug JavaScript functions locally in VS Code</a:t>
            </a:r>
          </a:p>
          <a:p>
            <a:pPr lvl="1"/>
            <a:r>
              <a:rPr lang="en-US" sz="2800" dirty="0">
                <a:solidFill>
                  <a:srgbClr val="000000"/>
                </a:solidFill>
              </a:rPr>
              <a:t>Build complex applications with shared libraries or precompiled assemblies</a:t>
            </a:r>
          </a:p>
          <a:p>
            <a:pPr lvl="1"/>
            <a:endParaRPr lang="en-US" sz="2800" dirty="0">
              <a:solidFill>
                <a:srgbClr val="000000"/>
              </a:solidFill>
            </a:endParaRPr>
          </a:p>
        </p:txBody>
      </p:sp>
      <p:sp>
        <p:nvSpPr>
          <p:cNvPr id="6" name="Title 5"/>
          <p:cNvSpPr>
            <a:spLocks noGrp="1"/>
          </p:cNvSpPr>
          <p:nvPr>
            <p:ph type="title"/>
          </p:nvPr>
        </p:nvSpPr>
        <p:spPr>
          <a:xfrm>
            <a:off x="269238" y="365125"/>
            <a:ext cx="10515600" cy="1325563"/>
          </a:xfrm>
        </p:spPr>
        <p:txBody>
          <a:bodyPr>
            <a:normAutofit/>
          </a:bodyPr>
          <a:lstStyle/>
          <a:p>
            <a:r>
              <a:rPr lang="en-US" sz="4000" dirty="0"/>
              <a:t>Develop in the cloud or locally</a:t>
            </a:r>
          </a:p>
        </p:txBody>
      </p:sp>
    </p:spTree>
    <p:extLst>
      <p:ext uri="{BB962C8B-B14F-4D97-AF65-F5344CB8AC3E}">
        <p14:creationId xmlns:p14="http://schemas.microsoft.com/office/powerpoint/2010/main" val="14600718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95300" y="365125"/>
            <a:ext cx="10515600" cy="1325563"/>
          </a:xfrm>
        </p:spPr>
        <p:txBody>
          <a:bodyPr>
            <a:normAutofit/>
          </a:bodyPr>
          <a:lstStyle/>
          <a:p>
            <a:r>
              <a:rPr lang="en-US" sz="4000" dirty="0" smtClean="0"/>
              <a:t>Scenarios</a:t>
            </a:r>
            <a:endParaRPr lang="en-US" sz="4000" dirty="0"/>
          </a:p>
        </p:txBody>
      </p:sp>
      <p:sp>
        <p:nvSpPr>
          <p:cNvPr id="40" name="Content Placeholder 2"/>
          <p:cNvSpPr>
            <a:spLocks noGrp="1"/>
          </p:cNvSpPr>
          <p:nvPr>
            <p:ph idx="1"/>
          </p:nvPr>
        </p:nvSpPr>
        <p:spPr>
          <a:xfrm>
            <a:off x="156795" y="1576022"/>
            <a:ext cx="8188569" cy="4196402"/>
          </a:xfrm>
        </p:spPr>
        <p:txBody>
          <a:bodyPr>
            <a:normAutofit/>
          </a:bodyPr>
          <a:lstStyle/>
          <a:p>
            <a:pPr marL="685800" indent="-346075"/>
            <a:r>
              <a:rPr lang="en-US" dirty="0"/>
              <a:t>Timer-based processing</a:t>
            </a:r>
          </a:p>
          <a:p>
            <a:pPr marL="685800" indent="-346075"/>
            <a:r>
              <a:rPr lang="en-US" dirty="0"/>
              <a:t>Azure service event processing</a:t>
            </a:r>
          </a:p>
          <a:p>
            <a:pPr marL="685800" indent="-346075"/>
            <a:r>
              <a:rPr lang="en-US" dirty="0"/>
              <a:t>SaaS event processing </a:t>
            </a:r>
          </a:p>
          <a:p>
            <a:pPr marL="685800" indent="-346075"/>
            <a:r>
              <a:rPr lang="en-US" dirty="0"/>
              <a:t>Serverless web application architectures</a:t>
            </a:r>
          </a:p>
          <a:p>
            <a:pPr marL="685800" indent="-346075"/>
            <a:r>
              <a:rPr lang="en-US" dirty="0"/>
              <a:t>Serverless mobile </a:t>
            </a:r>
            <a:r>
              <a:rPr lang="en-US" dirty="0" err="1"/>
              <a:t>backends</a:t>
            </a:r>
            <a:endParaRPr lang="en-US" dirty="0"/>
          </a:p>
          <a:p>
            <a:pPr marL="685800" indent="-346075"/>
            <a:r>
              <a:rPr lang="en-US" dirty="0"/>
              <a:t>Real-time stream processing</a:t>
            </a:r>
          </a:p>
          <a:p>
            <a:pPr marL="685800" indent="-346075"/>
            <a:r>
              <a:rPr lang="en-US" dirty="0"/>
              <a:t>Real-time bot messaging</a:t>
            </a:r>
          </a:p>
        </p:txBody>
      </p:sp>
    </p:spTree>
    <p:extLst>
      <p:ext uri="{BB962C8B-B14F-4D97-AF65-F5344CB8AC3E}">
        <p14:creationId xmlns:p14="http://schemas.microsoft.com/office/powerpoint/2010/main" val="10339015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55749" y="386128"/>
            <a:ext cx="10316305" cy="1485900"/>
          </a:xfrm>
        </p:spPr>
        <p:txBody>
          <a:bodyPr>
            <a:normAutofit/>
          </a:bodyPr>
          <a:lstStyle/>
          <a:p>
            <a:r>
              <a:rPr lang="en-US" sz="4000" dirty="0" smtClean="0"/>
              <a:t>Scenario: incoming data processing</a:t>
            </a:r>
            <a:endParaRPr lang="uk-UA" sz="4000" dirty="0"/>
          </a:p>
        </p:txBody>
      </p:sp>
      <p:sp>
        <p:nvSpPr>
          <p:cNvPr id="95" name="Rectangle 94"/>
          <p:cNvSpPr/>
          <p:nvPr/>
        </p:nvSpPr>
        <p:spPr>
          <a:xfrm>
            <a:off x="679940" y="2625968"/>
            <a:ext cx="2649416" cy="20632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Every 1 mins: incoming HTTP request</a:t>
            </a:r>
          </a:p>
        </p:txBody>
      </p:sp>
      <p:sp>
        <p:nvSpPr>
          <p:cNvPr id="104" name="Rectangle 103"/>
          <p:cNvSpPr/>
          <p:nvPr/>
        </p:nvSpPr>
        <p:spPr>
          <a:xfrm>
            <a:off x="4536831" y="2625968"/>
            <a:ext cx="2649416" cy="20632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Sends data to Blob storage</a:t>
            </a:r>
          </a:p>
          <a:p>
            <a:pPr algn="ctr"/>
            <a:r>
              <a:rPr lang="en-US" dirty="0" smtClean="0">
                <a:solidFill>
                  <a:schemeClr val="bg1"/>
                </a:solidFill>
              </a:rPr>
              <a:t>Sends data to event hub</a:t>
            </a:r>
          </a:p>
        </p:txBody>
      </p:sp>
      <p:sp>
        <p:nvSpPr>
          <p:cNvPr id="106" name="Rectangle 105"/>
          <p:cNvSpPr/>
          <p:nvPr/>
        </p:nvSpPr>
        <p:spPr>
          <a:xfrm>
            <a:off x="8322638" y="2625968"/>
            <a:ext cx="2649416" cy="20632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Worker: processes data from event hub, sends push notifications</a:t>
            </a:r>
          </a:p>
        </p:txBody>
      </p:sp>
      <p:sp>
        <p:nvSpPr>
          <p:cNvPr id="9" name="Right Arrow 8"/>
          <p:cNvSpPr/>
          <p:nvPr/>
        </p:nvSpPr>
        <p:spPr>
          <a:xfrm>
            <a:off x="3584338" y="3434859"/>
            <a:ext cx="748808" cy="44547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
        <p:nvSpPr>
          <p:cNvPr id="13" name="Right Arrow 12"/>
          <p:cNvSpPr/>
          <p:nvPr/>
        </p:nvSpPr>
        <p:spPr>
          <a:xfrm>
            <a:off x="7389932" y="3341071"/>
            <a:ext cx="748808" cy="445477"/>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bg1"/>
              </a:solidFill>
            </a:endParaRPr>
          </a:p>
        </p:txBody>
      </p:sp>
    </p:spTree>
    <p:extLst>
      <p:ext uri="{BB962C8B-B14F-4D97-AF65-F5344CB8AC3E}">
        <p14:creationId xmlns:p14="http://schemas.microsoft.com/office/powerpoint/2010/main" val="16580555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8F8F8">
            <a:alpha val="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52450" y="365125"/>
            <a:ext cx="10515600" cy="1325563"/>
          </a:xfrm>
        </p:spPr>
        <p:txBody>
          <a:bodyPr>
            <a:normAutofit/>
          </a:bodyPr>
          <a:lstStyle/>
          <a:p>
            <a:r>
              <a:rPr lang="en-US" sz="4000" dirty="0"/>
              <a:t>Triggers and Bindings</a:t>
            </a:r>
          </a:p>
        </p:txBody>
      </p:sp>
      <p:pic>
        <p:nvPicPr>
          <p:cNvPr id="4" name="Picture 3"/>
          <p:cNvPicPr>
            <a:picLocks noChangeAspect="1"/>
          </p:cNvPicPr>
          <p:nvPr/>
        </p:nvPicPr>
        <p:blipFill>
          <a:blip r:embed="rId3"/>
          <a:stretch>
            <a:fillRect/>
          </a:stretch>
        </p:blipFill>
        <p:spPr>
          <a:xfrm>
            <a:off x="4527481" y="1337641"/>
            <a:ext cx="6992989" cy="5125702"/>
          </a:xfrm>
          <a:prstGeom prst="rect">
            <a:avLst/>
          </a:prstGeom>
          <a:ln>
            <a:solidFill>
              <a:schemeClr val="tx1"/>
            </a:solidFill>
          </a:ln>
        </p:spPr>
      </p:pic>
      <p:sp>
        <p:nvSpPr>
          <p:cNvPr id="5" name="Pentagon 4"/>
          <p:cNvSpPr/>
          <p:nvPr/>
        </p:nvSpPr>
        <p:spPr bwMode="auto">
          <a:xfrm>
            <a:off x="718214" y="2308629"/>
            <a:ext cx="3435808" cy="2838277"/>
          </a:xfrm>
          <a:prstGeom prst="homePlate">
            <a:avLst/>
          </a:prstGeom>
          <a:solidFill>
            <a:srgbClr val="4D9C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defRPr/>
            </a:pPr>
            <a:r>
              <a:rPr lang="en-US" sz="3528" kern="0" dirty="0">
                <a:gradFill>
                  <a:gsLst>
                    <a:gs pos="0">
                      <a:srgbClr val="FFFFFF"/>
                    </a:gs>
                    <a:gs pos="100000">
                      <a:srgbClr val="FFFFFF"/>
                    </a:gs>
                  </a:gsLst>
                  <a:lin ang="5400000" scaled="0"/>
                </a:gradFill>
                <a:latin typeface="Segoe UI Semilight"/>
                <a:ea typeface="Segoe UI" pitchFamily="34" charset="0"/>
                <a:cs typeface="Segoe UI" pitchFamily="34" charset="0"/>
              </a:rPr>
              <a:t>Triggers </a:t>
            </a:r>
          </a:p>
          <a:p>
            <a:pPr algn="ctr" defTabSz="913927" fontAlgn="base">
              <a:lnSpc>
                <a:spcPct val="90000"/>
              </a:lnSpc>
              <a:spcBef>
                <a:spcPct val="0"/>
              </a:spcBef>
              <a:spcAft>
                <a:spcPct val="0"/>
              </a:spcAft>
              <a:defRPr/>
            </a:pPr>
            <a:r>
              <a:rPr lang="en-US" sz="3528" kern="0" dirty="0">
                <a:gradFill>
                  <a:gsLst>
                    <a:gs pos="0">
                      <a:srgbClr val="FFFFFF"/>
                    </a:gs>
                    <a:gs pos="100000">
                      <a:srgbClr val="FFFFFF"/>
                    </a:gs>
                  </a:gsLst>
                  <a:lin ang="5400000" scaled="0"/>
                </a:gradFill>
                <a:latin typeface="Segoe UI Semilight"/>
                <a:ea typeface="Segoe UI" pitchFamily="34" charset="0"/>
                <a:cs typeface="Segoe UI" pitchFamily="34" charset="0"/>
              </a:rPr>
              <a:t>a</a:t>
            </a:r>
            <a:r>
              <a:rPr lang="en-US" sz="3528" kern="0" dirty="0" err="1">
                <a:gradFill>
                  <a:gsLst>
                    <a:gs pos="0">
                      <a:srgbClr val="FFFFFF"/>
                    </a:gs>
                    <a:gs pos="100000">
                      <a:srgbClr val="FFFFFF"/>
                    </a:gs>
                  </a:gsLst>
                  <a:lin ang="5400000" scaled="0"/>
                </a:gradFill>
                <a:latin typeface="Segoe UI Semilight"/>
                <a:ea typeface="Segoe UI" pitchFamily="34" charset="0"/>
                <a:cs typeface="Segoe UI" pitchFamily="34" charset="0"/>
              </a:rPr>
              <a:t>nd</a:t>
            </a:r>
            <a:endParaRPr lang="en-US" sz="3528" kern="0"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algn="ctr" defTabSz="913927" fontAlgn="base">
              <a:lnSpc>
                <a:spcPct val="90000"/>
              </a:lnSpc>
              <a:spcBef>
                <a:spcPct val="0"/>
              </a:spcBef>
              <a:spcAft>
                <a:spcPct val="0"/>
              </a:spcAft>
              <a:defRPr/>
            </a:pPr>
            <a:r>
              <a:rPr lang="en-US" sz="3528" kern="0" dirty="0">
                <a:gradFill>
                  <a:gsLst>
                    <a:gs pos="0">
                      <a:srgbClr val="FFFFFF"/>
                    </a:gs>
                    <a:gs pos="100000">
                      <a:srgbClr val="FFFFFF"/>
                    </a:gs>
                  </a:gsLst>
                  <a:lin ang="5400000" scaled="0"/>
                </a:gradFill>
                <a:latin typeface="Segoe UI Semilight"/>
                <a:ea typeface="Segoe UI" pitchFamily="34" charset="0"/>
                <a:cs typeface="Segoe UI" pitchFamily="34" charset="0"/>
              </a:rPr>
              <a:t>Bindings</a:t>
            </a:r>
          </a:p>
        </p:txBody>
      </p:sp>
    </p:spTree>
    <p:extLst>
      <p:ext uri="{BB962C8B-B14F-4D97-AF65-F5344CB8AC3E}">
        <p14:creationId xmlns:p14="http://schemas.microsoft.com/office/powerpoint/2010/main" val="1001548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820F1-A7D1-47A9-97F6-659FC9E00616}"/>
              </a:ext>
            </a:extLst>
          </p:cNvPr>
          <p:cNvSpPr>
            <a:spLocks noGrp="1"/>
          </p:cNvSpPr>
          <p:nvPr>
            <p:ph type="title"/>
          </p:nvPr>
        </p:nvSpPr>
        <p:spPr>
          <a:xfrm>
            <a:off x="269239" y="216812"/>
            <a:ext cx="11655840" cy="899537"/>
          </a:xfrm>
        </p:spPr>
        <p:txBody>
          <a:bodyPr>
            <a:normAutofit/>
          </a:bodyPr>
          <a:lstStyle/>
          <a:p>
            <a:r>
              <a:rPr lang="en-GB" sz="4000" dirty="0" err="1"/>
              <a:t>WebJob</a:t>
            </a:r>
            <a:r>
              <a:rPr lang="en-GB" sz="4000" dirty="0"/>
              <a:t> </a:t>
            </a:r>
            <a:r>
              <a:rPr lang="en-GB" sz="4000" dirty="0" smtClean="0"/>
              <a:t>Bindings</a:t>
            </a:r>
            <a:endParaRPr lang="en-GB" sz="4000" dirty="0"/>
          </a:p>
        </p:txBody>
      </p:sp>
      <p:pic>
        <p:nvPicPr>
          <p:cNvPr id="3" name="Picture 2">
            <a:extLst>
              <a:ext uri="{FF2B5EF4-FFF2-40B4-BE49-F238E27FC236}">
                <a16:creationId xmlns:a16="http://schemas.microsoft.com/office/drawing/2014/main" xmlns="" id="{A9CDD6D5-146A-49FD-A228-B7FD2F07C5BC}"/>
              </a:ext>
            </a:extLst>
          </p:cNvPr>
          <p:cNvPicPr>
            <a:picLocks noChangeAspect="1"/>
          </p:cNvPicPr>
          <p:nvPr/>
        </p:nvPicPr>
        <p:blipFill>
          <a:blip r:embed="rId2"/>
          <a:stretch>
            <a:fillRect/>
          </a:stretch>
        </p:blipFill>
        <p:spPr>
          <a:xfrm>
            <a:off x="1688579" y="984180"/>
            <a:ext cx="6980703" cy="5884322"/>
          </a:xfrm>
          <a:prstGeom prst="rect">
            <a:avLst/>
          </a:prstGeom>
        </p:spPr>
      </p:pic>
    </p:spTree>
    <p:extLst>
      <p:ext uri="{BB962C8B-B14F-4D97-AF65-F5344CB8AC3E}">
        <p14:creationId xmlns:p14="http://schemas.microsoft.com/office/powerpoint/2010/main" val="2040032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3942" y="199058"/>
            <a:ext cx="10515600" cy="1325563"/>
          </a:xfrm>
        </p:spPr>
        <p:txBody>
          <a:bodyPr>
            <a:normAutofit/>
          </a:bodyPr>
          <a:lstStyle/>
          <a:p>
            <a:r>
              <a:rPr lang="en-US" sz="4000" dirty="0"/>
              <a:t>Use Bindings in Your Code</a:t>
            </a:r>
          </a:p>
        </p:txBody>
      </p:sp>
      <p:sp>
        <p:nvSpPr>
          <p:cNvPr id="3" name="Rectangle 2"/>
          <p:cNvSpPr/>
          <p:nvPr/>
        </p:nvSpPr>
        <p:spPr>
          <a:xfrm>
            <a:off x="7664744" y="1278854"/>
            <a:ext cx="4202069" cy="5370729"/>
          </a:xfrm>
          <a:prstGeom prst="rect">
            <a:avLst/>
          </a:prstGeom>
          <a:ln>
            <a:solidFill>
              <a:schemeClr val="tx1"/>
            </a:solidFill>
          </a:ln>
        </p:spPr>
        <p:txBody>
          <a:bodyPr wrap="square">
            <a:spAutoFit/>
          </a:bodyPr>
          <a:lstStyle/>
          <a:p>
            <a:pPr defTabSz="896386">
              <a:defRPr/>
            </a:pPr>
            <a:r>
              <a:rPr lang="en-US" sz="1372" kern="0" dirty="0">
                <a:solidFill>
                  <a:srgbClr val="2E75B6"/>
                </a:solidFill>
                <a:latin typeface="Consolas" panose="020B0609020204030204" pitchFamily="49" charset="0"/>
              </a:rPr>
              <a:t>"bindings"</a:t>
            </a:r>
            <a:r>
              <a:rPr lang="en-US" sz="1372" kern="0" dirty="0">
                <a:solidFill>
                  <a:srgbClr val="000000"/>
                </a:solidFill>
                <a:latin typeface="Consolas" panose="020B0609020204030204" pitchFamily="49" charset="0"/>
              </a:rPr>
              <a:t>: [</a:t>
            </a:r>
          </a:p>
          <a:p>
            <a:pPr defTabSz="896386">
              <a:defRPr/>
            </a:pPr>
            <a:r>
              <a:rPr lang="en-US" sz="1372" kern="0" dirty="0">
                <a:solidFill>
                  <a:srgbClr val="000000"/>
                </a:solidFill>
                <a:latin typeface="Consolas" panose="020B0609020204030204" pitchFamily="49" charset="0"/>
              </a:rPr>
              <a:t>    {</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"type"</a:t>
            </a:r>
            <a:r>
              <a:rPr lang="en-US" sz="1372" kern="0" dirty="0">
                <a:solidFill>
                  <a:srgbClr val="000000"/>
                </a:solidFill>
                <a:latin typeface="Consolas" panose="020B0609020204030204" pitchFamily="49" charset="0"/>
              </a:rPr>
              <a:t>: </a:t>
            </a:r>
            <a:r>
              <a:rPr lang="en-US" sz="1372" kern="0" dirty="0">
                <a:solidFill>
                  <a:srgbClr val="A31515"/>
                </a:solidFill>
                <a:latin typeface="Consolas" panose="020B0609020204030204" pitchFamily="49" charset="0"/>
              </a:rPr>
              <a:t>"</a:t>
            </a:r>
            <a:r>
              <a:rPr lang="en-US" sz="1372" kern="0" dirty="0" err="1">
                <a:solidFill>
                  <a:srgbClr val="A31515"/>
                </a:solidFill>
                <a:latin typeface="Consolas" panose="020B0609020204030204" pitchFamily="49" charset="0"/>
              </a:rPr>
              <a:t>httpTrigger</a:t>
            </a:r>
            <a:r>
              <a:rPr lang="en-US" sz="1372" kern="0" dirty="0">
                <a:solidFill>
                  <a:srgbClr val="A31515"/>
                </a:solidFill>
                <a:latin typeface="Consolas" panose="020B0609020204030204" pitchFamily="49" charset="0"/>
              </a:rPr>
              <a:t>"</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"direction"</a:t>
            </a:r>
            <a:r>
              <a:rPr lang="en-US" sz="1372" kern="0" dirty="0">
                <a:solidFill>
                  <a:srgbClr val="000000"/>
                </a:solidFill>
                <a:latin typeface="Consolas" panose="020B0609020204030204" pitchFamily="49" charset="0"/>
              </a:rPr>
              <a:t>: </a:t>
            </a:r>
            <a:r>
              <a:rPr lang="en-US" sz="1372" kern="0" dirty="0">
                <a:solidFill>
                  <a:srgbClr val="A31515"/>
                </a:solidFill>
                <a:latin typeface="Consolas" panose="020B0609020204030204" pitchFamily="49" charset="0"/>
              </a:rPr>
              <a:t>"in"</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a:t>
            </a:r>
            <a:r>
              <a:rPr lang="en-US" sz="1372" kern="0" dirty="0" err="1">
                <a:solidFill>
                  <a:srgbClr val="2E75B6"/>
                </a:solidFill>
                <a:latin typeface="Consolas" panose="020B0609020204030204" pitchFamily="49" charset="0"/>
              </a:rPr>
              <a:t>webHookType</a:t>
            </a:r>
            <a:r>
              <a:rPr lang="en-US" sz="1372" kern="0" dirty="0">
                <a:solidFill>
                  <a:srgbClr val="2E75B6"/>
                </a:solidFill>
                <a:latin typeface="Consolas" panose="020B0609020204030204" pitchFamily="49" charset="0"/>
              </a:rPr>
              <a:t>"</a:t>
            </a:r>
            <a:r>
              <a:rPr lang="en-US" sz="1372" kern="0" dirty="0">
                <a:solidFill>
                  <a:srgbClr val="000000"/>
                </a:solidFill>
                <a:latin typeface="Consolas" panose="020B0609020204030204" pitchFamily="49" charset="0"/>
              </a:rPr>
              <a:t>: </a:t>
            </a:r>
            <a:r>
              <a:rPr lang="en-US" sz="1372" kern="0" dirty="0">
                <a:solidFill>
                  <a:srgbClr val="A31515"/>
                </a:solidFill>
                <a:latin typeface="Consolas" panose="020B0609020204030204" pitchFamily="49" charset="0"/>
              </a:rPr>
              <a:t>"</a:t>
            </a:r>
            <a:r>
              <a:rPr lang="en-US" sz="1372" kern="0" dirty="0" err="1">
                <a:solidFill>
                  <a:srgbClr val="A31515"/>
                </a:solidFill>
                <a:latin typeface="Consolas" panose="020B0609020204030204" pitchFamily="49" charset="0"/>
              </a:rPr>
              <a:t>genericJson</a:t>
            </a:r>
            <a:r>
              <a:rPr lang="en-US" sz="1372" kern="0" dirty="0">
                <a:solidFill>
                  <a:srgbClr val="A31515"/>
                </a:solidFill>
                <a:latin typeface="Consolas" panose="020B0609020204030204" pitchFamily="49" charset="0"/>
              </a:rPr>
              <a:t>"</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"name"</a:t>
            </a:r>
            <a:r>
              <a:rPr lang="en-US" sz="1372" kern="0" dirty="0">
                <a:solidFill>
                  <a:srgbClr val="000000"/>
                </a:solidFill>
                <a:latin typeface="Consolas" panose="020B0609020204030204" pitchFamily="49" charset="0"/>
              </a:rPr>
              <a:t>: </a:t>
            </a:r>
            <a:r>
              <a:rPr lang="en-US" sz="1372" kern="0" dirty="0">
                <a:solidFill>
                  <a:srgbClr val="A31515"/>
                </a:solidFill>
                <a:latin typeface="Consolas" panose="020B0609020204030204" pitchFamily="49" charset="0"/>
              </a:rPr>
              <a:t>"</a:t>
            </a:r>
            <a:r>
              <a:rPr lang="en-US" sz="1372" kern="0" dirty="0" err="1">
                <a:solidFill>
                  <a:srgbClr val="A31515"/>
                </a:solidFill>
                <a:latin typeface="Consolas" panose="020B0609020204030204" pitchFamily="49" charset="0"/>
              </a:rPr>
              <a:t>req</a:t>
            </a:r>
            <a:r>
              <a:rPr lang="en-US" sz="1372" kern="0" dirty="0">
                <a:solidFill>
                  <a:srgbClr val="A31515"/>
                </a:solidFill>
                <a:latin typeface="Consolas" panose="020B0609020204030204" pitchFamily="49" charset="0"/>
              </a:rPr>
              <a:t>"</a:t>
            </a:r>
            <a:endParaRPr lang="en-US" sz="1372" kern="0" dirty="0">
              <a:solidFill>
                <a:srgbClr val="000000"/>
              </a:solidFill>
              <a:latin typeface="Consolas" panose="020B0609020204030204" pitchFamily="49" charset="0"/>
            </a:endParaRPr>
          </a:p>
          <a:p>
            <a:pPr defTabSz="896386">
              <a:defRPr/>
            </a:pPr>
            <a:r>
              <a:rPr lang="en-US" sz="1372" kern="0" dirty="0">
                <a:solidFill>
                  <a:srgbClr val="000000"/>
                </a:solidFill>
                <a:latin typeface="Consolas" panose="020B0609020204030204" pitchFamily="49" charset="0"/>
              </a:rPr>
              <a:t>    },</a:t>
            </a:r>
          </a:p>
          <a:p>
            <a:pPr defTabSz="896386">
              <a:defRPr/>
            </a:pPr>
            <a:r>
              <a:rPr lang="en-US" sz="1372" kern="0" dirty="0">
                <a:solidFill>
                  <a:srgbClr val="000000"/>
                </a:solidFill>
                <a:latin typeface="Consolas" panose="020B0609020204030204" pitchFamily="49" charset="0"/>
              </a:rPr>
              <a:t>    {</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"type"</a:t>
            </a:r>
            <a:r>
              <a:rPr lang="en-US" sz="1372" kern="0" dirty="0">
                <a:solidFill>
                  <a:srgbClr val="000000"/>
                </a:solidFill>
                <a:latin typeface="Consolas" panose="020B0609020204030204" pitchFamily="49" charset="0"/>
              </a:rPr>
              <a:t>: </a:t>
            </a:r>
            <a:r>
              <a:rPr lang="en-US" sz="1372" kern="0" dirty="0">
                <a:solidFill>
                  <a:srgbClr val="A31515"/>
                </a:solidFill>
                <a:latin typeface="Consolas" panose="020B0609020204030204" pitchFamily="49" charset="0"/>
              </a:rPr>
              <a:t>"http"</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"direction"</a:t>
            </a:r>
            <a:r>
              <a:rPr lang="en-US" sz="1372" kern="0" dirty="0">
                <a:solidFill>
                  <a:srgbClr val="000000"/>
                </a:solidFill>
                <a:latin typeface="Consolas" panose="020B0609020204030204" pitchFamily="49" charset="0"/>
              </a:rPr>
              <a:t>: </a:t>
            </a:r>
            <a:r>
              <a:rPr lang="en-US" sz="1372" kern="0" dirty="0">
                <a:solidFill>
                  <a:srgbClr val="A31515"/>
                </a:solidFill>
                <a:latin typeface="Consolas" panose="020B0609020204030204" pitchFamily="49" charset="0"/>
              </a:rPr>
              <a:t>"out"</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"name"</a:t>
            </a:r>
            <a:r>
              <a:rPr lang="en-US" sz="1372" kern="0" dirty="0">
                <a:solidFill>
                  <a:srgbClr val="000000"/>
                </a:solidFill>
                <a:latin typeface="Consolas" panose="020B0609020204030204" pitchFamily="49" charset="0"/>
              </a:rPr>
              <a:t>: </a:t>
            </a:r>
            <a:r>
              <a:rPr lang="en-US" sz="1372" kern="0" dirty="0">
                <a:solidFill>
                  <a:srgbClr val="A31515"/>
                </a:solidFill>
                <a:latin typeface="Consolas" panose="020B0609020204030204" pitchFamily="49" charset="0"/>
              </a:rPr>
              <a:t>"res"</a:t>
            </a:r>
            <a:endParaRPr lang="en-US" sz="1372" kern="0" dirty="0">
              <a:solidFill>
                <a:srgbClr val="000000"/>
              </a:solidFill>
              <a:latin typeface="Consolas" panose="020B0609020204030204" pitchFamily="49" charset="0"/>
            </a:endParaRPr>
          </a:p>
          <a:p>
            <a:pPr defTabSz="896386">
              <a:defRPr/>
            </a:pPr>
            <a:r>
              <a:rPr lang="en-US" sz="1372" kern="0" dirty="0">
                <a:solidFill>
                  <a:srgbClr val="000000"/>
                </a:solidFill>
                <a:latin typeface="Consolas" panose="020B0609020204030204" pitchFamily="49" charset="0"/>
              </a:rPr>
              <a:t>    },</a:t>
            </a:r>
          </a:p>
          <a:p>
            <a:pPr defTabSz="896386">
              <a:defRPr/>
            </a:pPr>
            <a:r>
              <a:rPr lang="en-US" sz="1372" kern="0" dirty="0">
                <a:solidFill>
                  <a:srgbClr val="000000"/>
                </a:solidFill>
                <a:latin typeface="Consolas" panose="020B0609020204030204" pitchFamily="49" charset="0"/>
              </a:rPr>
              <a:t>    {</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"type"</a:t>
            </a:r>
            <a:r>
              <a:rPr lang="en-US" sz="1372" kern="0" dirty="0">
                <a:solidFill>
                  <a:srgbClr val="000000"/>
                </a:solidFill>
                <a:latin typeface="Consolas" panose="020B0609020204030204" pitchFamily="49" charset="0"/>
              </a:rPr>
              <a:t>: </a:t>
            </a:r>
            <a:r>
              <a:rPr lang="en-US" sz="1372" kern="0" dirty="0">
                <a:solidFill>
                  <a:srgbClr val="A31515"/>
                </a:solidFill>
                <a:latin typeface="Consolas" panose="020B0609020204030204" pitchFamily="49" charset="0"/>
              </a:rPr>
              <a:t>"queue"</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"name"</a:t>
            </a:r>
            <a:r>
              <a:rPr lang="en-US" sz="1372" kern="0" dirty="0">
                <a:solidFill>
                  <a:srgbClr val="000000"/>
                </a:solidFill>
                <a:latin typeface="Consolas" panose="020B0609020204030204" pitchFamily="49" charset="0"/>
              </a:rPr>
              <a:t>: </a:t>
            </a:r>
            <a:r>
              <a:rPr lang="en-US" sz="1372" kern="0" dirty="0">
                <a:solidFill>
                  <a:srgbClr val="A31515"/>
                </a:solidFill>
                <a:latin typeface="Consolas" panose="020B0609020204030204" pitchFamily="49" charset="0"/>
              </a:rPr>
              <a:t>"</a:t>
            </a:r>
            <a:r>
              <a:rPr lang="en-US" sz="1372" kern="0" dirty="0" err="1">
                <a:solidFill>
                  <a:srgbClr val="A31515"/>
                </a:solidFill>
                <a:latin typeface="Consolas" panose="020B0609020204030204" pitchFamily="49" charset="0"/>
              </a:rPr>
              <a:t>eventOutput</a:t>
            </a:r>
            <a:r>
              <a:rPr lang="en-US" sz="1372" kern="0" dirty="0">
                <a:solidFill>
                  <a:srgbClr val="A31515"/>
                </a:solidFill>
                <a:latin typeface="Consolas" panose="020B0609020204030204" pitchFamily="49" charset="0"/>
              </a:rPr>
              <a:t>"</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a:t>
            </a:r>
            <a:r>
              <a:rPr lang="en-US" sz="1372" kern="0" dirty="0" err="1">
                <a:solidFill>
                  <a:srgbClr val="2E75B6"/>
                </a:solidFill>
                <a:latin typeface="Consolas" panose="020B0609020204030204" pitchFamily="49" charset="0"/>
              </a:rPr>
              <a:t>queueName</a:t>
            </a:r>
            <a:r>
              <a:rPr lang="en-US" sz="1372" kern="0" dirty="0">
                <a:solidFill>
                  <a:srgbClr val="2E75B6"/>
                </a:solidFill>
                <a:latin typeface="Consolas" panose="020B0609020204030204" pitchFamily="49" charset="0"/>
              </a:rPr>
              <a:t>"</a:t>
            </a:r>
            <a:r>
              <a:rPr lang="en-US" sz="1372" kern="0" dirty="0">
                <a:solidFill>
                  <a:srgbClr val="000000"/>
                </a:solidFill>
                <a:latin typeface="Consolas" panose="020B0609020204030204" pitchFamily="49" charset="0"/>
              </a:rPr>
              <a:t>: </a:t>
            </a:r>
            <a:r>
              <a:rPr lang="en-US" sz="1372" kern="0" dirty="0">
                <a:solidFill>
                  <a:srgbClr val="A31515"/>
                </a:solidFill>
                <a:latin typeface="Consolas" panose="020B0609020204030204" pitchFamily="49" charset="0"/>
              </a:rPr>
              <a:t>"aievents1"</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"connection"</a:t>
            </a:r>
            <a:r>
              <a:rPr lang="en-US" sz="1372" kern="0" dirty="0">
                <a:solidFill>
                  <a:srgbClr val="000000"/>
                </a:solidFill>
                <a:latin typeface="Consolas" panose="020B0609020204030204" pitchFamily="49" charset="0"/>
              </a:rPr>
              <a:t>:</a:t>
            </a:r>
            <a:r>
              <a:rPr lang="en-US" sz="1372" kern="0" dirty="0">
                <a:solidFill>
                  <a:srgbClr val="A31515"/>
                </a:solidFill>
                <a:latin typeface="Consolas" panose="020B0609020204030204" pitchFamily="49" charset="0"/>
              </a:rPr>
              <a:t>"</a:t>
            </a:r>
            <a:r>
              <a:rPr lang="en-US" sz="1372" kern="0" dirty="0" err="1">
                <a:solidFill>
                  <a:srgbClr val="A31515"/>
                </a:solidFill>
                <a:latin typeface="Consolas" panose="020B0609020204030204" pitchFamily="49" charset="0"/>
              </a:rPr>
              <a:t>AiStorageConnection</a:t>
            </a:r>
            <a:r>
              <a:rPr lang="en-US" sz="1372" kern="0" dirty="0">
                <a:solidFill>
                  <a:srgbClr val="A31515"/>
                </a:solidFill>
                <a:latin typeface="Consolas" panose="020B0609020204030204" pitchFamily="49" charset="0"/>
              </a:rPr>
              <a:t>"</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2E75B6"/>
                </a:solidFill>
                <a:latin typeface="Consolas" panose="020B0609020204030204" pitchFamily="49" charset="0"/>
              </a:rPr>
              <a:t>"direction"</a:t>
            </a:r>
            <a:r>
              <a:rPr lang="en-US" sz="1372" kern="0" dirty="0">
                <a:solidFill>
                  <a:srgbClr val="000000"/>
                </a:solidFill>
                <a:latin typeface="Consolas" panose="020B0609020204030204" pitchFamily="49" charset="0"/>
              </a:rPr>
              <a:t>: </a:t>
            </a:r>
            <a:r>
              <a:rPr lang="en-US" sz="1372" kern="0" dirty="0">
                <a:solidFill>
                  <a:srgbClr val="A31515"/>
                </a:solidFill>
                <a:latin typeface="Consolas" panose="020B0609020204030204" pitchFamily="49" charset="0"/>
              </a:rPr>
              <a:t>"out"</a:t>
            </a:r>
            <a:endParaRPr lang="en-US" sz="1372" kern="0" dirty="0">
              <a:solidFill>
                <a:srgbClr val="000000"/>
              </a:solidFill>
              <a:latin typeface="Consolas" panose="020B0609020204030204" pitchFamily="49" charset="0"/>
            </a:endParaRPr>
          </a:p>
          <a:p>
            <a:pPr defTabSz="896386">
              <a:defRPr/>
            </a:pPr>
            <a:r>
              <a:rPr lang="en-US" sz="1372" kern="0" dirty="0">
                <a:solidFill>
                  <a:srgbClr val="000000"/>
                </a:solidFill>
                <a:latin typeface="Consolas" panose="020B0609020204030204" pitchFamily="49" charset="0"/>
              </a:rPr>
              <a:t>    }</a:t>
            </a:r>
          </a:p>
          <a:p>
            <a:pPr defTabSz="896386">
              <a:defRPr/>
            </a:pPr>
            <a:r>
              <a:rPr lang="en-US" sz="1372" kern="0" dirty="0">
                <a:solidFill>
                  <a:srgbClr val="000000"/>
                </a:solidFill>
                <a:latin typeface="Consolas" panose="020B0609020204030204" pitchFamily="49" charset="0"/>
              </a:rPr>
              <a:t>  ]</a:t>
            </a:r>
          </a:p>
          <a:p>
            <a:pPr defTabSz="896386">
              <a:defRPr/>
            </a:pPr>
            <a:endParaRPr lang="en-US" sz="1372" kern="0" dirty="0">
              <a:solidFill>
                <a:srgbClr val="000000"/>
              </a:solidFill>
              <a:latin typeface="Consolas" panose="020B0609020204030204" pitchFamily="49" charset="0"/>
            </a:endParaRPr>
          </a:p>
          <a:p>
            <a:pPr defTabSz="896386">
              <a:defRPr/>
            </a:pPr>
            <a:endParaRPr lang="en-US" sz="1372" kern="0" dirty="0">
              <a:solidFill>
                <a:sysClr val="windowText" lastClr="000000"/>
              </a:solidFill>
              <a:latin typeface="Segoe UI Semilight"/>
            </a:endParaRPr>
          </a:p>
          <a:p>
            <a:pPr defTabSz="896386">
              <a:defRPr/>
            </a:pPr>
            <a:endParaRPr lang="en-US" sz="1372" kern="0" dirty="0">
              <a:solidFill>
                <a:sysClr val="windowText" lastClr="000000"/>
              </a:solidFill>
              <a:latin typeface="Segoe UI Semilight"/>
            </a:endParaRPr>
          </a:p>
          <a:p>
            <a:pPr defTabSz="896386">
              <a:defRPr/>
            </a:pPr>
            <a:endParaRPr lang="en-US" sz="1372" kern="0" dirty="0">
              <a:solidFill>
                <a:sysClr val="windowText" lastClr="000000"/>
              </a:solidFill>
              <a:latin typeface="Segoe UI Semilight"/>
            </a:endParaRPr>
          </a:p>
          <a:p>
            <a:pPr defTabSz="896386">
              <a:defRPr/>
            </a:pPr>
            <a:endParaRPr lang="en-US" sz="1372" kern="0" dirty="0">
              <a:solidFill>
                <a:sysClr val="windowText" lastClr="000000"/>
              </a:solidFill>
              <a:latin typeface="Segoe UI Semilight"/>
            </a:endParaRPr>
          </a:p>
        </p:txBody>
      </p:sp>
      <p:sp>
        <p:nvSpPr>
          <p:cNvPr id="11" name="Rectangle 10"/>
          <p:cNvSpPr/>
          <p:nvPr/>
        </p:nvSpPr>
        <p:spPr>
          <a:xfrm>
            <a:off x="343942" y="1262640"/>
            <a:ext cx="7171399" cy="5370729"/>
          </a:xfrm>
          <a:prstGeom prst="rect">
            <a:avLst/>
          </a:prstGeom>
          <a:ln>
            <a:solidFill>
              <a:schemeClr val="tx1"/>
            </a:solidFill>
          </a:ln>
        </p:spPr>
        <p:txBody>
          <a:bodyPr wrap="square">
            <a:spAutoFit/>
          </a:bodyPr>
          <a:lstStyle/>
          <a:p>
            <a:pPr defTabSz="896386">
              <a:defRPr/>
            </a:pPr>
            <a:r>
              <a:rPr lang="en-US" sz="1372" kern="0" dirty="0">
                <a:solidFill>
                  <a:srgbClr val="000000"/>
                </a:solidFill>
                <a:latin typeface="Consolas" panose="020B0609020204030204" pitchFamily="49" charset="0"/>
              </a:rPr>
              <a:t> </a:t>
            </a:r>
            <a:r>
              <a:rPr lang="en-US" sz="1372" kern="0" dirty="0">
                <a:solidFill>
                  <a:srgbClr val="0000FF"/>
                </a:solidFill>
                <a:latin typeface="Consolas" panose="020B0609020204030204" pitchFamily="49" charset="0"/>
              </a:rPr>
              <a:t>public</a:t>
            </a:r>
            <a:r>
              <a:rPr lang="en-US" sz="1372" kern="0" dirty="0">
                <a:solidFill>
                  <a:srgbClr val="000000"/>
                </a:solidFill>
                <a:latin typeface="Consolas" panose="020B0609020204030204" pitchFamily="49" charset="0"/>
              </a:rPr>
              <a:t> </a:t>
            </a:r>
            <a:r>
              <a:rPr lang="en-US" sz="1372" kern="0" dirty="0">
                <a:solidFill>
                  <a:srgbClr val="0000FF"/>
                </a:solidFill>
                <a:latin typeface="Consolas" panose="020B0609020204030204" pitchFamily="49" charset="0"/>
              </a:rPr>
              <a:t>static</a:t>
            </a:r>
            <a:r>
              <a:rPr lang="en-US" sz="1372" kern="0" dirty="0">
                <a:solidFill>
                  <a:srgbClr val="000000"/>
                </a:solidFill>
                <a:latin typeface="Consolas" panose="020B0609020204030204" pitchFamily="49" charset="0"/>
              </a:rPr>
              <a:t> </a:t>
            </a:r>
            <a:r>
              <a:rPr lang="en-US" sz="1372" kern="0" dirty="0">
                <a:solidFill>
                  <a:srgbClr val="0000FF"/>
                </a:solidFill>
                <a:latin typeface="Consolas" panose="020B0609020204030204" pitchFamily="49" charset="0"/>
              </a:rPr>
              <a:t>class</a:t>
            </a:r>
            <a:r>
              <a:rPr lang="en-US" sz="1372" kern="0" dirty="0">
                <a:solidFill>
                  <a:srgbClr val="000000"/>
                </a:solidFill>
                <a:latin typeface="Consolas" panose="020B0609020204030204" pitchFamily="49" charset="0"/>
              </a:rPr>
              <a:t> </a:t>
            </a:r>
            <a:r>
              <a:rPr lang="en-US" sz="1372" kern="0" dirty="0" err="1">
                <a:solidFill>
                  <a:srgbClr val="2B91AF"/>
                </a:solidFill>
                <a:latin typeface="Consolas" panose="020B0609020204030204" pitchFamily="49" charset="0"/>
              </a:rPr>
              <a:t>OrderHandler</a:t>
            </a:r>
            <a:endParaRPr lang="en-US" sz="1372" kern="0" dirty="0">
              <a:solidFill>
                <a:srgbClr val="000000"/>
              </a:solidFill>
              <a:latin typeface="Consolas" panose="020B0609020204030204" pitchFamily="49" charset="0"/>
            </a:endParaRPr>
          </a:p>
          <a:p>
            <a:pPr defTabSz="896386">
              <a:defRPr/>
            </a:pPr>
            <a:r>
              <a:rPr lang="en-US" sz="1372" kern="0" dirty="0">
                <a:solidFill>
                  <a:srgbClr val="000000"/>
                </a:solidFill>
                <a:latin typeface="Consolas" panose="020B0609020204030204" pitchFamily="49" charset="0"/>
              </a:rPr>
              <a:t> {</a:t>
            </a:r>
          </a:p>
          <a:p>
            <a:pPr defTabSz="896386">
              <a:defRPr/>
            </a:pPr>
            <a:r>
              <a:rPr lang="en-US" sz="1372" kern="0" dirty="0">
                <a:solidFill>
                  <a:srgbClr val="000000"/>
                </a:solidFill>
                <a:latin typeface="Consolas" panose="020B0609020204030204" pitchFamily="49" charset="0"/>
              </a:rPr>
              <a:t>     [</a:t>
            </a:r>
            <a:r>
              <a:rPr lang="en-US" sz="1372" kern="0" dirty="0" err="1">
                <a:solidFill>
                  <a:srgbClr val="2B91AF"/>
                </a:solidFill>
                <a:latin typeface="Consolas" panose="020B0609020204030204" pitchFamily="49" charset="0"/>
              </a:rPr>
              <a:t>FunctionName</a:t>
            </a:r>
            <a:r>
              <a:rPr lang="en-US" sz="1372" kern="0" dirty="0">
                <a:solidFill>
                  <a:srgbClr val="000000"/>
                </a:solidFill>
                <a:latin typeface="Consolas" panose="020B0609020204030204" pitchFamily="49" charset="0"/>
              </a:rPr>
              <a:t>(</a:t>
            </a:r>
            <a:r>
              <a:rPr lang="en-US" sz="1372" kern="0" dirty="0">
                <a:solidFill>
                  <a:srgbClr val="A31515"/>
                </a:solidFill>
                <a:latin typeface="Consolas" panose="020B0609020204030204" pitchFamily="49" charset="0"/>
              </a:rPr>
              <a:t>"</a:t>
            </a:r>
            <a:r>
              <a:rPr lang="en-US" sz="1372" kern="0" dirty="0" err="1">
                <a:solidFill>
                  <a:srgbClr val="A31515"/>
                </a:solidFill>
                <a:latin typeface="Consolas" panose="020B0609020204030204" pitchFamily="49" charset="0"/>
              </a:rPr>
              <a:t>OrderWebhook</a:t>
            </a:r>
            <a:r>
              <a:rPr lang="en-US" sz="1372" kern="0" dirty="0">
                <a:solidFill>
                  <a:srgbClr val="A31515"/>
                </a:solidFill>
                <a:latin typeface="Consolas" panose="020B0609020204030204" pitchFamily="49" charset="0"/>
              </a:rPr>
              <a:t>"</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0000FF"/>
                </a:solidFill>
                <a:latin typeface="Consolas" panose="020B0609020204030204" pitchFamily="49" charset="0"/>
              </a:rPr>
              <a:t>public</a:t>
            </a:r>
            <a:r>
              <a:rPr lang="en-US" sz="1372" kern="0" dirty="0">
                <a:solidFill>
                  <a:srgbClr val="000000"/>
                </a:solidFill>
                <a:latin typeface="Consolas" panose="020B0609020204030204" pitchFamily="49" charset="0"/>
              </a:rPr>
              <a:t> </a:t>
            </a:r>
            <a:r>
              <a:rPr lang="en-US" sz="1372" kern="0" dirty="0">
                <a:solidFill>
                  <a:srgbClr val="0000FF"/>
                </a:solidFill>
                <a:latin typeface="Consolas" panose="020B0609020204030204" pitchFamily="49" charset="0"/>
              </a:rPr>
              <a:t>static</a:t>
            </a:r>
            <a:r>
              <a:rPr lang="en-US" sz="1372" kern="0" dirty="0">
                <a:solidFill>
                  <a:srgbClr val="000000"/>
                </a:solidFill>
                <a:latin typeface="Consolas" panose="020B0609020204030204" pitchFamily="49" charset="0"/>
              </a:rPr>
              <a:t> </a:t>
            </a:r>
            <a:r>
              <a:rPr lang="en-US" sz="1372" kern="0" dirty="0" err="1">
                <a:solidFill>
                  <a:srgbClr val="0000FF"/>
                </a:solidFill>
                <a:latin typeface="Consolas" panose="020B0609020204030204" pitchFamily="49" charset="0"/>
              </a:rPr>
              <a:t>async</a:t>
            </a:r>
            <a:r>
              <a:rPr lang="en-US" sz="1372" kern="0" dirty="0">
                <a:solidFill>
                  <a:srgbClr val="000000"/>
                </a:solidFill>
                <a:latin typeface="Consolas" panose="020B0609020204030204" pitchFamily="49" charset="0"/>
              </a:rPr>
              <a:t> </a:t>
            </a:r>
            <a:r>
              <a:rPr lang="en-US" sz="1372" kern="0" dirty="0">
                <a:solidFill>
                  <a:srgbClr val="2B91AF"/>
                </a:solidFill>
                <a:latin typeface="Consolas" panose="020B0609020204030204" pitchFamily="49" charset="0"/>
              </a:rPr>
              <a:t>Task</a:t>
            </a:r>
            <a:r>
              <a:rPr lang="en-US" sz="1372" kern="0" dirty="0">
                <a:solidFill>
                  <a:srgbClr val="000000"/>
                </a:solidFill>
                <a:latin typeface="Consolas" panose="020B0609020204030204" pitchFamily="49" charset="0"/>
              </a:rPr>
              <a:t>&lt;</a:t>
            </a:r>
            <a:r>
              <a:rPr lang="en-US" sz="1372" kern="0" dirty="0" err="1">
                <a:solidFill>
                  <a:srgbClr val="2B91AF"/>
                </a:solidFill>
                <a:latin typeface="Consolas" panose="020B0609020204030204" pitchFamily="49" charset="0"/>
              </a:rPr>
              <a:t>HttpResponseMessage</a:t>
            </a:r>
            <a:r>
              <a:rPr lang="en-US" sz="1372" kern="0" dirty="0">
                <a:solidFill>
                  <a:srgbClr val="000000"/>
                </a:solidFill>
                <a:latin typeface="Consolas" panose="020B0609020204030204" pitchFamily="49" charset="0"/>
              </a:rPr>
              <a:t>&gt; Run(</a:t>
            </a:r>
          </a:p>
          <a:p>
            <a:pPr defTabSz="896386">
              <a:defRPr/>
            </a:pPr>
            <a:r>
              <a:rPr lang="en-US" sz="1372" kern="0" dirty="0">
                <a:solidFill>
                  <a:srgbClr val="000000"/>
                </a:solidFill>
                <a:latin typeface="Consolas" panose="020B0609020204030204" pitchFamily="49" charset="0"/>
              </a:rPr>
              <a:t>         [</a:t>
            </a:r>
            <a:r>
              <a:rPr lang="en-US" sz="1372" kern="0" dirty="0" err="1">
                <a:solidFill>
                  <a:srgbClr val="2B91AF"/>
                </a:solidFill>
                <a:latin typeface="Consolas" panose="020B0609020204030204" pitchFamily="49" charset="0"/>
              </a:rPr>
              <a:t>HttpTrigger</a:t>
            </a:r>
            <a:r>
              <a:rPr lang="en-US" sz="1372" kern="0" dirty="0">
                <a:solidFill>
                  <a:srgbClr val="000000"/>
                </a:solidFill>
                <a:latin typeface="Consolas" panose="020B0609020204030204" pitchFamily="49" charset="0"/>
              </a:rPr>
              <a:t>] </a:t>
            </a:r>
            <a:r>
              <a:rPr lang="en-US" sz="1372" kern="0" dirty="0" err="1">
                <a:solidFill>
                  <a:srgbClr val="2B91AF"/>
                </a:solidFill>
                <a:latin typeface="Consolas" panose="020B0609020204030204" pitchFamily="49" charset="0"/>
              </a:rPr>
              <a:t>HttpRequestMessage</a:t>
            </a:r>
            <a:r>
              <a:rPr lang="en-US" sz="1372" kern="0" dirty="0">
                <a:solidFill>
                  <a:srgbClr val="000000"/>
                </a:solidFill>
                <a:latin typeface="Consolas" panose="020B0609020204030204" pitchFamily="49" charset="0"/>
              </a:rPr>
              <a:t> </a:t>
            </a:r>
            <a:r>
              <a:rPr lang="en-US" sz="1372" kern="0" dirty="0" err="1">
                <a:solidFill>
                  <a:srgbClr val="000000"/>
                </a:solidFill>
                <a:latin typeface="Consolas" panose="020B0609020204030204" pitchFamily="49" charset="0"/>
              </a:rPr>
              <a:t>req</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2B91AF"/>
                </a:solidFill>
                <a:latin typeface="Consolas" panose="020B0609020204030204" pitchFamily="49" charset="0"/>
              </a:rPr>
              <a:t>Queue</a:t>
            </a:r>
            <a:r>
              <a:rPr lang="en-US" sz="1372" kern="0" dirty="0">
                <a:solidFill>
                  <a:srgbClr val="000000"/>
                </a:solidFill>
                <a:latin typeface="Consolas" panose="020B0609020204030204" pitchFamily="49" charset="0"/>
              </a:rPr>
              <a:t>(</a:t>
            </a:r>
            <a:r>
              <a:rPr lang="en-US" sz="1372" kern="0" dirty="0">
                <a:solidFill>
                  <a:srgbClr val="A31515"/>
                </a:solidFill>
                <a:latin typeface="Consolas" panose="020B0609020204030204" pitchFamily="49" charset="0"/>
              </a:rPr>
              <a:t>"aievents1"</a:t>
            </a:r>
            <a:r>
              <a:rPr lang="en-US" sz="1372" kern="0" dirty="0">
                <a:solidFill>
                  <a:srgbClr val="000000"/>
                </a:solidFill>
                <a:latin typeface="Consolas" panose="020B0609020204030204" pitchFamily="49" charset="0"/>
              </a:rPr>
              <a:t>, Connection = </a:t>
            </a:r>
            <a:r>
              <a:rPr lang="en-US" sz="1372" kern="0" dirty="0">
                <a:solidFill>
                  <a:srgbClr val="A31515"/>
                </a:solidFill>
                <a:latin typeface="Consolas" panose="020B0609020204030204" pitchFamily="49" charset="0"/>
              </a:rPr>
              <a:t>"</a:t>
            </a:r>
            <a:r>
              <a:rPr lang="en-US" sz="1372" kern="0" dirty="0" err="1">
                <a:solidFill>
                  <a:srgbClr val="A31515"/>
                </a:solidFill>
                <a:latin typeface="Consolas" panose="020B0609020204030204" pitchFamily="49" charset="0"/>
              </a:rPr>
              <a:t>AiStorageConnection</a:t>
            </a:r>
            <a:r>
              <a:rPr lang="en-US" sz="1372" kern="0" dirty="0">
                <a:solidFill>
                  <a:srgbClr val="A31515"/>
                </a:solidFill>
                <a:latin typeface="Consolas" panose="020B0609020204030204" pitchFamily="49" charset="0"/>
              </a:rPr>
              <a:t>"</a:t>
            </a:r>
            <a:r>
              <a:rPr lang="en-US" sz="1372" kern="0" dirty="0">
                <a:solidFill>
                  <a:srgbClr val="000000"/>
                </a:solidFill>
                <a:latin typeface="Consolas" panose="020B0609020204030204" pitchFamily="49" charset="0"/>
              </a:rPr>
              <a:t>)] 		   </a:t>
            </a:r>
            <a:r>
              <a:rPr lang="en-US" sz="1372" kern="0" dirty="0" err="1">
                <a:solidFill>
                  <a:srgbClr val="2B91AF"/>
                </a:solidFill>
                <a:latin typeface="Consolas" panose="020B0609020204030204" pitchFamily="49" charset="0"/>
              </a:rPr>
              <a:t>IAsyncCollector</a:t>
            </a:r>
            <a:r>
              <a:rPr lang="en-US" sz="1372" kern="0" dirty="0">
                <a:solidFill>
                  <a:srgbClr val="000000"/>
                </a:solidFill>
                <a:latin typeface="Consolas" panose="020B0609020204030204" pitchFamily="49" charset="0"/>
              </a:rPr>
              <a:t>&lt;</a:t>
            </a:r>
            <a:r>
              <a:rPr lang="en-US" sz="1372" kern="0" dirty="0">
                <a:solidFill>
                  <a:srgbClr val="2B91AF"/>
                </a:solidFill>
                <a:latin typeface="Consolas" panose="020B0609020204030204" pitchFamily="49" charset="0"/>
              </a:rPr>
              <a:t>String</a:t>
            </a:r>
            <a:r>
              <a:rPr lang="en-US" sz="1372" kern="0" dirty="0">
                <a:solidFill>
                  <a:srgbClr val="000000"/>
                </a:solidFill>
                <a:latin typeface="Consolas" panose="020B0609020204030204" pitchFamily="49" charset="0"/>
              </a:rPr>
              <a:t>&gt; </a:t>
            </a:r>
            <a:r>
              <a:rPr lang="en-US" sz="1372" kern="0" dirty="0" err="1">
                <a:solidFill>
                  <a:srgbClr val="000000"/>
                </a:solidFill>
                <a:latin typeface="Consolas" panose="020B0609020204030204" pitchFamily="49" charset="0"/>
              </a:rPr>
              <a:t>eventOutput</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err="1">
                <a:solidFill>
                  <a:srgbClr val="2B91AF"/>
                </a:solidFill>
                <a:latin typeface="Consolas" panose="020B0609020204030204" pitchFamily="49" charset="0"/>
              </a:rPr>
              <a:t>TraceWriter</a:t>
            </a:r>
            <a:r>
              <a:rPr lang="en-US" sz="1372" kern="0" dirty="0">
                <a:solidFill>
                  <a:srgbClr val="000000"/>
                </a:solidFill>
                <a:latin typeface="Consolas" panose="020B0609020204030204" pitchFamily="49" charset="0"/>
              </a:rPr>
              <a:t> log)</a:t>
            </a:r>
          </a:p>
          <a:p>
            <a:pPr defTabSz="896386">
              <a:defRPr/>
            </a:pPr>
            <a:r>
              <a:rPr lang="en-US" sz="1372" kern="0" dirty="0">
                <a:solidFill>
                  <a:srgbClr val="000000"/>
                </a:solidFill>
                <a:latin typeface="Consolas" panose="020B0609020204030204" pitchFamily="49" charset="0"/>
              </a:rPr>
              <a:t>     {</a:t>
            </a:r>
          </a:p>
          <a:p>
            <a:pPr defTabSz="896386">
              <a:defRPr/>
            </a:pPr>
            <a:r>
              <a:rPr lang="en-US" sz="1372" kern="0" dirty="0">
                <a:solidFill>
                  <a:srgbClr val="000000"/>
                </a:solidFill>
                <a:latin typeface="Consolas" panose="020B0609020204030204" pitchFamily="49" charset="0"/>
              </a:rPr>
              <a:t>         </a:t>
            </a:r>
            <a:r>
              <a:rPr lang="en-US" sz="1372" kern="0" dirty="0" err="1">
                <a:solidFill>
                  <a:srgbClr val="000000"/>
                </a:solidFill>
                <a:latin typeface="Consolas" panose="020B0609020204030204" pitchFamily="49" charset="0"/>
              </a:rPr>
              <a:t>log.Info</a:t>
            </a:r>
            <a:r>
              <a:rPr lang="en-US" sz="1372" kern="0" dirty="0">
                <a:solidFill>
                  <a:srgbClr val="000000"/>
                </a:solidFill>
                <a:latin typeface="Consolas" panose="020B0609020204030204" pitchFamily="49" charset="0"/>
              </a:rPr>
              <a:t>(</a:t>
            </a:r>
            <a:r>
              <a:rPr lang="en-US" sz="1372" kern="0" dirty="0">
                <a:solidFill>
                  <a:srgbClr val="A31515"/>
                </a:solidFill>
                <a:latin typeface="Consolas" panose="020B0609020204030204" pitchFamily="49" charset="0"/>
              </a:rPr>
              <a:t>$"</a:t>
            </a:r>
            <a:r>
              <a:rPr lang="en-US" sz="1372" kern="0" dirty="0" err="1">
                <a:solidFill>
                  <a:srgbClr val="A31515"/>
                </a:solidFill>
                <a:latin typeface="Consolas" panose="020B0609020204030204" pitchFamily="49" charset="0"/>
              </a:rPr>
              <a:t>Webhook</a:t>
            </a:r>
            <a:r>
              <a:rPr lang="en-US" sz="1372" kern="0" dirty="0">
                <a:solidFill>
                  <a:srgbClr val="A31515"/>
                </a:solidFill>
                <a:latin typeface="Consolas" panose="020B0609020204030204" pitchFamily="49" charset="0"/>
              </a:rPr>
              <a:t> was triggered!"</a:t>
            </a:r>
            <a:r>
              <a:rPr lang="en-US" sz="1372" kern="0" dirty="0">
                <a:solidFill>
                  <a:srgbClr val="000000"/>
                </a:solidFill>
                <a:latin typeface="Consolas" panose="020B0609020204030204" pitchFamily="49" charset="0"/>
              </a:rPr>
              <a:t>);</a:t>
            </a:r>
          </a:p>
          <a:p>
            <a:pPr defTabSz="896386">
              <a:defRPr/>
            </a:pPr>
            <a:endParaRPr lang="en-US" sz="1372" kern="0" dirty="0">
              <a:solidFill>
                <a:srgbClr val="000000"/>
              </a:solidFill>
              <a:latin typeface="Consolas" panose="020B0609020204030204" pitchFamily="49" charset="0"/>
            </a:endParaRPr>
          </a:p>
          <a:p>
            <a:pPr defTabSz="896386">
              <a:defRPr/>
            </a:pPr>
            <a:r>
              <a:rPr lang="en-US" sz="1372" kern="0" dirty="0">
                <a:solidFill>
                  <a:srgbClr val="000000"/>
                </a:solidFill>
                <a:latin typeface="Consolas" panose="020B0609020204030204" pitchFamily="49" charset="0"/>
              </a:rPr>
              <a:t>         </a:t>
            </a:r>
            <a:r>
              <a:rPr lang="en-US" sz="1372" kern="0" dirty="0">
                <a:solidFill>
                  <a:srgbClr val="0000FF"/>
                </a:solidFill>
                <a:latin typeface="Consolas" panose="020B0609020204030204" pitchFamily="49" charset="0"/>
              </a:rPr>
              <a:t>string</a:t>
            </a:r>
            <a:r>
              <a:rPr lang="en-US" sz="1372" kern="0" dirty="0">
                <a:solidFill>
                  <a:srgbClr val="000000"/>
                </a:solidFill>
                <a:latin typeface="Consolas" panose="020B0609020204030204" pitchFamily="49" charset="0"/>
              </a:rPr>
              <a:t> </a:t>
            </a:r>
            <a:r>
              <a:rPr lang="en-US" sz="1372" kern="0" dirty="0" err="1">
                <a:solidFill>
                  <a:srgbClr val="000000"/>
                </a:solidFill>
                <a:latin typeface="Consolas" panose="020B0609020204030204" pitchFamily="49" charset="0"/>
              </a:rPr>
              <a:t>jsonContent</a:t>
            </a:r>
            <a:r>
              <a:rPr lang="en-US" sz="1372" kern="0" dirty="0">
                <a:solidFill>
                  <a:srgbClr val="000000"/>
                </a:solidFill>
                <a:latin typeface="Consolas" panose="020B0609020204030204" pitchFamily="49" charset="0"/>
              </a:rPr>
              <a:t> = </a:t>
            </a:r>
            <a:r>
              <a:rPr lang="en-US" sz="1372" kern="0" dirty="0">
                <a:solidFill>
                  <a:srgbClr val="0000FF"/>
                </a:solidFill>
                <a:latin typeface="Consolas" panose="020B0609020204030204" pitchFamily="49" charset="0"/>
              </a:rPr>
              <a:t>await</a:t>
            </a:r>
            <a:r>
              <a:rPr lang="en-US" sz="1372" kern="0" dirty="0">
                <a:solidFill>
                  <a:srgbClr val="000000"/>
                </a:solidFill>
                <a:latin typeface="Consolas" panose="020B0609020204030204" pitchFamily="49" charset="0"/>
              </a:rPr>
              <a:t> </a:t>
            </a:r>
            <a:r>
              <a:rPr lang="en-US" sz="1372" kern="0" dirty="0" err="1">
                <a:solidFill>
                  <a:srgbClr val="000000"/>
                </a:solidFill>
                <a:latin typeface="Consolas" panose="020B0609020204030204" pitchFamily="49" charset="0"/>
              </a:rPr>
              <a:t>req.Content.ReadAsStringAsync</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a:solidFill>
                  <a:srgbClr val="0000FF"/>
                </a:solidFill>
                <a:latin typeface="Consolas" panose="020B0609020204030204" pitchFamily="49" charset="0"/>
              </a:rPr>
              <a:t>dynamic</a:t>
            </a:r>
            <a:r>
              <a:rPr lang="en-US" sz="1372" kern="0" dirty="0">
                <a:solidFill>
                  <a:srgbClr val="000000"/>
                </a:solidFill>
                <a:latin typeface="Consolas" panose="020B0609020204030204" pitchFamily="49" charset="0"/>
              </a:rPr>
              <a:t> data = </a:t>
            </a:r>
            <a:r>
              <a:rPr lang="en-US" sz="1372" kern="0" dirty="0" err="1">
                <a:solidFill>
                  <a:srgbClr val="2B91AF"/>
                </a:solidFill>
                <a:latin typeface="Consolas" panose="020B0609020204030204" pitchFamily="49" charset="0"/>
              </a:rPr>
              <a:t>JsonConvert</a:t>
            </a:r>
            <a:r>
              <a:rPr lang="en-US" sz="1372" kern="0" dirty="0" err="1">
                <a:solidFill>
                  <a:srgbClr val="000000"/>
                </a:solidFill>
                <a:latin typeface="Consolas" panose="020B0609020204030204" pitchFamily="49" charset="0"/>
              </a:rPr>
              <a:t>.DeserializeObject</a:t>
            </a:r>
            <a:r>
              <a:rPr lang="en-US" sz="1372" kern="0" dirty="0">
                <a:solidFill>
                  <a:srgbClr val="000000"/>
                </a:solidFill>
                <a:latin typeface="Consolas" panose="020B0609020204030204" pitchFamily="49" charset="0"/>
              </a:rPr>
              <a:t>(</a:t>
            </a:r>
            <a:r>
              <a:rPr lang="en-US" sz="1372" kern="0" dirty="0" err="1">
                <a:solidFill>
                  <a:srgbClr val="000000"/>
                </a:solidFill>
                <a:latin typeface="Consolas" panose="020B0609020204030204" pitchFamily="49" charset="0"/>
              </a:rPr>
              <a:t>jsonContent</a:t>
            </a:r>
            <a:r>
              <a:rPr lang="en-US" sz="1372" kern="0" dirty="0">
                <a:solidFill>
                  <a:srgbClr val="000000"/>
                </a:solidFill>
                <a:latin typeface="Consolas" panose="020B0609020204030204" pitchFamily="49" charset="0"/>
              </a:rPr>
              <a:t>);</a:t>
            </a:r>
          </a:p>
          <a:p>
            <a:pPr defTabSz="896386">
              <a:defRPr/>
            </a:pPr>
            <a:endParaRPr lang="en-US" sz="1372" kern="0" dirty="0">
              <a:solidFill>
                <a:srgbClr val="000000"/>
              </a:solidFill>
              <a:latin typeface="Consolas" panose="020B0609020204030204" pitchFamily="49" charset="0"/>
            </a:endParaRPr>
          </a:p>
          <a:p>
            <a:pPr defTabSz="896386">
              <a:defRPr/>
            </a:pPr>
            <a:r>
              <a:rPr lang="en-US" sz="1372" kern="0" dirty="0">
                <a:solidFill>
                  <a:srgbClr val="000000"/>
                </a:solidFill>
                <a:latin typeface="Consolas" panose="020B0609020204030204" pitchFamily="49" charset="0"/>
              </a:rPr>
              <a:t>         </a:t>
            </a:r>
            <a:r>
              <a:rPr lang="en-US" sz="1372" kern="0" dirty="0">
                <a:solidFill>
                  <a:srgbClr val="0000FF"/>
                </a:solidFill>
                <a:latin typeface="Consolas" panose="020B0609020204030204" pitchFamily="49" charset="0"/>
              </a:rPr>
              <a:t>await</a:t>
            </a:r>
            <a:r>
              <a:rPr lang="en-US" sz="1372" kern="0" dirty="0">
                <a:solidFill>
                  <a:srgbClr val="000000"/>
                </a:solidFill>
                <a:latin typeface="Consolas" panose="020B0609020204030204" pitchFamily="49" charset="0"/>
              </a:rPr>
              <a:t> </a:t>
            </a:r>
            <a:r>
              <a:rPr lang="en-US" sz="1372" kern="0" dirty="0" err="1">
                <a:solidFill>
                  <a:srgbClr val="000000"/>
                </a:solidFill>
                <a:latin typeface="Consolas" panose="020B0609020204030204" pitchFamily="49" charset="0"/>
              </a:rPr>
              <a:t>eventOutput.AddAsync</a:t>
            </a:r>
            <a:r>
              <a:rPr lang="en-US" sz="1372" kern="0" dirty="0">
                <a:solidFill>
                  <a:srgbClr val="000000"/>
                </a:solidFill>
                <a:latin typeface="Consolas" panose="020B0609020204030204" pitchFamily="49" charset="0"/>
              </a:rPr>
              <a:t>(</a:t>
            </a:r>
          </a:p>
          <a:p>
            <a:pPr defTabSz="896386">
              <a:defRPr/>
            </a:pPr>
            <a:r>
              <a:rPr lang="en-US" sz="1372" kern="0" dirty="0">
                <a:solidFill>
                  <a:srgbClr val="000000"/>
                </a:solidFill>
                <a:latin typeface="Consolas" panose="020B0609020204030204" pitchFamily="49" charset="0"/>
              </a:rPr>
              <a:t>             </a:t>
            </a:r>
            <a:r>
              <a:rPr lang="en-US" sz="1372" kern="0" dirty="0" err="1">
                <a:solidFill>
                  <a:srgbClr val="2B91AF"/>
                </a:solidFill>
                <a:latin typeface="Consolas" panose="020B0609020204030204" pitchFamily="49" charset="0"/>
              </a:rPr>
              <a:t>JsonConvert</a:t>
            </a:r>
            <a:r>
              <a:rPr lang="en-US" sz="1372" kern="0" dirty="0" err="1">
                <a:solidFill>
                  <a:srgbClr val="000000"/>
                </a:solidFill>
                <a:latin typeface="Consolas" panose="020B0609020204030204" pitchFamily="49" charset="0"/>
              </a:rPr>
              <a:t>.SerializeObject</a:t>
            </a:r>
            <a:r>
              <a:rPr lang="en-US" sz="1372" kern="0" dirty="0">
                <a:solidFill>
                  <a:srgbClr val="000000"/>
                </a:solidFill>
                <a:latin typeface="Consolas" panose="020B0609020204030204" pitchFamily="49" charset="0"/>
              </a:rPr>
              <a:t>(</a:t>
            </a:r>
            <a:r>
              <a:rPr lang="en-US" sz="1372" kern="0" dirty="0" err="1">
                <a:solidFill>
                  <a:srgbClr val="000000"/>
                </a:solidFill>
                <a:latin typeface="Consolas" panose="020B0609020204030204" pitchFamily="49" charset="0"/>
              </a:rPr>
              <a:t>GetLogData</a:t>
            </a:r>
            <a:r>
              <a:rPr lang="en-US" sz="1372" kern="0" dirty="0">
                <a:solidFill>
                  <a:srgbClr val="000000"/>
                </a:solidFill>
                <a:latin typeface="Consolas" panose="020B0609020204030204" pitchFamily="49" charset="0"/>
              </a:rPr>
              <a:t>(data)));</a:t>
            </a:r>
          </a:p>
          <a:p>
            <a:pPr defTabSz="896386">
              <a:defRPr/>
            </a:pPr>
            <a:endParaRPr lang="en-US" sz="1372" kern="0" dirty="0">
              <a:solidFill>
                <a:srgbClr val="000000"/>
              </a:solidFill>
              <a:latin typeface="Consolas" panose="020B0609020204030204" pitchFamily="49" charset="0"/>
            </a:endParaRPr>
          </a:p>
          <a:p>
            <a:pPr defTabSz="896386">
              <a:defRPr/>
            </a:pPr>
            <a:r>
              <a:rPr lang="en-US" sz="1372" kern="0" dirty="0">
                <a:solidFill>
                  <a:srgbClr val="000000"/>
                </a:solidFill>
                <a:latin typeface="Consolas" panose="020B0609020204030204" pitchFamily="49" charset="0"/>
              </a:rPr>
              <a:t>         </a:t>
            </a:r>
            <a:r>
              <a:rPr lang="en-US" sz="1372" kern="0" dirty="0" err="1">
                <a:solidFill>
                  <a:srgbClr val="0000FF"/>
                </a:solidFill>
                <a:latin typeface="Consolas" panose="020B0609020204030204" pitchFamily="49" charset="0"/>
              </a:rPr>
              <a:t>int</a:t>
            </a:r>
            <a:r>
              <a:rPr lang="en-US" sz="1372" kern="0" dirty="0">
                <a:solidFill>
                  <a:srgbClr val="000000"/>
                </a:solidFill>
                <a:latin typeface="Consolas" panose="020B0609020204030204" pitchFamily="49" charset="0"/>
              </a:rPr>
              <a:t> </a:t>
            </a:r>
            <a:r>
              <a:rPr lang="en-US" sz="1372" kern="0" dirty="0" err="1">
                <a:solidFill>
                  <a:srgbClr val="000000"/>
                </a:solidFill>
                <a:latin typeface="Consolas" panose="020B0609020204030204" pitchFamily="49" charset="0"/>
              </a:rPr>
              <a:t>orderId</a:t>
            </a:r>
            <a:r>
              <a:rPr lang="en-US" sz="1372" kern="0" dirty="0">
                <a:solidFill>
                  <a:srgbClr val="000000"/>
                </a:solidFill>
                <a:latin typeface="Consolas" panose="020B0609020204030204" pitchFamily="49" charset="0"/>
              </a:rPr>
              <a:t> = </a:t>
            </a:r>
            <a:r>
              <a:rPr lang="en-US" sz="1372" kern="0" dirty="0" err="1">
                <a:solidFill>
                  <a:srgbClr val="000000"/>
                </a:solidFill>
                <a:latin typeface="Consolas" panose="020B0609020204030204" pitchFamily="49" charset="0"/>
              </a:rPr>
              <a:t>PlaceOrder</a:t>
            </a:r>
            <a:r>
              <a:rPr lang="en-US" sz="1372" kern="0" dirty="0">
                <a:solidFill>
                  <a:srgbClr val="000000"/>
                </a:solidFill>
                <a:latin typeface="Consolas" panose="020B0609020204030204" pitchFamily="49" charset="0"/>
              </a:rPr>
              <a:t>(data);</a:t>
            </a:r>
          </a:p>
          <a:p>
            <a:pPr defTabSz="896386">
              <a:defRPr/>
            </a:pPr>
            <a:endParaRPr lang="en-US" sz="1372" kern="0" dirty="0">
              <a:solidFill>
                <a:srgbClr val="000000"/>
              </a:solidFill>
              <a:latin typeface="Consolas" panose="020B0609020204030204" pitchFamily="49" charset="0"/>
            </a:endParaRPr>
          </a:p>
          <a:p>
            <a:pPr defTabSz="896386">
              <a:defRPr/>
            </a:pPr>
            <a:r>
              <a:rPr lang="en-US" sz="1372" kern="0" dirty="0">
                <a:solidFill>
                  <a:srgbClr val="000000"/>
                </a:solidFill>
                <a:latin typeface="Consolas" panose="020B0609020204030204" pitchFamily="49" charset="0"/>
              </a:rPr>
              <a:t>         </a:t>
            </a:r>
            <a:r>
              <a:rPr lang="en-US" sz="1372" kern="0" dirty="0">
                <a:solidFill>
                  <a:srgbClr val="0000FF"/>
                </a:solidFill>
                <a:latin typeface="Consolas" panose="020B0609020204030204" pitchFamily="49" charset="0"/>
              </a:rPr>
              <a:t>return</a:t>
            </a:r>
            <a:r>
              <a:rPr lang="en-US" sz="1372" kern="0" dirty="0">
                <a:solidFill>
                  <a:srgbClr val="000000"/>
                </a:solidFill>
                <a:latin typeface="Consolas" panose="020B0609020204030204" pitchFamily="49" charset="0"/>
              </a:rPr>
              <a:t> </a:t>
            </a:r>
            <a:r>
              <a:rPr lang="en-US" sz="1372" kern="0" dirty="0" err="1">
                <a:solidFill>
                  <a:srgbClr val="000000"/>
                </a:solidFill>
                <a:latin typeface="Consolas" panose="020B0609020204030204" pitchFamily="49" charset="0"/>
              </a:rPr>
              <a:t>req.CreateResponse</a:t>
            </a:r>
            <a:r>
              <a:rPr lang="en-US" sz="1372" kern="0" dirty="0">
                <a:solidFill>
                  <a:srgbClr val="000000"/>
                </a:solidFill>
                <a:latin typeface="Consolas" panose="020B0609020204030204" pitchFamily="49" charset="0"/>
              </a:rPr>
              <a:t>(</a:t>
            </a:r>
            <a:r>
              <a:rPr lang="en-US" sz="1372" kern="0" dirty="0" err="1">
                <a:solidFill>
                  <a:srgbClr val="2B91AF"/>
                </a:solidFill>
                <a:latin typeface="Consolas" panose="020B0609020204030204" pitchFamily="49" charset="0"/>
              </a:rPr>
              <a:t>HttpStatusCode</a:t>
            </a:r>
            <a:r>
              <a:rPr lang="en-US" sz="1372" kern="0" dirty="0" err="1">
                <a:solidFill>
                  <a:srgbClr val="000000"/>
                </a:solidFill>
                <a:latin typeface="Consolas" panose="020B0609020204030204" pitchFamily="49" charset="0"/>
              </a:rPr>
              <a:t>.OK</a:t>
            </a:r>
            <a:r>
              <a:rPr lang="en-US" sz="1372" kern="0" dirty="0">
                <a:solidFill>
                  <a:srgbClr val="000000"/>
                </a:solidFill>
                <a:latin typeface="Consolas" panose="020B0609020204030204" pitchFamily="49" charset="0"/>
              </a:rPr>
              <a:t>, </a:t>
            </a:r>
          </a:p>
          <a:p>
            <a:pPr defTabSz="896386">
              <a:defRPr/>
            </a:pPr>
            <a:r>
              <a:rPr lang="en-US" sz="1372" kern="0" dirty="0">
                <a:solidFill>
                  <a:srgbClr val="000000"/>
                </a:solidFill>
                <a:latin typeface="Consolas" panose="020B0609020204030204" pitchFamily="49" charset="0"/>
              </a:rPr>
              <a:t>				</a:t>
            </a:r>
            <a:r>
              <a:rPr lang="en-US" sz="1372" kern="0" dirty="0">
                <a:solidFill>
                  <a:srgbClr val="0000FF"/>
                </a:solidFill>
                <a:latin typeface="Consolas" panose="020B0609020204030204" pitchFamily="49" charset="0"/>
              </a:rPr>
              <a:t>new</a:t>
            </a:r>
            <a:r>
              <a:rPr lang="en-US" sz="1372" kern="0" dirty="0">
                <a:solidFill>
                  <a:srgbClr val="000000"/>
                </a:solidFill>
                <a:latin typeface="Consolas" panose="020B0609020204030204" pitchFamily="49" charset="0"/>
              </a:rPr>
              <a:t> {</a:t>
            </a:r>
            <a:r>
              <a:rPr lang="en-US" sz="1372" kern="0" dirty="0" err="1">
                <a:solidFill>
                  <a:srgbClr val="000000"/>
                </a:solidFill>
                <a:latin typeface="Consolas" panose="020B0609020204030204" pitchFamily="49" charset="0"/>
              </a:rPr>
              <a:t>orderNumber</a:t>
            </a:r>
            <a:r>
              <a:rPr lang="en-US" sz="1372" kern="0" dirty="0">
                <a:solidFill>
                  <a:srgbClr val="000000"/>
                </a:solidFill>
                <a:latin typeface="Consolas" panose="020B0609020204030204" pitchFamily="49" charset="0"/>
              </a:rPr>
              <a:t> = </a:t>
            </a:r>
            <a:r>
              <a:rPr lang="en-US" sz="1372" kern="0" dirty="0" err="1">
                <a:solidFill>
                  <a:srgbClr val="000000"/>
                </a:solidFill>
                <a:latin typeface="Consolas" panose="020B0609020204030204" pitchFamily="49" charset="0"/>
              </a:rPr>
              <a:t>orderId</a:t>
            </a:r>
            <a:r>
              <a:rPr lang="en-US" sz="1372" kern="0" dirty="0">
                <a:solidFill>
                  <a:srgbClr val="000000"/>
                </a:solidFill>
                <a:latin typeface="Consolas" panose="020B0609020204030204" pitchFamily="49" charset="0"/>
              </a:rPr>
              <a:t> });</a:t>
            </a:r>
          </a:p>
          <a:p>
            <a:pPr defTabSz="896386">
              <a:defRPr/>
            </a:pPr>
            <a:r>
              <a:rPr lang="en-US" sz="1372" kern="0" dirty="0">
                <a:solidFill>
                  <a:srgbClr val="000000"/>
                </a:solidFill>
                <a:latin typeface="Consolas" panose="020B0609020204030204" pitchFamily="49" charset="0"/>
              </a:rPr>
              <a:t>     }</a:t>
            </a:r>
          </a:p>
          <a:p>
            <a:pPr defTabSz="896386">
              <a:defRPr/>
            </a:pPr>
            <a:endParaRPr lang="en-US" sz="1372" kern="0" dirty="0">
              <a:solidFill>
                <a:srgbClr val="000000"/>
              </a:solidFill>
              <a:latin typeface="Consolas" panose="020B0609020204030204" pitchFamily="49" charset="0"/>
            </a:endParaRPr>
          </a:p>
          <a:p>
            <a:pPr defTabSz="896386">
              <a:defRPr/>
            </a:pPr>
            <a:r>
              <a:rPr lang="en-US" sz="1372" kern="0" dirty="0">
                <a:solidFill>
                  <a:srgbClr val="000000"/>
                </a:solidFill>
                <a:latin typeface="Consolas" panose="020B0609020204030204" pitchFamily="49" charset="0"/>
              </a:rPr>
              <a:t> . . .</a:t>
            </a:r>
          </a:p>
          <a:p>
            <a:pPr defTabSz="896386">
              <a:defRPr/>
            </a:pPr>
            <a:r>
              <a:rPr lang="en-US" sz="1372" kern="0" dirty="0">
                <a:solidFill>
                  <a:srgbClr val="000000"/>
                </a:solidFill>
                <a:latin typeface="Consolas" panose="020B0609020204030204" pitchFamily="49" charset="0"/>
              </a:rPr>
              <a:t>}</a:t>
            </a:r>
            <a:endParaRPr lang="en-US" sz="1372" kern="0" dirty="0">
              <a:solidFill>
                <a:sysClr val="windowText" lastClr="000000"/>
              </a:solidFill>
              <a:latin typeface="Segoe UI Semilight"/>
            </a:endParaRPr>
          </a:p>
        </p:txBody>
      </p:sp>
      <p:sp>
        <p:nvSpPr>
          <p:cNvPr id="27" name="Rectangle 26"/>
          <p:cNvSpPr/>
          <p:nvPr/>
        </p:nvSpPr>
        <p:spPr bwMode="auto">
          <a:xfrm>
            <a:off x="9084082" y="2375401"/>
            <a:ext cx="597617" cy="223470"/>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 name="Rectangle 27"/>
          <p:cNvSpPr/>
          <p:nvPr/>
        </p:nvSpPr>
        <p:spPr bwMode="auto">
          <a:xfrm>
            <a:off x="3929641" y="2597930"/>
            <a:ext cx="1120530" cy="168825"/>
          </a:xfrm>
          <a:prstGeom prst="rect">
            <a:avLst/>
          </a:prstGeom>
          <a:noFill/>
          <a:ln w="254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 name="Rectangle 28"/>
          <p:cNvSpPr/>
          <p:nvPr/>
        </p:nvSpPr>
        <p:spPr bwMode="auto">
          <a:xfrm>
            <a:off x="9637213" y="4505046"/>
            <a:ext cx="971127" cy="149404"/>
          </a:xfrm>
          <a:prstGeom prst="rect">
            <a:avLst/>
          </a:prstGeom>
          <a:noFill/>
          <a:ln w="254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 name="Rectangle 9"/>
          <p:cNvSpPr/>
          <p:nvPr/>
        </p:nvSpPr>
        <p:spPr bwMode="auto">
          <a:xfrm>
            <a:off x="911341" y="1741070"/>
            <a:ext cx="2943597" cy="203962"/>
          </a:xfrm>
          <a:prstGeom prst="rect">
            <a:avLst/>
          </a:prstGeom>
          <a:no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p:cNvSpPr/>
          <p:nvPr/>
        </p:nvSpPr>
        <p:spPr bwMode="auto">
          <a:xfrm flipH="1">
            <a:off x="4432411" y="2193479"/>
            <a:ext cx="448212" cy="149405"/>
          </a:xfrm>
          <a:prstGeom prst="rect">
            <a:avLst/>
          </a:prstGeom>
          <a:no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 name="Rectangle 12"/>
          <p:cNvSpPr/>
          <p:nvPr/>
        </p:nvSpPr>
        <p:spPr bwMode="auto">
          <a:xfrm flipH="1">
            <a:off x="3854938" y="3677622"/>
            <a:ext cx="448212" cy="149405"/>
          </a:xfrm>
          <a:prstGeom prst="rect">
            <a:avLst/>
          </a:prstGeom>
          <a:noFill/>
          <a:ln w="25400">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 name="Rectangle 13"/>
          <p:cNvSpPr/>
          <p:nvPr/>
        </p:nvSpPr>
        <p:spPr bwMode="auto">
          <a:xfrm>
            <a:off x="1932829" y="2375401"/>
            <a:ext cx="1120530" cy="168825"/>
          </a:xfrm>
          <a:prstGeom prst="rect">
            <a:avLst/>
          </a:prstGeom>
          <a:noFill/>
          <a:ln w="254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6" name="Rectangle 15"/>
          <p:cNvSpPr/>
          <p:nvPr/>
        </p:nvSpPr>
        <p:spPr bwMode="auto">
          <a:xfrm>
            <a:off x="9165928" y="4300430"/>
            <a:ext cx="1068902" cy="134111"/>
          </a:xfrm>
          <a:prstGeom prst="rect">
            <a:avLst/>
          </a:prstGeom>
          <a:noFill/>
          <a:ln w="254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 name="Rectangle 16"/>
          <p:cNvSpPr/>
          <p:nvPr/>
        </p:nvSpPr>
        <p:spPr bwMode="auto">
          <a:xfrm>
            <a:off x="1843019" y="4275788"/>
            <a:ext cx="1120530" cy="168825"/>
          </a:xfrm>
          <a:prstGeom prst="rect">
            <a:avLst/>
          </a:prstGeom>
          <a:noFill/>
          <a:ln w="25400">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Tree>
    <p:extLst>
      <p:ext uri="{BB962C8B-B14F-4D97-AF65-F5344CB8AC3E}">
        <p14:creationId xmlns:p14="http://schemas.microsoft.com/office/powerpoint/2010/main" val="15231899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7972400" y="3426940"/>
            <a:ext cx="943859" cy="615433"/>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1250">
                      <a:srgbClr val="353535"/>
                    </a:gs>
                    <a:gs pos="100000">
                      <a:srgbClr val="353535"/>
                    </a:gs>
                  </a:gsLst>
                  <a:lin ang="5400000" scaled="0"/>
                </a:gradFill>
                <a:latin typeface="Segoe UI"/>
              </a:rPr>
              <a:t>PaaS</a:t>
            </a:r>
          </a:p>
        </p:txBody>
      </p:sp>
      <p:sp>
        <p:nvSpPr>
          <p:cNvPr id="28" name="TextBox 27"/>
          <p:cNvSpPr txBox="1"/>
          <p:nvPr/>
        </p:nvSpPr>
        <p:spPr>
          <a:xfrm>
            <a:off x="5128232" y="3426940"/>
            <a:ext cx="863709" cy="615433"/>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1250">
                      <a:srgbClr val="353535"/>
                    </a:gs>
                    <a:gs pos="100000">
                      <a:srgbClr val="353535"/>
                    </a:gs>
                  </a:gsLst>
                  <a:lin ang="5400000" scaled="0"/>
                </a:gradFill>
                <a:latin typeface="Segoe UI"/>
              </a:rPr>
              <a:t>IaaS</a:t>
            </a:r>
          </a:p>
        </p:txBody>
      </p:sp>
      <p:sp>
        <p:nvSpPr>
          <p:cNvPr id="27" name="TextBox 26"/>
          <p:cNvSpPr txBox="1"/>
          <p:nvPr/>
        </p:nvSpPr>
        <p:spPr>
          <a:xfrm>
            <a:off x="400107" y="3426940"/>
            <a:ext cx="1899249" cy="615433"/>
          </a:xfrm>
          <a:prstGeom prst="rect">
            <a:avLst/>
          </a:prstGeom>
          <a:noFill/>
        </p:spPr>
        <p:txBody>
          <a:bodyPr wrap="none" lIns="179234" tIns="143387" rIns="179234" bIns="143387" rtlCol="0">
            <a:spAutoFit/>
          </a:bodyPr>
          <a:lstStyle/>
          <a:p>
            <a:pPr defTabSz="896042">
              <a:lnSpc>
                <a:spcPct val="90000"/>
              </a:lnSpc>
              <a:spcAft>
                <a:spcPts val="588"/>
              </a:spcAft>
              <a:defRPr/>
            </a:pPr>
            <a:r>
              <a:rPr lang="en-US" sz="2353" kern="0" dirty="0">
                <a:gradFill>
                  <a:gsLst>
                    <a:gs pos="1250">
                      <a:srgbClr val="353535"/>
                    </a:gs>
                    <a:gs pos="100000">
                      <a:srgbClr val="353535"/>
                    </a:gs>
                  </a:gsLst>
                  <a:lin ang="5400000" scaled="0"/>
                </a:gradFill>
                <a:latin typeface="Segoe UI"/>
              </a:rPr>
              <a:t>On Premises</a:t>
            </a:r>
          </a:p>
        </p:txBody>
      </p:sp>
      <p:sp>
        <p:nvSpPr>
          <p:cNvPr id="2" name="Title 1"/>
          <p:cNvSpPr>
            <a:spLocks noGrp="1"/>
          </p:cNvSpPr>
          <p:nvPr>
            <p:ph type="title"/>
          </p:nvPr>
        </p:nvSpPr>
        <p:spPr/>
        <p:txBody>
          <a:bodyPr>
            <a:normAutofit/>
          </a:bodyPr>
          <a:lstStyle/>
          <a:p>
            <a:r>
              <a:rPr lang="en-US" sz="4000" dirty="0" smtClean="0"/>
              <a:t>The “Evolution” of Application Platforms</a:t>
            </a:r>
            <a:endParaRPr lang="en-US" sz="4000" dirty="0"/>
          </a:p>
        </p:txBody>
      </p:sp>
      <p:cxnSp>
        <p:nvCxnSpPr>
          <p:cNvPr id="11" name="Straight Arrow Connector 10"/>
          <p:cNvCxnSpPr>
            <a:cxnSpLocks/>
          </p:cNvCxnSpPr>
          <p:nvPr/>
        </p:nvCxnSpPr>
        <p:spPr>
          <a:xfrm>
            <a:off x="254347" y="3426982"/>
            <a:ext cx="11755303" cy="0"/>
          </a:xfrm>
          <a:prstGeom prst="straightConnector1">
            <a:avLst/>
          </a:prstGeom>
          <a:ln w="254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2" name="Oval 11"/>
          <p:cNvSpPr/>
          <p:nvPr/>
        </p:nvSpPr>
        <p:spPr bwMode="auto">
          <a:xfrm>
            <a:off x="1013914"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 name="Oval 19"/>
          <p:cNvSpPr/>
          <p:nvPr/>
        </p:nvSpPr>
        <p:spPr bwMode="auto">
          <a:xfrm>
            <a:off x="5542036"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1" name="Oval 20"/>
          <p:cNvSpPr/>
          <p:nvPr/>
        </p:nvSpPr>
        <p:spPr bwMode="auto">
          <a:xfrm>
            <a:off x="8369829"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 name="Oval 21"/>
          <p:cNvSpPr/>
          <p:nvPr/>
        </p:nvSpPr>
        <p:spPr bwMode="auto">
          <a:xfrm>
            <a:off x="10999908" y="3340801"/>
            <a:ext cx="172365" cy="172365"/>
          </a:xfrm>
          <a:prstGeom prst="ellipse">
            <a:avLst/>
          </a:prstGeom>
          <a:solidFill>
            <a:schemeClr val="bg1"/>
          </a:solidFill>
          <a:ln w="254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56" name="Group 55"/>
          <p:cNvGrpSpPr/>
          <p:nvPr/>
        </p:nvGrpSpPr>
        <p:grpSpPr>
          <a:xfrm>
            <a:off x="807364" y="2285286"/>
            <a:ext cx="856836" cy="897004"/>
            <a:chOff x="2084593" y="2157479"/>
            <a:chExt cx="958326" cy="1022668"/>
          </a:xfrm>
        </p:grpSpPr>
        <p:grpSp>
          <p:nvGrpSpPr>
            <p:cNvPr id="33" name="Group 4"/>
            <p:cNvGrpSpPr>
              <a:grpSpLocks noChangeAspect="1"/>
            </p:cNvGrpSpPr>
            <p:nvPr/>
          </p:nvGrpSpPr>
          <p:grpSpPr bwMode="auto">
            <a:xfrm>
              <a:off x="2084593" y="2157479"/>
              <a:ext cx="475727" cy="1022668"/>
              <a:chOff x="7" y="12"/>
              <a:chExt cx="167" cy="359"/>
            </a:xfrm>
          </p:grpSpPr>
          <p:sp>
            <p:nvSpPr>
              <p:cNvPr id="35" name="Rectangle 5"/>
              <p:cNvSpPr>
                <a:spLocks noChangeArrowheads="1"/>
              </p:cNvSpPr>
              <p:nvPr/>
            </p:nvSpPr>
            <p:spPr bwMode="auto">
              <a:xfrm>
                <a:off x="7" y="45"/>
                <a:ext cx="167" cy="32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6" name="Freeform 6"/>
              <p:cNvSpPr>
                <a:spLocks/>
              </p:cNvSpPr>
              <p:nvPr/>
            </p:nvSpPr>
            <p:spPr bwMode="auto">
              <a:xfrm>
                <a:off x="69" y="312"/>
                <a:ext cx="43" cy="59"/>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7" name="Rectangle 7"/>
              <p:cNvSpPr>
                <a:spLocks noChangeArrowheads="1"/>
              </p:cNvSpPr>
              <p:nvPr/>
            </p:nvSpPr>
            <p:spPr bwMode="auto">
              <a:xfrm>
                <a:off x="42" y="232"/>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8" name="Rectangle 8"/>
              <p:cNvSpPr>
                <a:spLocks noChangeArrowheads="1"/>
              </p:cNvSpPr>
              <p:nvPr/>
            </p:nvSpPr>
            <p:spPr bwMode="auto">
              <a:xfrm>
                <a:off x="114" y="232"/>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39" name="Rectangle 9"/>
              <p:cNvSpPr>
                <a:spLocks noChangeArrowheads="1"/>
              </p:cNvSpPr>
              <p:nvPr/>
            </p:nvSpPr>
            <p:spPr bwMode="auto">
              <a:xfrm>
                <a:off x="42" y="164"/>
                <a:ext cx="25"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0" name="Rectangle 10"/>
              <p:cNvSpPr>
                <a:spLocks noChangeArrowheads="1"/>
              </p:cNvSpPr>
              <p:nvPr/>
            </p:nvSpPr>
            <p:spPr bwMode="auto">
              <a:xfrm>
                <a:off x="114" y="164"/>
                <a:ext cx="26" cy="2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1" name="Rectangle 11"/>
              <p:cNvSpPr>
                <a:spLocks noChangeArrowheads="1"/>
              </p:cNvSpPr>
              <p:nvPr/>
            </p:nvSpPr>
            <p:spPr bwMode="auto">
              <a:xfrm>
                <a:off x="42" y="98"/>
                <a:ext cx="25"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2" name="Rectangle 12"/>
              <p:cNvSpPr>
                <a:spLocks noChangeArrowheads="1"/>
              </p:cNvSpPr>
              <p:nvPr/>
            </p:nvSpPr>
            <p:spPr bwMode="auto">
              <a:xfrm>
                <a:off x="114" y="98"/>
                <a:ext cx="26" cy="24"/>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3" name="Rectangle 13"/>
              <p:cNvSpPr>
                <a:spLocks noChangeArrowheads="1"/>
              </p:cNvSpPr>
              <p:nvPr/>
            </p:nvSpPr>
            <p:spPr bwMode="auto">
              <a:xfrm>
                <a:off x="31" y="12"/>
                <a:ext cx="47" cy="33"/>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grpSp>
          <p:nvGrpSpPr>
            <p:cNvPr id="54" name="Group 53"/>
            <p:cNvGrpSpPr/>
            <p:nvPr/>
          </p:nvGrpSpPr>
          <p:grpSpPr>
            <a:xfrm>
              <a:off x="2561534" y="2758439"/>
              <a:ext cx="475727" cy="421466"/>
              <a:chOff x="2779974" y="2727959"/>
              <a:chExt cx="475727" cy="421466"/>
            </a:xfrm>
          </p:grpSpPr>
          <p:sp>
            <p:nvSpPr>
              <p:cNvPr id="45" name="Rectangle 5"/>
              <p:cNvSpPr>
                <a:spLocks noChangeArrowheads="1"/>
              </p:cNvSpPr>
              <p:nvPr/>
            </p:nvSpPr>
            <p:spPr bwMode="auto">
              <a:xfrm>
                <a:off x="2779974" y="2727959"/>
                <a:ext cx="475727" cy="421465"/>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6" name="Freeform 6"/>
              <p:cNvSpPr>
                <a:spLocks/>
              </p:cNvSpPr>
              <p:nvPr/>
            </p:nvSpPr>
            <p:spPr bwMode="auto">
              <a:xfrm>
                <a:off x="3058191" y="2981354"/>
                <a:ext cx="122493" cy="168071"/>
              </a:xfrm>
              <a:custGeom>
                <a:avLst/>
                <a:gdLst>
                  <a:gd name="T0" fmla="*/ 20 w 20"/>
                  <a:gd name="T1" fmla="*/ 28 h 28"/>
                  <a:gd name="T2" fmla="*/ 20 w 20"/>
                  <a:gd name="T3" fmla="*/ 10 h 28"/>
                  <a:gd name="T4" fmla="*/ 10 w 20"/>
                  <a:gd name="T5" fmla="*/ 0 h 28"/>
                  <a:gd name="T6" fmla="*/ 0 w 20"/>
                  <a:gd name="T7" fmla="*/ 10 h 28"/>
                  <a:gd name="T8" fmla="*/ 0 w 20"/>
                  <a:gd name="T9" fmla="*/ 28 h 28"/>
                </a:gdLst>
                <a:ahLst/>
                <a:cxnLst>
                  <a:cxn ang="0">
                    <a:pos x="T0" y="T1"/>
                  </a:cxn>
                  <a:cxn ang="0">
                    <a:pos x="T2" y="T3"/>
                  </a:cxn>
                  <a:cxn ang="0">
                    <a:pos x="T4" y="T5"/>
                  </a:cxn>
                  <a:cxn ang="0">
                    <a:pos x="T6" y="T7"/>
                  </a:cxn>
                  <a:cxn ang="0">
                    <a:pos x="T8" y="T9"/>
                  </a:cxn>
                </a:cxnLst>
                <a:rect l="0" t="0" r="r" b="b"/>
                <a:pathLst>
                  <a:path w="20" h="28">
                    <a:moveTo>
                      <a:pt x="20" y="28"/>
                    </a:moveTo>
                    <a:cubicBezTo>
                      <a:pt x="20" y="10"/>
                      <a:pt x="20" y="10"/>
                      <a:pt x="20" y="10"/>
                    </a:cubicBezTo>
                    <a:cubicBezTo>
                      <a:pt x="20" y="5"/>
                      <a:pt x="15" y="0"/>
                      <a:pt x="10" y="0"/>
                    </a:cubicBezTo>
                    <a:cubicBezTo>
                      <a:pt x="5" y="0"/>
                      <a:pt x="0" y="5"/>
                      <a:pt x="0" y="10"/>
                    </a:cubicBezTo>
                    <a:cubicBezTo>
                      <a:pt x="0" y="28"/>
                      <a:pt x="0" y="28"/>
                      <a:pt x="0" y="28"/>
                    </a:cubicBez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7" name="Rectangle 7"/>
              <p:cNvSpPr>
                <a:spLocks noChangeArrowheads="1"/>
              </p:cNvSpPr>
              <p:nvPr/>
            </p:nvSpPr>
            <p:spPr bwMode="auto">
              <a:xfrm>
                <a:off x="2879677" y="2829662"/>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8" name="Rectangle 8"/>
              <p:cNvSpPr>
                <a:spLocks noChangeArrowheads="1"/>
              </p:cNvSpPr>
              <p:nvPr/>
            </p:nvSpPr>
            <p:spPr bwMode="auto">
              <a:xfrm>
                <a:off x="3084781" y="2829662"/>
                <a:ext cx="74065"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sp>
            <p:nvSpPr>
              <p:cNvPr id="49" name="Rectangle 9"/>
              <p:cNvSpPr>
                <a:spLocks noChangeArrowheads="1"/>
              </p:cNvSpPr>
              <p:nvPr/>
            </p:nvSpPr>
            <p:spPr bwMode="auto">
              <a:xfrm>
                <a:off x="2879677" y="3004253"/>
                <a:ext cx="71217" cy="71216"/>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sp>
          <p:nvSpPr>
            <p:cNvPr id="55" name="Isosceles Triangle 54"/>
            <p:cNvSpPr/>
            <p:nvPr/>
          </p:nvSpPr>
          <p:spPr bwMode="auto">
            <a:xfrm>
              <a:off x="2560320" y="2537142"/>
              <a:ext cx="482599" cy="221297"/>
            </a:xfrm>
            <a:prstGeom prst="triangle">
              <a:avLst>
                <a:gd name="adj" fmla="val 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914192">
                <a:defRPr/>
              </a:pPr>
              <a:endParaRPr lang="en-US" sz="1765" err="1">
                <a:solidFill>
                  <a:srgbClr val="353535"/>
                </a:solidFill>
                <a:latin typeface="Segoe UI Semilight"/>
              </a:endParaRPr>
            </a:p>
          </p:txBody>
        </p:sp>
      </p:grpSp>
      <p:grpSp>
        <p:nvGrpSpPr>
          <p:cNvPr id="58" name="Group 16"/>
          <p:cNvGrpSpPr>
            <a:grpSpLocks noChangeAspect="1"/>
          </p:cNvGrpSpPr>
          <p:nvPr/>
        </p:nvGrpSpPr>
        <p:grpSpPr bwMode="auto">
          <a:xfrm>
            <a:off x="8163426" y="2414243"/>
            <a:ext cx="663817" cy="767834"/>
            <a:chOff x="13" y="7"/>
            <a:chExt cx="351" cy="406"/>
          </a:xfrm>
        </p:grpSpPr>
        <p:sp>
          <p:nvSpPr>
            <p:cNvPr id="60" name="Freeform 17"/>
            <p:cNvSpPr>
              <a:spLocks/>
            </p:cNvSpPr>
            <p:nvPr/>
          </p:nvSpPr>
          <p:spPr bwMode="auto">
            <a:xfrm>
              <a:off x="212"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1" name="Freeform 18"/>
            <p:cNvSpPr>
              <a:spLocks/>
            </p:cNvSpPr>
            <p:nvPr/>
          </p:nvSpPr>
          <p:spPr bwMode="auto">
            <a:xfrm>
              <a:off x="212"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2" name="Line 19"/>
            <p:cNvSpPr>
              <a:spLocks noChangeShapeType="1"/>
            </p:cNvSpPr>
            <p:nvPr/>
          </p:nvSpPr>
          <p:spPr bwMode="auto">
            <a:xfrm>
              <a:off x="288"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3" name="Freeform 20"/>
            <p:cNvSpPr>
              <a:spLocks/>
            </p:cNvSpPr>
            <p:nvPr/>
          </p:nvSpPr>
          <p:spPr bwMode="auto">
            <a:xfrm>
              <a:off x="13" y="199"/>
              <a:ext cx="152" cy="176"/>
            </a:xfrm>
            <a:custGeom>
              <a:avLst/>
              <a:gdLst>
                <a:gd name="T0" fmla="*/ 0 w 152"/>
                <a:gd name="T1" fmla="*/ 45 h 176"/>
                <a:gd name="T2" fmla="*/ 76 w 152"/>
                <a:gd name="T3" fmla="*/ 0 h 176"/>
                <a:gd name="T4" fmla="*/ 152 w 152"/>
                <a:gd name="T5" fmla="*/ 45 h 176"/>
                <a:gd name="T6" fmla="*/ 152 w 152"/>
                <a:gd name="T7" fmla="*/ 131 h 176"/>
                <a:gd name="T8" fmla="*/ 76 w 152"/>
                <a:gd name="T9" fmla="*/ 176 h 176"/>
                <a:gd name="T10" fmla="*/ 0 w 152"/>
                <a:gd name="T11" fmla="*/ 131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1"/>
                  </a:lnTo>
                  <a:lnTo>
                    <a:pt x="76" y="176"/>
                  </a:lnTo>
                  <a:lnTo>
                    <a:pt x="0" y="131"/>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4" name="Freeform 21"/>
            <p:cNvSpPr>
              <a:spLocks/>
            </p:cNvSpPr>
            <p:nvPr/>
          </p:nvSpPr>
          <p:spPr bwMode="auto">
            <a:xfrm>
              <a:off x="13" y="244"/>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5" name="Line 22"/>
            <p:cNvSpPr>
              <a:spLocks noChangeShapeType="1"/>
            </p:cNvSpPr>
            <p:nvPr/>
          </p:nvSpPr>
          <p:spPr bwMode="auto">
            <a:xfrm>
              <a:off x="89" y="282"/>
              <a:ext cx="0" cy="93"/>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6" name="Freeform 23"/>
            <p:cNvSpPr>
              <a:spLocks/>
            </p:cNvSpPr>
            <p:nvPr/>
          </p:nvSpPr>
          <p:spPr bwMode="auto">
            <a:xfrm>
              <a:off x="106" y="364"/>
              <a:ext cx="163" cy="49"/>
            </a:xfrm>
            <a:custGeom>
              <a:avLst/>
              <a:gdLst>
                <a:gd name="T0" fmla="*/ 163 w 163"/>
                <a:gd name="T1" fmla="*/ 2 h 49"/>
                <a:gd name="T2" fmla="*/ 83 w 163"/>
                <a:gd name="T3" fmla="*/ 49 h 49"/>
                <a:gd name="T4" fmla="*/ 0 w 163"/>
                <a:gd name="T5" fmla="*/ 0 h 49"/>
              </a:gdLst>
              <a:ahLst/>
              <a:cxnLst>
                <a:cxn ang="0">
                  <a:pos x="T0" y="T1"/>
                </a:cxn>
                <a:cxn ang="0">
                  <a:pos x="T2" y="T3"/>
                </a:cxn>
                <a:cxn ang="0">
                  <a:pos x="T4" y="T5"/>
                </a:cxn>
              </a:cxnLst>
              <a:rect l="0" t="0" r="r" b="b"/>
              <a:pathLst>
                <a:path w="163" h="49">
                  <a:moveTo>
                    <a:pt x="163" y="2"/>
                  </a:moveTo>
                  <a:lnTo>
                    <a:pt x="83" y="49"/>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7" name="Freeform 24"/>
            <p:cNvSpPr>
              <a:spLocks/>
            </p:cNvSpPr>
            <p:nvPr/>
          </p:nvSpPr>
          <p:spPr bwMode="auto">
            <a:xfrm>
              <a:off x="113" y="7"/>
              <a:ext cx="152" cy="176"/>
            </a:xfrm>
            <a:custGeom>
              <a:avLst/>
              <a:gdLst>
                <a:gd name="T0" fmla="*/ 0 w 152"/>
                <a:gd name="T1" fmla="*/ 45 h 176"/>
                <a:gd name="T2" fmla="*/ 76 w 152"/>
                <a:gd name="T3" fmla="*/ 0 h 176"/>
                <a:gd name="T4" fmla="*/ 152 w 152"/>
                <a:gd name="T5" fmla="*/ 45 h 176"/>
                <a:gd name="T6" fmla="*/ 152 w 152"/>
                <a:gd name="T7" fmla="*/ 133 h 176"/>
                <a:gd name="T8" fmla="*/ 76 w 152"/>
                <a:gd name="T9" fmla="*/ 176 h 176"/>
                <a:gd name="T10" fmla="*/ 0 w 152"/>
                <a:gd name="T11" fmla="*/ 133 h 176"/>
                <a:gd name="T12" fmla="*/ 0 w 152"/>
                <a:gd name="T13" fmla="*/ 45 h 176"/>
              </a:gdLst>
              <a:ahLst/>
              <a:cxnLst>
                <a:cxn ang="0">
                  <a:pos x="T0" y="T1"/>
                </a:cxn>
                <a:cxn ang="0">
                  <a:pos x="T2" y="T3"/>
                </a:cxn>
                <a:cxn ang="0">
                  <a:pos x="T4" y="T5"/>
                </a:cxn>
                <a:cxn ang="0">
                  <a:pos x="T6" y="T7"/>
                </a:cxn>
                <a:cxn ang="0">
                  <a:pos x="T8" y="T9"/>
                </a:cxn>
                <a:cxn ang="0">
                  <a:pos x="T10" y="T11"/>
                </a:cxn>
                <a:cxn ang="0">
                  <a:pos x="T12" y="T13"/>
                </a:cxn>
              </a:cxnLst>
              <a:rect l="0" t="0" r="r" b="b"/>
              <a:pathLst>
                <a:path w="152" h="176">
                  <a:moveTo>
                    <a:pt x="0" y="45"/>
                  </a:moveTo>
                  <a:lnTo>
                    <a:pt x="76" y="0"/>
                  </a:lnTo>
                  <a:lnTo>
                    <a:pt x="152" y="45"/>
                  </a:lnTo>
                  <a:lnTo>
                    <a:pt x="152" y="133"/>
                  </a:lnTo>
                  <a:lnTo>
                    <a:pt x="76" y="176"/>
                  </a:lnTo>
                  <a:lnTo>
                    <a:pt x="0" y="133"/>
                  </a:lnTo>
                  <a:lnTo>
                    <a:pt x="0" y="45"/>
                  </a:ln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8" name="Freeform 25"/>
            <p:cNvSpPr>
              <a:spLocks/>
            </p:cNvSpPr>
            <p:nvPr/>
          </p:nvSpPr>
          <p:spPr bwMode="auto">
            <a:xfrm>
              <a:off x="113" y="52"/>
              <a:ext cx="152" cy="44"/>
            </a:xfrm>
            <a:custGeom>
              <a:avLst/>
              <a:gdLst>
                <a:gd name="T0" fmla="*/ 152 w 152"/>
                <a:gd name="T1" fmla="*/ 0 h 44"/>
                <a:gd name="T2" fmla="*/ 76 w 152"/>
                <a:gd name="T3" fmla="*/ 44 h 44"/>
                <a:gd name="T4" fmla="*/ 0 w 152"/>
                <a:gd name="T5" fmla="*/ 0 h 44"/>
              </a:gdLst>
              <a:ahLst/>
              <a:cxnLst>
                <a:cxn ang="0">
                  <a:pos x="T0" y="T1"/>
                </a:cxn>
                <a:cxn ang="0">
                  <a:pos x="T2" y="T3"/>
                </a:cxn>
                <a:cxn ang="0">
                  <a:pos x="T4" y="T5"/>
                </a:cxn>
              </a:cxnLst>
              <a:rect l="0" t="0" r="r" b="b"/>
              <a:pathLst>
                <a:path w="152" h="44">
                  <a:moveTo>
                    <a:pt x="152" y="0"/>
                  </a:moveTo>
                  <a:lnTo>
                    <a:pt x="76" y="44"/>
                  </a:lnTo>
                  <a:lnTo>
                    <a:pt x="0"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69" name="Line 26"/>
            <p:cNvSpPr>
              <a:spLocks noChangeShapeType="1"/>
            </p:cNvSpPr>
            <p:nvPr/>
          </p:nvSpPr>
          <p:spPr bwMode="auto">
            <a:xfrm>
              <a:off x="189" y="96"/>
              <a:ext cx="0" cy="87"/>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0" name="Freeform 27"/>
            <p:cNvSpPr>
              <a:spLocks/>
            </p:cNvSpPr>
            <p:nvPr/>
          </p:nvSpPr>
          <p:spPr bwMode="auto">
            <a:xfrm>
              <a:off x="265" y="92"/>
              <a:ext cx="82" cy="141"/>
            </a:xfrm>
            <a:custGeom>
              <a:avLst/>
              <a:gdLst>
                <a:gd name="T0" fmla="*/ 0 w 82"/>
                <a:gd name="T1" fmla="*/ 0 h 141"/>
                <a:gd name="T2" fmla="*/ 82 w 82"/>
                <a:gd name="T3" fmla="*/ 46 h 141"/>
                <a:gd name="T4" fmla="*/ 82 w 82"/>
                <a:gd name="T5" fmla="*/ 141 h 141"/>
              </a:gdLst>
              <a:ahLst/>
              <a:cxnLst>
                <a:cxn ang="0">
                  <a:pos x="T0" y="T1"/>
                </a:cxn>
                <a:cxn ang="0">
                  <a:pos x="T2" y="T3"/>
                </a:cxn>
                <a:cxn ang="0">
                  <a:pos x="T4" y="T5"/>
                </a:cxn>
              </a:cxnLst>
              <a:rect l="0" t="0" r="r" b="b"/>
              <a:pathLst>
                <a:path w="82" h="141">
                  <a:moveTo>
                    <a:pt x="0" y="0"/>
                  </a:moveTo>
                  <a:lnTo>
                    <a:pt x="82" y="46"/>
                  </a:lnTo>
                  <a:lnTo>
                    <a:pt x="82" y="141"/>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1" name="Freeform 28"/>
            <p:cNvSpPr>
              <a:spLocks/>
            </p:cNvSpPr>
            <p:nvPr/>
          </p:nvSpPr>
          <p:spPr bwMode="auto">
            <a:xfrm>
              <a:off x="30" y="92"/>
              <a:ext cx="83" cy="141"/>
            </a:xfrm>
            <a:custGeom>
              <a:avLst/>
              <a:gdLst>
                <a:gd name="T0" fmla="*/ 0 w 83"/>
                <a:gd name="T1" fmla="*/ 141 h 141"/>
                <a:gd name="T2" fmla="*/ 0 w 83"/>
                <a:gd name="T3" fmla="*/ 46 h 141"/>
                <a:gd name="T4" fmla="*/ 83 w 83"/>
                <a:gd name="T5" fmla="*/ 0 h 141"/>
              </a:gdLst>
              <a:ahLst/>
              <a:cxnLst>
                <a:cxn ang="0">
                  <a:pos x="T0" y="T1"/>
                </a:cxn>
                <a:cxn ang="0">
                  <a:pos x="T2" y="T3"/>
                </a:cxn>
                <a:cxn ang="0">
                  <a:pos x="T4" y="T5"/>
                </a:cxn>
              </a:cxnLst>
              <a:rect l="0" t="0" r="r" b="b"/>
              <a:pathLst>
                <a:path w="83" h="141">
                  <a:moveTo>
                    <a:pt x="0" y="141"/>
                  </a:moveTo>
                  <a:lnTo>
                    <a:pt x="0" y="46"/>
                  </a:lnTo>
                  <a:lnTo>
                    <a:pt x="83" y="0"/>
                  </a:lnTo>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nvGrpSpPr>
          <p:cNvPr id="73" name="Group 31"/>
          <p:cNvGrpSpPr>
            <a:grpSpLocks noChangeAspect="1"/>
          </p:cNvGrpSpPr>
          <p:nvPr/>
        </p:nvGrpSpPr>
        <p:grpSpPr bwMode="auto">
          <a:xfrm>
            <a:off x="5331048" y="2578252"/>
            <a:ext cx="515627" cy="538958"/>
            <a:chOff x="12" y="7"/>
            <a:chExt cx="221" cy="231"/>
          </a:xfrm>
        </p:grpSpPr>
        <p:sp>
          <p:nvSpPr>
            <p:cNvPr id="75" name="Rectangle 32"/>
            <p:cNvSpPr>
              <a:spLocks noChangeArrowheads="1"/>
            </p:cNvSpPr>
            <p:nvPr/>
          </p:nvSpPr>
          <p:spPr bwMode="auto">
            <a:xfrm>
              <a:off x="12" y="7"/>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6" name="Line 33"/>
            <p:cNvSpPr>
              <a:spLocks noChangeShapeType="1"/>
            </p:cNvSpPr>
            <p:nvPr/>
          </p:nvSpPr>
          <p:spPr bwMode="auto">
            <a:xfrm flipH="1">
              <a:off x="191"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7" name="Line 34"/>
            <p:cNvSpPr>
              <a:spLocks noChangeShapeType="1"/>
            </p:cNvSpPr>
            <p:nvPr/>
          </p:nvSpPr>
          <p:spPr bwMode="auto">
            <a:xfrm flipH="1">
              <a:off x="157" y="37"/>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8" name="Line 35"/>
            <p:cNvSpPr>
              <a:spLocks noChangeShapeType="1"/>
            </p:cNvSpPr>
            <p:nvPr/>
          </p:nvSpPr>
          <p:spPr bwMode="auto">
            <a:xfrm flipH="1">
              <a:off x="54" y="37"/>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79" name="Rectangle 36"/>
            <p:cNvSpPr>
              <a:spLocks noChangeArrowheads="1"/>
            </p:cNvSpPr>
            <p:nvPr/>
          </p:nvSpPr>
          <p:spPr bwMode="auto">
            <a:xfrm>
              <a:off x="12" y="93"/>
              <a:ext cx="221" cy="59"/>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0" name="Line 37"/>
            <p:cNvSpPr>
              <a:spLocks noChangeShapeType="1"/>
            </p:cNvSpPr>
            <p:nvPr/>
          </p:nvSpPr>
          <p:spPr bwMode="auto">
            <a:xfrm flipH="1">
              <a:off x="191"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1" name="Line 38"/>
            <p:cNvSpPr>
              <a:spLocks noChangeShapeType="1"/>
            </p:cNvSpPr>
            <p:nvPr/>
          </p:nvSpPr>
          <p:spPr bwMode="auto">
            <a:xfrm flipH="1">
              <a:off x="157" y="123"/>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2" name="Line 39"/>
            <p:cNvSpPr>
              <a:spLocks noChangeShapeType="1"/>
            </p:cNvSpPr>
            <p:nvPr/>
          </p:nvSpPr>
          <p:spPr bwMode="auto">
            <a:xfrm flipH="1">
              <a:off x="54" y="123"/>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3" name="Rectangle 40"/>
            <p:cNvSpPr>
              <a:spLocks noChangeArrowheads="1"/>
            </p:cNvSpPr>
            <p:nvPr/>
          </p:nvSpPr>
          <p:spPr bwMode="auto">
            <a:xfrm>
              <a:off x="12" y="178"/>
              <a:ext cx="221" cy="60"/>
            </a:xfrm>
            <a:prstGeom prst="rect">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4" name="Line 41"/>
            <p:cNvSpPr>
              <a:spLocks noChangeShapeType="1"/>
            </p:cNvSpPr>
            <p:nvPr/>
          </p:nvSpPr>
          <p:spPr bwMode="auto">
            <a:xfrm flipH="1">
              <a:off x="191"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5" name="Line 42"/>
            <p:cNvSpPr>
              <a:spLocks noChangeShapeType="1"/>
            </p:cNvSpPr>
            <p:nvPr/>
          </p:nvSpPr>
          <p:spPr bwMode="auto">
            <a:xfrm flipH="1">
              <a:off x="157" y="208"/>
              <a:ext cx="17"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6" name="Line 43"/>
            <p:cNvSpPr>
              <a:spLocks noChangeShapeType="1"/>
            </p:cNvSpPr>
            <p:nvPr/>
          </p:nvSpPr>
          <p:spPr bwMode="auto">
            <a:xfrm flipH="1">
              <a:off x="54" y="208"/>
              <a:ext cx="69" cy="0"/>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7" name="Line 44"/>
            <p:cNvSpPr>
              <a:spLocks noChangeShapeType="1"/>
            </p:cNvSpPr>
            <p:nvPr/>
          </p:nvSpPr>
          <p:spPr bwMode="auto">
            <a:xfrm flipV="1">
              <a:off x="165" y="127"/>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8" name="Line 45"/>
            <p:cNvSpPr>
              <a:spLocks noChangeShapeType="1"/>
            </p:cNvSpPr>
            <p:nvPr/>
          </p:nvSpPr>
          <p:spPr bwMode="auto">
            <a:xfrm flipV="1">
              <a:off x="165" y="42"/>
              <a:ext cx="0" cy="25"/>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89" name="Line 46"/>
            <p:cNvSpPr>
              <a:spLocks noChangeShapeType="1"/>
            </p:cNvSpPr>
            <p:nvPr/>
          </p:nvSpPr>
          <p:spPr bwMode="auto">
            <a:xfrm flipV="1">
              <a:off x="165" y="212"/>
              <a:ext cx="0" cy="26"/>
            </a:xfrm>
            <a:prstGeom prst="line">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grpSp>
      <p:grpSp>
        <p:nvGrpSpPr>
          <p:cNvPr id="110" name="Group 109"/>
          <p:cNvGrpSpPr/>
          <p:nvPr/>
        </p:nvGrpSpPr>
        <p:grpSpPr>
          <a:xfrm>
            <a:off x="10814930" y="2413653"/>
            <a:ext cx="483936" cy="768423"/>
            <a:chOff x="10669874" y="2515906"/>
            <a:chExt cx="669129" cy="883510"/>
          </a:xfrm>
        </p:grpSpPr>
        <p:sp>
          <p:nvSpPr>
            <p:cNvPr id="105" name="Freeform 54"/>
            <p:cNvSpPr>
              <a:spLocks noEditPoints="1"/>
            </p:cNvSpPr>
            <p:nvPr/>
          </p:nvSpPr>
          <p:spPr bwMode="auto">
            <a:xfrm>
              <a:off x="10669874" y="2515906"/>
              <a:ext cx="669129" cy="883510"/>
            </a:xfrm>
            <a:custGeom>
              <a:avLst/>
              <a:gdLst>
                <a:gd name="T0" fmla="*/ 206 w 206"/>
                <a:gd name="T1" fmla="*/ 68 h 272"/>
                <a:gd name="T2" fmla="*/ 137 w 206"/>
                <a:gd name="T3" fmla="*/ 0 h 272"/>
                <a:gd name="T4" fmla="*/ 0 w 206"/>
                <a:gd name="T5" fmla="*/ 0 h 272"/>
                <a:gd name="T6" fmla="*/ 0 w 206"/>
                <a:gd name="T7" fmla="*/ 272 h 272"/>
                <a:gd name="T8" fmla="*/ 206 w 206"/>
                <a:gd name="T9" fmla="*/ 272 h 272"/>
                <a:gd name="T10" fmla="*/ 206 w 206"/>
                <a:gd name="T11" fmla="*/ 68 h 272"/>
                <a:gd name="T12" fmla="*/ 137 w 206"/>
                <a:gd name="T13" fmla="*/ 23 h 272"/>
                <a:gd name="T14" fmla="*/ 182 w 206"/>
                <a:gd name="T15" fmla="*/ 68 h 272"/>
                <a:gd name="T16" fmla="*/ 137 w 206"/>
                <a:gd name="T17" fmla="*/ 68 h 272"/>
                <a:gd name="T18" fmla="*/ 137 w 206"/>
                <a:gd name="T19" fmla="*/ 23 h 272"/>
                <a:gd name="T20" fmla="*/ 17 w 206"/>
                <a:gd name="T21" fmla="*/ 255 h 272"/>
                <a:gd name="T22" fmla="*/ 17 w 206"/>
                <a:gd name="T23" fmla="*/ 17 h 272"/>
                <a:gd name="T24" fmla="*/ 120 w 206"/>
                <a:gd name="T25" fmla="*/ 17 h 272"/>
                <a:gd name="T26" fmla="*/ 120 w 206"/>
                <a:gd name="T27" fmla="*/ 85 h 272"/>
                <a:gd name="T28" fmla="*/ 189 w 206"/>
                <a:gd name="T29" fmla="*/ 85 h 272"/>
                <a:gd name="T30" fmla="*/ 189 w 206"/>
                <a:gd name="T31" fmla="*/ 255 h 272"/>
                <a:gd name="T32" fmla="*/ 17 w 206"/>
                <a:gd name="T33" fmla="*/ 25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6" h="272">
                  <a:moveTo>
                    <a:pt x="206" y="68"/>
                  </a:moveTo>
                  <a:lnTo>
                    <a:pt x="137" y="0"/>
                  </a:lnTo>
                  <a:lnTo>
                    <a:pt x="0" y="0"/>
                  </a:lnTo>
                  <a:lnTo>
                    <a:pt x="0" y="272"/>
                  </a:lnTo>
                  <a:lnTo>
                    <a:pt x="206" y="272"/>
                  </a:lnTo>
                  <a:lnTo>
                    <a:pt x="206" y="68"/>
                  </a:lnTo>
                  <a:close/>
                  <a:moveTo>
                    <a:pt x="137" y="23"/>
                  </a:moveTo>
                  <a:lnTo>
                    <a:pt x="182" y="68"/>
                  </a:lnTo>
                  <a:lnTo>
                    <a:pt x="137" y="68"/>
                  </a:lnTo>
                  <a:lnTo>
                    <a:pt x="137" y="23"/>
                  </a:lnTo>
                  <a:close/>
                  <a:moveTo>
                    <a:pt x="17" y="255"/>
                  </a:moveTo>
                  <a:lnTo>
                    <a:pt x="17" y="17"/>
                  </a:lnTo>
                  <a:lnTo>
                    <a:pt x="120" y="17"/>
                  </a:lnTo>
                  <a:lnTo>
                    <a:pt x="120" y="85"/>
                  </a:lnTo>
                  <a:lnTo>
                    <a:pt x="189" y="85"/>
                  </a:lnTo>
                  <a:lnTo>
                    <a:pt x="189" y="255"/>
                  </a:lnTo>
                  <a:lnTo>
                    <a:pt x="17" y="255"/>
                  </a:lnTo>
                  <a:close/>
                </a:path>
              </a:pathLst>
            </a:custGeom>
            <a:solidFill>
              <a:srgbClr val="737373"/>
            </a:solidFill>
            <a:ln w="28575">
              <a:solidFill>
                <a:schemeClr val="bg1"/>
              </a:solidFill>
              <a:miter lim="800000"/>
            </a:ln>
          </p:spPr>
          <p:txBody>
            <a:bodyPr vert="horz" wrap="square" lIns="89630" tIns="44814" rIns="89630" bIns="44814" numCol="1" anchor="t" anchorCtr="0" compatLnSpc="1">
              <a:prstTxWarp prst="textNoShape">
                <a:avLst/>
              </a:prstTxWarp>
            </a:bodyPr>
            <a:lstStyle/>
            <a:p>
              <a:pPr defTabSz="914192">
                <a:defRPr/>
              </a:pPr>
              <a:endParaRPr lang="en-US" sz="1765">
                <a:solidFill>
                  <a:srgbClr val="353535"/>
                </a:solidFill>
                <a:latin typeface="Segoe UI Semilight"/>
              </a:endParaRPr>
            </a:p>
          </p:txBody>
        </p:sp>
        <p:grpSp>
          <p:nvGrpSpPr>
            <p:cNvPr id="109" name="Group 108"/>
            <p:cNvGrpSpPr/>
            <p:nvPr/>
          </p:nvGrpSpPr>
          <p:grpSpPr>
            <a:xfrm>
              <a:off x="10902006" y="2829852"/>
              <a:ext cx="207305" cy="365835"/>
              <a:chOff x="10949140" y="2845563"/>
              <a:chExt cx="207305" cy="365835"/>
            </a:xfrm>
          </p:grpSpPr>
          <p:sp>
            <p:nvSpPr>
              <p:cNvPr id="106" name="Right Brace 105"/>
              <p:cNvSpPr/>
              <p:nvPr/>
            </p:nvSpPr>
            <p:spPr>
              <a:xfrm>
                <a:off x="11094253"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108" name="Right Brace 107"/>
              <p:cNvSpPr/>
              <p:nvPr/>
            </p:nvSpPr>
            <p:spPr>
              <a:xfrm flipH="1">
                <a:off x="10949140" y="2845563"/>
                <a:ext cx="62192" cy="365835"/>
              </a:xfrm>
              <a:prstGeom prst="rightBrace">
                <a:avLst>
                  <a:gd name="adj1" fmla="val 80466"/>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dirty="0">
                  <a:solidFill>
                    <a:srgbClr val="353535"/>
                  </a:solidFill>
                  <a:latin typeface="Segoe UI Semilight"/>
                </a:endParaRPr>
              </a:p>
            </p:txBody>
          </p:sp>
        </p:grpSp>
      </p:grpSp>
      <p:sp>
        <p:nvSpPr>
          <p:cNvPr id="72" name="TextBox 71"/>
          <p:cNvSpPr txBox="1"/>
          <p:nvPr/>
        </p:nvSpPr>
        <p:spPr>
          <a:xfrm>
            <a:off x="10171176" y="3433817"/>
            <a:ext cx="1838473" cy="621541"/>
          </a:xfrm>
          <a:prstGeom prst="rect">
            <a:avLst/>
          </a:prstGeom>
          <a:noFill/>
        </p:spPr>
        <p:txBody>
          <a:bodyPr wrap="square" lIns="179234" tIns="143387" rIns="179234" bIns="143387" rtlCol="0" anchor="t">
            <a:spAutoFit/>
          </a:bodyPr>
          <a:lstStyle/>
          <a:p>
            <a:pPr defTabSz="896042">
              <a:lnSpc>
                <a:spcPct val="90000"/>
              </a:lnSpc>
              <a:spcAft>
                <a:spcPts val="588"/>
              </a:spcAft>
              <a:defRPr/>
            </a:pPr>
            <a:r>
              <a:rPr lang="en-US" sz="2350" kern="0" dirty="0">
                <a:gradFill>
                  <a:gsLst>
                    <a:gs pos="1250">
                      <a:srgbClr val="353535"/>
                    </a:gs>
                    <a:gs pos="100000">
                      <a:srgbClr val="353535"/>
                    </a:gs>
                  </a:gsLst>
                  <a:lin ang="5400000" scaled="0"/>
                </a:gradFill>
                <a:latin typeface="Segoe UI"/>
                <a:cs typeface="Segoe UI"/>
              </a:rPr>
              <a:t>Serverless</a:t>
            </a:r>
            <a:endParaRPr lang="en-US" sz="2353" kern="0" dirty="0">
              <a:gradFill>
                <a:gsLst>
                  <a:gs pos="1250">
                    <a:srgbClr val="353535"/>
                  </a:gs>
                  <a:gs pos="100000">
                    <a:srgbClr val="353535"/>
                  </a:gs>
                </a:gsLst>
                <a:lin ang="5400000" scaled="0"/>
              </a:gradFill>
              <a:latin typeface="Segoe UI"/>
            </a:endParaRPr>
          </a:p>
        </p:txBody>
      </p:sp>
      <p:sp>
        <p:nvSpPr>
          <p:cNvPr id="94" name="Right Brace 93"/>
          <p:cNvSpPr/>
          <p:nvPr/>
        </p:nvSpPr>
        <p:spPr>
          <a:xfrm rot="5400000">
            <a:off x="8318193" y="824783"/>
            <a:ext cx="328815" cy="6988022"/>
          </a:xfrm>
          <a:prstGeom prst="rightBrace">
            <a:avLst>
              <a:gd name="adj1" fmla="val 146892"/>
              <a:gd name="adj2" fmla="val 50000"/>
            </a:avLst>
          </a:pr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95" name="Freeform 50"/>
          <p:cNvSpPr>
            <a:spLocks/>
          </p:cNvSpPr>
          <p:nvPr/>
        </p:nvSpPr>
        <p:spPr bwMode="auto">
          <a:xfrm>
            <a:off x="8016904" y="4794276"/>
            <a:ext cx="857132" cy="574783"/>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noFill/>
          <a:ln w="1905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
        <p:nvSpPr>
          <p:cNvPr id="96" name="Freeform 50"/>
          <p:cNvSpPr>
            <a:spLocks/>
          </p:cNvSpPr>
          <p:nvPr/>
        </p:nvSpPr>
        <p:spPr bwMode="auto">
          <a:xfrm flipH="1">
            <a:off x="8408813" y="4964746"/>
            <a:ext cx="602260" cy="403869"/>
          </a:xfrm>
          <a:custGeom>
            <a:avLst/>
            <a:gdLst>
              <a:gd name="T0" fmla="*/ 28 w 120"/>
              <a:gd name="T1" fmla="*/ 32 h 80"/>
              <a:gd name="T2" fmla="*/ 60 w 120"/>
              <a:gd name="T3" fmla="*/ 0 h 80"/>
              <a:gd name="T4" fmla="*/ 90 w 120"/>
              <a:gd name="T5" fmla="*/ 20 h 80"/>
              <a:gd name="T6" fmla="*/ 90 w 120"/>
              <a:gd name="T7" fmla="*/ 20 h 80"/>
              <a:gd name="T8" fmla="*/ 120 w 120"/>
              <a:gd name="T9" fmla="*/ 50 h 80"/>
              <a:gd name="T10" fmla="*/ 90 w 120"/>
              <a:gd name="T11" fmla="*/ 80 h 80"/>
              <a:gd name="T12" fmla="*/ 24 w 120"/>
              <a:gd name="T13" fmla="*/ 80 h 80"/>
              <a:gd name="T14" fmla="*/ 0 w 120"/>
              <a:gd name="T15" fmla="*/ 56 h 80"/>
              <a:gd name="T16" fmla="*/ 24 w 120"/>
              <a:gd name="T17" fmla="*/ 32 h 80"/>
              <a:gd name="T18" fmla="*/ 28 w 120"/>
              <a:gd name="T19"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80">
                <a:moveTo>
                  <a:pt x="28" y="32"/>
                </a:moveTo>
                <a:cubicBezTo>
                  <a:pt x="28" y="14"/>
                  <a:pt x="42" y="0"/>
                  <a:pt x="60" y="0"/>
                </a:cubicBezTo>
                <a:cubicBezTo>
                  <a:pt x="73" y="0"/>
                  <a:pt x="85" y="8"/>
                  <a:pt x="90" y="20"/>
                </a:cubicBezTo>
                <a:cubicBezTo>
                  <a:pt x="90" y="20"/>
                  <a:pt x="90" y="20"/>
                  <a:pt x="90" y="20"/>
                </a:cubicBezTo>
                <a:cubicBezTo>
                  <a:pt x="107" y="20"/>
                  <a:pt x="120" y="33"/>
                  <a:pt x="120" y="50"/>
                </a:cubicBezTo>
                <a:cubicBezTo>
                  <a:pt x="120" y="67"/>
                  <a:pt x="107" y="80"/>
                  <a:pt x="90" y="80"/>
                </a:cubicBezTo>
                <a:cubicBezTo>
                  <a:pt x="24" y="80"/>
                  <a:pt x="24" y="80"/>
                  <a:pt x="24" y="80"/>
                </a:cubicBezTo>
                <a:cubicBezTo>
                  <a:pt x="11" y="80"/>
                  <a:pt x="0" y="69"/>
                  <a:pt x="0" y="56"/>
                </a:cubicBezTo>
                <a:cubicBezTo>
                  <a:pt x="0" y="43"/>
                  <a:pt x="11" y="32"/>
                  <a:pt x="24" y="32"/>
                </a:cubicBezTo>
                <a:cubicBezTo>
                  <a:pt x="25" y="32"/>
                  <a:pt x="27" y="32"/>
                  <a:pt x="28" y="32"/>
                </a:cubicBezTo>
                <a:close/>
              </a:path>
            </a:pathLst>
          </a:custGeom>
          <a:solidFill>
            <a:schemeClr val="bg1"/>
          </a:solidFill>
          <a:ln w="19050" cap="flat">
            <a:solidFill>
              <a:schemeClr val="accent5"/>
            </a:solidFill>
            <a:prstDash val="solid"/>
            <a:miter lim="800000"/>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defTabSz="914192">
              <a:defRPr/>
            </a:pPr>
            <a:endParaRPr lang="en-US" sz="1765">
              <a:solidFill>
                <a:srgbClr val="353535"/>
              </a:solidFill>
              <a:latin typeface="Segoe UI Semilight"/>
            </a:endParaRPr>
          </a:p>
        </p:txBody>
      </p:sp>
    </p:spTree>
    <p:extLst>
      <p:ext uri="{BB962C8B-B14F-4D97-AF65-F5344CB8AC3E}">
        <p14:creationId xmlns:p14="http://schemas.microsoft.com/office/powerpoint/2010/main" val="1885647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8F8">
            <a:alpha val="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1" y="289957"/>
            <a:ext cx="12101733" cy="899537"/>
          </a:xfrm>
        </p:spPr>
        <p:txBody>
          <a:bodyPr>
            <a:normAutofit/>
          </a:bodyPr>
          <a:lstStyle/>
          <a:p>
            <a:r>
              <a:rPr lang="en-US" sz="4000" dirty="0" smtClean="0"/>
              <a:t>“</a:t>
            </a:r>
            <a:r>
              <a:rPr lang="en-US" sz="4000" dirty="0"/>
              <a:t>Functions” programming </a:t>
            </a:r>
            <a:r>
              <a:rPr lang="en-US" sz="4000" dirty="0" smtClean="0"/>
              <a:t>model</a:t>
            </a:r>
            <a:endParaRPr lang="en-US" sz="4000" dirty="0"/>
          </a:p>
        </p:txBody>
      </p:sp>
      <p:sp>
        <p:nvSpPr>
          <p:cNvPr id="3" name="Text Placeholder 2"/>
          <p:cNvSpPr>
            <a:spLocks noGrp="1"/>
          </p:cNvSpPr>
          <p:nvPr>
            <p:ph type="body" sz="quarter" idx="10"/>
          </p:nvPr>
        </p:nvSpPr>
        <p:spPr>
          <a:xfrm>
            <a:off x="270066" y="1189495"/>
            <a:ext cx="11651870" cy="2092584"/>
          </a:xfrm>
        </p:spPr>
        <p:txBody>
          <a:bodyPr/>
          <a:lstStyle/>
          <a:p>
            <a:pPr marL="571390" indent="-571390">
              <a:buFont typeface="Arial" panose="020B0604020202020204" pitchFamily="34" charset="0"/>
              <a:buChar char="•"/>
            </a:pPr>
            <a:r>
              <a:rPr lang="en-US" dirty="0">
                <a:solidFill>
                  <a:schemeClr val="tx1"/>
                </a:solidFill>
              </a:rPr>
              <a:t>Function as the unit of work</a:t>
            </a:r>
          </a:p>
          <a:p>
            <a:pPr marL="571390" indent="-571390">
              <a:buFont typeface="Arial" panose="020B0604020202020204" pitchFamily="34" charset="0"/>
              <a:buChar char="•"/>
            </a:pPr>
            <a:r>
              <a:rPr lang="en-US" dirty="0">
                <a:solidFill>
                  <a:schemeClr val="tx1"/>
                </a:solidFill>
              </a:rPr>
              <a:t>Functions are executed; they start and finish</a:t>
            </a:r>
          </a:p>
          <a:p>
            <a:pPr marL="571390" indent="-571390">
              <a:buFont typeface="Arial" panose="020B0604020202020204" pitchFamily="34" charset="0"/>
              <a:buChar char="•"/>
            </a:pPr>
            <a:r>
              <a:rPr lang="en-US" dirty="0">
                <a:solidFill>
                  <a:schemeClr val="tx1"/>
                </a:solidFill>
              </a:rPr>
              <a:t>Functions have inputs and outputs</a:t>
            </a:r>
          </a:p>
        </p:txBody>
      </p:sp>
    </p:spTree>
    <p:extLst>
      <p:ext uri="{BB962C8B-B14F-4D97-AF65-F5344CB8AC3E}">
        <p14:creationId xmlns:p14="http://schemas.microsoft.com/office/powerpoint/2010/main" val="5183623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8F8F8">
            <a:alpha val="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869" y="16268"/>
            <a:ext cx="10515600" cy="1325563"/>
          </a:xfrm>
        </p:spPr>
        <p:txBody>
          <a:bodyPr>
            <a:normAutofit/>
          </a:bodyPr>
          <a:lstStyle/>
          <a:p>
            <a:r>
              <a:rPr lang="en-US" sz="4000" dirty="0" smtClean="0"/>
              <a:t>Best practices</a:t>
            </a:r>
            <a:endParaRPr lang="en-US" sz="4000" dirty="0"/>
          </a:p>
        </p:txBody>
      </p:sp>
      <p:sp>
        <p:nvSpPr>
          <p:cNvPr id="3" name="Text Placeholder 2"/>
          <p:cNvSpPr>
            <a:spLocks noGrp="1"/>
          </p:cNvSpPr>
          <p:nvPr>
            <p:ph type="body" sz="quarter" idx="10"/>
          </p:nvPr>
        </p:nvSpPr>
        <p:spPr>
          <a:xfrm>
            <a:off x="272384" y="1224891"/>
            <a:ext cx="11651870" cy="2051739"/>
          </a:xfrm>
        </p:spPr>
        <p:txBody>
          <a:bodyPr>
            <a:normAutofit/>
          </a:bodyPr>
          <a:lstStyle/>
          <a:p>
            <a:pPr marL="571390" indent="-571390">
              <a:buFont typeface="Arial" charset="0"/>
              <a:buChar char="•"/>
            </a:pPr>
            <a:r>
              <a:rPr lang="en-US" dirty="0">
                <a:solidFill>
                  <a:schemeClr val="tx1"/>
                </a:solidFill>
              </a:rPr>
              <a:t>Functions </a:t>
            </a:r>
            <a:r>
              <a:rPr lang="en-US" i="1" dirty="0">
                <a:solidFill>
                  <a:schemeClr val="tx1"/>
                </a:solidFill>
              </a:rPr>
              <a:t>should</a:t>
            </a:r>
            <a:r>
              <a:rPr lang="en-US" dirty="0">
                <a:solidFill>
                  <a:schemeClr val="tx1"/>
                </a:solidFill>
              </a:rPr>
              <a:t> “do one thing”</a:t>
            </a:r>
          </a:p>
          <a:p>
            <a:pPr marL="571390" indent="-571390">
              <a:buFont typeface="Arial" charset="0"/>
              <a:buChar char="•"/>
            </a:pPr>
            <a:r>
              <a:rPr lang="en-US" dirty="0">
                <a:solidFill>
                  <a:schemeClr val="tx1"/>
                </a:solidFill>
              </a:rPr>
              <a:t>Functions </a:t>
            </a:r>
            <a:r>
              <a:rPr lang="en-US" i="1" dirty="0">
                <a:solidFill>
                  <a:schemeClr val="tx1"/>
                </a:solidFill>
              </a:rPr>
              <a:t>should</a:t>
            </a:r>
            <a:r>
              <a:rPr lang="en-US" dirty="0">
                <a:solidFill>
                  <a:schemeClr val="tx1"/>
                </a:solidFill>
              </a:rPr>
              <a:t> finish as quickly as possible</a:t>
            </a:r>
          </a:p>
          <a:p>
            <a:pPr marL="571390" indent="-571390">
              <a:buFont typeface="Arial" charset="0"/>
              <a:buChar char="•"/>
            </a:pPr>
            <a:r>
              <a:rPr lang="en-US" dirty="0">
                <a:solidFill>
                  <a:schemeClr val="tx1"/>
                </a:solidFill>
              </a:rPr>
              <a:t>Functions </a:t>
            </a:r>
            <a:r>
              <a:rPr lang="en-US" i="1" dirty="0">
                <a:solidFill>
                  <a:schemeClr val="tx1"/>
                </a:solidFill>
              </a:rPr>
              <a:t>should</a:t>
            </a:r>
            <a:r>
              <a:rPr lang="en-US" dirty="0">
                <a:solidFill>
                  <a:schemeClr val="tx1"/>
                </a:solidFill>
              </a:rPr>
              <a:t> be idempotent</a:t>
            </a:r>
          </a:p>
        </p:txBody>
      </p:sp>
      <p:sp>
        <p:nvSpPr>
          <p:cNvPr id="4" name="Rectangle 3"/>
          <p:cNvSpPr/>
          <p:nvPr/>
        </p:nvSpPr>
        <p:spPr bwMode="auto">
          <a:xfrm>
            <a:off x="1077951" y="3822469"/>
            <a:ext cx="2367083" cy="2241841"/>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5" name="Rectangle 4"/>
          <p:cNvSpPr/>
          <p:nvPr/>
        </p:nvSpPr>
        <p:spPr bwMode="auto">
          <a:xfrm>
            <a:off x="4812266" y="3822471"/>
            <a:ext cx="2367083" cy="2241841"/>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6" name="Rectangle 5"/>
          <p:cNvSpPr/>
          <p:nvPr/>
        </p:nvSpPr>
        <p:spPr bwMode="auto">
          <a:xfrm>
            <a:off x="8546580" y="3822470"/>
            <a:ext cx="2367083" cy="2241841"/>
          </a:xfrm>
          <a:prstGeom prst="rect">
            <a:avLst/>
          </a:prstGeom>
          <a:solidFill>
            <a:srgbClr val="00B0F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
        <p:nvSpPr>
          <p:cNvPr id="7" name="TextBox 6"/>
          <p:cNvSpPr txBox="1"/>
          <p:nvPr/>
        </p:nvSpPr>
        <p:spPr>
          <a:xfrm>
            <a:off x="1297125" y="3857864"/>
            <a:ext cx="1928735" cy="2244527"/>
          </a:xfrm>
          <a:prstGeom prst="rect">
            <a:avLst/>
          </a:prstGeom>
          <a:noFill/>
        </p:spPr>
        <p:txBody>
          <a:bodyPr wrap="square" lIns="182854" tIns="146284" rIns="182854" bIns="146284" rtlCol="0">
            <a:spAutoFit/>
          </a:bodyPr>
          <a:lstStyle/>
          <a:p>
            <a:pPr algn="ctr">
              <a:lnSpc>
                <a:spcPct val="90000"/>
              </a:lnSpc>
              <a:spcAft>
                <a:spcPts val="600"/>
              </a:spcAft>
            </a:pPr>
            <a:r>
              <a:rPr lang="en-US" sz="13798">
                <a:solidFill>
                  <a:schemeClr val="bg2"/>
                </a:solidFill>
              </a:rPr>
              <a:t>1</a:t>
            </a:r>
            <a:endParaRPr lang="en-US" sz="13798" dirty="0" err="1">
              <a:solidFill>
                <a:schemeClr val="bg2"/>
              </a:solidFill>
            </a:endParaRPr>
          </a:p>
        </p:txBody>
      </p:sp>
      <p:graphicFrame>
        <p:nvGraphicFramePr>
          <p:cNvPr id="14" name="Diagram 13"/>
          <p:cNvGraphicFramePr/>
          <p:nvPr>
            <p:extLst/>
          </p:nvPr>
        </p:nvGraphicFramePr>
        <p:xfrm>
          <a:off x="4880452" y="3995722"/>
          <a:ext cx="2209138" cy="1891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Oval 14"/>
          <p:cNvSpPr/>
          <p:nvPr/>
        </p:nvSpPr>
        <p:spPr bwMode="auto">
          <a:xfrm>
            <a:off x="8801239" y="4038515"/>
            <a:ext cx="1857765" cy="1805577"/>
          </a:xfrm>
          <a:prstGeom prst="ellipse">
            <a:avLst/>
          </a:prstGeom>
          <a:noFill/>
          <a:ln w="76200">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cxnSp>
        <p:nvCxnSpPr>
          <p:cNvPr id="17" name="Straight Connector 16"/>
          <p:cNvCxnSpPr/>
          <p:nvPr/>
        </p:nvCxnSpPr>
        <p:spPr>
          <a:xfrm>
            <a:off x="9730120" y="4120964"/>
            <a:ext cx="0" cy="225438"/>
          </a:xfrm>
          <a:prstGeom prst="line">
            <a:avLst/>
          </a:prstGeom>
          <a:ln w="1905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9730120" y="4233683"/>
            <a:ext cx="415387" cy="707620"/>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9730121" y="4889160"/>
            <a:ext cx="503058" cy="52143"/>
          </a:xfrm>
          <a:prstGeom prst="straightConnector1">
            <a:avLst/>
          </a:prstGeom>
          <a:ln w="76200">
            <a:solidFill>
              <a:schemeClr val="bg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bwMode="auto">
          <a:xfrm>
            <a:off x="9626274" y="4797274"/>
            <a:ext cx="206129" cy="229590"/>
          </a:xfrm>
          <a:prstGeom prst="ellipse">
            <a:avLst/>
          </a:prstGeom>
          <a:solidFill>
            <a:schemeClr val="bg2"/>
          </a:solidFill>
          <a:ln>
            <a:solidFill>
              <a:schemeClr val="bg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5439">
                    <a:srgbClr val="F8F8F8"/>
                  </a:gs>
                  <a:gs pos="10000">
                    <a:srgbClr val="F8F8F8"/>
                  </a:gs>
                </a:gsLst>
                <a:lin ang="5400000" scaled="0"/>
              </a:gradFill>
            </a:endParaRPr>
          </a:p>
        </p:txBody>
      </p:sp>
    </p:spTree>
    <p:extLst>
      <p:ext uri="{BB962C8B-B14F-4D97-AF65-F5344CB8AC3E}">
        <p14:creationId xmlns:p14="http://schemas.microsoft.com/office/powerpoint/2010/main" val="1571085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pSp>
        <p:nvGrpSpPr>
          <p:cNvPr id="10" name="Group 9"/>
          <p:cNvGrpSpPr/>
          <p:nvPr/>
        </p:nvGrpSpPr>
        <p:grpSpPr>
          <a:xfrm>
            <a:off x="318874" y="733202"/>
            <a:ext cx="11029064" cy="3181144"/>
            <a:chOff x="5078307" y="909254"/>
            <a:chExt cx="6687611" cy="1933106"/>
          </a:xfrm>
        </p:grpSpPr>
        <p:sp>
          <p:nvSpPr>
            <p:cNvPr id="30" name="Title 4"/>
            <p:cNvSpPr txBox="1">
              <a:spLocks/>
            </p:cNvSpPr>
            <p:nvPr/>
          </p:nvSpPr>
          <p:spPr>
            <a:xfrm>
              <a:off x="5078307" y="909254"/>
              <a:ext cx="6277546" cy="446647"/>
            </a:xfrm>
            <a:prstGeom prst="rect">
              <a:avLst/>
            </a:prstGeom>
            <a:noFill/>
          </p:spPr>
          <p:txBody>
            <a:bodyPr vert="horz" wrap="square" lIns="143407" tIns="89630" rIns="143407" bIns="89630" rtlCol="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defTabSz="914192">
                <a:defRPr/>
              </a:pPr>
              <a:r>
                <a:rPr lang="en-US" sz="4000" spc="0" dirty="0" smtClean="0">
                  <a:solidFill>
                    <a:schemeClr val="tx1"/>
                  </a:solidFill>
                  <a:cs typeface="Segoe UI Light" panose="020B0502040204020203" pitchFamily="34" charset="0"/>
                </a:rPr>
                <a:t>Functions vs </a:t>
              </a:r>
              <a:r>
                <a:rPr lang="en-US" sz="4000" spc="0" dirty="0" err="1" smtClean="0">
                  <a:solidFill>
                    <a:schemeClr val="tx1"/>
                  </a:solidFill>
                  <a:cs typeface="Segoe UI Light" panose="020B0502040204020203" pitchFamily="34" charset="0"/>
                </a:rPr>
                <a:t>WebJobs</a:t>
              </a:r>
              <a:endParaRPr sz="4000" spc="0" dirty="0">
                <a:solidFill>
                  <a:schemeClr val="tx1"/>
                </a:solidFill>
                <a:cs typeface="Segoe UI Light" panose="020B0502040204020203" pitchFamily="34" charset="0"/>
              </a:endParaRPr>
            </a:p>
          </p:txBody>
        </p:sp>
        <p:sp>
          <p:nvSpPr>
            <p:cNvPr id="40" name="Text Placeholder 5"/>
            <p:cNvSpPr txBox="1">
              <a:spLocks/>
            </p:cNvSpPr>
            <p:nvPr/>
          </p:nvSpPr>
          <p:spPr>
            <a:xfrm>
              <a:off x="5078313" y="1338465"/>
              <a:ext cx="6687605" cy="1503895"/>
            </a:xfrm>
            <a:prstGeom prst="rect">
              <a:avLst/>
            </a:prstGeom>
            <a:noFill/>
          </p:spPr>
          <p:txBody>
            <a:bodyPr vert="horz" wrap="square" lIns="179259" tIns="143407" rIns="179259" bIns="143407" rtlCol="0">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defTabSz="914192">
                <a:lnSpc>
                  <a:spcPct val="100000"/>
                </a:lnSpc>
                <a:spcAft>
                  <a:spcPts val="1175"/>
                </a:spcAft>
                <a:buFont typeface="Arial" charset="0"/>
                <a:buChar char="•"/>
                <a:defRPr/>
              </a:pPr>
              <a:r>
                <a:rPr lang="en-US" dirty="0" smtClean="0">
                  <a:solidFill>
                    <a:schemeClr val="tx1"/>
                  </a:solidFill>
                  <a:latin typeface="+mn-lt"/>
                  <a:ea typeface="Segoe UI Light" charset="0"/>
                  <a:cs typeface="Segoe UI Light" charset="0"/>
                </a:rPr>
                <a:t>Similar features</a:t>
              </a:r>
            </a:p>
            <a:p>
              <a:pPr marL="342900" indent="-342900" defTabSz="914192">
                <a:lnSpc>
                  <a:spcPct val="100000"/>
                </a:lnSpc>
                <a:spcAft>
                  <a:spcPts val="1175"/>
                </a:spcAft>
                <a:buFont typeface="Arial" charset="0"/>
                <a:buChar char="•"/>
                <a:defRPr/>
              </a:pPr>
              <a:r>
                <a:rPr lang="en-US" dirty="0" smtClean="0">
                  <a:solidFill>
                    <a:schemeClr val="tx1"/>
                  </a:solidFill>
                  <a:latin typeface="+mn-lt"/>
                  <a:ea typeface="Segoe UI Light" charset="0"/>
                  <a:cs typeface="Segoe UI Light" charset="0"/>
                </a:rPr>
                <a:t>Depends on execution time and consuming of memory</a:t>
              </a:r>
            </a:p>
            <a:p>
              <a:pPr marL="342900" indent="-342900" defTabSz="914192">
                <a:lnSpc>
                  <a:spcPct val="100000"/>
                </a:lnSpc>
                <a:spcAft>
                  <a:spcPts val="1175"/>
                </a:spcAft>
                <a:buFont typeface="Arial" charset="0"/>
                <a:buChar char="•"/>
                <a:defRPr/>
              </a:pPr>
              <a:r>
                <a:rPr lang="en-US" dirty="0" smtClean="0">
                  <a:solidFill>
                    <a:schemeClr val="tx1"/>
                  </a:solidFill>
                  <a:latin typeface="+mn-lt"/>
                  <a:ea typeface="Segoe UI Light" charset="0"/>
                  <a:cs typeface="Segoe UI Light" charset="0"/>
                </a:rPr>
                <a:t>Long running functions (more than 5 mins) requires App Service Plan</a:t>
              </a:r>
            </a:p>
            <a:p>
              <a:pPr defTabSz="914192">
                <a:lnSpc>
                  <a:spcPct val="100000"/>
                </a:lnSpc>
                <a:spcAft>
                  <a:spcPts val="1175"/>
                </a:spcAft>
                <a:defRPr/>
              </a:pPr>
              <a:endParaRPr lang="en-US" dirty="0">
                <a:solidFill>
                  <a:schemeClr val="tx1"/>
                </a:solidFill>
                <a:latin typeface="+mn-lt"/>
                <a:cs typeface="Segoe UI Semibold" panose="020B0702040204020203" pitchFamily="34" charset="0"/>
              </a:endParaRPr>
            </a:p>
          </p:txBody>
        </p:sp>
      </p:grpSp>
    </p:spTree>
    <p:extLst>
      <p:ext uri="{BB962C8B-B14F-4D97-AF65-F5344CB8AC3E}">
        <p14:creationId xmlns:p14="http://schemas.microsoft.com/office/powerpoint/2010/main" val="4630789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8" name="Rectangle 7"/>
          <p:cNvSpPr/>
          <p:nvPr/>
        </p:nvSpPr>
        <p:spPr>
          <a:xfrm>
            <a:off x="7521678" y="1825624"/>
            <a:ext cx="3500284" cy="3588774"/>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code</a:t>
            </a:r>
          </a:p>
        </p:txBody>
      </p:sp>
      <p:sp>
        <p:nvSpPr>
          <p:cNvPr id="2" name="Title 1"/>
          <p:cNvSpPr>
            <a:spLocks noGrp="1"/>
          </p:cNvSpPr>
          <p:nvPr>
            <p:ph type="title"/>
          </p:nvPr>
        </p:nvSpPr>
        <p:spPr>
          <a:xfrm>
            <a:off x="734962" y="439854"/>
            <a:ext cx="10515600" cy="1325563"/>
          </a:xfrm>
        </p:spPr>
        <p:txBody>
          <a:bodyPr/>
          <a:lstStyle/>
          <a:p>
            <a:r>
              <a:rPr lang="en-US" dirty="0" smtClean="0"/>
              <a:t>Function structure</a:t>
            </a:r>
            <a:endParaRPr lang="en-US" dirty="0"/>
          </a:p>
        </p:txBody>
      </p:sp>
      <p:sp>
        <p:nvSpPr>
          <p:cNvPr id="3" name="Content Placeholder 2"/>
          <p:cNvSpPr>
            <a:spLocks noGrp="1"/>
          </p:cNvSpPr>
          <p:nvPr>
            <p:ph idx="1"/>
          </p:nvPr>
        </p:nvSpPr>
        <p:spPr>
          <a:xfrm>
            <a:off x="376082" y="1825624"/>
            <a:ext cx="6477001" cy="4408027"/>
          </a:xfrm>
        </p:spPr>
        <p:txBody>
          <a:bodyPr>
            <a:normAutofit/>
          </a:bodyPr>
          <a:lstStyle/>
          <a:p>
            <a:pPr marL="687388" indent="-342900"/>
            <a:r>
              <a:rPr lang="en-US" dirty="0"/>
              <a:t>A “Run” file that containing the function code</a:t>
            </a:r>
          </a:p>
          <a:p>
            <a:pPr marL="687388" indent="-342900"/>
            <a:r>
              <a:rPr lang="en-US" dirty="0"/>
              <a:t>A “Function” file containing all service and trigger bindings and parameters</a:t>
            </a:r>
          </a:p>
          <a:p>
            <a:pPr marL="687388" indent="-342900"/>
            <a:r>
              <a:rPr lang="en-US" dirty="0"/>
              <a:t>A “Project” file containing project assembly and NuGet package references</a:t>
            </a:r>
          </a:p>
          <a:p>
            <a:pPr marL="687388" indent="-342900"/>
            <a:r>
              <a:rPr lang="en-US" dirty="0"/>
              <a:t>App Service settings, such as connection strings and API keys</a:t>
            </a:r>
          </a:p>
          <a:p>
            <a:pPr marL="0" indent="0">
              <a:buNone/>
            </a:pPr>
            <a:endParaRPr lang="en-US" dirty="0"/>
          </a:p>
        </p:txBody>
      </p:sp>
      <p:sp>
        <p:nvSpPr>
          <p:cNvPr id="4" name="Rectangle 3"/>
          <p:cNvSpPr/>
          <p:nvPr/>
        </p:nvSpPr>
        <p:spPr>
          <a:xfrm>
            <a:off x="7994646" y="4174901"/>
            <a:ext cx="2358722" cy="850835"/>
          </a:xfrm>
          <a:prstGeom prst="rect">
            <a:avLst/>
          </a:prstGeom>
          <a:solidFill>
            <a:srgbClr val="235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.NET Core and Project references</a:t>
            </a:r>
          </a:p>
        </p:txBody>
      </p:sp>
      <p:sp>
        <p:nvSpPr>
          <p:cNvPr id="5" name="Rectangle 4"/>
          <p:cNvSpPr/>
          <p:nvPr/>
        </p:nvSpPr>
        <p:spPr>
          <a:xfrm>
            <a:off x="7994645" y="3030772"/>
            <a:ext cx="2358723" cy="850836"/>
          </a:xfrm>
          <a:prstGeom prst="rect">
            <a:avLst/>
          </a:prstGeom>
          <a:solidFill>
            <a:srgbClr val="4D9C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Function configuration</a:t>
            </a:r>
          </a:p>
        </p:txBody>
      </p:sp>
      <p:sp>
        <p:nvSpPr>
          <p:cNvPr id="6" name="Rectangle 5"/>
          <p:cNvSpPr/>
          <p:nvPr/>
        </p:nvSpPr>
        <p:spPr>
          <a:xfrm>
            <a:off x="7994645" y="2289844"/>
            <a:ext cx="2358722" cy="4224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Executable code</a:t>
            </a:r>
          </a:p>
        </p:txBody>
      </p:sp>
    </p:spTree>
    <p:extLst>
      <p:ext uri="{BB962C8B-B14F-4D97-AF65-F5344CB8AC3E}">
        <p14:creationId xmlns:p14="http://schemas.microsoft.com/office/powerpoint/2010/main" val="8214595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0292" y="307975"/>
            <a:ext cx="10515600" cy="1325563"/>
          </a:xfrm>
        </p:spPr>
        <p:txBody>
          <a:bodyPr>
            <a:normAutofit/>
          </a:bodyPr>
          <a:lstStyle/>
          <a:p>
            <a:r>
              <a:rPr lang="en-US" sz="4000" dirty="0" smtClean="0"/>
              <a:t>Testing</a:t>
            </a:r>
            <a:endParaRPr lang="en-US" sz="4000" dirty="0"/>
          </a:p>
        </p:txBody>
      </p:sp>
      <p:sp>
        <p:nvSpPr>
          <p:cNvPr id="3" name="Content Placeholder 2"/>
          <p:cNvSpPr>
            <a:spLocks noGrp="1"/>
          </p:cNvSpPr>
          <p:nvPr>
            <p:ph idx="1"/>
          </p:nvPr>
        </p:nvSpPr>
        <p:spPr>
          <a:xfrm>
            <a:off x="323117" y="1633538"/>
            <a:ext cx="8706583" cy="4476852"/>
          </a:xfrm>
        </p:spPr>
        <p:txBody>
          <a:bodyPr>
            <a:normAutofit/>
          </a:bodyPr>
          <a:lstStyle/>
          <a:p>
            <a:pPr marL="687388" indent="-342900"/>
            <a:r>
              <a:rPr lang="en-US" dirty="0"/>
              <a:t>Command-line tools</a:t>
            </a:r>
          </a:p>
          <a:p>
            <a:pPr marL="687388" indent="-342900"/>
            <a:r>
              <a:rPr lang="en-US" dirty="0" smtClean="0"/>
              <a:t>Tools like Postman </a:t>
            </a:r>
            <a:r>
              <a:rPr lang="en-US" dirty="0"/>
              <a:t>and Swagger</a:t>
            </a:r>
          </a:p>
          <a:p>
            <a:pPr marL="687388" indent="-342900"/>
            <a:r>
              <a:rPr lang="en-US" dirty="0"/>
              <a:t>Direct web calls </a:t>
            </a:r>
            <a:r>
              <a:rPr lang="en-US" dirty="0" smtClean="0"/>
              <a:t>via </a:t>
            </a:r>
            <a:r>
              <a:rPr lang="en-US" dirty="0" err="1" smtClean="0"/>
              <a:t>url</a:t>
            </a:r>
            <a:endParaRPr lang="en-US" dirty="0"/>
          </a:p>
          <a:p>
            <a:pPr marL="687388" indent="-342900"/>
            <a:r>
              <a:rPr lang="en-US" dirty="0" smtClean="0"/>
              <a:t>Microsoft </a:t>
            </a:r>
            <a:r>
              <a:rPr lang="en-US" dirty="0"/>
              <a:t>Azure Storage Explorer</a:t>
            </a:r>
          </a:p>
          <a:p>
            <a:pPr marL="687388" indent="-342900"/>
            <a:r>
              <a:rPr lang="en-US" dirty="0"/>
              <a:t>Visual Studio Cloud Explorer</a:t>
            </a:r>
          </a:p>
          <a:p>
            <a:pPr marL="687388" indent="-342900"/>
            <a:endParaRPr lang="en-US" dirty="0"/>
          </a:p>
          <a:p>
            <a:pPr marL="0" indent="0">
              <a:buNone/>
            </a:pPr>
            <a:endParaRPr lang="en-US" dirty="0"/>
          </a:p>
        </p:txBody>
      </p:sp>
    </p:spTree>
    <p:extLst>
      <p:ext uri="{BB962C8B-B14F-4D97-AF65-F5344CB8AC3E}">
        <p14:creationId xmlns:p14="http://schemas.microsoft.com/office/powerpoint/2010/main" val="20327324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3031" y="2709741"/>
            <a:ext cx="10515600" cy="1325563"/>
          </a:xfrm>
        </p:spPr>
        <p:txBody>
          <a:bodyPr/>
          <a:lstStyle/>
          <a:p>
            <a:r>
              <a:rPr lang="en-US" dirty="0" smtClean="0"/>
              <a:t>DEMO</a:t>
            </a:r>
            <a:endParaRPr lang="en-US" dirty="0"/>
          </a:p>
        </p:txBody>
      </p:sp>
    </p:spTree>
    <p:extLst>
      <p:ext uri="{BB962C8B-B14F-4D97-AF65-F5344CB8AC3E}">
        <p14:creationId xmlns:p14="http://schemas.microsoft.com/office/powerpoint/2010/main" val="15510622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
            </a:r>
            <a:br>
              <a:rPr lang="ru-RU" dirty="0"/>
            </a:br>
            <a:r>
              <a:rPr lang="ru-RU" dirty="0"/>
              <a:t/>
            </a:r>
            <a:br>
              <a:rPr lang="ru-RU" dirty="0"/>
            </a:br>
            <a:r>
              <a:rPr lang="ru-RU" dirty="0"/>
              <a:t/>
            </a:r>
            <a:br>
              <a:rPr lang="ru-RU" dirty="0"/>
            </a:br>
            <a:r>
              <a:rPr lang="ru-RU" dirty="0"/>
              <a:t/>
            </a:r>
            <a:br>
              <a:rPr lang="ru-RU" dirty="0"/>
            </a:br>
            <a:r>
              <a:rPr lang="ru-RU" dirty="0"/>
              <a:t/>
            </a:r>
            <a:br>
              <a:rPr lang="ru-RU" dirty="0"/>
            </a:br>
            <a:r>
              <a:rPr lang="ru-RU" dirty="0"/>
              <a:t/>
            </a:r>
            <a:br>
              <a:rPr lang="ru-RU" dirty="0"/>
            </a:br>
            <a:r>
              <a:rPr lang="en-US" dirty="0"/>
              <a:t>Q&amp;A</a:t>
            </a:r>
          </a:p>
        </p:txBody>
      </p:sp>
      <p:sp>
        <p:nvSpPr>
          <p:cNvPr id="3" name="Content Placeholder 2"/>
          <p:cNvSpPr>
            <a:spLocks noGrp="1"/>
          </p:cNvSpPr>
          <p:nvPr>
            <p:ph idx="1"/>
          </p:nvPr>
        </p:nvSpPr>
        <p:spPr/>
        <p:txBody>
          <a:bodyPr/>
          <a:lstStyle/>
          <a:p>
            <a:pPr marL="0" indent="0">
              <a:buNone/>
            </a:pPr>
            <a:endParaRPr lang="en-US" dirty="0">
              <a:hlinkClick r:id="rId2"/>
            </a:endParaRPr>
          </a:p>
          <a:p>
            <a:pPr marL="0" indent="0">
              <a:buNone/>
            </a:pPr>
            <a:endParaRPr lang="en-US" dirty="0">
              <a:hlinkClick r:id="rId2"/>
            </a:endParaRPr>
          </a:p>
          <a:p>
            <a:pPr marL="0" indent="0">
              <a:buNone/>
            </a:pPr>
            <a:endParaRPr lang="en-US" dirty="0">
              <a:hlinkClick r:id="rId2"/>
            </a:endParaRPr>
          </a:p>
          <a:p>
            <a:pPr marL="0" indent="0">
              <a:buNone/>
            </a:pPr>
            <a:r>
              <a:rPr lang="en-US" dirty="0" smtClean="0">
                <a:hlinkClick r:id="rId2"/>
              </a:rPr>
              <a:t>mykhail.galushko@devrain.com</a:t>
            </a:r>
            <a:endParaRPr lang="en-US" dirty="0"/>
          </a:p>
          <a:p>
            <a:pPr marL="0" indent="0">
              <a:buNone/>
            </a:pPr>
            <a:endParaRPr lang="en-US" dirty="0"/>
          </a:p>
        </p:txBody>
      </p:sp>
    </p:spTree>
    <p:extLst>
      <p:ext uri="{BB962C8B-B14F-4D97-AF65-F5344CB8AC3E}">
        <p14:creationId xmlns:p14="http://schemas.microsoft.com/office/powerpoint/2010/main" val="86081440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stretch>
            <a:fillRect/>
          </a:stretch>
        </p:blipFill>
        <p:spPr>
          <a:xfrm>
            <a:off x="5172710" y="2828631"/>
            <a:ext cx="1867552" cy="1867552"/>
          </a:xfrm>
          <a:prstGeom prst="rect">
            <a:avLst/>
          </a:prstGeom>
        </p:spPr>
      </p:pic>
      <p:pic>
        <p:nvPicPr>
          <p:cNvPr id="14" name="Picture 13"/>
          <p:cNvPicPr>
            <a:picLocks noChangeAspect="1"/>
          </p:cNvPicPr>
          <p:nvPr/>
        </p:nvPicPr>
        <p:blipFill>
          <a:blip r:embed="rId4">
            <a:duotone>
              <a:schemeClr val="accent6">
                <a:shade val="45000"/>
                <a:satMod val="135000"/>
              </a:schemeClr>
              <a:prstClr val="white"/>
            </a:duotone>
          </a:blip>
          <a:stretch>
            <a:fillRect/>
          </a:stretch>
        </p:blipFill>
        <p:spPr>
          <a:xfrm>
            <a:off x="1703365" y="3379932"/>
            <a:ext cx="764951" cy="764951"/>
          </a:xfrm>
          <a:prstGeom prst="rect">
            <a:avLst/>
          </a:prstGeom>
        </p:spPr>
      </p:pic>
      <p:pic>
        <p:nvPicPr>
          <p:cNvPr id="15" name="Picture 14"/>
          <p:cNvPicPr>
            <a:picLocks noChangeAspect="1"/>
          </p:cNvPicPr>
          <p:nvPr/>
        </p:nvPicPr>
        <p:blipFill>
          <a:blip r:embed="rId4">
            <a:duotone>
              <a:schemeClr val="accent6">
                <a:shade val="45000"/>
                <a:satMod val="135000"/>
              </a:schemeClr>
              <a:prstClr val="white"/>
            </a:duotone>
          </a:blip>
          <a:stretch>
            <a:fillRect/>
          </a:stretch>
        </p:blipFill>
        <p:spPr>
          <a:xfrm>
            <a:off x="9678555" y="3379932"/>
            <a:ext cx="764951" cy="764951"/>
          </a:xfrm>
          <a:prstGeom prst="rect">
            <a:avLst/>
          </a:prstGeom>
        </p:spPr>
      </p:pic>
      <p:sp>
        <p:nvSpPr>
          <p:cNvPr id="8" name="Right Arrow 7"/>
          <p:cNvSpPr/>
          <p:nvPr/>
        </p:nvSpPr>
        <p:spPr bwMode="auto">
          <a:xfrm>
            <a:off x="7424545" y="3668088"/>
            <a:ext cx="1867552" cy="18781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a:xfrm>
            <a:off x="5803297" y="1965593"/>
            <a:ext cx="958917" cy="523220"/>
          </a:xfrm>
          <a:prstGeom prst="rect">
            <a:avLst/>
          </a:prstGeom>
        </p:spPr>
        <p:txBody>
          <a:bodyPr wrap="none">
            <a:spAutoFit/>
          </a:bodyPr>
          <a:lstStyle/>
          <a:p>
            <a:pPr algn="ctr"/>
            <a:r>
              <a:rPr lang="en-US" sz="2800" dirty="0">
                <a:gradFill>
                  <a:gsLst>
                    <a:gs pos="2917">
                      <a:schemeClr val="tx1"/>
                    </a:gs>
                    <a:gs pos="30000">
                      <a:schemeClr val="tx1"/>
                    </a:gs>
                  </a:gsLst>
                  <a:lin ang="5400000" scaled="0"/>
                </a:gradFill>
                <a:latin typeface="Segoe UI Light" charset="0"/>
                <a:ea typeface="Segoe UI Light" charset="0"/>
                <a:cs typeface="Segoe UI Light" charset="0"/>
              </a:rPr>
              <a:t>code</a:t>
            </a:r>
            <a:endParaRPr lang="en-US" sz="2800" dirty="0">
              <a:latin typeface="Segoe UI Light" charset="0"/>
              <a:ea typeface="Segoe UI Light" charset="0"/>
              <a:cs typeface="Segoe UI Light" charset="0"/>
            </a:endParaRPr>
          </a:p>
        </p:txBody>
      </p:sp>
      <p:sp>
        <p:nvSpPr>
          <p:cNvPr id="10" name="Rectangle 9"/>
          <p:cNvSpPr/>
          <p:nvPr/>
        </p:nvSpPr>
        <p:spPr>
          <a:xfrm>
            <a:off x="9467761" y="1965593"/>
            <a:ext cx="1186542" cy="523220"/>
          </a:xfrm>
          <a:prstGeom prst="rect">
            <a:avLst/>
          </a:prstGeom>
        </p:spPr>
        <p:txBody>
          <a:bodyPr wrap="none">
            <a:spAutoFit/>
          </a:bodyPr>
          <a:lstStyle/>
          <a:p>
            <a:pPr algn="ctr"/>
            <a:r>
              <a:rPr lang="en-US" sz="2800" dirty="0">
                <a:gradFill>
                  <a:gsLst>
                    <a:gs pos="2917">
                      <a:schemeClr val="tx1"/>
                    </a:gs>
                    <a:gs pos="30000">
                      <a:schemeClr val="tx1"/>
                    </a:gs>
                  </a:gsLst>
                  <a:lin ang="5400000" scaled="0"/>
                </a:gradFill>
                <a:latin typeface="Segoe UI Light" charset="0"/>
                <a:ea typeface="Segoe UI Light" charset="0"/>
                <a:cs typeface="Segoe UI Light" charset="0"/>
              </a:rPr>
              <a:t>output</a:t>
            </a:r>
            <a:endParaRPr lang="en-US" sz="2800" dirty="0">
              <a:latin typeface="Segoe UI Light" charset="0"/>
              <a:ea typeface="Segoe UI Light" charset="0"/>
              <a:cs typeface="Segoe UI Light" charset="0"/>
            </a:endParaRPr>
          </a:p>
        </p:txBody>
      </p:sp>
      <p:sp>
        <p:nvSpPr>
          <p:cNvPr id="11" name="Rectangle 10"/>
          <p:cNvSpPr/>
          <p:nvPr/>
        </p:nvSpPr>
        <p:spPr>
          <a:xfrm>
            <a:off x="1621408" y="1976611"/>
            <a:ext cx="950901" cy="523220"/>
          </a:xfrm>
          <a:prstGeom prst="rect">
            <a:avLst/>
          </a:prstGeom>
        </p:spPr>
        <p:txBody>
          <a:bodyPr wrap="none">
            <a:spAutoFit/>
          </a:bodyPr>
          <a:lstStyle/>
          <a:p>
            <a:pPr algn="ctr"/>
            <a:r>
              <a:rPr lang="en-US" sz="2800" dirty="0">
                <a:gradFill>
                  <a:gsLst>
                    <a:gs pos="2917">
                      <a:schemeClr val="tx1"/>
                    </a:gs>
                    <a:gs pos="30000">
                      <a:schemeClr val="tx1"/>
                    </a:gs>
                  </a:gsLst>
                  <a:lin ang="5400000" scaled="0"/>
                </a:gradFill>
                <a:latin typeface="Segoe UI Light" charset="0"/>
                <a:ea typeface="Segoe UI Light" charset="0"/>
                <a:cs typeface="Segoe UI Light" charset="0"/>
              </a:rPr>
              <a:t>input</a:t>
            </a:r>
            <a:endParaRPr lang="en-US" sz="2800" dirty="0">
              <a:latin typeface="Segoe UI Light" charset="0"/>
              <a:ea typeface="Segoe UI Light" charset="0"/>
              <a:cs typeface="Segoe UI Light" charset="0"/>
            </a:endParaRPr>
          </a:p>
        </p:txBody>
      </p:sp>
      <p:sp>
        <p:nvSpPr>
          <p:cNvPr id="16" name="Right Arrow 15"/>
          <p:cNvSpPr/>
          <p:nvPr/>
        </p:nvSpPr>
        <p:spPr bwMode="auto">
          <a:xfrm>
            <a:off x="2861725" y="3644218"/>
            <a:ext cx="1867552" cy="18781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761567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738" y="544030"/>
            <a:ext cx="10515600" cy="1325563"/>
          </a:xfrm>
        </p:spPr>
        <p:txBody>
          <a:bodyPr>
            <a:normAutofit/>
          </a:bodyPr>
          <a:lstStyle/>
          <a:p>
            <a:r>
              <a:rPr lang="en-US" sz="4000" dirty="0" smtClean="0">
                <a:latin typeface="Segoe UI Light" charset="0"/>
                <a:ea typeface="Segoe UI Light" charset="0"/>
                <a:cs typeface="Segoe UI Light" charset="0"/>
              </a:rPr>
              <a:t>“Function App” is a group of functions</a:t>
            </a:r>
            <a:endParaRPr lang="en-US" sz="4000" dirty="0">
              <a:latin typeface="Segoe UI Light" charset="0"/>
              <a:ea typeface="Segoe UI Light" charset="0"/>
              <a:cs typeface="Segoe UI Light" charset="0"/>
            </a:endParaRPr>
          </a:p>
        </p:txBody>
      </p:sp>
      <p:sp>
        <p:nvSpPr>
          <p:cNvPr id="6" name="Rectangle 5"/>
          <p:cNvSpPr/>
          <p:nvPr/>
        </p:nvSpPr>
        <p:spPr bwMode="auto">
          <a:xfrm>
            <a:off x="3243210" y="2672079"/>
            <a:ext cx="4036728" cy="3350030"/>
          </a:xfrm>
          <a:prstGeom prst="rect">
            <a:avLst/>
          </a:prstGeom>
          <a:no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3935788" y="2156162"/>
            <a:ext cx="2266888" cy="622056"/>
          </a:xfrm>
          <a:prstGeom prst="rect">
            <a:avLst/>
          </a:prstGeom>
          <a:noFill/>
        </p:spPr>
        <p:txBody>
          <a:bodyPr wrap="none" lIns="179285" tIns="143428" rIns="179285" bIns="143428" rtlCol="0">
            <a:spAutoFit/>
          </a:bodyPr>
          <a:lstStyle/>
          <a:p>
            <a:pPr>
              <a:lnSpc>
                <a:spcPct val="90000"/>
              </a:lnSpc>
              <a:spcAft>
                <a:spcPts val="588"/>
              </a:spcAft>
            </a:pPr>
            <a:r>
              <a:rPr lang="en-US" sz="2400" dirty="0">
                <a:gradFill>
                  <a:gsLst>
                    <a:gs pos="2917">
                      <a:schemeClr val="tx1"/>
                    </a:gs>
                    <a:gs pos="30000">
                      <a:schemeClr val="tx1"/>
                    </a:gs>
                  </a:gsLst>
                  <a:lin ang="5400000" scaled="0"/>
                </a:gradFill>
                <a:latin typeface="Segoe UI Light" charset="0"/>
                <a:ea typeface="Segoe UI Light" charset="0"/>
                <a:cs typeface="Segoe UI Light" charset="0"/>
              </a:rPr>
              <a:t>“Function App”</a:t>
            </a:r>
          </a:p>
        </p:txBody>
      </p:sp>
      <p:sp>
        <p:nvSpPr>
          <p:cNvPr id="9" name="TextBox 8"/>
          <p:cNvSpPr txBox="1"/>
          <p:nvPr/>
        </p:nvSpPr>
        <p:spPr>
          <a:xfrm>
            <a:off x="4320329" y="3325806"/>
            <a:ext cx="1882491" cy="561207"/>
          </a:xfrm>
          <a:prstGeom prst="rect">
            <a:avLst/>
          </a:prstGeom>
          <a:noFill/>
          <a:ln>
            <a:solidFill>
              <a:schemeClr val="accent6"/>
            </a:solidFill>
          </a:ln>
        </p:spPr>
        <p:txBody>
          <a:bodyPr wrap="square" lIns="179285" tIns="143428" rIns="179285" bIns="143428" rtlCol="0">
            <a:spAutoFit/>
          </a:bodyPr>
          <a:lstStyle/>
          <a:p>
            <a:pPr algn="ctr">
              <a:lnSpc>
                <a:spcPct val="90000"/>
              </a:lnSpc>
              <a:spcAft>
                <a:spcPts val="588"/>
              </a:spcAft>
            </a:pPr>
            <a:r>
              <a:rPr lang="en-US" sz="1961" dirty="0">
                <a:gradFill>
                  <a:gsLst>
                    <a:gs pos="2917">
                      <a:schemeClr val="tx1"/>
                    </a:gs>
                    <a:gs pos="30000">
                      <a:schemeClr val="tx1"/>
                    </a:gs>
                  </a:gsLst>
                  <a:lin ang="5400000" scaled="0"/>
                </a:gradFill>
                <a:latin typeface="Segoe UI Light" charset="0"/>
                <a:ea typeface="Segoe UI Light" charset="0"/>
                <a:cs typeface="Segoe UI Light" charset="0"/>
              </a:rPr>
              <a:t>foo()</a:t>
            </a:r>
          </a:p>
        </p:txBody>
      </p:sp>
      <p:sp>
        <p:nvSpPr>
          <p:cNvPr id="10" name="TextBox 9"/>
          <p:cNvSpPr txBox="1"/>
          <p:nvPr/>
        </p:nvSpPr>
        <p:spPr>
          <a:xfrm>
            <a:off x="4320329" y="4058586"/>
            <a:ext cx="1882491" cy="561207"/>
          </a:xfrm>
          <a:prstGeom prst="rect">
            <a:avLst/>
          </a:prstGeom>
          <a:noFill/>
          <a:ln>
            <a:solidFill>
              <a:schemeClr val="accent6"/>
            </a:solidFill>
          </a:ln>
        </p:spPr>
        <p:txBody>
          <a:bodyPr wrap="square" lIns="179285" tIns="143428" rIns="179285" bIns="143428" rtlCol="0">
            <a:spAutoFit/>
          </a:bodyPr>
          <a:lstStyle/>
          <a:p>
            <a:pPr algn="ctr">
              <a:lnSpc>
                <a:spcPct val="90000"/>
              </a:lnSpc>
              <a:spcAft>
                <a:spcPts val="588"/>
              </a:spcAft>
            </a:pPr>
            <a:r>
              <a:rPr lang="en-US" sz="1961" dirty="0">
                <a:gradFill>
                  <a:gsLst>
                    <a:gs pos="2917">
                      <a:schemeClr val="tx1"/>
                    </a:gs>
                    <a:gs pos="30000">
                      <a:schemeClr val="tx1"/>
                    </a:gs>
                  </a:gsLst>
                  <a:lin ang="5400000" scaled="0"/>
                </a:gradFill>
                <a:latin typeface="Segoe UI Light" charset="0"/>
                <a:ea typeface="Segoe UI Light" charset="0"/>
                <a:cs typeface="Segoe UI Light" charset="0"/>
              </a:rPr>
              <a:t>bar()</a:t>
            </a:r>
          </a:p>
        </p:txBody>
      </p:sp>
      <p:sp>
        <p:nvSpPr>
          <p:cNvPr id="11" name="TextBox 10"/>
          <p:cNvSpPr txBox="1"/>
          <p:nvPr/>
        </p:nvSpPr>
        <p:spPr>
          <a:xfrm>
            <a:off x="4320329" y="4790117"/>
            <a:ext cx="1882491" cy="561207"/>
          </a:xfrm>
          <a:prstGeom prst="rect">
            <a:avLst/>
          </a:prstGeom>
          <a:noFill/>
          <a:ln>
            <a:solidFill>
              <a:schemeClr val="accent6"/>
            </a:solidFill>
          </a:ln>
        </p:spPr>
        <p:txBody>
          <a:bodyPr wrap="square" lIns="179285" tIns="143428" rIns="179285" bIns="143428" rtlCol="0">
            <a:spAutoFit/>
          </a:bodyPr>
          <a:lstStyle/>
          <a:p>
            <a:pPr algn="ctr">
              <a:lnSpc>
                <a:spcPct val="90000"/>
              </a:lnSpc>
              <a:spcAft>
                <a:spcPts val="588"/>
              </a:spcAft>
            </a:pPr>
            <a:r>
              <a:rPr lang="en-US" sz="1961" dirty="0" err="1" smtClean="0">
                <a:gradFill>
                  <a:gsLst>
                    <a:gs pos="2917">
                      <a:schemeClr val="tx1"/>
                    </a:gs>
                    <a:gs pos="30000">
                      <a:schemeClr val="tx1"/>
                    </a:gs>
                  </a:gsLst>
                  <a:lin ang="5400000" scaled="0"/>
                </a:gradFill>
                <a:latin typeface="Segoe UI Light" charset="0"/>
                <a:ea typeface="Segoe UI Light" charset="0"/>
                <a:cs typeface="Segoe UI Light" charset="0"/>
              </a:rPr>
              <a:t>foobar</a:t>
            </a:r>
            <a:r>
              <a:rPr lang="en-US" sz="1961" dirty="0" smtClean="0">
                <a:gradFill>
                  <a:gsLst>
                    <a:gs pos="2917">
                      <a:schemeClr val="tx1"/>
                    </a:gs>
                    <a:gs pos="30000">
                      <a:schemeClr val="tx1"/>
                    </a:gs>
                  </a:gsLst>
                  <a:lin ang="5400000" scaled="0"/>
                </a:gradFill>
                <a:latin typeface="Segoe UI Light" charset="0"/>
                <a:ea typeface="Segoe UI Light" charset="0"/>
                <a:cs typeface="Segoe UI Light" charset="0"/>
              </a:rPr>
              <a:t>()</a:t>
            </a:r>
            <a:endParaRPr lang="en-US" sz="1961" dirty="0">
              <a:gradFill>
                <a:gsLst>
                  <a:gs pos="2917">
                    <a:schemeClr val="tx1"/>
                  </a:gs>
                  <a:gs pos="30000">
                    <a:schemeClr val="tx1"/>
                  </a:gs>
                </a:gsLst>
                <a:lin ang="5400000" scaled="0"/>
              </a:gradFill>
              <a:latin typeface="Segoe UI Light" charset="0"/>
              <a:ea typeface="Segoe UI Light" charset="0"/>
              <a:cs typeface="Segoe UI Light" charset="0"/>
            </a:endParaRPr>
          </a:p>
        </p:txBody>
      </p:sp>
      <p:pic>
        <p:nvPicPr>
          <p:cNvPr id="13" name="Picture 12"/>
          <p:cNvPicPr>
            <a:picLocks noChangeAspect="1"/>
          </p:cNvPicPr>
          <p:nvPr/>
        </p:nvPicPr>
        <p:blipFill>
          <a:blip r:embed="rId3">
            <a:duotone>
              <a:schemeClr val="accent6">
                <a:shade val="45000"/>
                <a:satMod val="135000"/>
              </a:schemeClr>
              <a:prstClr val="white"/>
            </a:duotone>
          </a:blip>
          <a:stretch>
            <a:fillRect/>
          </a:stretch>
        </p:blipFill>
        <p:spPr>
          <a:xfrm>
            <a:off x="1486852" y="3337403"/>
            <a:ext cx="504591" cy="532860"/>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1475835" y="4446192"/>
            <a:ext cx="504591" cy="532860"/>
          </a:xfrm>
          <a:prstGeom prst="rect">
            <a:avLst/>
          </a:prstGeom>
        </p:spPr>
      </p:pic>
      <p:pic>
        <p:nvPicPr>
          <p:cNvPr id="15" name="Picture 14"/>
          <p:cNvPicPr>
            <a:picLocks noChangeAspect="1"/>
          </p:cNvPicPr>
          <p:nvPr/>
        </p:nvPicPr>
        <p:blipFill>
          <a:blip r:embed="rId3">
            <a:duotone>
              <a:schemeClr val="accent6">
                <a:shade val="45000"/>
                <a:satMod val="135000"/>
              </a:schemeClr>
              <a:prstClr val="white"/>
            </a:duotone>
          </a:blip>
          <a:stretch>
            <a:fillRect/>
          </a:stretch>
        </p:blipFill>
        <p:spPr>
          <a:xfrm>
            <a:off x="8509671" y="3688034"/>
            <a:ext cx="504591" cy="532860"/>
          </a:xfrm>
          <a:prstGeom prst="rect">
            <a:avLst/>
          </a:prstGeom>
        </p:spPr>
      </p:pic>
      <p:pic>
        <p:nvPicPr>
          <p:cNvPr id="16" name="Picture 15"/>
          <p:cNvPicPr>
            <a:picLocks noChangeAspect="1"/>
          </p:cNvPicPr>
          <p:nvPr/>
        </p:nvPicPr>
        <p:blipFill>
          <a:blip r:embed="rId3">
            <a:duotone>
              <a:schemeClr val="accent6">
                <a:shade val="45000"/>
                <a:satMod val="135000"/>
              </a:schemeClr>
              <a:prstClr val="white"/>
            </a:duotone>
          </a:blip>
          <a:stretch>
            <a:fillRect/>
          </a:stretch>
        </p:blipFill>
        <p:spPr>
          <a:xfrm>
            <a:off x="8509672" y="4798731"/>
            <a:ext cx="504591" cy="532860"/>
          </a:xfrm>
          <a:prstGeom prst="rect">
            <a:avLst/>
          </a:prstGeom>
        </p:spPr>
      </p:pic>
      <p:cxnSp>
        <p:nvCxnSpPr>
          <p:cNvPr id="17" name="Straight Arrow Connector 16"/>
          <p:cNvCxnSpPr>
            <a:stCxn id="13" idx="3"/>
            <a:endCxn id="9" idx="1"/>
          </p:cNvCxnSpPr>
          <p:nvPr/>
        </p:nvCxnSpPr>
        <p:spPr>
          <a:xfrm>
            <a:off x="1991443" y="3603833"/>
            <a:ext cx="2328886" cy="2577"/>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5" idx="1"/>
          </p:cNvCxnSpPr>
          <p:nvPr/>
        </p:nvCxnSpPr>
        <p:spPr>
          <a:xfrm>
            <a:off x="6202820" y="3606410"/>
            <a:ext cx="2306851" cy="348054"/>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3"/>
            <a:endCxn id="11" idx="1"/>
          </p:cNvCxnSpPr>
          <p:nvPr/>
        </p:nvCxnSpPr>
        <p:spPr>
          <a:xfrm>
            <a:off x="1980426" y="4712622"/>
            <a:ext cx="2339903" cy="358099"/>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1" idx="3"/>
            <a:endCxn id="16" idx="1"/>
          </p:cNvCxnSpPr>
          <p:nvPr/>
        </p:nvCxnSpPr>
        <p:spPr>
          <a:xfrm flipV="1">
            <a:off x="6202820" y="5065161"/>
            <a:ext cx="2306852" cy="5560"/>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3"/>
            <a:endCxn id="15" idx="1"/>
          </p:cNvCxnSpPr>
          <p:nvPr/>
        </p:nvCxnSpPr>
        <p:spPr>
          <a:xfrm flipV="1">
            <a:off x="6202820" y="3954464"/>
            <a:ext cx="2306851" cy="384726"/>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4" idx="3"/>
            <a:endCxn id="10" idx="1"/>
          </p:cNvCxnSpPr>
          <p:nvPr/>
        </p:nvCxnSpPr>
        <p:spPr>
          <a:xfrm flipV="1">
            <a:off x="1980426" y="4339190"/>
            <a:ext cx="2339903" cy="373432"/>
          </a:xfrm>
          <a:prstGeom prst="straightConnector1">
            <a:avLst/>
          </a:prstGeom>
          <a:ln w="38100">
            <a:solidFill>
              <a:schemeClr val="accent2"/>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897129" y="2464904"/>
            <a:ext cx="1037023" cy="7630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2945038" y="2247556"/>
            <a:ext cx="861171" cy="909418"/>
          </a:xfrm>
          <a:prstGeom prst="rect">
            <a:avLst/>
          </a:prstGeom>
        </p:spPr>
      </p:pic>
    </p:spTree>
    <p:extLst>
      <p:ext uri="{BB962C8B-B14F-4D97-AF65-F5344CB8AC3E}">
        <p14:creationId xmlns:p14="http://schemas.microsoft.com/office/powerpoint/2010/main" val="8302148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461361" y="400750"/>
            <a:ext cx="7393353" cy="10646892"/>
            <a:chOff x="5078306" y="805070"/>
            <a:chExt cx="7394406" cy="6469866"/>
          </a:xfrm>
        </p:grpSpPr>
        <p:sp>
          <p:nvSpPr>
            <p:cNvPr id="30" name="Title 4"/>
            <p:cNvSpPr txBox="1">
              <a:spLocks/>
            </p:cNvSpPr>
            <p:nvPr/>
          </p:nvSpPr>
          <p:spPr>
            <a:xfrm>
              <a:off x="5078306" y="805070"/>
              <a:ext cx="6277545" cy="446647"/>
            </a:xfrm>
            <a:prstGeom prst="rect">
              <a:avLst/>
            </a:prstGeom>
            <a:noFill/>
          </p:spPr>
          <p:txBody>
            <a:bodyPr vert="horz" wrap="square" lIns="143407" tIns="89630" rIns="143407" bIns="89630" rtlCol="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defTabSz="914192">
                <a:defRPr/>
              </a:pPr>
              <a:r>
                <a:rPr lang="en-US" sz="4000" spc="0" dirty="0" smtClean="0">
                  <a:solidFill>
                    <a:srgbClr val="505050"/>
                  </a:solidFill>
                  <a:cs typeface="Segoe UI Light" panose="020B0502040204020203" pitchFamily="34" charset="0"/>
                </a:rPr>
                <a:t>Key features</a:t>
              </a:r>
              <a:endParaRPr sz="4000" spc="0" dirty="0">
                <a:solidFill>
                  <a:srgbClr val="505050"/>
                </a:solidFill>
                <a:cs typeface="Segoe UI Light" panose="020B0502040204020203" pitchFamily="34" charset="0"/>
              </a:endParaRPr>
            </a:p>
          </p:txBody>
        </p:sp>
        <p:sp>
          <p:nvSpPr>
            <p:cNvPr id="40" name="Text Placeholder 5"/>
            <p:cNvSpPr txBox="1">
              <a:spLocks/>
            </p:cNvSpPr>
            <p:nvPr/>
          </p:nvSpPr>
          <p:spPr>
            <a:xfrm>
              <a:off x="5078313" y="1338465"/>
              <a:ext cx="7394399" cy="5936471"/>
            </a:xfrm>
            <a:prstGeom prst="rect">
              <a:avLst/>
            </a:prstGeom>
            <a:noFill/>
          </p:spPr>
          <p:txBody>
            <a:bodyPr vert="horz" wrap="square" lIns="179259" tIns="143407" rIns="179259" bIns="143407" rtlCol="0">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defTabSz="914192">
                <a:lnSpc>
                  <a:spcPct val="100000"/>
                </a:lnSpc>
                <a:spcAft>
                  <a:spcPts val="1175"/>
                </a:spcAft>
                <a:buFont typeface="Arial" charset="0"/>
                <a:buChar char="•"/>
                <a:defRPr/>
              </a:pPr>
              <a:r>
                <a:rPr lang="en-US" dirty="0">
                  <a:solidFill>
                    <a:schemeClr val="tx1"/>
                  </a:solidFill>
                  <a:latin typeface="+mn-lt"/>
                  <a:ea typeface="Segoe UI Light" charset="0"/>
                  <a:cs typeface="Segoe UI Light" charset="0"/>
                </a:rPr>
                <a:t>Inherit from / Build on top of App Services</a:t>
              </a:r>
            </a:p>
            <a:p>
              <a:pPr marL="342900" indent="-342900" defTabSz="914192">
                <a:lnSpc>
                  <a:spcPct val="100000"/>
                </a:lnSpc>
                <a:spcAft>
                  <a:spcPts val="1175"/>
                </a:spcAft>
                <a:buFont typeface="Arial" charset="0"/>
                <a:buChar char="•"/>
                <a:defRPr/>
              </a:pPr>
              <a:r>
                <a:rPr lang="en-US" dirty="0">
                  <a:solidFill>
                    <a:schemeClr val="tx1"/>
                  </a:solidFill>
                  <a:latin typeface="+mn-lt"/>
                  <a:ea typeface="Segoe UI Light" charset="0"/>
                  <a:cs typeface="Segoe UI Light" charset="0"/>
                </a:rPr>
                <a:t>Full control of dependencies and connectors</a:t>
              </a:r>
            </a:p>
            <a:p>
              <a:pPr marL="342900" indent="-342900" defTabSz="914192">
                <a:lnSpc>
                  <a:spcPct val="100000"/>
                </a:lnSpc>
                <a:spcAft>
                  <a:spcPts val="1175"/>
                </a:spcAft>
                <a:buFont typeface="Arial" charset="0"/>
                <a:buChar char="•"/>
                <a:defRPr/>
              </a:pPr>
              <a:r>
                <a:rPr lang="en-US" dirty="0">
                  <a:solidFill>
                    <a:schemeClr val="tx1"/>
                  </a:solidFill>
                  <a:latin typeface="+mn-lt"/>
                  <a:cs typeface="Segoe UI Semibold" panose="020B0702040204020203" pitchFamily="34" charset="0"/>
                </a:rPr>
                <a:t>Develop Functions in C#, </a:t>
              </a:r>
              <a:r>
                <a:rPr lang="en-US" dirty="0" err="1">
                  <a:solidFill>
                    <a:schemeClr val="tx1"/>
                  </a:solidFill>
                  <a:latin typeface="+mn-lt"/>
                  <a:cs typeface="Segoe UI Semibold" panose="020B0702040204020203" pitchFamily="34" charset="0"/>
                </a:rPr>
                <a:t>Node.js</a:t>
              </a:r>
              <a:r>
                <a:rPr lang="en-US" dirty="0">
                  <a:solidFill>
                    <a:schemeClr val="tx1"/>
                  </a:solidFill>
                  <a:latin typeface="+mn-lt"/>
                  <a:cs typeface="Segoe UI Semibold" panose="020B0702040204020203" pitchFamily="34" charset="0"/>
                </a:rPr>
                <a:t>, F#, Python, PHP, Batch and more </a:t>
              </a:r>
              <a:endParaRPr lang="en-US" dirty="0" smtClean="0">
                <a:solidFill>
                  <a:schemeClr val="tx1"/>
                </a:solidFill>
                <a:latin typeface="+mn-lt"/>
                <a:cs typeface="Segoe UI Semibold" panose="020B0702040204020203" pitchFamily="34" charset="0"/>
              </a:endParaRPr>
            </a:p>
            <a:p>
              <a:pPr marL="342900" indent="-342900" defTabSz="914192">
                <a:lnSpc>
                  <a:spcPct val="100000"/>
                </a:lnSpc>
                <a:spcAft>
                  <a:spcPts val="1175"/>
                </a:spcAft>
                <a:buFont typeface="Arial" charset="0"/>
                <a:buChar char="•"/>
                <a:defRPr/>
              </a:pPr>
              <a:r>
                <a:rPr lang="en-US" dirty="0">
                  <a:solidFill>
                    <a:schemeClr val="tx1"/>
                  </a:solidFill>
                  <a:latin typeface="+mn-lt"/>
                  <a:ea typeface="Segoe UI Light" charset="0"/>
                  <a:cs typeface="Segoe UI Light" charset="0"/>
                </a:rPr>
                <a:t>Choose from a wide variety of </a:t>
              </a:r>
              <a:r>
                <a:rPr lang="de-DE" dirty="0" err="1" smtClean="0">
                  <a:solidFill>
                    <a:schemeClr val="tx1"/>
                  </a:solidFill>
                  <a:latin typeface="+mn-lt"/>
                  <a:ea typeface="Segoe UI Light" charset="0"/>
                  <a:cs typeface="Segoe UI Light" charset="0"/>
                </a:rPr>
                <a:t>triggers</a:t>
              </a:r>
              <a:endParaRPr lang="de-DE" dirty="0" smtClean="0">
                <a:solidFill>
                  <a:schemeClr val="tx1"/>
                </a:solidFill>
                <a:latin typeface="+mn-lt"/>
                <a:ea typeface="Segoe UI Light" charset="0"/>
                <a:cs typeface="Segoe UI Light" charset="0"/>
              </a:endParaRPr>
            </a:p>
            <a:p>
              <a:pPr marL="342900" indent="-342900" defTabSz="914192">
                <a:lnSpc>
                  <a:spcPct val="100000"/>
                </a:lnSpc>
                <a:spcAft>
                  <a:spcPts val="1175"/>
                </a:spcAft>
                <a:buFont typeface="Arial" charset="0"/>
                <a:buChar char="•"/>
                <a:defRPr/>
              </a:pPr>
              <a:r>
                <a:rPr lang="en-US" dirty="0">
                  <a:solidFill>
                    <a:schemeClr val="tx1"/>
                  </a:solidFill>
                  <a:latin typeface="+mn-lt"/>
                  <a:cs typeface="Segoe UI Semibold" panose="020B0702040204020203" pitchFamily="34" charset="0"/>
                </a:rPr>
                <a:t>Expose Functions as HTTP API </a:t>
              </a:r>
              <a:r>
                <a:rPr lang="en-US" dirty="0" smtClean="0">
                  <a:solidFill>
                    <a:schemeClr val="tx1"/>
                  </a:solidFill>
                  <a:latin typeface="+mn-lt"/>
                  <a:cs typeface="Segoe UI Semibold" panose="020B0702040204020203" pitchFamily="34" charset="0"/>
                </a:rPr>
                <a:t>endpoints</a:t>
              </a:r>
            </a:p>
            <a:p>
              <a:pPr marL="342900" indent="-342900" defTabSz="914192">
                <a:lnSpc>
                  <a:spcPct val="100000"/>
                </a:lnSpc>
                <a:spcAft>
                  <a:spcPts val="1175"/>
                </a:spcAft>
                <a:buFont typeface="Arial" charset="0"/>
                <a:buChar char="•"/>
                <a:defRPr/>
              </a:pPr>
              <a:r>
                <a:rPr lang="en-US" dirty="0">
                  <a:solidFill>
                    <a:schemeClr val="tx1"/>
                  </a:solidFill>
                  <a:latin typeface="+mn-lt"/>
                  <a:cs typeface="Segoe UI Semibold" panose="020B0702040204020203" pitchFamily="34" charset="0"/>
                </a:rPr>
                <a:t>Scale Functions based on customer demand </a:t>
              </a:r>
              <a:endParaRPr lang="en-US" dirty="0">
                <a:solidFill>
                  <a:schemeClr val="tx1"/>
                </a:solidFill>
                <a:latin typeface="+mn-lt"/>
                <a:cs typeface="Segoe UI Light" panose="020B0502040204020203" pitchFamily="34" charset="0"/>
              </a:endParaRPr>
            </a:p>
            <a:p>
              <a:pPr marL="342900" indent="-342900" defTabSz="914192">
                <a:lnSpc>
                  <a:spcPct val="100000"/>
                </a:lnSpc>
                <a:spcAft>
                  <a:spcPts val="1175"/>
                </a:spcAft>
                <a:buFont typeface="Arial" charset="0"/>
                <a:buChar char="•"/>
                <a:defRPr/>
              </a:pPr>
              <a:r>
                <a:rPr lang="en-US" dirty="0">
                  <a:solidFill>
                    <a:schemeClr val="tx1"/>
                  </a:solidFill>
                  <a:latin typeface="+mn-lt"/>
                  <a:cs typeface="Segoe UI Semibold" panose="020B0702040204020203" pitchFamily="34" charset="0"/>
                </a:rPr>
                <a:t>Easily schedule event-driven tasks across </a:t>
              </a:r>
              <a:r>
                <a:rPr lang="en-US" dirty="0" smtClean="0">
                  <a:solidFill>
                    <a:schemeClr val="tx1"/>
                  </a:solidFill>
                  <a:latin typeface="+mn-lt"/>
                  <a:cs typeface="Segoe UI Semibold" panose="020B0702040204020203" pitchFamily="34" charset="0"/>
                </a:rPr>
                <a:t>services</a:t>
              </a:r>
            </a:p>
            <a:p>
              <a:pPr marL="342900" indent="-342900" defTabSz="914192">
                <a:lnSpc>
                  <a:spcPct val="100000"/>
                </a:lnSpc>
                <a:spcAft>
                  <a:spcPts val="1175"/>
                </a:spcAft>
                <a:buFont typeface="Arial" charset="0"/>
                <a:buChar char="•"/>
                <a:defRPr/>
              </a:pPr>
              <a:r>
                <a:rPr lang="en-US" dirty="0" smtClean="0">
                  <a:solidFill>
                    <a:schemeClr val="tx1"/>
                  </a:solidFill>
                  <a:latin typeface="+mn-lt"/>
                  <a:cs typeface="Segoe UI Semibold" panose="020B0702040204020203" pitchFamily="34" charset="0"/>
                </a:rPr>
                <a:t>Open source</a:t>
              </a:r>
              <a:endParaRPr lang="en-US" dirty="0">
                <a:solidFill>
                  <a:schemeClr val="tx1"/>
                </a:solidFill>
                <a:latin typeface="+mn-lt"/>
                <a:cs typeface="Segoe UI Semibold" panose="020B0702040204020203" pitchFamily="34" charset="0"/>
              </a:endParaRPr>
            </a:p>
            <a:p>
              <a:pPr marL="342900" indent="-342900" defTabSz="914192">
                <a:lnSpc>
                  <a:spcPct val="100000"/>
                </a:lnSpc>
                <a:spcAft>
                  <a:spcPts val="1175"/>
                </a:spcAft>
                <a:buFont typeface="Arial" charset="0"/>
                <a:buChar char="•"/>
                <a:defRPr/>
              </a:pPr>
              <a:endParaRPr lang="en-US" dirty="0">
                <a:solidFill>
                  <a:schemeClr val="tx1"/>
                </a:solidFill>
                <a:latin typeface="+mn-lt"/>
                <a:cs typeface="Segoe UI Semibold" panose="020B0702040204020203" pitchFamily="34" charset="0"/>
              </a:endParaRPr>
            </a:p>
            <a:p>
              <a:pPr marL="342900" indent="-342900" defTabSz="914192">
                <a:lnSpc>
                  <a:spcPct val="100000"/>
                </a:lnSpc>
                <a:spcAft>
                  <a:spcPts val="1175"/>
                </a:spcAft>
                <a:buFont typeface="Arial" charset="0"/>
                <a:buChar char="•"/>
                <a:defRPr/>
              </a:pPr>
              <a:endParaRPr lang="de-DE" dirty="0">
                <a:solidFill>
                  <a:schemeClr val="tx1"/>
                </a:solidFill>
                <a:latin typeface="+mn-lt"/>
                <a:ea typeface="Segoe UI Light" charset="0"/>
                <a:cs typeface="Segoe UI Light" charset="0"/>
              </a:endParaRPr>
            </a:p>
            <a:p>
              <a:pPr marL="342900" indent="-342900" defTabSz="914192">
                <a:lnSpc>
                  <a:spcPct val="100000"/>
                </a:lnSpc>
                <a:spcAft>
                  <a:spcPts val="1175"/>
                </a:spcAft>
                <a:buFont typeface="Arial" charset="0"/>
                <a:buChar char="•"/>
                <a:defRPr/>
              </a:pPr>
              <a:endParaRPr lang="en-US" dirty="0">
                <a:solidFill>
                  <a:schemeClr val="tx1"/>
                </a:solidFill>
                <a:latin typeface="+mn-lt"/>
                <a:cs typeface="Segoe UI Semibold" panose="020B0702040204020203" pitchFamily="34" charset="0"/>
              </a:endParaRPr>
            </a:p>
            <a:p>
              <a:pPr marL="342900" indent="-342900" defTabSz="914192">
                <a:lnSpc>
                  <a:spcPct val="100000"/>
                </a:lnSpc>
                <a:spcAft>
                  <a:spcPts val="1175"/>
                </a:spcAft>
                <a:buFont typeface="Arial" charset="0"/>
                <a:buChar char="•"/>
                <a:defRPr/>
              </a:pPr>
              <a:endParaRPr lang="en-US" dirty="0" smtClean="0">
                <a:solidFill>
                  <a:schemeClr val="tx1"/>
                </a:solidFill>
                <a:latin typeface="+mn-lt"/>
                <a:cs typeface="Segoe UI Semibold" panose="020B0702040204020203" pitchFamily="34" charset="0"/>
              </a:endParaRPr>
            </a:p>
            <a:p>
              <a:pPr marL="342900" indent="-342900" defTabSz="914192">
                <a:lnSpc>
                  <a:spcPct val="100000"/>
                </a:lnSpc>
                <a:spcAft>
                  <a:spcPts val="1175"/>
                </a:spcAft>
                <a:buFont typeface="Arial" charset="0"/>
                <a:buChar char="•"/>
                <a:defRPr/>
              </a:pPr>
              <a:endParaRPr lang="en-US" dirty="0">
                <a:solidFill>
                  <a:schemeClr val="tx1"/>
                </a:solidFill>
                <a:latin typeface="+mn-lt"/>
                <a:cs typeface="Segoe UI Semibold" panose="020B0702040204020203" pitchFamily="34" charset="0"/>
              </a:endParaRPr>
            </a:p>
            <a:p>
              <a:pPr marL="342900" indent="-342900" defTabSz="914192">
                <a:lnSpc>
                  <a:spcPct val="100000"/>
                </a:lnSpc>
                <a:spcAft>
                  <a:spcPts val="1175"/>
                </a:spcAft>
                <a:buFont typeface="Arial" charset="0"/>
                <a:buChar char="•"/>
                <a:defRPr/>
              </a:pPr>
              <a:endParaRPr lang="en-US" dirty="0" smtClean="0">
                <a:solidFill>
                  <a:schemeClr val="tx1"/>
                </a:solidFill>
                <a:latin typeface="+mn-lt"/>
                <a:cs typeface="Segoe UI Semibold" panose="020B0702040204020203" pitchFamily="34" charset="0"/>
              </a:endParaRPr>
            </a:p>
            <a:p>
              <a:pPr marL="342900" indent="-342900" defTabSz="914192">
                <a:lnSpc>
                  <a:spcPct val="100000"/>
                </a:lnSpc>
                <a:spcAft>
                  <a:spcPts val="1175"/>
                </a:spcAft>
                <a:buFont typeface="Arial" charset="0"/>
                <a:buChar char="•"/>
                <a:defRPr/>
              </a:pPr>
              <a:endParaRPr lang="en-US" dirty="0">
                <a:solidFill>
                  <a:schemeClr val="tx1"/>
                </a:solidFill>
                <a:latin typeface="+mn-lt"/>
                <a:cs typeface="Segoe UI Semibold" panose="020B0702040204020203" pitchFamily="34" charset="0"/>
              </a:endParaRPr>
            </a:p>
          </p:txBody>
        </p:sp>
      </p:grpSp>
      <p:sp>
        <p:nvSpPr>
          <p:cNvPr id="18" name="Plus 17"/>
          <p:cNvSpPr/>
          <p:nvPr/>
        </p:nvSpPr>
        <p:spPr bwMode="auto">
          <a:xfrm>
            <a:off x="8801547" y="3328987"/>
            <a:ext cx="493371" cy="428686"/>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148021" y="2356310"/>
            <a:ext cx="2041359" cy="1945353"/>
          </a:xfrm>
          <a:prstGeom prst="rect">
            <a:avLst/>
          </a:prstGeom>
        </p:spPr>
      </p:pic>
      <p:sp>
        <p:nvSpPr>
          <p:cNvPr id="19" name="TextBox 18"/>
          <p:cNvSpPr txBox="1"/>
          <p:nvPr/>
        </p:nvSpPr>
        <p:spPr>
          <a:xfrm>
            <a:off x="7070969" y="2016131"/>
            <a:ext cx="1867218" cy="544688"/>
          </a:xfrm>
          <a:prstGeom prst="rect">
            <a:avLst/>
          </a:prstGeom>
          <a:noFill/>
        </p:spPr>
        <p:txBody>
          <a:bodyPr wrap="square" lIns="182854" tIns="146284" rIns="182854" bIns="146284" rtlCol="0">
            <a:spAutoFit/>
          </a:bodyPr>
          <a:lstStyle/>
          <a:p>
            <a:pPr algn="ctr">
              <a:lnSpc>
                <a:spcPct val="90000"/>
              </a:lnSpc>
              <a:spcAft>
                <a:spcPts val="600"/>
              </a:spcAft>
              <a:defRPr/>
            </a:pPr>
            <a:r>
              <a:rPr lang="en-US" dirty="0">
                <a:gradFill>
                  <a:gsLst>
                    <a:gs pos="2917">
                      <a:srgbClr val="505050"/>
                    </a:gs>
                    <a:gs pos="30000">
                      <a:srgbClr val="505050"/>
                    </a:gs>
                  </a:gsLst>
                  <a:lin ang="5400000" scaled="0"/>
                </a:gradFill>
              </a:rPr>
              <a:t>Code</a:t>
            </a:r>
          </a:p>
        </p:txBody>
      </p:sp>
      <p:sp>
        <p:nvSpPr>
          <p:cNvPr id="20" name="TextBox 19"/>
          <p:cNvSpPr txBox="1"/>
          <p:nvPr/>
        </p:nvSpPr>
        <p:spPr>
          <a:xfrm>
            <a:off x="10054889" y="2030692"/>
            <a:ext cx="1867218" cy="544688"/>
          </a:xfrm>
          <a:prstGeom prst="rect">
            <a:avLst/>
          </a:prstGeom>
          <a:noFill/>
        </p:spPr>
        <p:txBody>
          <a:bodyPr wrap="square" lIns="182854" tIns="146284" rIns="182854" bIns="146284" rtlCol="0">
            <a:spAutoFit/>
          </a:bodyPr>
          <a:lstStyle/>
          <a:p>
            <a:pPr algn="ctr">
              <a:lnSpc>
                <a:spcPct val="90000"/>
              </a:lnSpc>
              <a:spcAft>
                <a:spcPts val="600"/>
              </a:spcAft>
              <a:defRPr/>
            </a:pPr>
            <a:r>
              <a:rPr lang="en-US" dirty="0">
                <a:gradFill>
                  <a:gsLst>
                    <a:gs pos="2917">
                      <a:srgbClr val="505050"/>
                    </a:gs>
                    <a:gs pos="30000">
                      <a:srgbClr val="505050"/>
                    </a:gs>
                  </a:gsLst>
                  <a:lin ang="5400000" scaled="0"/>
                </a:gradFill>
              </a:rPr>
              <a:t>Events + data</a:t>
            </a:r>
          </a:p>
        </p:txBody>
      </p:sp>
      <p:pic>
        <p:nvPicPr>
          <p:cNvPr id="21" name="Picture 2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0054470" y="2424723"/>
            <a:ext cx="2102519" cy="1855409"/>
          </a:xfrm>
          <a:prstGeom prst="rect">
            <a:avLst/>
          </a:prstGeom>
        </p:spPr>
      </p:pic>
      <p:grpSp>
        <p:nvGrpSpPr>
          <p:cNvPr id="5" name="Group 4"/>
          <p:cNvGrpSpPr/>
          <p:nvPr/>
        </p:nvGrpSpPr>
        <p:grpSpPr>
          <a:xfrm>
            <a:off x="8416106" y="1954797"/>
            <a:ext cx="2214088" cy="2395395"/>
            <a:chOff x="1702418" y="2004815"/>
            <a:chExt cx="2214402" cy="2395735"/>
          </a:xfrm>
        </p:grpSpPr>
        <p:pic>
          <p:nvPicPr>
            <p:cNvPr id="24" name="Picture 6"/>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702418" y="2446408"/>
              <a:ext cx="2214402" cy="1954142"/>
            </a:xfrm>
            <a:prstGeom prst="rect">
              <a:avLst/>
            </a:prstGeom>
          </p:spPr>
        </p:pic>
        <p:sp>
          <p:nvSpPr>
            <p:cNvPr id="25" name="TextBox 24"/>
            <p:cNvSpPr txBox="1"/>
            <p:nvPr/>
          </p:nvSpPr>
          <p:spPr>
            <a:xfrm>
              <a:off x="1710765" y="2004815"/>
              <a:ext cx="2197709" cy="544765"/>
            </a:xfrm>
            <a:prstGeom prst="rect">
              <a:avLst/>
            </a:prstGeom>
            <a:noFill/>
          </p:spPr>
          <p:txBody>
            <a:bodyPr wrap="square" lIns="182854" tIns="146284" rIns="182854" bIns="146284" rtlCol="0">
              <a:spAutoFit/>
            </a:bodyPr>
            <a:lstStyle/>
            <a:p>
              <a:pPr algn="ctr">
                <a:lnSpc>
                  <a:spcPct val="90000"/>
                </a:lnSpc>
                <a:spcAft>
                  <a:spcPts val="600"/>
                </a:spcAft>
                <a:defRPr/>
              </a:pPr>
              <a:r>
                <a:rPr lang="en-US" dirty="0">
                  <a:gradFill>
                    <a:gsLst>
                      <a:gs pos="2917">
                        <a:srgbClr val="505050"/>
                      </a:gs>
                      <a:gs pos="30000">
                        <a:srgbClr val="505050"/>
                      </a:gs>
                    </a:gsLst>
                    <a:lin ang="5400000" scaled="0"/>
                  </a:gradFill>
                </a:rPr>
                <a:t>Azure Functions</a:t>
              </a:r>
            </a:p>
          </p:txBody>
        </p:sp>
      </p:grpSp>
    </p:spTree>
    <p:extLst>
      <p:ext uri="{BB962C8B-B14F-4D97-AF65-F5344CB8AC3E}">
        <p14:creationId xmlns:p14="http://schemas.microsoft.com/office/powerpoint/2010/main" val="1264715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293394" y="293962"/>
            <a:ext cx="10745850" cy="898397"/>
          </a:xfrm>
        </p:spPr>
        <p:txBody>
          <a:bodyPr>
            <a:normAutofit/>
          </a:bodyPr>
          <a:lstStyle/>
          <a:p>
            <a:r>
              <a:rPr lang="en-US" sz="4000" dirty="0"/>
              <a:t>Azure </a:t>
            </a:r>
            <a:r>
              <a:rPr lang="en-US" sz="4000" dirty="0" smtClean="0"/>
              <a:t>Functions overview</a:t>
            </a:r>
            <a:endParaRPr lang="en-US" sz="4000" dirty="0"/>
          </a:p>
        </p:txBody>
      </p:sp>
      <p:sp>
        <p:nvSpPr>
          <p:cNvPr id="52" name="TextBox 51"/>
          <p:cNvSpPr txBox="1"/>
          <p:nvPr/>
        </p:nvSpPr>
        <p:spPr>
          <a:xfrm>
            <a:off x="270068" y="1586857"/>
            <a:ext cx="3854081" cy="4804156"/>
          </a:xfrm>
          <a:prstGeom prst="rect">
            <a:avLst/>
          </a:prstGeom>
          <a:solidFill>
            <a:schemeClr val="accent1">
              <a:lumMod val="75000"/>
            </a:schemeClr>
          </a:solidFill>
        </p:spPr>
        <p:txBody>
          <a:bodyPr wrap="square" lIns="179259" tIns="143407" rIns="179259" bIns="143407" rtlCol="0">
            <a:noAutofit/>
          </a:bodyPr>
          <a:lstStyle/>
          <a:p>
            <a:pPr algn="ctr" defTabSz="895638">
              <a:lnSpc>
                <a:spcPct val="90000"/>
              </a:lnSpc>
              <a:tabLst>
                <a:tab pos="877995" algn="l"/>
              </a:tabLst>
              <a:defRPr/>
            </a:pPr>
            <a:r>
              <a:rPr lang="en-US" sz="2400" kern="0" dirty="0" err="1">
                <a:gradFill>
                  <a:gsLst>
                    <a:gs pos="0">
                      <a:srgbClr val="FFFFFF"/>
                    </a:gs>
                    <a:gs pos="100000">
                      <a:srgbClr val="FFFFFF"/>
                    </a:gs>
                  </a:gsLst>
                  <a:lin ang="5400000" scaled="1"/>
                </a:gradFill>
                <a:latin typeface="Segoe UI Semilight" charset="0"/>
                <a:ea typeface="Segoe UI Semilight" charset="0"/>
                <a:cs typeface="Segoe UI Semilight" charset="0"/>
              </a:rPr>
              <a:t>Serverless</a:t>
            </a:r>
            <a:endPar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endParaRPr>
          </a:p>
        </p:txBody>
      </p:sp>
      <p:sp>
        <p:nvSpPr>
          <p:cNvPr id="53" name="TextBox 52"/>
          <p:cNvSpPr txBox="1"/>
          <p:nvPr/>
        </p:nvSpPr>
        <p:spPr>
          <a:xfrm>
            <a:off x="4168961" y="1586858"/>
            <a:ext cx="3854081" cy="4804156"/>
          </a:xfrm>
          <a:prstGeom prst="rect">
            <a:avLst/>
          </a:prstGeom>
          <a:solidFill>
            <a:schemeClr val="accent1"/>
          </a:solidFill>
        </p:spPr>
        <p:txBody>
          <a:bodyPr wrap="square" lIns="179259" tIns="143407" rIns="179259" bIns="143407" rtlCol="0">
            <a:noAutofit/>
          </a:bodyPr>
          <a:lstStyle/>
          <a:p>
            <a:pPr algn="ctr" defTabSz="895638">
              <a:lnSpc>
                <a:spcPct val="90000"/>
              </a:lnSpc>
              <a:tabLst>
                <a:tab pos="877995"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Accelerate development</a:t>
            </a:r>
          </a:p>
        </p:txBody>
      </p:sp>
      <p:sp>
        <p:nvSpPr>
          <p:cNvPr id="54" name="TextBox 53"/>
          <p:cNvSpPr txBox="1"/>
          <p:nvPr/>
        </p:nvSpPr>
        <p:spPr>
          <a:xfrm>
            <a:off x="8067856" y="1586859"/>
            <a:ext cx="3854081" cy="4804156"/>
          </a:xfrm>
          <a:prstGeom prst="rect">
            <a:avLst/>
          </a:prstGeom>
          <a:solidFill>
            <a:schemeClr val="accent1">
              <a:lumMod val="75000"/>
            </a:schemeClr>
          </a:solidFill>
        </p:spPr>
        <p:txBody>
          <a:bodyPr wrap="square" lIns="179259" tIns="143407" rIns="179259" bIns="143407" rtlCol="0">
            <a:noAutofit/>
          </a:bodyPr>
          <a:lstStyle/>
          <a:p>
            <a:pPr algn="ctr" defTabSz="895638">
              <a:lnSpc>
                <a:spcPct val="90000"/>
              </a:lnSpc>
              <a:tabLst>
                <a:tab pos="877995" algn="l"/>
              </a:tabLst>
              <a:defRPr/>
            </a:pPr>
            <a:r>
              <a:rPr lang="en-US" sz="2400" kern="0" dirty="0">
                <a:gradFill>
                  <a:gsLst>
                    <a:gs pos="0">
                      <a:srgbClr val="FFFFFF"/>
                    </a:gs>
                    <a:gs pos="100000">
                      <a:srgbClr val="FFFFFF"/>
                    </a:gs>
                  </a:gsLst>
                  <a:lin ang="5400000" scaled="1"/>
                </a:gradFill>
                <a:latin typeface="Segoe UI Semilight" charset="0"/>
                <a:ea typeface="Segoe UI Semilight" charset="0"/>
                <a:cs typeface="Segoe UI Semilight" charset="0"/>
              </a:rPr>
              <a:t>Bind into services</a:t>
            </a:r>
          </a:p>
        </p:txBody>
      </p:sp>
      <p:sp useBgFill="1">
        <p:nvSpPr>
          <p:cNvPr id="58" name="Rectangle 57"/>
          <p:cNvSpPr/>
          <p:nvPr/>
        </p:nvSpPr>
        <p:spPr bwMode="auto">
          <a:xfrm>
            <a:off x="866" y="6387095"/>
            <a:ext cx="12190271" cy="469935"/>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grpSp>
        <p:nvGrpSpPr>
          <p:cNvPr id="23" name="Group 22"/>
          <p:cNvGrpSpPr/>
          <p:nvPr/>
        </p:nvGrpSpPr>
        <p:grpSpPr>
          <a:xfrm>
            <a:off x="8221538" y="5001491"/>
            <a:ext cx="3385433" cy="948245"/>
            <a:chOff x="8386703" y="2300121"/>
            <a:chExt cx="3453807" cy="967396"/>
          </a:xfrm>
        </p:grpSpPr>
        <p:grpSp>
          <p:nvGrpSpPr>
            <p:cNvPr id="6" name="Group 5"/>
            <p:cNvGrpSpPr/>
            <p:nvPr/>
          </p:nvGrpSpPr>
          <p:grpSpPr>
            <a:xfrm>
              <a:off x="8470241" y="2300121"/>
              <a:ext cx="817563" cy="485775"/>
              <a:chOff x="4510914" y="2356637"/>
              <a:chExt cx="817563" cy="485775"/>
            </a:xfrm>
          </p:grpSpPr>
          <p:sp>
            <p:nvSpPr>
              <p:cNvPr id="63" name="Freeform 79"/>
              <p:cNvSpPr>
                <a:spLocks/>
              </p:cNvSpPr>
              <p:nvPr/>
            </p:nvSpPr>
            <p:spPr bwMode="auto">
              <a:xfrm>
                <a:off x="4701414" y="2488399"/>
                <a:ext cx="627063" cy="354013"/>
              </a:xfrm>
              <a:custGeom>
                <a:avLst/>
                <a:gdLst>
                  <a:gd name="T0" fmla="*/ 20 w 167"/>
                  <a:gd name="T1" fmla="*/ 93 h 94"/>
                  <a:gd name="T2" fmla="*/ 0 w 167"/>
                  <a:gd name="T3" fmla="*/ 64 h 94"/>
                  <a:gd name="T4" fmla="*/ 2 w 167"/>
                  <a:gd name="T5" fmla="*/ 53 h 94"/>
                  <a:gd name="T6" fmla="*/ 24 w 167"/>
                  <a:gd name="T7" fmla="*/ 37 h 94"/>
                  <a:gd name="T8" fmla="*/ 31 w 167"/>
                  <a:gd name="T9" fmla="*/ 32 h 94"/>
                  <a:gd name="T10" fmla="*/ 32 w 167"/>
                  <a:gd name="T11" fmla="*/ 27 h 94"/>
                  <a:gd name="T12" fmla="*/ 49 w 167"/>
                  <a:gd name="T13" fmla="*/ 5 h 94"/>
                  <a:gd name="T14" fmla="*/ 68 w 167"/>
                  <a:gd name="T15" fmla="*/ 0 h 94"/>
                  <a:gd name="T16" fmla="*/ 95 w 167"/>
                  <a:gd name="T17" fmla="*/ 12 h 94"/>
                  <a:gd name="T18" fmla="*/ 100 w 167"/>
                  <a:gd name="T19" fmla="*/ 17 h 94"/>
                  <a:gd name="T20" fmla="*/ 104 w 167"/>
                  <a:gd name="T21" fmla="*/ 15 h 94"/>
                  <a:gd name="T22" fmla="*/ 147 w 167"/>
                  <a:gd name="T23" fmla="*/ 41 h 94"/>
                  <a:gd name="T24" fmla="*/ 146 w 167"/>
                  <a:gd name="T25" fmla="*/ 47 h 94"/>
                  <a:gd name="T26" fmla="*/ 151 w 167"/>
                  <a:gd name="T27" fmla="*/ 49 h 94"/>
                  <a:gd name="T28" fmla="*/ 167 w 167"/>
                  <a:gd name="T29" fmla="*/ 74 h 94"/>
                  <a:gd name="T30" fmla="*/ 156 w 167"/>
                  <a:gd name="T31" fmla="*/ 93 h 94"/>
                  <a:gd name="T32" fmla="*/ 153 w 167"/>
                  <a:gd name="T33" fmla="*/ 94 h 94"/>
                  <a:gd name="T34" fmla="*/ 88 w 167"/>
                  <a:gd name="T35" fmla="*/ 94 h 94"/>
                  <a:gd name="T36" fmla="*/ 20 w 167"/>
                  <a:gd name="T37" fmla="*/ 9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7" h="94">
                    <a:moveTo>
                      <a:pt x="20" y="93"/>
                    </a:moveTo>
                    <a:cubicBezTo>
                      <a:pt x="7" y="89"/>
                      <a:pt x="0" y="78"/>
                      <a:pt x="0" y="64"/>
                    </a:cubicBezTo>
                    <a:cubicBezTo>
                      <a:pt x="0" y="58"/>
                      <a:pt x="0" y="57"/>
                      <a:pt x="2" y="53"/>
                    </a:cubicBezTo>
                    <a:cubicBezTo>
                      <a:pt x="4" y="45"/>
                      <a:pt x="13" y="39"/>
                      <a:pt x="24" y="37"/>
                    </a:cubicBezTo>
                    <a:cubicBezTo>
                      <a:pt x="29" y="36"/>
                      <a:pt x="31" y="35"/>
                      <a:pt x="31" y="32"/>
                    </a:cubicBezTo>
                    <a:cubicBezTo>
                      <a:pt x="31" y="31"/>
                      <a:pt x="31" y="28"/>
                      <a:pt x="32" y="27"/>
                    </a:cubicBezTo>
                    <a:cubicBezTo>
                      <a:pt x="36" y="16"/>
                      <a:pt x="42" y="8"/>
                      <a:pt x="49" y="5"/>
                    </a:cubicBezTo>
                    <a:cubicBezTo>
                      <a:pt x="56" y="1"/>
                      <a:pt x="59" y="0"/>
                      <a:pt x="68" y="0"/>
                    </a:cubicBezTo>
                    <a:cubicBezTo>
                      <a:pt x="81" y="0"/>
                      <a:pt x="87" y="3"/>
                      <a:pt x="95" y="12"/>
                    </a:cubicBezTo>
                    <a:cubicBezTo>
                      <a:pt x="100" y="17"/>
                      <a:pt x="100" y="17"/>
                      <a:pt x="100" y="17"/>
                    </a:cubicBezTo>
                    <a:cubicBezTo>
                      <a:pt x="104" y="15"/>
                      <a:pt x="104" y="15"/>
                      <a:pt x="104" y="15"/>
                    </a:cubicBezTo>
                    <a:cubicBezTo>
                      <a:pt x="124" y="8"/>
                      <a:pt x="145" y="21"/>
                      <a:pt x="147" y="41"/>
                    </a:cubicBezTo>
                    <a:cubicBezTo>
                      <a:pt x="146" y="47"/>
                      <a:pt x="146" y="47"/>
                      <a:pt x="146" y="47"/>
                    </a:cubicBezTo>
                    <a:cubicBezTo>
                      <a:pt x="151" y="49"/>
                      <a:pt x="151" y="49"/>
                      <a:pt x="151" y="49"/>
                    </a:cubicBezTo>
                    <a:cubicBezTo>
                      <a:pt x="162" y="53"/>
                      <a:pt x="167" y="62"/>
                      <a:pt x="167" y="74"/>
                    </a:cubicBezTo>
                    <a:cubicBezTo>
                      <a:pt x="166" y="83"/>
                      <a:pt x="162" y="89"/>
                      <a:pt x="156" y="93"/>
                    </a:cubicBezTo>
                    <a:cubicBezTo>
                      <a:pt x="153" y="94"/>
                      <a:pt x="153" y="94"/>
                      <a:pt x="153" y="94"/>
                    </a:cubicBezTo>
                    <a:cubicBezTo>
                      <a:pt x="88" y="94"/>
                      <a:pt x="88" y="94"/>
                      <a:pt x="88" y="94"/>
                    </a:cubicBezTo>
                    <a:cubicBezTo>
                      <a:pt x="38" y="93"/>
                      <a:pt x="23" y="93"/>
                      <a:pt x="20" y="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64" name="Freeform 80"/>
              <p:cNvSpPr>
                <a:spLocks/>
              </p:cNvSpPr>
              <p:nvPr/>
            </p:nvSpPr>
            <p:spPr bwMode="auto">
              <a:xfrm>
                <a:off x="4510914" y="2356637"/>
                <a:ext cx="627063" cy="452438"/>
              </a:xfrm>
              <a:custGeom>
                <a:avLst/>
                <a:gdLst>
                  <a:gd name="T0" fmla="*/ 22 w 167"/>
                  <a:gd name="T1" fmla="*/ 119 h 120"/>
                  <a:gd name="T2" fmla="*/ 3 w 167"/>
                  <a:gd name="T3" fmla="*/ 102 h 120"/>
                  <a:gd name="T4" fmla="*/ 0 w 167"/>
                  <a:gd name="T5" fmla="*/ 89 h 120"/>
                  <a:gd name="T6" fmla="*/ 2 w 167"/>
                  <a:gd name="T7" fmla="*/ 77 h 120"/>
                  <a:gd name="T8" fmla="*/ 22 w 167"/>
                  <a:gd name="T9" fmla="*/ 62 h 120"/>
                  <a:gd name="T10" fmla="*/ 25 w 167"/>
                  <a:gd name="T11" fmla="*/ 60 h 120"/>
                  <a:gd name="T12" fmla="*/ 26 w 167"/>
                  <a:gd name="T13" fmla="*/ 55 h 120"/>
                  <a:gd name="T14" fmla="*/ 52 w 167"/>
                  <a:gd name="T15" fmla="*/ 21 h 120"/>
                  <a:gd name="T16" fmla="*/ 77 w 167"/>
                  <a:gd name="T17" fmla="*/ 23 h 120"/>
                  <a:gd name="T18" fmla="*/ 85 w 167"/>
                  <a:gd name="T19" fmla="*/ 17 h 120"/>
                  <a:gd name="T20" fmla="*/ 101 w 167"/>
                  <a:gd name="T21" fmla="*/ 5 h 120"/>
                  <a:gd name="T22" fmla="*/ 120 w 167"/>
                  <a:gd name="T23" fmla="*/ 0 h 120"/>
                  <a:gd name="T24" fmla="*/ 165 w 167"/>
                  <a:gd name="T25" fmla="*/ 33 h 120"/>
                  <a:gd name="T26" fmla="*/ 164 w 167"/>
                  <a:gd name="T27" fmla="*/ 41 h 120"/>
                  <a:gd name="T28" fmla="*/ 157 w 167"/>
                  <a:gd name="T29" fmla="*/ 42 h 120"/>
                  <a:gd name="T30" fmla="*/ 152 w 167"/>
                  <a:gd name="T31" fmla="*/ 43 h 120"/>
                  <a:gd name="T32" fmla="*/ 147 w 167"/>
                  <a:gd name="T33" fmla="*/ 39 h 120"/>
                  <a:gd name="T34" fmla="*/ 96 w 167"/>
                  <a:gd name="T35" fmla="*/ 32 h 120"/>
                  <a:gd name="T36" fmla="*/ 80 w 167"/>
                  <a:gd name="T37" fmla="*/ 47 h 120"/>
                  <a:gd name="T38" fmla="*/ 73 w 167"/>
                  <a:gd name="T39" fmla="*/ 62 h 120"/>
                  <a:gd name="T40" fmla="*/ 67 w 167"/>
                  <a:gd name="T41" fmla="*/ 66 h 120"/>
                  <a:gd name="T42" fmla="*/ 41 w 167"/>
                  <a:gd name="T43" fmla="*/ 99 h 120"/>
                  <a:gd name="T44" fmla="*/ 45 w 167"/>
                  <a:gd name="T45" fmla="*/ 116 h 120"/>
                  <a:gd name="T46" fmla="*/ 46 w 167"/>
                  <a:gd name="T47" fmla="*/ 120 h 120"/>
                  <a:gd name="T48" fmla="*/ 22 w 167"/>
                  <a:gd name="T49" fmla="*/ 11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7" h="120">
                    <a:moveTo>
                      <a:pt x="22" y="119"/>
                    </a:moveTo>
                    <a:cubicBezTo>
                      <a:pt x="14" y="117"/>
                      <a:pt x="6" y="110"/>
                      <a:pt x="3" y="102"/>
                    </a:cubicBezTo>
                    <a:cubicBezTo>
                      <a:pt x="1" y="98"/>
                      <a:pt x="0" y="97"/>
                      <a:pt x="0" y="89"/>
                    </a:cubicBezTo>
                    <a:cubicBezTo>
                      <a:pt x="0" y="82"/>
                      <a:pt x="0" y="80"/>
                      <a:pt x="2" y="77"/>
                    </a:cubicBezTo>
                    <a:cubicBezTo>
                      <a:pt x="6" y="70"/>
                      <a:pt x="13" y="64"/>
                      <a:pt x="22" y="62"/>
                    </a:cubicBezTo>
                    <a:cubicBezTo>
                      <a:pt x="24" y="61"/>
                      <a:pt x="25" y="61"/>
                      <a:pt x="25" y="60"/>
                    </a:cubicBezTo>
                    <a:cubicBezTo>
                      <a:pt x="25" y="59"/>
                      <a:pt x="26" y="57"/>
                      <a:pt x="26" y="55"/>
                    </a:cubicBezTo>
                    <a:cubicBezTo>
                      <a:pt x="27" y="39"/>
                      <a:pt x="37" y="26"/>
                      <a:pt x="52" y="21"/>
                    </a:cubicBezTo>
                    <a:cubicBezTo>
                      <a:pt x="60" y="19"/>
                      <a:pt x="69" y="20"/>
                      <a:pt x="77" y="23"/>
                    </a:cubicBezTo>
                    <a:cubicBezTo>
                      <a:pt x="80" y="24"/>
                      <a:pt x="80" y="24"/>
                      <a:pt x="85" y="17"/>
                    </a:cubicBezTo>
                    <a:cubicBezTo>
                      <a:pt x="89" y="13"/>
                      <a:pt x="95" y="7"/>
                      <a:pt x="101" y="5"/>
                    </a:cubicBezTo>
                    <a:cubicBezTo>
                      <a:pt x="107" y="2"/>
                      <a:pt x="113" y="0"/>
                      <a:pt x="120" y="0"/>
                    </a:cubicBezTo>
                    <a:cubicBezTo>
                      <a:pt x="140" y="0"/>
                      <a:pt x="159" y="13"/>
                      <a:pt x="165" y="33"/>
                    </a:cubicBezTo>
                    <a:cubicBezTo>
                      <a:pt x="167" y="39"/>
                      <a:pt x="167" y="41"/>
                      <a:pt x="164" y="41"/>
                    </a:cubicBezTo>
                    <a:cubicBezTo>
                      <a:pt x="163" y="41"/>
                      <a:pt x="160" y="42"/>
                      <a:pt x="157" y="42"/>
                    </a:cubicBezTo>
                    <a:cubicBezTo>
                      <a:pt x="152" y="43"/>
                      <a:pt x="152" y="43"/>
                      <a:pt x="152" y="43"/>
                    </a:cubicBezTo>
                    <a:cubicBezTo>
                      <a:pt x="147" y="39"/>
                      <a:pt x="147" y="39"/>
                      <a:pt x="147" y="39"/>
                    </a:cubicBezTo>
                    <a:cubicBezTo>
                      <a:pt x="135" y="27"/>
                      <a:pt x="114" y="24"/>
                      <a:pt x="96" y="32"/>
                    </a:cubicBezTo>
                    <a:cubicBezTo>
                      <a:pt x="89" y="35"/>
                      <a:pt x="84" y="41"/>
                      <a:pt x="80" y="47"/>
                    </a:cubicBezTo>
                    <a:cubicBezTo>
                      <a:pt x="77" y="51"/>
                      <a:pt x="73" y="60"/>
                      <a:pt x="73" y="62"/>
                    </a:cubicBezTo>
                    <a:cubicBezTo>
                      <a:pt x="73" y="63"/>
                      <a:pt x="72" y="64"/>
                      <a:pt x="67" y="66"/>
                    </a:cubicBezTo>
                    <a:cubicBezTo>
                      <a:pt x="51" y="71"/>
                      <a:pt x="41" y="84"/>
                      <a:pt x="41" y="99"/>
                    </a:cubicBezTo>
                    <a:cubicBezTo>
                      <a:pt x="41" y="106"/>
                      <a:pt x="43" y="112"/>
                      <a:pt x="45" y="116"/>
                    </a:cubicBezTo>
                    <a:cubicBezTo>
                      <a:pt x="46" y="118"/>
                      <a:pt x="46" y="119"/>
                      <a:pt x="46" y="120"/>
                    </a:cubicBezTo>
                    <a:cubicBezTo>
                      <a:pt x="45" y="120"/>
                      <a:pt x="25" y="120"/>
                      <a:pt x="22" y="1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grpSp>
        <p:pic>
          <p:nvPicPr>
            <p:cNvPr id="65" name="Picture 64"/>
            <p:cNvPicPr>
              <a:picLocks noChangeAspect="1"/>
            </p:cNvPicPr>
            <p:nvPr/>
          </p:nvPicPr>
          <p:blipFill>
            <a:blip r:embed="rId3">
              <a:biLevel thresh="25000"/>
            </a:blip>
            <a:stretch>
              <a:fillRect/>
            </a:stretch>
          </p:blipFill>
          <p:spPr>
            <a:xfrm>
              <a:off x="9833633" y="2300121"/>
              <a:ext cx="731520" cy="403623"/>
            </a:xfrm>
            <a:prstGeom prst="rect">
              <a:avLst/>
            </a:prstGeom>
          </p:spPr>
        </p:pic>
        <p:pic>
          <p:nvPicPr>
            <p:cNvPr id="7" name="Picture 6"/>
            <p:cNvPicPr>
              <a:picLocks noChangeAspect="1"/>
            </p:cNvPicPr>
            <p:nvPr/>
          </p:nvPicPr>
          <p:blipFill>
            <a:blip r:embed="rId4"/>
            <a:stretch>
              <a:fillRect/>
            </a:stretch>
          </p:blipFill>
          <p:spPr>
            <a:xfrm>
              <a:off x="11188821" y="2300121"/>
              <a:ext cx="640080" cy="640080"/>
            </a:xfrm>
            <a:prstGeom prst="rect">
              <a:avLst/>
            </a:prstGeom>
          </p:spPr>
        </p:pic>
        <p:sp>
          <p:nvSpPr>
            <p:cNvPr id="67" name="TextBox 66"/>
            <p:cNvSpPr txBox="1"/>
            <p:nvPr/>
          </p:nvSpPr>
          <p:spPr>
            <a:xfrm>
              <a:off x="9962220" y="2977528"/>
              <a:ext cx="480627" cy="289989"/>
            </a:xfrm>
            <a:prstGeom prst="rect">
              <a:avLst/>
            </a:prstGeom>
            <a:noFill/>
          </p:spPr>
          <p:txBody>
            <a:bodyPr wrap="none" lIns="89630" tIns="44814" rIns="89630" bIns="44814"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5493">
                <a:defRPr/>
              </a:pPr>
              <a:r>
                <a:rPr lang="en-US" sz="1371" dirty="0">
                  <a:latin typeface="Segoe UI"/>
                </a:rPr>
                <a:t>Box</a:t>
              </a:r>
            </a:p>
          </p:txBody>
        </p:sp>
        <p:sp>
          <p:nvSpPr>
            <p:cNvPr id="77" name="TextBox 76"/>
            <p:cNvSpPr txBox="1"/>
            <p:nvPr/>
          </p:nvSpPr>
          <p:spPr>
            <a:xfrm>
              <a:off x="8386703" y="2977528"/>
              <a:ext cx="941738" cy="289989"/>
            </a:xfrm>
            <a:prstGeom prst="rect">
              <a:avLst/>
            </a:prstGeom>
            <a:noFill/>
          </p:spPr>
          <p:txBody>
            <a:bodyPr wrap="none" lIns="89630" tIns="44814" rIns="89630" bIns="44814"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5493">
                <a:defRPr/>
              </a:pPr>
              <a:r>
                <a:rPr lang="en-US" sz="1371" dirty="0">
                  <a:latin typeface="Segoe UI"/>
                </a:rPr>
                <a:t>OneDrive</a:t>
              </a:r>
            </a:p>
          </p:txBody>
        </p:sp>
        <p:sp>
          <p:nvSpPr>
            <p:cNvPr id="81" name="TextBox 80"/>
            <p:cNvSpPr txBox="1"/>
            <p:nvPr/>
          </p:nvSpPr>
          <p:spPr>
            <a:xfrm>
              <a:off x="11186558" y="2977528"/>
              <a:ext cx="653952" cy="289989"/>
            </a:xfrm>
            <a:prstGeom prst="rect">
              <a:avLst/>
            </a:prstGeom>
            <a:noFill/>
          </p:spPr>
          <p:txBody>
            <a:bodyPr wrap="none" lIns="89630" tIns="44814" rIns="89630" bIns="44814"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5493">
                <a:defRPr/>
              </a:pPr>
              <a:r>
                <a:rPr lang="en-US" sz="1371" dirty="0" err="1">
                  <a:latin typeface="Segoe UI"/>
                </a:rPr>
                <a:t>Twilio</a:t>
              </a:r>
              <a:endParaRPr lang="en-US" sz="1371" dirty="0">
                <a:latin typeface="Segoe UI"/>
              </a:endParaRPr>
            </a:p>
          </p:txBody>
        </p:sp>
      </p:grpSp>
      <p:sp>
        <p:nvSpPr>
          <p:cNvPr id="66" name="Freeform 12"/>
          <p:cNvSpPr>
            <a:spLocks noChangeAspect="1" noEditPoints="1"/>
          </p:cNvSpPr>
          <p:nvPr/>
        </p:nvSpPr>
        <p:spPr bwMode="auto">
          <a:xfrm>
            <a:off x="8456289" y="3716141"/>
            <a:ext cx="537778" cy="480175"/>
          </a:xfrm>
          <a:custGeom>
            <a:avLst/>
            <a:gdLst>
              <a:gd name="T0" fmla="*/ 347 w 1167"/>
              <a:gd name="T1" fmla="*/ 0 h 1042"/>
              <a:gd name="T2" fmla="*/ 0 w 1167"/>
              <a:gd name="T3" fmla="*/ 215 h 1042"/>
              <a:gd name="T4" fmla="*/ 222 w 1167"/>
              <a:gd name="T5" fmla="*/ 399 h 1042"/>
              <a:gd name="T6" fmla="*/ 574 w 1167"/>
              <a:gd name="T7" fmla="*/ 182 h 1042"/>
              <a:gd name="T8" fmla="*/ 347 w 1167"/>
              <a:gd name="T9" fmla="*/ 0 h 1042"/>
              <a:gd name="T10" fmla="*/ 347 w 1167"/>
              <a:gd name="T11" fmla="*/ 0 h 1042"/>
              <a:gd name="T12" fmla="*/ 819 w 1167"/>
              <a:gd name="T13" fmla="*/ 0 h 1042"/>
              <a:gd name="T14" fmla="*/ 1167 w 1167"/>
              <a:gd name="T15" fmla="*/ 217 h 1042"/>
              <a:gd name="T16" fmla="*/ 944 w 1167"/>
              <a:gd name="T17" fmla="*/ 399 h 1042"/>
              <a:gd name="T18" fmla="*/ 597 w 1167"/>
              <a:gd name="T19" fmla="*/ 182 h 1042"/>
              <a:gd name="T20" fmla="*/ 819 w 1167"/>
              <a:gd name="T21" fmla="*/ 0 h 1042"/>
              <a:gd name="T22" fmla="*/ 819 w 1167"/>
              <a:gd name="T23" fmla="*/ 0 h 1042"/>
              <a:gd name="T24" fmla="*/ 349 w 1167"/>
              <a:gd name="T25" fmla="*/ 798 h 1042"/>
              <a:gd name="T26" fmla="*/ 14 w 1167"/>
              <a:gd name="T27" fmla="*/ 602 h 1042"/>
              <a:gd name="T28" fmla="*/ 217 w 1167"/>
              <a:gd name="T29" fmla="*/ 427 h 1042"/>
              <a:gd name="T30" fmla="*/ 548 w 1167"/>
              <a:gd name="T31" fmla="*/ 631 h 1042"/>
              <a:gd name="T32" fmla="*/ 349 w 1167"/>
              <a:gd name="T33" fmla="*/ 798 h 1042"/>
              <a:gd name="T34" fmla="*/ 349 w 1167"/>
              <a:gd name="T35" fmla="*/ 798 h 1042"/>
              <a:gd name="T36" fmla="*/ 815 w 1167"/>
              <a:gd name="T37" fmla="*/ 796 h 1042"/>
              <a:gd name="T38" fmla="*/ 1152 w 1167"/>
              <a:gd name="T39" fmla="*/ 598 h 1042"/>
              <a:gd name="T40" fmla="*/ 949 w 1167"/>
              <a:gd name="T41" fmla="*/ 427 h 1042"/>
              <a:gd name="T42" fmla="*/ 618 w 1167"/>
              <a:gd name="T43" fmla="*/ 626 h 1042"/>
              <a:gd name="T44" fmla="*/ 815 w 1167"/>
              <a:gd name="T45" fmla="*/ 796 h 1042"/>
              <a:gd name="T46" fmla="*/ 815 w 1167"/>
              <a:gd name="T47" fmla="*/ 796 h 1042"/>
              <a:gd name="T48" fmla="*/ 592 w 1167"/>
              <a:gd name="T49" fmla="*/ 642 h 1042"/>
              <a:gd name="T50" fmla="*/ 592 w 1167"/>
              <a:gd name="T51" fmla="*/ 1042 h 1042"/>
              <a:gd name="T52" fmla="*/ 933 w 1167"/>
              <a:gd name="T53" fmla="*/ 831 h 1042"/>
              <a:gd name="T54" fmla="*/ 933 w 1167"/>
              <a:gd name="T55" fmla="*/ 768 h 1042"/>
              <a:gd name="T56" fmla="*/ 819 w 1167"/>
              <a:gd name="T57" fmla="*/ 827 h 1042"/>
              <a:gd name="T58" fmla="*/ 592 w 1167"/>
              <a:gd name="T59" fmla="*/ 642 h 1042"/>
              <a:gd name="T60" fmla="*/ 592 w 1167"/>
              <a:gd name="T61" fmla="*/ 642 h 1042"/>
              <a:gd name="T62" fmla="*/ 569 w 1167"/>
              <a:gd name="T63" fmla="*/ 642 h 1042"/>
              <a:gd name="T64" fmla="*/ 569 w 1167"/>
              <a:gd name="T65" fmla="*/ 1042 h 1042"/>
              <a:gd name="T66" fmla="*/ 233 w 1167"/>
              <a:gd name="T67" fmla="*/ 831 h 1042"/>
              <a:gd name="T68" fmla="*/ 233 w 1167"/>
              <a:gd name="T69" fmla="*/ 768 h 1042"/>
              <a:gd name="T70" fmla="*/ 347 w 1167"/>
              <a:gd name="T71" fmla="*/ 827 h 1042"/>
              <a:gd name="T72" fmla="*/ 569 w 1167"/>
              <a:gd name="T73" fmla="*/ 642 h 1042"/>
              <a:gd name="T74" fmla="*/ 569 w 1167"/>
              <a:gd name="T75" fmla="*/ 642 h 10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67" h="1042">
                <a:moveTo>
                  <a:pt x="347" y="0"/>
                </a:moveTo>
                <a:lnTo>
                  <a:pt x="0" y="215"/>
                </a:lnTo>
                <a:lnTo>
                  <a:pt x="222" y="399"/>
                </a:lnTo>
                <a:lnTo>
                  <a:pt x="574" y="182"/>
                </a:lnTo>
                <a:lnTo>
                  <a:pt x="347" y="0"/>
                </a:lnTo>
                <a:lnTo>
                  <a:pt x="347" y="0"/>
                </a:lnTo>
                <a:close/>
                <a:moveTo>
                  <a:pt x="819" y="0"/>
                </a:moveTo>
                <a:lnTo>
                  <a:pt x="1167" y="217"/>
                </a:lnTo>
                <a:lnTo>
                  <a:pt x="944" y="399"/>
                </a:lnTo>
                <a:lnTo>
                  <a:pt x="597" y="182"/>
                </a:lnTo>
                <a:lnTo>
                  <a:pt x="819" y="0"/>
                </a:lnTo>
                <a:lnTo>
                  <a:pt x="819" y="0"/>
                </a:lnTo>
                <a:close/>
                <a:moveTo>
                  <a:pt x="349" y="798"/>
                </a:moveTo>
                <a:lnTo>
                  <a:pt x="14" y="602"/>
                </a:lnTo>
                <a:lnTo>
                  <a:pt x="217" y="427"/>
                </a:lnTo>
                <a:lnTo>
                  <a:pt x="548" y="631"/>
                </a:lnTo>
                <a:lnTo>
                  <a:pt x="349" y="798"/>
                </a:lnTo>
                <a:lnTo>
                  <a:pt x="349" y="798"/>
                </a:lnTo>
                <a:close/>
                <a:moveTo>
                  <a:pt x="815" y="796"/>
                </a:moveTo>
                <a:lnTo>
                  <a:pt x="1152" y="598"/>
                </a:lnTo>
                <a:lnTo>
                  <a:pt x="949" y="427"/>
                </a:lnTo>
                <a:lnTo>
                  <a:pt x="618" y="626"/>
                </a:lnTo>
                <a:lnTo>
                  <a:pt x="815" y="796"/>
                </a:lnTo>
                <a:lnTo>
                  <a:pt x="815" y="796"/>
                </a:lnTo>
                <a:close/>
                <a:moveTo>
                  <a:pt x="592" y="642"/>
                </a:moveTo>
                <a:lnTo>
                  <a:pt x="592" y="1042"/>
                </a:lnTo>
                <a:lnTo>
                  <a:pt x="933" y="831"/>
                </a:lnTo>
                <a:lnTo>
                  <a:pt x="933" y="768"/>
                </a:lnTo>
                <a:lnTo>
                  <a:pt x="819" y="827"/>
                </a:lnTo>
                <a:lnTo>
                  <a:pt x="592" y="642"/>
                </a:lnTo>
                <a:lnTo>
                  <a:pt x="592" y="642"/>
                </a:lnTo>
                <a:close/>
                <a:moveTo>
                  <a:pt x="569" y="642"/>
                </a:moveTo>
                <a:lnTo>
                  <a:pt x="569" y="1042"/>
                </a:lnTo>
                <a:lnTo>
                  <a:pt x="233" y="831"/>
                </a:lnTo>
                <a:lnTo>
                  <a:pt x="233" y="768"/>
                </a:lnTo>
                <a:lnTo>
                  <a:pt x="347" y="827"/>
                </a:lnTo>
                <a:lnTo>
                  <a:pt x="569" y="642"/>
                </a:lnTo>
                <a:lnTo>
                  <a:pt x="569" y="642"/>
                </a:ln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pic>
        <p:nvPicPr>
          <p:cNvPr id="8" name="Picture 7"/>
          <p:cNvPicPr>
            <a:picLocks noChangeAspect="1"/>
          </p:cNvPicPr>
          <p:nvPr/>
        </p:nvPicPr>
        <p:blipFill>
          <a:blip r:embed="rId5"/>
          <a:stretch>
            <a:fillRect/>
          </a:stretch>
        </p:blipFill>
        <p:spPr>
          <a:xfrm>
            <a:off x="9672040" y="3675545"/>
            <a:ext cx="627408" cy="561365"/>
          </a:xfrm>
          <a:prstGeom prst="rect">
            <a:avLst/>
          </a:prstGeom>
        </p:spPr>
      </p:pic>
      <p:sp>
        <p:nvSpPr>
          <p:cNvPr id="82" name="TextBox 81"/>
          <p:cNvSpPr txBox="1"/>
          <p:nvPr/>
        </p:nvSpPr>
        <p:spPr>
          <a:xfrm>
            <a:off x="8271430" y="4307604"/>
            <a:ext cx="873409" cy="284247"/>
          </a:xfrm>
          <a:prstGeom prst="rect">
            <a:avLst/>
          </a:prstGeom>
          <a:noFill/>
        </p:spPr>
        <p:txBody>
          <a:bodyPr wrap="none" lIns="89630" tIns="44814" rIns="89630" bIns="44814"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5493">
              <a:defRPr/>
            </a:pPr>
            <a:r>
              <a:rPr lang="en-US" sz="1371" dirty="0">
                <a:latin typeface="Segoe UI"/>
              </a:rPr>
              <a:t>Dropbox</a:t>
            </a:r>
          </a:p>
        </p:txBody>
      </p:sp>
      <p:sp>
        <p:nvSpPr>
          <p:cNvPr id="83" name="TextBox 82"/>
          <p:cNvSpPr txBox="1"/>
          <p:nvPr/>
        </p:nvSpPr>
        <p:spPr>
          <a:xfrm>
            <a:off x="9544140" y="4307604"/>
            <a:ext cx="894246" cy="284247"/>
          </a:xfrm>
          <a:prstGeom prst="rect">
            <a:avLst/>
          </a:prstGeom>
          <a:noFill/>
        </p:spPr>
        <p:txBody>
          <a:bodyPr wrap="none" lIns="89630" tIns="44814" rIns="89630" bIns="44814"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5493">
              <a:defRPr/>
            </a:pPr>
            <a:r>
              <a:rPr lang="en-US" sz="1371" dirty="0" err="1">
                <a:latin typeface="Segoe UI"/>
              </a:rPr>
              <a:t>Sendgrid</a:t>
            </a:r>
            <a:endParaRPr lang="en-US" sz="1371" dirty="0">
              <a:latin typeface="Segoe UI"/>
            </a:endParaRPr>
          </a:p>
        </p:txBody>
      </p:sp>
      <p:sp>
        <p:nvSpPr>
          <p:cNvPr id="84" name="TextBox 83"/>
          <p:cNvSpPr txBox="1"/>
          <p:nvPr/>
        </p:nvSpPr>
        <p:spPr>
          <a:xfrm>
            <a:off x="10865850" y="2917280"/>
            <a:ext cx="796475" cy="477991"/>
          </a:xfrm>
          <a:prstGeom prst="rect">
            <a:avLst/>
          </a:prstGeom>
          <a:noFill/>
        </p:spPr>
        <p:txBody>
          <a:bodyPr wrap="none" lIns="89630" tIns="44814" rIns="89630" bIns="44814"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5493">
              <a:defRPr/>
            </a:pPr>
            <a:r>
              <a:rPr lang="en-US" sz="1371" dirty="0">
                <a:latin typeface="Segoe UI"/>
              </a:rPr>
              <a:t>Azure</a:t>
            </a:r>
            <a:br>
              <a:rPr lang="en-US" sz="1371" dirty="0">
                <a:latin typeface="Segoe UI"/>
              </a:rPr>
            </a:br>
            <a:r>
              <a:rPr lang="en-US" sz="1371" dirty="0">
                <a:latin typeface="Segoe UI"/>
              </a:rPr>
              <a:t>Storage</a:t>
            </a:r>
          </a:p>
        </p:txBody>
      </p:sp>
      <p:sp>
        <p:nvSpPr>
          <p:cNvPr id="91" name="Rectangle 90"/>
          <p:cNvSpPr>
            <a:spLocks noChangeArrowheads="1"/>
          </p:cNvSpPr>
          <p:nvPr/>
        </p:nvSpPr>
        <p:spPr bwMode="auto">
          <a:xfrm>
            <a:off x="8176796" y="2917280"/>
            <a:ext cx="1068946" cy="477991"/>
          </a:xfrm>
          <a:prstGeom prst="rect">
            <a:avLst/>
          </a:prstGeom>
          <a:noFill/>
          <a:extLst/>
        </p:spPr>
        <p:txBody>
          <a:bodyPr wrap="none" lIns="89630" tIns="44814" rIns="89630" bIns="44814" rtlCol="0" anchor="b">
            <a:spAutoFit/>
          </a:bodyPr>
          <a:lstStyle/>
          <a:p>
            <a:pPr algn="ctr" defTabSz="895493">
              <a:lnSpc>
                <a:spcPct val="90000"/>
              </a:lnSpc>
              <a:defRPr/>
            </a:pPr>
            <a:r>
              <a:rPr lang="en-US" sz="1371" kern="0" dirty="0">
                <a:gradFill>
                  <a:gsLst>
                    <a:gs pos="0">
                      <a:srgbClr val="FFFFFF"/>
                    </a:gs>
                    <a:gs pos="100000">
                      <a:srgbClr val="FFFFFF"/>
                    </a:gs>
                  </a:gsLst>
                  <a:lin ang="5400000" scaled="1"/>
                </a:gradFill>
                <a:latin typeface="Segoe UI"/>
              </a:rPr>
              <a:t>Azure </a:t>
            </a:r>
            <a:br>
              <a:rPr lang="en-US" sz="1371" kern="0" dirty="0">
                <a:gradFill>
                  <a:gsLst>
                    <a:gs pos="0">
                      <a:srgbClr val="FFFFFF"/>
                    </a:gs>
                    <a:gs pos="100000">
                      <a:srgbClr val="FFFFFF"/>
                    </a:gs>
                  </a:gsLst>
                  <a:lin ang="5400000" scaled="1"/>
                </a:gradFill>
                <a:latin typeface="Segoe UI"/>
              </a:rPr>
            </a:br>
            <a:r>
              <a:rPr lang="en-US" sz="1371" kern="0" dirty="0">
                <a:gradFill>
                  <a:gsLst>
                    <a:gs pos="0">
                      <a:srgbClr val="FFFFFF"/>
                    </a:gs>
                    <a:gs pos="100000">
                      <a:srgbClr val="FFFFFF"/>
                    </a:gs>
                  </a:gsLst>
                  <a:lin ang="5400000" scaled="1"/>
                </a:gradFill>
                <a:latin typeface="Segoe UI"/>
              </a:rPr>
              <a:t>Service Bus</a:t>
            </a:r>
          </a:p>
        </p:txBody>
      </p:sp>
      <p:sp>
        <p:nvSpPr>
          <p:cNvPr id="92" name="Rectangle 91"/>
          <p:cNvSpPr>
            <a:spLocks noChangeArrowheads="1"/>
          </p:cNvSpPr>
          <p:nvPr/>
        </p:nvSpPr>
        <p:spPr bwMode="auto">
          <a:xfrm>
            <a:off x="9497838" y="2917280"/>
            <a:ext cx="998425" cy="477991"/>
          </a:xfrm>
          <a:prstGeom prst="rect">
            <a:avLst/>
          </a:prstGeom>
          <a:noFill/>
          <a:extLst/>
        </p:spPr>
        <p:txBody>
          <a:bodyPr wrap="none" lIns="89630" tIns="44814" rIns="89630" bIns="44814" rtlCol="0" anchor="b">
            <a:spAutoFit/>
          </a:bodyPr>
          <a:lstStyle/>
          <a:p>
            <a:pPr algn="ctr" defTabSz="895493">
              <a:lnSpc>
                <a:spcPct val="90000"/>
              </a:lnSpc>
              <a:defRPr/>
            </a:pPr>
            <a:r>
              <a:rPr lang="en-US" sz="1371" kern="0" dirty="0">
                <a:gradFill>
                  <a:gsLst>
                    <a:gs pos="0">
                      <a:srgbClr val="FFFFFF"/>
                    </a:gs>
                    <a:gs pos="100000">
                      <a:srgbClr val="FFFFFF"/>
                    </a:gs>
                  </a:gsLst>
                  <a:lin ang="5400000" scaled="1"/>
                </a:gradFill>
                <a:latin typeface="Segoe UI"/>
              </a:rPr>
              <a:t>Azure</a:t>
            </a:r>
            <a:br>
              <a:rPr lang="en-US" sz="1371" kern="0" dirty="0">
                <a:gradFill>
                  <a:gsLst>
                    <a:gs pos="0">
                      <a:srgbClr val="FFFFFF"/>
                    </a:gs>
                    <a:gs pos="100000">
                      <a:srgbClr val="FFFFFF"/>
                    </a:gs>
                  </a:gsLst>
                  <a:lin ang="5400000" scaled="1"/>
                </a:gradFill>
                <a:latin typeface="Segoe UI"/>
              </a:rPr>
            </a:br>
            <a:r>
              <a:rPr lang="en-US" sz="1371" kern="0" dirty="0">
                <a:gradFill>
                  <a:gsLst>
                    <a:gs pos="0">
                      <a:srgbClr val="FFFFFF"/>
                    </a:gs>
                    <a:gs pos="100000">
                      <a:srgbClr val="FFFFFF"/>
                    </a:gs>
                  </a:gsLst>
                  <a:lin ang="5400000" scaled="1"/>
                </a:gradFill>
                <a:latin typeface="Segoe UI"/>
              </a:rPr>
              <a:t>Event Hub</a:t>
            </a:r>
          </a:p>
        </p:txBody>
      </p:sp>
      <p:pic>
        <p:nvPicPr>
          <p:cNvPr id="9" name="Picture 8"/>
          <p:cNvPicPr>
            <a:picLocks noChangeAspect="1"/>
          </p:cNvPicPr>
          <p:nvPr/>
        </p:nvPicPr>
        <p:blipFill>
          <a:blip r:embed="rId6"/>
          <a:stretch>
            <a:fillRect/>
          </a:stretch>
        </p:blipFill>
        <p:spPr>
          <a:xfrm>
            <a:off x="11039244" y="3581389"/>
            <a:ext cx="483459" cy="590893"/>
          </a:xfrm>
          <a:prstGeom prst="rect">
            <a:avLst/>
          </a:prstGeom>
        </p:spPr>
      </p:pic>
      <p:sp>
        <p:nvSpPr>
          <p:cNvPr id="95" name="Rectangle 94"/>
          <p:cNvSpPr>
            <a:spLocks noChangeArrowheads="1"/>
          </p:cNvSpPr>
          <p:nvPr/>
        </p:nvSpPr>
        <p:spPr bwMode="auto">
          <a:xfrm>
            <a:off x="10691314" y="4297292"/>
            <a:ext cx="1181142" cy="284247"/>
          </a:xfrm>
          <a:prstGeom prst="rect">
            <a:avLst/>
          </a:prstGeom>
          <a:noFill/>
          <a:extLst/>
        </p:spPr>
        <p:txBody>
          <a:bodyPr wrap="none" lIns="89630" tIns="44814" rIns="89630" bIns="44814" rtlCol="0" anchor="b">
            <a:spAutoFit/>
          </a:bodyPr>
          <a:lstStyle/>
          <a:p>
            <a:pPr algn="ctr" defTabSz="895493">
              <a:lnSpc>
                <a:spcPct val="90000"/>
              </a:lnSpc>
              <a:defRPr/>
            </a:pPr>
            <a:r>
              <a:rPr lang="en-US" sz="1371" kern="0" dirty="0" err="1">
                <a:gradFill>
                  <a:gsLst>
                    <a:gs pos="0">
                      <a:srgbClr val="FFFFFF"/>
                    </a:gs>
                    <a:gs pos="100000">
                      <a:srgbClr val="FFFFFF"/>
                    </a:gs>
                  </a:gsLst>
                  <a:lin ang="5400000" scaled="1"/>
                </a:gradFill>
                <a:latin typeface="Segoe UI"/>
              </a:rPr>
              <a:t>AzureDocDb</a:t>
            </a:r>
            <a:endParaRPr lang="en-US" sz="1371" kern="0" dirty="0">
              <a:gradFill>
                <a:gsLst>
                  <a:gs pos="0">
                    <a:srgbClr val="FFFFFF"/>
                  </a:gs>
                  <a:gs pos="100000">
                    <a:srgbClr val="FFFFFF"/>
                  </a:gs>
                </a:gsLst>
                <a:lin ang="5400000" scaled="1"/>
              </a:gradFill>
              <a:latin typeface="Segoe UI"/>
            </a:endParaRPr>
          </a:p>
        </p:txBody>
      </p:sp>
      <p:grpSp>
        <p:nvGrpSpPr>
          <p:cNvPr id="21" name="Group 20"/>
          <p:cNvGrpSpPr/>
          <p:nvPr/>
        </p:nvGrpSpPr>
        <p:grpSpPr>
          <a:xfrm>
            <a:off x="4491422" y="2496863"/>
            <a:ext cx="1295430" cy="3557228"/>
            <a:chOff x="4581251" y="2546297"/>
            <a:chExt cx="1321594" cy="3629073"/>
          </a:xfrm>
        </p:grpSpPr>
        <p:sp>
          <p:nvSpPr>
            <p:cNvPr id="106" name="TextBox 105"/>
            <p:cNvSpPr txBox="1"/>
            <p:nvPr/>
          </p:nvSpPr>
          <p:spPr>
            <a:xfrm>
              <a:off x="4635369" y="5517931"/>
              <a:ext cx="1198457" cy="657439"/>
            </a:xfrm>
            <a:prstGeom prst="rect">
              <a:avLst/>
            </a:prstGeom>
            <a:noFill/>
          </p:spPr>
          <p:txBody>
            <a:bodyPr wrap="none" lIns="89630" tIns="44814" rIns="89630" bIns="44814" rtlCol="0">
              <a:spAutoFit/>
            </a:bodyPr>
            <a:lstStyle/>
            <a:p>
              <a:pPr algn="ctr" defTabSz="896214">
                <a:lnSpc>
                  <a:spcPct val="90000"/>
                </a:lnSpc>
                <a:defRPr/>
              </a:pPr>
              <a:r>
                <a:rPr lang="en-US" sz="1961"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Develop </a:t>
              </a:r>
              <a:br>
                <a:rPr lang="en-US" sz="1961"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br>
              <a:r>
                <a:rPr lang="en-US" sz="1961" kern="0" dirty="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rPr>
                <a:t>your way</a:t>
              </a:r>
            </a:p>
          </p:txBody>
        </p:sp>
        <p:pic>
          <p:nvPicPr>
            <p:cNvPr id="108" name="Picture 10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81251" y="2546297"/>
              <a:ext cx="1321594" cy="314893"/>
            </a:xfrm>
            <a:prstGeom prst="rect">
              <a:avLst/>
            </a:prstGeom>
          </p:spPr>
        </p:pic>
        <p:pic>
          <p:nvPicPr>
            <p:cNvPr id="109" name="Picture 108"/>
            <p:cNvPicPr>
              <a:picLocks noChangeAspect="1"/>
            </p:cNvPicPr>
            <p:nvPr/>
          </p:nvPicPr>
          <p:blipFill>
            <a:blip r:embed="rId8"/>
            <a:stretch>
              <a:fillRect/>
            </a:stretch>
          </p:blipFill>
          <p:spPr>
            <a:xfrm>
              <a:off x="5025327" y="3381010"/>
              <a:ext cx="654016" cy="457200"/>
            </a:xfrm>
            <a:prstGeom prst="rect">
              <a:avLst/>
            </a:prstGeom>
          </p:spPr>
        </p:pic>
        <p:pic>
          <p:nvPicPr>
            <p:cNvPr id="110" name="Picture 109"/>
            <p:cNvPicPr>
              <a:picLocks noChangeAspect="1"/>
            </p:cNvPicPr>
            <p:nvPr/>
          </p:nvPicPr>
          <p:blipFill>
            <a:blip r:embed="rId9"/>
            <a:stretch>
              <a:fillRect/>
            </a:stretch>
          </p:blipFill>
          <p:spPr>
            <a:xfrm>
              <a:off x="4904862" y="4358030"/>
              <a:ext cx="674371" cy="640080"/>
            </a:xfrm>
            <a:prstGeom prst="rect">
              <a:avLst/>
            </a:prstGeom>
          </p:spPr>
        </p:pic>
      </p:grpSp>
      <p:grpSp>
        <p:nvGrpSpPr>
          <p:cNvPr id="22" name="Group 21"/>
          <p:cNvGrpSpPr/>
          <p:nvPr/>
        </p:nvGrpSpPr>
        <p:grpSpPr>
          <a:xfrm>
            <a:off x="6248609" y="3659446"/>
            <a:ext cx="1634727" cy="2394644"/>
            <a:chOff x="6373926" y="3732361"/>
            <a:chExt cx="1667743" cy="2443008"/>
          </a:xfrm>
        </p:grpSpPr>
        <p:sp>
          <p:nvSpPr>
            <p:cNvPr id="107" name="TextBox 106"/>
            <p:cNvSpPr txBox="1"/>
            <p:nvPr/>
          </p:nvSpPr>
          <p:spPr>
            <a:xfrm>
              <a:off x="6373926" y="5517930"/>
              <a:ext cx="1667743" cy="657439"/>
            </a:xfrm>
            <a:prstGeom prst="rect">
              <a:avLst/>
            </a:prstGeom>
            <a:noFill/>
          </p:spPr>
          <p:txBody>
            <a:bodyPr wrap="none" lIns="89630" tIns="44814" rIns="89630" bIns="44814" rtlCol="0">
              <a:spAutoFit/>
            </a:bodyPr>
            <a:lstStyle>
              <a:defPPr>
                <a:defRPr lang="en-US"/>
              </a:defPPr>
              <a:lvl1pPr algn="ctr">
                <a:lnSpc>
                  <a:spcPct val="90000"/>
                </a:lnSpc>
                <a:defRPr sz="20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defRPr>
              </a:lvl1pPr>
            </a:lstStyle>
            <a:p>
              <a:pPr defTabSz="896214">
                <a:defRPr/>
              </a:pPr>
              <a:r>
                <a:rPr lang="en-US" sz="1961" kern="0" dirty="0"/>
                <a:t>Local</a:t>
              </a:r>
              <a:br>
                <a:rPr lang="en-US" sz="1961" kern="0" dirty="0"/>
              </a:br>
              <a:r>
                <a:rPr lang="en-US" sz="1961" kern="0" dirty="0"/>
                <a:t>development</a:t>
              </a:r>
            </a:p>
          </p:txBody>
        </p:sp>
        <p:sp>
          <p:nvSpPr>
            <p:cNvPr id="111" name="Freeform 19"/>
            <p:cNvSpPr>
              <a:spLocks noChangeAspect="1" noEditPoints="1"/>
            </p:cNvSpPr>
            <p:nvPr/>
          </p:nvSpPr>
          <p:spPr bwMode="auto">
            <a:xfrm>
              <a:off x="6669516" y="3732361"/>
              <a:ext cx="1110341" cy="914400"/>
            </a:xfrm>
            <a:custGeom>
              <a:avLst/>
              <a:gdLst>
                <a:gd name="T0" fmla="*/ 243 w 292"/>
                <a:gd name="T1" fmla="*/ 0 h 240"/>
                <a:gd name="T2" fmla="*/ 49 w 292"/>
                <a:gd name="T3" fmla="*/ 0 h 240"/>
                <a:gd name="T4" fmla="*/ 34 w 292"/>
                <a:gd name="T5" fmla="*/ 15 h 240"/>
                <a:gd name="T6" fmla="*/ 34 w 292"/>
                <a:gd name="T7" fmla="*/ 145 h 240"/>
                <a:gd name="T8" fmla="*/ 49 w 292"/>
                <a:gd name="T9" fmla="*/ 160 h 240"/>
                <a:gd name="T10" fmla="*/ 243 w 292"/>
                <a:gd name="T11" fmla="*/ 160 h 240"/>
                <a:gd name="T12" fmla="*/ 258 w 292"/>
                <a:gd name="T13" fmla="*/ 145 h 240"/>
                <a:gd name="T14" fmla="*/ 258 w 292"/>
                <a:gd name="T15" fmla="*/ 15 h 240"/>
                <a:gd name="T16" fmla="*/ 243 w 292"/>
                <a:gd name="T17" fmla="*/ 0 h 240"/>
                <a:gd name="T18" fmla="*/ 244 w 292"/>
                <a:gd name="T19" fmla="*/ 148 h 240"/>
                <a:gd name="T20" fmla="*/ 48 w 292"/>
                <a:gd name="T21" fmla="*/ 148 h 240"/>
                <a:gd name="T22" fmla="*/ 48 w 292"/>
                <a:gd name="T23" fmla="*/ 12 h 240"/>
                <a:gd name="T24" fmla="*/ 244 w 292"/>
                <a:gd name="T25" fmla="*/ 12 h 240"/>
                <a:gd name="T26" fmla="*/ 244 w 292"/>
                <a:gd name="T27" fmla="*/ 148 h 240"/>
                <a:gd name="T28" fmla="*/ 287 w 292"/>
                <a:gd name="T29" fmla="*/ 225 h 240"/>
                <a:gd name="T30" fmla="*/ 260 w 292"/>
                <a:gd name="T31" fmla="*/ 179 h 240"/>
                <a:gd name="T32" fmla="*/ 245 w 292"/>
                <a:gd name="T33" fmla="*/ 164 h 240"/>
                <a:gd name="T34" fmla="*/ 47 w 292"/>
                <a:gd name="T35" fmla="*/ 164 h 240"/>
                <a:gd name="T36" fmla="*/ 32 w 292"/>
                <a:gd name="T37" fmla="*/ 179 h 240"/>
                <a:gd name="T38" fmla="*/ 5 w 292"/>
                <a:gd name="T39" fmla="*/ 225 h 240"/>
                <a:gd name="T40" fmla="*/ 11 w 292"/>
                <a:gd name="T41" fmla="*/ 240 h 240"/>
                <a:gd name="T42" fmla="*/ 282 w 292"/>
                <a:gd name="T43" fmla="*/ 240 h 240"/>
                <a:gd name="T44" fmla="*/ 287 w 292"/>
                <a:gd name="T45" fmla="*/ 225 h 240"/>
                <a:gd name="T46" fmla="*/ 108 w 292"/>
                <a:gd name="T47" fmla="*/ 233 h 240"/>
                <a:gd name="T48" fmla="*/ 114 w 292"/>
                <a:gd name="T49" fmla="*/ 213 h 240"/>
                <a:gd name="T50" fmla="*/ 178 w 292"/>
                <a:gd name="T51" fmla="*/ 213 h 240"/>
                <a:gd name="T52" fmla="*/ 184 w 292"/>
                <a:gd name="T53" fmla="*/ 233 h 240"/>
                <a:gd name="T54" fmla="*/ 108 w 292"/>
                <a:gd name="T55" fmla="*/ 233 h 240"/>
                <a:gd name="T56" fmla="*/ 26 w 292"/>
                <a:gd name="T57" fmla="*/ 208 h 240"/>
                <a:gd name="T58" fmla="*/ 47 w 292"/>
                <a:gd name="T59" fmla="*/ 168 h 240"/>
                <a:gd name="T60" fmla="*/ 244 w 292"/>
                <a:gd name="T61" fmla="*/ 168 h 240"/>
                <a:gd name="T62" fmla="*/ 266 w 292"/>
                <a:gd name="T63" fmla="*/ 208 h 240"/>
                <a:gd name="T64" fmla="*/ 26 w 292"/>
                <a:gd name="T65" fmla="*/ 20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92" h="240">
                  <a:moveTo>
                    <a:pt x="243" y="0"/>
                  </a:moveTo>
                  <a:cubicBezTo>
                    <a:pt x="243" y="0"/>
                    <a:pt x="243" y="0"/>
                    <a:pt x="49" y="0"/>
                  </a:cubicBezTo>
                  <a:cubicBezTo>
                    <a:pt x="40" y="0"/>
                    <a:pt x="34" y="7"/>
                    <a:pt x="34" y="15"/>
                  </a:cubicBezTo>
                  <a:cubicBezTo>
                    <a:pt x="34" y="15"/>
                    <a:pt x="34" y="15"/>
                    <a:pt x="34" y="145"/>
                  </a:cubicBezTo>
                  <a:cubicBezTo>
                    <a:pt x="34" y="153"/>
                    <a:pt x="40" y="160"/>
                    <a:pt x="49" y="160"/>
                  </a:cubicBezTo>
                  <a:cubicBezTo>
                    <a:pt x="49" y="160"/>
                    <a:pt x="49" y="160"/>
                    <a:pt x="243" y="160"/>
                  </a:cubicBezTo>
                  <a:cubicBezTo>
                    <a:pt x="251" y="160"/>
                    <a:pt x="258" y="153"/>
                    <a:pt x="258" y="145"/>
                  </a:cubicBezTo>
                  <a:cubicBezTo>
                    <a:pt x="258" y="15"/>
                    <a:pt x="258" y="15"/>
                    <a:pt x="258" y="15"/>
                  </a:cubicBezTo>
                  <a:cubicBezTo>
                    <a:pt x="258" y="7"/>
                    <a:pt x="251" y="0"/>
                    <a:pt x="243" y="0"/>
                  </a:cubicBezTo>
                  <a:close/>
                  <a:moveTo>
                    <a:pt x="244" y="148"/>
                  </a:moveTo>
                  <a:cubicBezTo>
                    <a:pt x="48" y="148"/>
                    <a:pt x="48" y="148"/>
                    <a:pt x="48" y="148"/>
                  </a:cubicBezTo>
                  <a:cubicBezTo>
                    <a:pt x="48" y="12"/>
                    <a:pt x="48" y="12"/>
                    <a:pt x="48" y="12"/>
                  </a:cubicBezTo>
                  <a:cubicBezTo>
                    <a:pt x="244" y="12"/>
                    <a:pt x="244" y="12"/>
                    <a:pt x="244" y="12"/>
                  </a:cubicBezTo>
                  <a:lnTo>
                    <a:pt x="244" y="148"/>
                  </a:lnTo>
                  <a:close/>
                  <a:moveTo>
                    <a:pt x="287" y="225"/>
                  </a:moveTo>
                  <a:cubicBezTo>
                    <a:pt x="260" y="179"/>
                    <a:pt x="260" y="179"/>
                    <a:pt x="260" y="179"/>
                  </a:cubicBezTo>
                  <a:cubicBezTo>
                    <a:pt x="257" y="173"/>
                    <a:pt x="254" y="164"/>
                    <a:pt x="245" y="164"/>
                  </a:cubicBezTo>
                  <a:cubicBezTo>
                    <a:pt x="245" y="164"/>
                    <a:pt x="245" y="164"/>
                    <a:pt x="47" y="164"/>
                  </a:cubicBezTo>
                  <a:cubicBezTo>
                    <a:pt x="38" y="164"/>
                    <a:pt x="36" y="174"/>
                    <a:pt x="32" y="179"/>
                  </a:cubicBezTo>
                  <a:cubicBezTo>
                    <a:pt x="32" y="179"/>
                    <a:pt x="32" y="179"/>
                    <a:pt x="5" y="225"/>
                  </a:cubicBezTo>
                  <a:cubicBezTo>
                    <a:pt x="0" y="232"/>
                    <a:pt x="2" y="240"/>
                    <a:pt x="11" y="240"/>
                  </a:cubicBezTo>
                  <a:cubicBezTo>
                    <a:pt x="11" y="240"/>
                    <a:pt x="11" y="240"/>
                    <a:pt x="282" y="240"/>
                  </a:cubicBezTo>
                  <a:cubicBezTo>
                    <a:pt x="290" y="240"/>
                    <a:pt x="292" y="231"/>
                    <a:pt x="287" y="225"/>
                  </a:cubicBezTo>
                  <a:close/>
                  <a:moveTo>
                    <a:pt x="108" y="233"/>
                  </a:moveTo>
                  <a:cubicBezTo>
                    <a:pt x="114" y="213"/>
                    <a:pt x="114" y="213"/>
                    <a:pt x="114" y="213"/>
                  </a:cubicBezTo>
                  <a:cubicBezTo>
                    <a:pt x="178" y="213"/>
                    <a:pt x="178" y="213"/>
                    <a:pt x="178" y="213"/>
                  </a:cubicBezTo>
                  <a:cubicBezTo>
                    <a:pt x="184" y="233"/>
                    <a:pt x="184" y="233"/>
                    <a:pt x="184" y="233"/>
                  </a:cubicBezTo>
                  <a:lnTo>
                    <a:pt x="108" y="233"/>
                  </a:lnTo>
                  <a:close/>
                  <a:moveTo>
                    <a:pt x="26" y="208"/>
                  </a:moveTo>
                  <a:cubicBezTo>
                    <a:pt x="47" y="168"/>
                    <a:pt x="47" y="168"/>
                    <a:pt x="47" y="168"/>
                  </a:cubicBezTo>
                  <a:cubicBezTo>
                    <a:pt x="244" y="168"/>
                    <a:pt x="244" y="168"/>
                    <a:pt x="244" y="168"/>
                  </a:cubicBezTo>
                  <a:cubicBezTo>
                    <a:pt x="266" y="208"/>
                    <a:pt x="266" y="208"/>
                    <a:pt x="266" y="208"/>
                  </a:cubicBezTo>
                  <a:lnTo>
                    <a:pt x="26" y="208"/>
                  </a:lnTo>
                  <a:close/>
                </a:path>
              </a:pathLst>
            </a:custGeom>
            <a:solidFill>
              <a:srgbClr val="FFFFFF"/>
            </a:solidFill>
            <a:ln>
              <a:noFill/>
            </a:ln>
            <a:extLst/>
          </p:spPr>
          <p:txBody>
            <a:bodyPr vert="horz" wrap="square" lIns="89630" tIns="89630" rIns="89630" bIns="44814" numCol="1" anchor="t" anchorCtr="0" compatLnSpc="1">
              <a:prstTxWarp prst="textNoShape">
                <a:avLst/>
              </a:prstTxWarp>
            </a:bodyPr>
            <a:lstStyle/>
            <a:p>
              <a:pPr algn="ctr" defTabSz="896214">
                <a:defRPr/>
              </a:pPr>
              <a:r>
                <a:rPr lang="en-US" sz="2353" b="1" kern="0" dirty="0">
                  <a:gradFill>
                    <a:gsLst>
                      <a:gs pos="0">
                        <a:srgbClr val="FFFFFF"/>
                      </a:gs>
                      <a:gs pos="100000">
                        <a:srgbClr val="FFFFFF"/>
                      </a:gs>
                    </a:gsLst>
                    <a:lin ang="5400000" scaled="0"/>
                  </a:gradFill>
                  <a:latin typeface="Segoe UI"/>
                </a:rPr>
                <a:t>&lt;/&gt;</a:t>
              </a:r>
            </a:p>
          </p:txBody>
        </p:sp>
      </p:grpSp>
      <p:grpSp>
        <p:nvGrpSpPr>
          <p:cNvPr id="26" name="Group 25"/>
          <p:cNvGrpSpPr/>
          <p:nvPr/>
        </p:nvGrpSpPr>
        <p:grpSpPr>
          <a:xfrm>
            <a:off x="450365" y="2400940"/>
            <a:ext cx="1572137" cy="3653150"/>
            <a:chOff x="458578" y="2448438"/>
            <a:chExt cx="1603889" cy="3726931"/>
          </a:xfrm>
        </p:grpSpPr>
        <p:sp>
          <p:nvSpPr>
            <p:cNvPr id="112" name="TextBox 111"/>
            <p:cNvSpPr txBox="1"/>
            <p:nvPr/>
          </p:nvSpPr>
          <p:spPr>
            <a:xfrm>
              <a:off x="458578" y="5517930"/>
              <a:ext cx="1602337" cy="657439"/>
            </a:xfrm>
            <a:prstGeom prst="rect">
              <a:avLst/>
            </a:prstGeom>
            <a:noFill/>
          </p:spPr>
          <p:txBody>
            <a:bodyPr wrap="none" lIns="89630" tIns="44814" rIns="89630" bIns="44814" rtlCol="0">
              <a:spAutoFit/>
            </a:bodyPr>
            <a:lstStyle>
              <a:defPPr>
                <a:defRPr lang="en-US"/>
              </a:defPPr>
              <a:lvl1pPr algn="ctr">
                <a:lnSpc>
                  <a:spcPct val="90000"/>
                </a:lnSpc>
                <a:defRPr sz="20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defRPr>
              </a:lvl1pPr>
            </a:lstStyle>
            <a:p>
              <a:pPr defTabSz="896214">
                <a:defRPr/>
              </a:pPr>
              <a:r>
                <a:rPr lang="en-US" sz="1961" kern="0" dirty="0"/>
                <a:t>Event-driven</a:t>
              </a:r>
              <a:br>
                <a:rPr lang="en-US" sz="1961" kern="0" dirty="0"/>
              </a:br>
              <a:r>
                <a:rPr lang="en-US" sz="1961" kern="0" dirty="0"/>
                <a:t>scale</a:t>
              </a:r>
            </a:p>
          </p:txBody>
        </p:sp>
        <p:pic>
          <p:nvPicPr>
            <p:cNvPr id="114" name="Picture 113"/>
            <p:cNvPicPr>
              <a:picLocks noChangeAspect="1"/>
            </p:cNvPicPr>
            <p:nvPr/>
          </p:nvPicPr>
          <p:blipFill rotWithShape="1">
            <a:blip r:embed="rId10">
              <a:duotone>
                <a:schemeClr val="accent1">
                  <a:shade val="45000"/>
                  <a:satMod val="135000"/>
                </a:schemeClr>
                <a:prstClr val="white"/>
              </a:duotone>
              <a:lum contrast="25000"/>
            </a:blip>
            <a:srcRect l="24332" r="23006"/>
            <a:stretch/>
          </p:blipFill>
          <p:spPr>
            <a:xfrm>
              <a:off x="486206" y="2448438"/>
              <a:ext cx="1576261" cy="2993124"/>
            </a:xfrm>
            <a:prstGeom prst="rect">
              <a:avLst/>
            </a:prstGeom>
          </p:spPr>
        </p:pic>
      </p:grpSp>
      <p:grpSp>
        <p:nvGrpSpPr>
          <p:cNvPr id="20" name="Group 19"/>
          <p:cNvGrpSpPr/>
          <p:nvPr/>
        </p:nvGrpSpPr>
        <p:grpSpPr>
          <a:xfrm>
            <a:off x="2546471" y="3312517"/>
            <a:ext cx="1226293" cy="2741572"/>
            <a:chOff x="2597019" y="3378426"/>
            <a:chExt cx="1251060" cy="2796944"/>
          </a:xfrm>
        </p:grpSpPr>
        <p:sp>
          <p:nvSpPr>
            <p:cNvPr id="113" name="TextBox 112"/>
            <p:cNvSpPr txBox="1"/>
            <p:nvPr/>
          </p:nvSpPr>
          <p:spPr>
            <a:xfrm>
              <a:off x="2610380" y="5517931"/>
              <a:ext cx="1237699" cy="657439"/>
            </a:xfrm>
            <a:prstGeom prst="rect">
              <a:avLst/>
            </a:prstGeom>
            <a:noFill/>
          </p:spPr>
          <p:txBody>
            <a:bodyPr wrap="none" lIns="89630" tIns="44814" rIns="89630" bIns="44814" rtlCol="0">
              <a:spAutoFit/>
            </a:bodyPr>
            <a:lstStyle>
              <a:defPPr>
                <a:defRPr lang="en-US"/>
              </a:defPPr>
              <a:lvl1pPr algn="ctr">
                <a:lnSpc>
                  <a:spcPct val="90000"/>
                </a:lnSpc>
                <a:defRPr sz="2000">
                  <a:gradFill>
                    <a:gsLst>
                      <a:gs pos="0">
                        <a:srgbClr val="FFFFFF"/>
                      </a:gs>
                      <a:gs pos="100000">
                        <a:srgbClr val="FFFFFF"/>
                      </a:gs>
                    </a:gsLst>
                    <a:lin ang="5400000" scaled="0"/>
                  </a:gradFill>
                  <a:latin typeface="Segoe UI Semilight" panose="020B0402040204020203" pitchFamily="34" charset="0"/>
                  <a:cs typeface="Segoe UI Semilight" panose="020B0402040204020203" pitchFamily="34" charset="0"/>
                </a:defRPr>
              </a:lvl1pPr>
            </a:lstStyle>
            <a:p>
              <a:pPr defTabSz="896214">
                <a:defRPr/>
              </a:pPr>
              <a:r>
                <a:rPr lang="en-US" sz="1961" kern="0" dirty="0"/>
                <a:t>Reduced </a:t>
              </a:r>
              <a:br>
                <a:rPr lang="en-US" sz="1961" kern="0" dirty="0"/>
              </a:br>
              <a:r>
                <a:rPr lang="en-US" sz="1961" kern="0" dirty="0"/>
                <a:t>Dev Ops</a:t>
              </a:r>
            </a:p>
          </p:txBody>
        </p:sp>
        <p:sp>
          <p:nvSpPr>
            <p:cNvPr id="116" name="Freeform 8"/>
            <p:cNvSpPr>
              <a:spLocks noEditPoints="1"/>
            </p:cNvSpPr>
            <p:nvPr/>
          </p:nvSpPr>
          <p:spPr bwMode="auto">
            <a:xfrm>
              <a:off x="2607629" y="4162902"/>
              <a:ext cx="341312" cy="892175"/>
            </a:xfrm>
            <a:custGeom>
              <a:avLst/>
              <a:gdLst>
                <a:gd name="T0" fmla="*/ 66 w 91"/>
                <a:gd name="T1" fmla="*/ 0 h 238"/>
                <a:gd name="T2" fmla="*/ 24 w 91"/>
                <a:gd name="T3" fmla="*/ 0 h 238"/>
                <a:gd name="T4" fmla="*/ 0 w 91"/>
                <a:gd name="T5" fmla="*/ 24 h 238"/>
                <a:gd name="T6" fmla="*/ 0 w 91"/>
                <a:gd name="T7" fmla="*/ 214 h 238"/>
                <a:gd name="T8" fmla="*/ 24 w 91"/>
                <a:gd name="T9" fmla="*/ 238 h 238"/>
                <a:gd name="T10" fmla="*/ 66 w 91"/>
                <a:gd name="T11" fmla="*/ 238 h 238"/>
                <a:gd name="T12" fmla="*/ 91 w 91"/>
                <a:gd name="T13" fmla="*/ 214 h 238"/>
                <a:gd name="T14" fmla="*/ 91 w 91"/>
                <a:gd name="T15" fmla="*/ 24 h 238"/>
                <a:gd name="T16" fmla="*/ 66 w 91"/>
                <a:gd name="T17" fmla="*/ 0 h 238"/>
                <a:gd name="T18" fmla="*/ 45 w 91"/>
                <a:gd name="T19" fmla="*/ 182 h 238"/>
                <a:gd name="T20" fmla="*/ 33 w 91"/>
                <a:gd name="T21" fmla="*/ 170 h 238"/>
                <a:gd name="T22" fmla="*/ 45 w 91"/>
                <a:gd name="T23" fmla="*/ 158 h 238"/>
                <a:gd name="T24" fmla="*/ 57 w 91"/>
                <a:gd name="T25" fmla="*/ 170 h 238"/>
                <a:gd name="T26" fmla="*/ 45 w 91"/>
                <a:gd name="T27" fmla="*/ 182 h 238"/>
                <a:gd name="T28" fmla="*/ 66 w 91"/>
                <a:gd name="T29" fmla="*/ 65 h 238"/>
                <a:gd name="T30" fmla="*/ 23 w 91"/>
                <a:gd name="T31" fmla="*/ 65 h 238"/>
                <a:gd name="T32" fmla="*/ 23 w 91"/>
                <a:gd name="T33" fmla="*/ 57 h 238"/>
                <a:gd name="T34" fmla="*/ 66 w 91"/>
                <a:gd name="T35" fmla="*/ 57 h 238"/>
                <a:gd name="T36" fmla="*/ 66 w 91"/>
                <a:gd name="T37" fmla="*/ 65 h 238"/>
                <a:gd name="T38" fmla="*/ 66 w 91"/>
                <a:gd name="T39" fmla="*/ 65 h 238"/>
                <a:gd name="T40" fmla="*/ 66 w 91"/>
                <a:gd name="T41" fmla="*/ 41 h 238"/>
                <a:gd name="T42" fmla="*/ 23 w 91"/>
                <a:gd name="T43" fmla="*/ 41 h 238"/>
                <a:gd name="T44" fmla="*/ 23 w 91"/>
                <a:gd name="T45" fmla="*/ 32 h 238"/>
                <a:gd name="T46" fmla="*/ 66 w 91"/>
                <a:gd name="T47" fmla="*/ 32 h 238"/>
                <a:gd name="T48" fmla="*/ 66 w 91"/>
                <a:gd name="T49" fmla="*/ 41 h 238"/>
                <a:gd name="T50" fmla="*/ 66 w 91"/>
                <a:gd name="T5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238">
                  <a:moveTo>
                    <a:pt x="66" y="0"/>
                  </a:moveTo>
                  <a:cubicBezTo>
                    <a:pt x="24" y="0"/>
                    <a:pt x="24" y="0"/>
                    <a:pt x="24" y="0"/>
                  </a:cubicBezTo>
                  <a:cubicBezTo>
                    <a:pt x="10" y="0"/>
                    <a:pt x="0" y="11"/>
                    <a:pt x="0" y="24"/>
                  </a:cubicBezTo>
                  <a:cubicBezTo>
                    <a:pt x="0" y="214"/>
                    <a:pt x="0" y="214"/>
                    <a:pt x="0" y="214"/>
                  </a:cubicBezTo>
                  <a:cubicBezTo>
                    <a:pt x="0" y="227"/>
                    <a:pt x="10" y="238"/>
                    <a:pt x="24" y="238"/>
                  </a:cubicBezTo>
                  <a:cubicBezTo>
                    <a:pt x="66" y="238"/>
                    <a:pt x="66" y="238"/>
                    <a:pt x="66" y="238"/>
                  </a:cubicBezTo>
                  <a:cubicBezTo>
                    <a:pt x="79" y="238"/>
                    <a:pt x="91" y="227"/>
                    <a:pt x="91" y="214"/>
                  </a:cubicBezTo>
                  <a:cubicBezTo>
                    <a:pt x="91" y="24"/>
                    <a:pt x="91" y="24"/>
                    <a:pt x="91" y="24"/>
                  </a:cubicBezTo>
                  <a:cubicBezTo>
                    <a:pt x="91" y="11"/>
                    <a:pt x="79" y="0"/>
                    <a:pt x="66" y="0"/>
                  </a:cubicBezTo>
                  <a:close/>
                  <a:moveTo>
                    <a:pt x="45" y="182"/>
                  </a:moveTo>
                  <a:cubicBezTo>
                    <a:pt x="39" y="182"/>
                    <a:pt x="33" y="176"/>
                    <a:pt x="33" y="170"/>
                  </a:cubicBezTo>
                  <a:cubicBezTo>
                    <a:pt x="33" y="163"/>
                    <a:pt x="39" y="158"/>
                    <a:pt x="45" y="158"/>
                  </a:cubicBezTo>
                  <a:cubicBezTo>
                    <a:pt x="52" y="158"/>
                    <a:pt x="57" y="163"/>
                    <a:pt x="57" y="170"/>
                  </a:cubicBezTo>
                  <a:cubicBezTo>
                    <a:pt x="57" y="176"/>
                    <a:pt x="52" y="182"/>
                    <a:pt x="45" y="182"/>
                  </a:cubicBezTo>
                  <a:close/>
                  <a:moveTo>
                    <a:pt x="66" y="65"/>
                  </a:moveTo>
                  <a:cubicBezTo>
                    <a:pt x="23" y="65"/>
                    <a:pt x="23" y="65"/>
                    <a:pt x="23" y="65"/>
                  </a:cubicBezTo>
                  <a:cubicBezTo>
                    <a:pt x="23" y="57"/>
                    <a:pt x="23" y="57"/>
                    <a:pt x="23" y="57"/>
                  </a:cubicBezTo>
                  <a:cubicBezTo>
                    <a:pt x="66" y="57"/>
                    <a:pt x="66" y="57"/>
                    <a:pt x="66" y="57"/>
                  </a:cubicBezTo>
                  <a:cubicBezTo>
                    <a:pt x="66" y="65"/>
                    <a:pt x="66" y="65"/>
                    <a:pt x="66" y="65"/>
                  </a:cubicBezTo>
                  <a:cubicBezTo>
                    <a:pt x="66" y="65"/>
                    <a:pt x="66" y="65"/>
                    <a:pt x="66" y="65"/>
                  </a:cubicBezTo>
                  <a:close/>
                  <a:moveTo>
                    <a:pt x="66" y="41"/>
                  </a:moveTo>
                  <a:cubicBezTo>
                    <a:pt x="23" y="41"/>
                    <a:pt x="23" y="41"/>
                    <a:pt x="23" y="41"/>
                  </a:cubicBezTo>
                  <a:cubicBezTo>
                    <a:pt x="23" y="32"/>
                    <a:pt x="23" y="32"/>
                    <a:pt x="23" y="32"/>
                  </a:cubicBezTo>
                  <a:cubicBezTo>
                    <a:pt x="66" y="32"/>
                    <a:pt x="66" y="32"/>
                    <a:pt x="66" y="32"/>
                  </a:cubicBezTo>
                  <a:cubicBezTo>
                    <a:pt x="66" y="41"/>
                    <a:pt x="66" y="41"/>
                    <a:pt x="66" y="41"/>
                  </a:cubicBezTo>
                  <a:cubicBezTo>
                    <a:pt x="66" y="41"/>
                    <a:pt x="66" y="41"/>
                    <a:pt x="66" y="41"/>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17" name="Freeform 9"/>
            <p:cNvSpPr>
              <a:spLocks noEditPoints="1"/>
            </p:cNvSpPr>
            <p:nvPr/>
          </p:nvSpPr>
          <p:spPr bwMode="auto">
            <a:xfrm>
              <a:off x="3048163" y="4162902"/>
              <a:ext cx="341312" cy="892175"/>
            </a:xfrm>
            <a:custGeom>
              <a:avLst/>
              <a:gdLst>
                <a:gd name="T0" fmla="*/ 66 w 91"/>
                <a:gd name="T1" fmla="*/ 0 h 238"/>
                <a:gd name="T2" fmla="*/ 24 w 91"/>
                <a:gd name="T3" fmla="*/ 0 h 238"/>
                <a:gd name="T4" fmla="*/ 0 w 91"/>
                <a:gd name="T5" fmla="*/ 24 h 238"/>
                <a:gd name="T6" fmla="*/ 0 w 91"/>
                <a:gd name="T7" fmla="*/ 214 h 238"/>
                <a:gd name="T8" fmla="*/ 24 w 91"/>
                <a:gd name="T9" fmla="*/ 238 h 238"/>
                <a:gd name="T10" fmla="*/ 66 w 91"/>
                <a:gd name="T11" fmla="*/ 238 h 238"/>
                <a:gd name="T12" fmla="*/ 91 w 91"/>
                <a:gd name="T13" fmla="*/ 214 h 238"/>
                <a:gd name="T14" fmla="*/ 91 w 91"/>
                <a:gd name="T15" fmla="*/ 24 h 238"/>
                <a:gd name="T16" fmla="*/ 66 w 91"/>
                <a:gd name="T17" fmla="*/ 0 h 238"/>
                <a:gd name="T18" fmla="*/ 45 w 91"/>
                <a:gd name="T19" fmla="*/ 182 h 238"/>
                <a:gd name="T20" fmla="*/ 33 w 91"/>
                <a:gd name="T21" fmla="*/ 170 h 238"/>
                <a:gd name="T22" fmla="*/ 45 w 91"/>
                <a:gd name="T23" fmla="*/ 158 h 238"/>
                <a:gd name="T24" fmla="*/ 57 w 91"/>
                <a:gd name="T25" fmla="*/ 170 h 238"/>
                <a:gd name="T26" fmla="*/ 45 w 91"/>
                <a:gd name="T27" fmla="*/ 182 h 238"/>
                <a:gd name="T28" fmla="*/ 66 w 91"/>
                <a:gd name="T29" fmla="*/ 65 h 238"/>
                <a:gd name="T30" fmla="*/ 23 w 91"/>
                <a:gd name="T31" fmla="*/ 65 h 238"/>
                <a:gd name="T32" fmla="*/ 23 w 91"/>
                <a:gd name="T33" fmla="*/ 57 h 238"/>
                <a:gd name="T34" fmla="*/ 66 w 91"/>
                <a:gd name="T35" fmla="*/ 57 h 238"/>
                <a:gd name="T36" fmla="*/ 66 w 91"/>
                <a:gd name="T37" fmla="*/ 65 h 238"/>
                <a:gd name="T38" fmla="*/ 66 w 91"/>
                <a:gd name="T39" fmla="*/ 65 h 238"/>
                <a:gd name="T40" fmla="*/ 66 w 91"/>
                <a:gd name="T41" fmla="*/ 41 h 238"/>
                <a:gd name="T42" fmla="*/ 23 w 91"/>
                <a:gd name="T43" fmla="*/ 41 h 238"/>
                <a:gd name="T44" fmla="*/ 23 w 91"/>
                <a:gd name="T45" fmla="*/ 32 h 238"/>
                <a:gd name="T46" fmla="*/ 66 w 91"/>
                <a:gd name="T47" fmla="*/ 32 h 238"/>
                <a:gd name="T48" fmla="*/ 66 w 91"/>
                <a:gd name="T49" fmla="*/ 41 h 238"/>
                <a:gd name="T50" fmla="*/ 66 w 91"/>
                <a:gd name="T5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238">
                  <a:moveTo>
                    <a:pt x="66" y="0"/>
                  </a:moveTo>
                  <a:cubicBezTo>
                    <a:pt x="24" y="0"/>
                    <a:pt x="24" y="0"/>
                    <a:pt x="24" y="0"/>
                  </a:cubicBezTo>
                  <a:cubicBezTo>
                    <a:pt x="10" y="0"/>
                    <a:pt x="0" y="11"/>
                    <a:pt x="0" y="24"/>
                  </a:cubicBezTo>
                  <a:cubicBezTo>
                    <a:pt x="0" y="214"/>
                    <a:pt x="0" y="214"/>
                    <a:pt x="0" y="214"/>
                  </a:cubicBezTo>
                  <a:cubicBezTo>
                    <a:pt x="0" y="227"/>
                    <a:pt x="10" y="238"/>
                    <a:pt x="24" y="238"/>
                  </a:cubicBezTo>
                  <a:cubicBezTo>
                    <a:pt x="66" y="238"/>
                    <a:pt x="66" y="238"/>
                    <a:pt x="66" y="238"/>
                  </a:cubicBezTo>
                  <a:cubicBezTo>
                    <a:pt x="79" y="238"/>
                    <a:pt x="91" y="227"/>
                    <a:pt x="91" y="214"/>
                  </a:cubicBezTo>
                  <a:cubicBezTo>
                    <a:pt x="91" y="24"/>
                    <a:pt x="91" y="24"/>
                    <a:pt x="91" y="24"/>
                  </a:cubicBezTo>
                  <a:cubicBezTo>
                    <a:pt x="91" y="11"/>
                    <a:pt x="79" y="0"/>
                    <a:pt x="66" y="0"/>
                  </a:cubicBezTo>
                  <a:close/>
                  <a:moveTo>
                    <a:pt x="45" y="182"/>
                  </a:moveTo>
                  <a:cubicBezTo>
                    <a:pt x="39" y="182"/>
                    <a:pt x="33" y="176"/>
                    <a:pt x="33" y="170"/>
                  </a:cubicBezTo>
                  <a:cubicBezTo>
                    <a:pt x="33" y="163"/>
                    <a:pt x="39" y="158"/>
                    <a:pt x="45" y="158"/>
                  </a:cubicBezTo>
                  <a:cubicBezTo>
                    <a:pt x="52" y="158"/>
                    <a:pt x="57" y="163"/>
                    <a:pt x="57" y="170"/>
                  </a:cubicBezTo>
                  <a:cubicBezTo>
                    <a:pt x="57" y="176"/>
                    <a:pt x="52" y="182"/>
                    <a:pt x="45" y="182"/>
                  </a:cubicBezTo>
                  <a:close/>
                  <a:moveTo>
                    <a:pt x="66" y="65"/>
                  </a:moveTo>
                  <a:cubicBezTo>
                    <a:pt x="23" y="65"/>
                    <a:pt x="23" y="65"/>
                    <a:pt x="23" y="65"/>
                  </a:cubicBezTo>
                  <a:cubicBezTo>
                    <a:pt x="23" y="57"/>
                    <a:pt x="23" y="57"/>
                    <a:pt x="23" y="57"/>
                  </a:cubicBezTo>
                  <a:cubicBezTo>
                    <a:pt x="66" y="57"/>
                    <a:pt x="66" y="57"/>
                    <a:pt x="66" y="57"/>
                  </a:cubicBezTo>
                  <a:cubicBezTo>
                    <a:pt x="66" y="65"/>
                    <a:pt x="66" y="65"/>
                    <a:pt x="66" y="65"/>
                  </a:cubicBezTo>
                  <a:cubicBezTo>
                    <a:pt x="66" y="65"/>
                    <a:pt x="66" y="65"/>
                    <a:pt x="66" y="65"/>
                  </a:cubicBezTo>
                  <a:close/>
                  <a:moveTo>
                    <a:pt x="66" y="41"/>
                  </a:moveTo>
                  <a:cubicBezTo>
                    <a:pt x="23" y="41"/>
                    <a:pt x="23" y="41"/>
                    <a:pt x="23" y="41"/>
                  </a:cubicBezTo>
                  <a:cubicBezTo>
                    <a:pt x="23" y="32"/>
                    <a:pt x="23" y="32"/>
                    <a:pt x="23" y="32"/>
                  </a:cubicBezTo>
                  <a:cubicBezTo>
                    <a:pt x="66" y="32"/>
                    <a:pt x="66" y="32"/>
                    <a:pt x="66" y="32"/>
                  </a:cubicBezTo>
                  <a:cubicBezTo>
                    <a:pt x="66" y="41"/>
                    <a:pt x="66" y="41"/>
                    <a:pt x="66" y="41"/>
                  </a:cubicBezTo>
                  <a:cubicBezTo>
                    <a:pt x="66" y="41"/>
                    <a:pt x="66" y="41"/>
                    <a:pt x="66" y="41"/>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18" name="Freeform 10"/>
            <p:cNvSpPr>
              <a:spLocks noEditPoints="1"/>
            </p:cNvSpPr>
            <p:nvPr/>
          </p:nvSpPr>
          <p:spPr bwMode="auto">
            <a:xfrm>
              <a:off x="3488697" y="4162902"/>
              <a:ext cx="341312" cy="892175"/>
            </a:xfrm>
            <a:custGeom>
              <a:avLst/>
              <a:gdLst>
                <a:gd name="T0" fmla="*/ 67 w 91"/>
                <a:gd name="T1" fmla="*/ 0 h 238"/>
                <a:gd name="T2" fmla="*/ 25 w 91"/>
                <a:gd name="T3" fmla="*/ 0 h 238"/>
                <a:gd name="T4" fmla="*/ 0 w 91"/>
                <a:gd name="T5" fmla="*/ 24 h 238"/>
                <a:gd name="T6" fmla="*/ 0 w 91"/>
                <a:gd name="T7" fmla="*/ 214 h 238"/>
                <a:gd name="T8" fmla="*/ 25 w 91"/>
                <a:gd name="T9" fmla="*/ 238 h 238"/>
                <a:gd name="T10" fmla="*/ 67 w 91"/>
                <a:gd name="T11" fmla="*/ 238 h 238"/>
                <a:gd name="T12" fmla="*/ 91 w 91"/>
                <a:gd name="T13" fmla="*/ 214 h 238"/>
                <a:gd name="T14" fmla="*/ 91 w 91"/>
                <a:gd name="T15" fmla="*/ 24 h 238"/>
                <a:gd name="T16" fmla="*/ 67 w 91"/>
                <a:gd name="T17" fmla="*/ 0 h 238"/>
                <a:gd name="T18" fmla="*/ 46 w 91"/>
                <a:gd name="T19" fmla="*/ 182 h 238"/>
                <a:gd name="T20" fmla="*/ 34 w 91"/>
                <a:gd name="T21" fmla="*/ 170 h 238"/>
                <a:gd name="T22" fmla="*/ 46 w 91"/>
                <a:gd name="T23" fmla="*/ 158 h 238"/>
                <a:gd name="T24" fmla="*/ 57 w 91"/>
                <a:gd name="T25" fmla="*/ 170 h 238"/>
                <a:gd name="T26" fmla="*/ 46 w 91"/>
                <a:gd name="T27" fmla="*/ 182 h 238"/>
                <a:gd name="T28" fmla="*/ 67 w 91"/>
                <a:gd name="T29" fmla="*/ 65 h 238"/>
                <a:gd name="T30" fmla="*/ 24 w 91"/>
                <a:gd name="T31" fmla="*/ 65 h 238"/>
                <a:gd name="T32" fmla="*/ 24 w 91"/>
                <a:gd name="T33" fmla="*/ 57 h 238"/>
                <a:gd name="T34" fmla="*/ 67 w 91"/>
                <a:gd name="T35" fmla="*/ 57 h 238"/>
                <a:gd name="T36" fmla="*/ 67 w 91"/>
                <a:gd name="T37" fmla="*/ 65 h 238"/>
                <a:gd name="T38" fmla="*/ 67 w 91"/>
                <a:gd name="T39" fmla="*/ 65 h 238"/>
                <a:gd name="T40" fmla="*/ 67 w 91"/>
                <a:gd name="T41" fmla="*/ 41 h 238"/>
                <a:gd name="T42" fmla="*/ 24 w 91"/>
                <a:gd name="T43" fmla="*/ 41 h 238"/>
                <a:gd name="T44" fmla="*/ 24 w 91"/>
                <a:gd name="T45" fmla="*/ 32 h 238"/>
                <a:gd name="T46" fmla="*/ 67 w 91"/>
                <a:gd name="T47" fmla="*/ 32 h 238"/>
                <a:gd name="T48" fmla="*/ 67 w 91"/>
                <a:gd name="T49" fmla="*/ 41 h 238"/>
                <a:gd name="T50" fmla="*/ 67 w 91"/>
                <a:gd name="T5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238">
                  <a:moveTo>
                    <a:pt x="67" y="0"/>
                  </a:moveTo>
                  <a:cubicBezTo>
                    <a:pt x="25" y="0"/>
                    <a:pt x="25" y="0"/>
                    <a:pt x="25" y="0"/>
                  </a:cubicBezTo>
                  <a:cubicBezTo>
                    <a:pt x="11" y="0"/>
                    <a:pt x="0" y="11"/>
                    <a:pt x="0" y="24"/>
                  </a:cubicBezTo>
                  <a:cubicBezTo>
                    <a:pt x="0" y="214"/>
                    <a:pt x="0" y="214"/>
                    <a:pt x="0" y="214"/>
                  </a:cubicBezTo>
                  <a:cubicBezTo>
                    <a:pt x="0" y="227"/>
                    <a:pt x="11" y="238"/>
                    <a:pt x="25" y="238"/>
                  </a:cubicBezTo>
                  <a:cubicBezTo>
                    <a:pt x="67" y="238"/>
                    <a:pt x="67" y="238"/>
                    <a:pt x="67" y="238"/>
                  </a:cubicBezTo>
                  <a:cubicBezTo>
                    <a:pt x="80" y="238"/>
                    <a:pt x="91" y="227"/>
                    <a:pt x="91" y="214"/>
                  </a:cubicBezTo>
                  <a:cubicBezTo>
                    <a:pt x="91" y="24"/>
                    <a:pt x="91" y="24"/>
                    <a:pt x="91" y="24"/>
                  </a:cubicBezTo>
                  <a:cubicBezTo>
                    <a:pt x="91" y="11"/>
                    <a:pt x="80" y="0"/>
                    <a:pt x="67" y="0"/>
                  </a:cubicBezTo>
                  <a:close/>
                  <a:moveTo>
                    <a:pt x="46" y="182"/>
                  </a:moveTo>
                  <a:cubicBezTo>
                    <a:pt x="39" y="182"/>
                    <a:pt x="34" y="176"/>
                    <a:pt x="34" y="170"/>
                  </a:cubicBezTo>
                  <a:cubicBezTo>
                    <a:pt x="34" y="163"/>
                    <a:pt x="39" y="158"/>
                    <a:pt x="46" y="158"/>
                  </a:cubicBezTo>
                  <a:cubicBezTo>
                    <a:pt x="52" y="158"/>
                    <a:pt x="57" y="163"/>
                    <a:pt x="57" y="170"/>
                  </a:cubicBezTo>
                  <a:cubicBezTo>
                    <a:pt x="57" y="176"/>
                    <a:pt x="52" y="182"/>
                    <a:pt x="46" y="182"/>
                  </a:cubicBezTo>
                  <a:close/>
                  <a:moveTo>
                    <a:pt x="67" y="65"/>
                  </a:moveTo>
                  <a:cubicBezTo>
                    <a:pt x="24" y="65"/>
                    <a:pt x="24" y="65"/>
                    <a:pt x="24" y="65"/>
                  </a:cubicBezTo>
                  <a:cubicBezTo>
                    <a:pt x="24" y="57"/>
                    <a:pt x="24" y="57"/>
                    <a:pt x="24" y="57"/>
                  </a:cubicBezTo>
                  <a:cubicBezTo>
                    <a:pt x="67" y="57"/>
                    <a:pt x="67" y="57"/>
                    <a:pt x="67" y="57"/>
                  </a:cubicBezTo>
                  <a:cubicBezTo>
                    <a:pt x="67" y="65"/>
                    <a:pt x="67" y="65"/>
                    <a:pt x="67" y="65"/>
                  </a:cubicBezTo>
                  <a:cubicBezTo>
                    <a:pt x="67" y="65"/>
                    <a:pt x="67" y="65"/>
                    <a:pt x="67" y="65"/>
                  </a:cubicBezTo>
                  <a:close/>
                  <a:moveTo>
                    <a:pt x="67" y="41"/>
                  </a:moveTo>
                  <a:cubicBezTo>
                    <a:pt x="24" y="41"/>
                    <a:pt x="24" y="41"/>
                    <a:pt x="24" y="41"/>
                  </a:cubicBezTo>
                  <a:cubicBezTo>
                    <a:pt x="24" y="32"/>
                    <a:pt x="24" y="32"/>
                    <a:pt x="24" y="32"/>
                  </a:cubicBezTo>
                  <a:cubicBezTo>
                    <a:pt x="67" y="32"/>
                    <a:pt x="67" y="32"/>
                    <a:pt x="67" y="32"/>
                  </a:cubicBezTo>
                  <a:cubicBezTo>
                    <a:pt x="67" y="41"/>
                    <a:pt x="67" y="41"/>
                    <a:pt x="67" y="41"/>
                  </a:cubicBezTo>
                  <a:cubicBezTo>
                    <a:pt x="67" y="41"/>
                    <a:pt x="67" y="41"/>
                    <a:pt x="67" y="41"/>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20" name="Freeform 8"/>
            <p:cNvSpPr>
              <a:spLocks noEditPoints="1"/>
            </p:cNvSpPr>
            <p:nvPr/>
          </p:nvSpPr>
          <p:spPr bwMode="auto">
            <a:xfrm rot="5400000">
              <a:off x="3052921" y="3236326"/>
              <a:ext cx="341312" cy="892175"/>
            </a:xfrm>
            <a:custGeom>
              <a:avLst/>
              <a:gdLst>
                <a:gd name="T0" fmla="*/ 66 w 91"/>
                <a:gd name="T1" fmla="*/ 0 h 238"/>
                <a:gd name="T2" fmla="*/ 24 w 91"/>
                <a:gd name="T3" fmla="*/ 0 h 238"/>
                <a:gd name="T4" fmla="*/ 0 w 91"/>
                <a:gd name="T5" fmla="*/ 24 h 238"/>
                <a:gd name="T6" fmla="*/ 0 w 91"/>
                <a:gd name="T7" fmla="*/ 214 h 238"/>
                <a:gd name="T8" fmla="*/ 24 w 91"/>
                <a:gd name="T9" fmla="*/ 238 h 238"/>
                <a:gd name="T10" fmla="*/ 66 w 91"/>
                <a:gd name="T11" fmla="*/ 238 h 238"/>
                <a:gd name="T12" fmla="*/ 91 w 91"/>
                <a:gd name="T13" fmla="*/ 214 h 238"/>
                <a:gd name="T14" fmla="*/ 91 w 91"/>
                <a:gd name="T15" fmla="*/ 24 h 238"/>
                <a:gd name="T16" fmla="*/ 66 w 91"/>
                <a:gd name="T17" fmla="*/ 0 h 238"/>
                <a:gd name="T18" fmla="*/ 45 w 91"/>
                <a:gd name="T19" fmla="*/ 182 h 238"/>
                <a:gd name="T20" fmla="*/ 33 w 91"/>
                <a:gd name="T21" fmla="*/ 170 h 238"/>
                <a:gd name="T22" fmla="*/ 45 w 91"/>
                <a:gd name="T23" fmla="*/ 158 h 238"/>
                <a:gd name="T24" fmla="*/ 57 w 91"/>
                <a:gd name="T25" fmla="*/ 170 h 238"/>
                <a:gd name="T26" fmla="*/ 45 w 91"/>
                <a:gd name="T27" fmla="*/ 182 h 238"/>
                <a:gd name="T28" fmla="*/ 66 w 91"/>
                <a:gd name="T29" fmla="*/ 65 h 238"/>
                <a:gd name="T30" fmla="*/ 23 w 91"/>
                <a:gd name="T31" fmla="*/ 65 h 238"/>
                <a:gd name="T32" fmla="*/ 23 w 91"/>
                <a:gd name="T33" fmla="*/ 57 h 238"/>
                <a:gd name="T34" fmla="*/ 66 w 91"/>
                <a:gd name="T35" fmla="*/ 57 h 238"/>
                <a:gd name="T36" fmla="*/ 66 w 91"/>
                <a:gd name="T37" fmla="*/ 65 h 238"/>
                <a:gd name="T38" fmla="*/ 66 w 91"/>
                <a:gd name="T39" fmla="*/ 65 h 238"/>
                <a:gd name="T40" fmla="*/ 66 w 91"/>
                <a:gd name="T41" fmla="*/ 41 h 238"/>
                <a:gd name="T42" fmla="*/ 23 w 91"/>
                <a:gd name="T43" fmla="*/ 41 h 238"/>
                <a:gd name="T44" fmla="*/ 23 w 91"/>
                <a:gd name="T45" fmla="*/ 32 h 238"/>
                <a:gd name="T46" fmla="*/ 66 w 91"/>
                <a:gd name="T47" fmla="*/ 32 h 238"/>
                <a:gd name="T48" fmla="*/ 66 w 91"/>
                <a:gd name="T49" fmla="*/ 41 h 238"/>
                <a:gd name="T50" fmla="*/ 66 w 91"/>
                <a:gd name="T51" fmla="*/ 41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238">
                  <a:moveTo>
                    <a:pt x="66" y="0"/>
                  </a:moveTo>
                  <a:cubicBezTo>
                    <a:pt x="24" y="0"/>
                    <a:pt x="24" y="0"/>
                    <a:pt x="24" y="0"/>
                  </a:cubicBezTo>
                  <a:cubicBezTo>
                    <a:pt x="10" y="0"/>
                    <a:pt x="0" y="11"/>
                    <a:pt x="0" y="24"/>
                  </a:cubicBezTo>
                  <a:cubicBezTo>
                    <a:pt x="0" y="214"/>
                    <a:pt x="0" y="214"/>
                    <a:pt x="0" y="214"/>
                  </a:cubicBezTo>
                  <a:cubicBezTo>
                    <a:pt x="0" y="227"/>
                    <a:pt x="10" y="238"/>
                    <a:pt x="24" y="238"/>
                  </a:cubicBezTo>
                  <a:cubicBezTo>
                    <a:pt x="66" y="238"/>
                    <a:pt x="66" y="238"/>
                    <a:pt x="66" y="238"/>
                  </a:cubicBezTo>
                  <a:cubicBezTo>
                    <a:pt x="79" y="238"/>
                    <a:pt x="91" y="227"/>
                    <a:pt x="91" y="214"/>
                  </a:cubicBezTo>
                  <a:cubicBezTo>
                    <a:pt x="91" y="24"/>
                    <a:pt x="91" y="24"/>
                    <a:pt x="91" y="24"/>
                  </a:cubicBezTo>
                  <a:cubicBezTo>
                    <a:pt x="91" y="11"/>
                    <a:pt x="79" y="0"/>
                    <a:pt x="66" y="0"/>
                  </a:cubicBezTo>
                  <a:close/>
                  <a:moveTo>
                    <a:pt x="45" y="182"/>
                  </a:moveTo>
                  <a:cubicBezTo>
                    <a:pt x="39" y="182"/>
                    <a:pt x="33" y="176"/>
                    <a:pt x="33" y="170"/>
                  </a:cubicBezTo>
                  <a:cubicBezTo>
                    <a:pt x="33" y="163"/>
                    <a:pt x="39" y="158"/>
                    <a:pt x="45" y="158"/>
                  </a:cubicBezTo>
                  <a:cubicBezTo>
                    <a:pt x="52" y="158"/>
                    <a:pt x="57" y="163"/>
                    <a:pt x="57" y="170"/>
                  </a:cubicBezTo>
                  <a:cubicBezTo>
                    <a:pt x="57" y="176"/>
                    <a:pt x="52" y="182"/>
                    <a:pt x="45" y="182"/>
                  </a:cubicBezTo>
                  <a:close/>
                  <a:moveTo>
                    <a:pt x="66" y="65"/>
                  </a:moveTo>
                  <a:cubicBezTo>
                    <a:pt x="23" y="65"/>
                    <a:pt x="23" y="65"/>
                    <a:pt x="23" y="65"/>
                  </a:cubicBezTo>
                  <a:cubicBezTo>
                    <a:pt x="23" y="57"/>
                    <a:pt x="23" y="57"/>
                    <a:pt x="23" y="57"/>
                  </a:cubicBezTo>
                  <a:cubicBezTo>
                    <a:pt x="66" y="57"/>
                    <a:pt x="66" y="57"/>
                    <a:pt x="66" y="57"/>
                  </a:cubicBezTo>
                  <a:cubicBezTo>
                    <a:pt x="66" y="65"/>
                    <a:pt x="66" y="65"/>
                    <a:pt x="66" y="65"/>
                  </a:cubicBezTo>
                  <a:cubicBezTo>
                    <a:pt x="66" y="65"/>
                    <a:pt x="66" y="65"/>
                    <a:pt x="66" y="65"/>
                  </a:cubicBezTo>
                  <a:close/>
                  <a:moveTo>
                    <a:pt x="66" y="41"/>
                  </a:moveTo>
                  <a:cubicBezTo>
                    <a:pt x="23" y="41"/>
                    <a:pt x="23" y="41"/>
                    <a:pt x="23" y="41"/>
                  </a:cubicBezTo>
                  <a:cubicBezTo>
                    <a:pt x="23" y="32"/>
                    <a:pt x="23" y="32"/>
                    <a:pt x="23" y="32"/>
                  </a:cubicBezTo>
                  <a:cubicBezTo>
                    <a:pt x="66" y="32"/>
                    <a:pt x="66" y="32"/>
                    <a:pt x="66" y="32"/>
                  </a:cubicBezTo>
                  <a:cubicBezTo>
                    <a:pt x="66" y="41"/>
                    <a:pt x="66" y="41"/>
                    <a:pt x="66" y="41"/>
                  </a:cubicBezTo>
                  <a:cubicBezTo>
                    <a:pt x="66" y="41"/>
                    <a:pt x="66" y="41"/>
                    <a:pt x="66" y="41"/>
                  </a:cubicBezTo>
                  <a:close/>
                </a:path>
              </a:pathLst>
            </a:custGeom>
            <a:solidFill>
              <a:srgbClr val="FFFFFF"/>
            </a:solidFill>
            <a:ln>
              <a:noFill/>
            </a:ln>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8" name="Freeform 5"/>
            <p:cNvSpPr>
              <a:spLocks/>
            </p:cNvSpPr>
            <p:nvPr/>
          </p:nvSpPr>
          <p:spPr bwMode="auto">
            <a:xfrm>
              <a:off x="2782252" y="3802062"/>
              <a:ext cx="882650" cy="407447"/>
            </a:xfrm>
            <a:custGeom>
              <a:avLst/>
              <a:gdLst>
                <a:gd name="T0" fmla="*/ 0 w 556"/>
                <a:gd name="T1" fmla="*/ 557 h 557"/>
                <a:gd name="T2" fmla="*/ 0 w 556"/>
                <a:gd name="T3" fmla="*/ 279 h 557"/>
                <a:gd name="T4" fmla="*/ 278 w 556"/>
                <a:gd name="T5" fmla="*/ 279 h 557"/>
                <a:gd name="T6" fmla="*/ 278 w 556"/>
                <a:gd name="T7" fmla="*/ 557 h 557"/>
                <a:gd name="T8" fmla="*/ 278 w 556"/>
                <a:gd name="T9" fmla="*/ 0 h 557"/>
                <a:gd name="T10" fmla="*/ 278 w 556"/>
                <a:gd name="T11" fmla="*/ 279 h 557"/>
                <a:gd name="T12" fmla="*/ 556 w 556"/>
                <a:gd name="T13" fmla="*/ 279 h 557"/>
                <a:gd name="T14" fmla="*/ 556 w 556"/>
                <a:gd name="T15" fmla="*/ 557 h 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6" h="557">
                  <a:moveTo>
                    <a:pt x="0" y="557"/>
                  </a:moveTo>
                  <a:lnTo>
                    <a:pt x="0" y="279"/>
                  </a:lnTo>
                  <a:lnTo>
                    <a:pt x="278" y="279"/>
                  </a:lnTo>
                  <a:lnTo>
                    <a:pt x="278" y="557"/>
                  </a:lnTo>
                  <a:lnTo>
                    <a:pt x="278" y="0"/>
                  </a:lnTo>
                  <a:lnTo>
                    <a:pt x="278" y="279"/>
                  </a:lnTo>
                  <a:lnTo>
                    <a:pt x="556" y="279"/>
                  </a:lnTo>
                  <a:lnTo>
                    <a:pt x="556" y="557"/>
                  </a:lnTo>
                </a:path>
              </a:pathLst>
            </a:custGeom>
            <a:noFill/>
            <a:ln w="2540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defTabSz="896214">
                <a:defRPr/>
              </a:pPr>
              <a:endParaRPr lang="en-US" sz="1765" kern="0">
                <a:solidFill>
                  <a:sysClr val="windowText" lastClr="000000"/>
                </a:solidFill>
                <a:latin typeface="Segoe UI"/>
              </a:endParaRPr>
            </a:p>
          </p:txBody>
        </p:sp>
        <p:sp>
          <p:nvSpPr>
            <p:cNvPr id="19" name="&quot;Not Allowed&quot; Symbol 18"/>
            <p:cNvSpPr/>
            <p:nvPr/>
          </p:nvSpPr>
          <p:spPr bwMode="auto">
            <a:xfrm>
              <a:off x="2597019" y="3378426"/>
              <a:ext cx="1233549" cy="1233549"/>
            </a:xfrm>
            <a:prstGeom prst="noSmoking">
              <a:avLst>
                <a:gd name="adj" fmla="val 8694"/>
              </a:avLst>
            </a:prstGeom>
            <a:solidFill>
              <a:srgbClr val="FFFFFF"/>
            </a:solidFill>
            <a:ln w="41275">
              <a:solidFill>
                <a:schemeClr val="accent5">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kern="0" dirty="0">
                <a:gradFill>
                  <a:gsLst>
                    <a:gs pos="5439">
                      <a:srgbClr val="F8F8F8"/>
                    </a:gs>
                    <a:gs pos="10000">
                      <a:srgbClr val="F8F8F8"/>
                    </a:gs>
                  </a:gsLst>
                  <a:lin ang="5400000" scaled="0"/>
                </a:gradFill>
                <a:latin typeface="Segoe UI"/>
              </a:endParaRPr>
            </a:p>
          </p:txBody>
        </p:sp>
      </p:grpSp>
      <p:pic>
        <p:nvPicPr>
          <p:cNvPr id="11" name="Picture 10"/>
          <p:cNvPicPr>
            <a:picLocks noChangeAspect="1"/>
          </p:cNvPicPr>
          <p:nvPr/>
        </p:nvPicPr>
        <p:blipFill>
          <a:blip r:embed="rId11"/>
          <a:stretch>
            <a:fillRect/>
          </a:stretch>
        </p:blipFill>
        <p:spPr>
          <a:xfrm>
            <a:off x="10922823" y="2277305"/>
            <a:ext cx="607016" cy="520077"/>
          </a:xfrm>
          <a:prstGeom prst="rect">
            <a:avLst/>
          </a:prstGeom>
        </p:spPr>
      </p:pic>
      <p:grpSp>
        <p:nvGrpSpPr>
          <p:cNvPr id="36" name="Group 35"/>
          <p:cNvGrpSpPr/>
          <p:nvPr/>
        </p:nvGrpSpPr>
        <p:grpSpPr>
          <a:xfrm>
            <a:off x="9721326" y="2282303"/>
            <a:ext cx="489414" cy="510079"/>
            <a:chOff x="6915150" y="4665663"/>
            <a:chExt cx="714375" cy="744537"/>
          </a:xfrm>
        </p:grpSpPr>
        <p:sp>
          <p:nvSpPr>
            <p:cNvPr id="15" name="Rectangle 5"/>
            <p:cNvSpPr>
              <a:spLocks noChangeArrowheads="1"/>
            </p:cNvSpPr>
            <p:nvPr/>
          </p:nvSpPr>
          <p:spPr bwMode="auto">
            <a:xfrm>
              <a:off x="7070725" y="4991100"/>
              <a:ext cx="117475" cy="90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sp>
          <p:nvSpPr>
            <p:cNvPr id="16" name="Rectangle 6"/>
            <p:cNvSpPr>
              <a:spLocks noChangeArrowheads="1"/>
            </p:cNvSpPr>
            <p:nvPr/>
          </p:nvSpPr>
          <p:spPr bwMode="auto">
            <a:xfrm>
              <a:off x="7070725" y="5143500"/>
              <a:ext cx="117475" cy="90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sp>
          <p:nvSpPr>
            <p:cNvPr id="17" name="Rectangle 7"/>
            <p:cNvSpPr>
              <a:spLocks noChangeArrowheads="1"/>
            </p:cNvSpPr>
            <p:nvPr/>
          </p:nvSpPr>
          <p:spPr bwMode="auto">
            <a:xfrm>
              <a:off x="7243763" y="4929188"/>
              <a:ext cx="119062" cy="90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sp>
          <p:nvSpPr>
            <p:cNvPr id="27" name="Rectangle 8"/>
            <p:cNvSpPr>
              <a:spLocks noChangeArrowheads="1"/>
            </p:cNvSpPr>
            <p:nvPr/>
          </p:nvSpPr>
          <p:spPr bwMode="auto">
            <a:xfrm>
              <a:off x="7243763" y="5081588"/>
              <a:ext cx="119062" cy="920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sp>
          <p:nvSpPr>
            <p:cNvPr id="28" name="Rectangle 9"/>
            <p:cNvSpPr>
              <a:spLocks noChangeArrowheads="1"/>
            </p:cNvSpPr>
            <p:nvPr/>
          </p:nvSpPr>
          <p:spPr bwMode="auto">
            <a:xfrm>
              <a:off x="7415213" y="4991100"/>
              <a:ext cx="120650" cy="90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sp>
          <p:nvSpPr>
            <p:cNvPr id="29" name="Rectangle 10"/>
            <p:cNvSpPr>
              <a:spLocks noChangeArrowheads="1"/>
            </p:cNvSpPr>
            <p:nvPr/>
          </p:nvSpPr>
          <p:spPr bwMode="auto">
            <a:xfrm>
              <a:off x="7070725" y="4838700"/>
              <a:ext cx="117475" cy="904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sp>
          <p:nvSpPr>
            <p:cNvPr id="30" name="Freeform 11"/>
            <p:cNvSpPr>
              <a:spLocks/>
            </p:cNvSpPr>
            <p:nvPr/>
          </p:nvSpPr>
          <p:spPr bwMode="auto">
            <a:xfrm>
              <a:off x="6915150" y="4665663"/>
              <a:ext cx="714375" cy="176212"/>
            </a:xfrm>
            <a:custGeom>
              <a:avLst/>
              <a:gdLst>
                <a:gd name="T0" fmla="*/ 0 w 450"/>
                <a:gd name="T1" fmla="*/ 0 h 111"/>
                <a:gd name="T2" fmla="*/ 0 w 450"/>
                <a:gd name="T3" fmla="*/ 47 h 111"/>
                <a:gd name="T4" fmla="*/ 0 w 450"/>
                <a:gd name="T5" fmla="*/ 47 h 111"/>
                <a:gd name="T6" fmla="*/ 0 w 450"/>
                <a:gd name="T7" fmla="*/ 111 h 111"/>
                <a:gd name="T8" fmla="*/ 64 w 450"/>
                <a:gd name="T9" fmla="*/ 111 h 111"/>
                <a:gd name="T10" fmla="*/ 64 w 450"/>
                <a:gd name="T11" fmla="*/ 64 h 111"/>
                <a:gd name="T12" fmla="*/ 389 w 450"/>
                <a:gd name="T13" fmla="*/ 64 h 111"/>
                <a:gd name="T14" fmla="*/ 389 w 450"/>
                <a:gd name="T15" fmla="*/ 111 h 111"/>
                <a:gd name="T16" fmla="*/ 450 w 450"/>
                <a:gd name="T17" fmla="*/ 111 h 111"/>
                <a:gd name="T18" fmla="*/ 450 w 450"/>
                <a:gd name="T19" fmla="*/ 64 h 111"/>
                <a:gd name="T20" fmla="*/ 450 w 450"/>
                <a:gd name="T21" fmla="*/ 47 h 111"/>
                <a:gd name="T22" fmla="*/ 450 w 450"/>
                <a:gd name="T23" fmla="*/ 0 h 111"/>
                <a:gd name="T24" fmla="*/ 0 w 450"/>
                <a:gd name="T25"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0" h="111">
                  <a:moveTo>
                    <a:pt x="0" y="0"/>
                  </a:moveTo>
                  <a:lnTo>
                    <a:pt x="0" y="47"/>
                  </a:lnTo>
                  <a:lnTo>
                    <a:pt x="0" y="47"/>
                  </a:lnTo>
                  <a:lnTo>
                    <a:pt x="0" y="111"/>
                  </a:lnTo>
                  <a:lnTo>
                    <a:pt x="64" y="111"/>
                  </a:lnTo>
                  <a:lnTo>
                    <a:pt x="64" y="64"/>
                  </a:lnTo>
                  <a:lnTo>
                    <a:pt x="389" y="64"/>
                  </a:lnTo>
                  <a:lnTo>
                    <a:pt x="389" y="111"/>
                  </a:lnTo>
                  <a:lnTo>
                    <a:pt x="450" y="111"/>
                  </a:lnTo>
                  <a:lnTo>
                    <a:pt x="450" y="64"/>
                  </a:lnTo>
                  <a:lnTo>
                    <a:pt x="450" y="47"/>
                  </a:lnTo>
                  <a:lnTo>
                    <a:pt x="4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sp>
          <p:nvSpPr>
            <p:cNvPr id="31" name="Freeform 12"/>
            <p:cNvSpPr>
              <a:spLocks/>
            </p:cNvSpPr>
            <p:nvPr/>
          </p:nvSpPr>
          <p:spPr bwMode="auto">
            <a:xfrm>
              <a:off x="6915150" y="5233988"/>
              <a:ext cx="714375" cy="176212"/>
            </a:xfrm>
            <a:custGeom>
              <a:avLst/>
              <a:gdLst>
                <a:gd name="T0" fmla="*/ 450 w 450"/>
                <a:gd name="T1" fmla="*/ 111 h 111"/>
                <a:gd name="T2" fmla="*/ 450 w 450"/>
                <a:gd name="T3" fmla="*/ 64 h 111"/>
                <a:gd name="T4" fmla="*/ 450 w 450"/>
                <a:gd name="T5" fmla="*/ 64 h 111"/>
                <a:gd name="T6" fmla="*/ 450 w 450"/>
                <a:gd name="T7" fmla="*/ 0 h 111"/>
                <a:gd name="T8" fmla="*/ 389 w 450"/>
                <a:gd name="T9" fmla="*/ 0 h 111"/>
                <a:gd name="T10" fmla="*/ 389 w 450"/>
                <a:gd name="T11" fmla="*/ 48 h 111"/>
                <a:gd name="T12" fmla="*/ 64 w 450"/>
                <a:gd name="T13" fmla="*/ 48 h 111"/>
                <a:gd name="T14" fmla="*/ 64 w 450"/>
                <a:gd name="T15" fmla="*/ 0 h 111"/>
                <a:gd name="T16" fmla="*/ 0 w 450"/>
                <a:gd name="T17" fmla="*/ 0 h 111"/>
                <a:gd name="T18" fmla="*/ 0 w 450"/>
                <a:gd name="T19" fmla="*/ 48 h 111"/>
                <a:gd name="T20" fmla="*/ 0 w 450"/>
                <a:gd name="T21" fmla="*/ 64 h 111"/>
                <a:gd name="T22" fmla="*/ 0 w 450"/>
                <a:gd name="T23" fmla="*/ 111 h 111"/>
                <a:gd name="T24" fmla="*/ 450 w 450"/>
                <a:gd name="T2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0" h="111">
                  <a:moveTo>
                    <a:pt x="450" y="111"/>
                  </a:moveTo>
                  <a:lnTo>
                    <a:pt x="450" y="64"/>
                  </a:lnTo>
                  <a:lnTo>
                    <a:pt x="450" y="64"/>
                  </a:lnTo>
                  <a:lnTo>
                    <a:pt x="450" y="0"/>
                  </a:lnTo>
                  <a:lnTo>
                    <a:pt x="389" y="0"/>
                  </a:lnTo>
                  <a:lnTo>
                    <a:pt x="389" y="48"/>
                  </a:lnTo>
                  <a:lnTo>
                    <a:pt x="64" y="48"/>
                  </a:lnTo>
                  <a:lnTo>
                    <a:pt x="64" y="0"/>
                  </a:lnTo>
                  <a:lnTo>
                    <a:pt x="0" y="0"/>
                  </a:lnTo>
                  <a:lnTo>
                    <a:pt x="0" y="48"/>
                  </a:lnTo>
                  <a:lnTo>
                    <a:pt x="0" y="64"/>
                  </a:lnTo>
                  <a:lnTo>
                    <a:pt x="0" y="111"/>
                  </a:lnTo>
                  <a:lnTo>
                    <a:pt x="450"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grpSp>
      <p:grpSp>
        <p:nvGrpSpPr>
          <p:cNvPr id="37" name="Group 36"/>
          <p:cNvGrpSpPr/>
          <p:nvPr/>
        </p:nvGrpSpPr>
        <p:grpSpPr>
          <a:xfrm>
            <a:off x="8446602" y="2284201"/>
            <a:ext cx="486510" cy="508181"/>
            <a:chOff x="3100388" y="2039938"/>
            <a:chExt cx="712787" cy="744537"/>
          </a:xfrm>
        </p:grpSpPr>
        <p:sp>
          <p:nvSpPr>
            <p:cNvPr id="32" name="Freeform 13"/>
            <p:cNvSpPr>
              <a:spLocks/>
            </p:cNvSpPr>
            <p:nvPr/>
          </p:nvSpPr>
          <p:spPr bwMode="auto">
            <a:xfrm>
              <a:off x="3100388" y="2039938"/>
              <a:ext cx="712787" cy="174625"/>
            </a:xfrm>
            <a:custGeom>
              <a:avLst/>
              <a:gdLst>
                <a:gd name="T0" fmla="*/ 0 w 449"/>
                <a:gd name="T1" fmla="*/ 0 h 110"/>
                <a:gd name="T2" fmla="*/ 0 w 449"/>
                <a:gd name="T3" fmla="*/ 47 h 110"/>
                <a:gd name="T4" fmla="*/ 0 w 449"/>
                <a:gd name="T5" fmla="*/ 47 h 110"/>
                <a:gd name="T6" fmla="*/ 0 w 449"/>
                <a:gd name="T7" fmla="*/ 110 h 110"/>
                <a:gd name="T8" fmla="*/ 63 w 449"/>
                <a:gd name="T9" fmla="*/ 110 h 110"/>
                <a:gd name="T10" fmla="*/ 63 w 449"/>
                <a:gd name="T11" fmla="*/ 63 h 110"/>
                <a:gd name="T12" fmla="*/ 388 w 449"/>
                <a:gd name="T13" fmla="*/ 63 h 110"/>
                <a:gd name="T14" fmla="*/ 388 w 449"/>
                <a:gd name="T15" fmla="*/ 110 h 110"/>
                <a:gd name="T16" fmla="*/ 449 w 449"/>
                <a:gd name="T17" fmla="*/ 110 h 110"/>
                <a:gd name="T18" fmla="*/ 449 w 449"/>
                <a:gd name="T19" fmla="*/ 63 h 110"/>
                <a:gd name="T20" fmla="*/ 449 w 449"/>
                <a:gd name="T21" fmla="*/ 47 h 110"/>
                <a:gd name="T22" fmla="*/ 449 w 449"/>
                <a:gd name="T23" fmla="*/ 0 h 110"/>
                <a:gd name="T24" fmla="*/ 0 w 449"/>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110">
                  <a:moveTo>
                    <a:pt x="0" y="0"/>
                  </a:moveTo>
                  <a:lnTo>
                    <a:pt x="0" y="47"/>
                  </a:lnTo>
                  <a:lnTo>
                    <a:pt x="0" y="47"/>
                  </a:lnTo>
                  <a:lnTo>
                    <a:pt x="0" y="110"/>
                  </a:lnTo>
                  <a:lnTo>
                    <a:pt x="63" y="110"/>
                  </a:lnTo>
                  <a:lnTo>
                    <a:pt x="63" y="63"/>
                  </a:lnTo>
                  <a:lnTo>
                    <a:pt x="388" y="63"/>
                  </a:lnTo>
                  <a:lnTo>
                    <a:pt x="388" y="110"/>
                  </a:lnTo>
                  <a:lnTo>
                    <a:pt x="449" y="110"/>
                  </a:lnTo>
                  <a:lnTo>
                    <a:pt x="449" y="63"/>
                  </a:lnTo>
                  <a:lnTo>
                    <a:pt x="449" y="47"/>
                  </a:lnTo>
                  <a:lnTo>
                    <a:pt x="449"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sp>
          <p:nvSpPr>
            <p:cNvPr id="33" name="Freeform 14"/>
            <p:cNvSpPr>
              <a:spLocks/>
            </p:cNvSpPr>
            <p:nvPr/>
          </p:nvSpPr>
          <p:spPr bwMode="auto">
            <a:xfrm>
              <a:off x="3100388" y="2608263"/>
              <a:ext cx="712787" cy="176212"/>
            </a:xfrm>
            <a:custGeom>
              <a:avLst/>
              <a:gdLst>
                <a:gd name="T0" fmla="*/ 449 w 449"/>
                <a:gd name="T1" fmla="*/ 111 h 111"/>
                <a:gd name="T2" fmla="*/ 449 w 449"/>
                <a:gd name="T3" fmla="*/ 64 h 111"/>
                <a:gd name="T4" fmla="*/ 449 w 449"/>
                <a:gd name="T5" fmla="*/ 64 h 111"/>
                <a:gd name="T6" fmla="*/ 449 w 449"/>
                <a:gd name="T7" fmla="*/ 0 h 111"/>
                <a:gd name="T8" fmla="*/ 388 w 449"/>
                <a:gd name="T9" fmla="*/ 0 h 111"/>
                <a:gd name="T10" fmla="*/ 388 w 449"/>
                <a:gd name="T11" fmla="*/ 47 h 111"/>
                <a:gd name="T12" fmla="*/ 63 w 449"/>
                <a:gd name="T13" fmla="*/ 47 h 111"/>
                <a:gd name="T14" fmla="*/ 63 w 449"/>
                <a:gd name="T15" fmla="*/ 0 h 111"/>
                <a:gd name="T16" fmla="*/ 0 w 449"/>
                <a:gd name="T17" fmla="*/ 0 h 111"/>
                <a:gd name="T18" fmla="*/ 0 w 449"/>
                <a:gd name="T19" fmla="*/ 47 h 111"/>
                <a:gd name="T20" fmla="*/ 0 w 449"/>
                <a:gd name="T21" fmla="*/ 64 h 111"/>
                <a:gd name="T22" fmla="*/ 0 w 449"/>
                <a:gd name="T23" fmla="*/ 111 h 111"/>
                <a:gd name="T24" fmla="*/ 449 w 449"/>
                <a:gd name="T2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111">
                  <a:moveTo>
                    <a:pt x="449" y="111"/>
                  </a:moveTo>
                  <a:lnTo>
                    <a:pt x="449" y="64"/>
                  </a:lnTo>
                  <a:lnTo>
                    <a:pt x="449" y="64"/>
                  </a:lnTo>
                  <a:lnTo>
                    <a:pt x="449" y="0"/>
                  </a:lnTo>
                  <a:lnTo>
                    <a:pt x="388" y="0"/>
                  </a:lnTo>
                  <a:lnTo>
                    <a:pt x="388" y="47"/>
                  </a:lnTo>
                  <a:lnTo>
                    <a:pt x="63" y="47"/>
                  </a:lnTo>
                  <a:lnTo>
                    <a:pt x="63" y="0"/>
                  </a:lnTo>
                  <a:lnTo>
                    <a:pt x="0" y="0"/>
                  </a:lnTo>
                  <a:lnTo>
                    <a:pt x="0" y="47"/>
                  </a:lnTo>
                  <a:lnTo>
                    <a:pt x="0" y="64"/>
                  </a:lnTo>
                  <a:lnTo>
                    <a:pt x="0" y="111"/>
                  </a:lnTo>
                  <a:lnTo>
                    <a:pt x="449" y="1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sp>
          <p:nvSpPr>
            <p:cNvPr id="34" name="Freeform 15"/>
            <p:cNvSpPr>
              <a:spLocks/>
            </p:cNvSpPr>
            <p:nvPr/>
          </p:nvSpPr>
          <p:spPr bwMode="auto">
            <a:xfrm>
              <a:off x="3268663" y="2266950"/>
              <a:ext cx="379412" cy="185737"/>
            </a:xfrm>
            <a:custGeom>
              <a:avLst/>
              <a:gdLst>
                <a:gd name="T0" fmla="*/ 0 w 117"/>
                <a:gd name="T1" fmla="*/ 6 h 57"/>
                <a:gd name="T2" fmla="*/ 44 w 117"/>
                <a:gd name="T3" fmla="*/ 49 h 57"/>
                <a:gd name="T4" fmla="*/ 73 w 117"/>
                <a:gd name="T5" fmla="*/ 49 h 57"/>
                <a:gd name="T6" fmla="*/ 117 w 117"/>
                <a:gd name="T7" fmla="*/ 6 h 57"/>
                <a:gd name="T8" fmla="*/ 117 w 117"/>
                <a:gd name="T9" fmla="*/ 0 h 57"/>
                <a:gd name="T10" fmla="*/ 0 w 117"/>
                <a:gd name="T11" fmla="*/ 0 h 57"/>
                <a:gd name="T12" fmla="*/ 0 w 117"/>
                <a:gd name="T13" fmla="*/ 6 h 57"/>
              </a:gdLst>
              <a:ahLst/>
              <a:cxnLst>
                <a:cxn ang="0">
                  <a:pos x="T0" y="T1"/>
                </a:cxn>
                <a:cxn ang="0">
                  <a:pos x="T2" y="T3"/>
                </a:cxn>
                <a:cxn ang="0">
                  <a:pos x="T4" y="T5"/>
                </a:cxn>
                <a:cxn ang="0">
                  <a:pos x="T6" y="T7"/>
                </a:cxn>
                <a:cxn ang="0">
                  <a:pos x="T8" y="T9"/>
                </a:cxn>
                <a:cxn ang="0">
                  <a:pos x="T10" y="T11"/>
                </a:cxn>
                <a:cxn ang="0">
                  <a:pos x="T12" y="T13"/>
                </a:cxn>
              </a:cxnLst>
              <a:rect l="0" t="0" r="r" b="b"/>
              <a:pathLst>
                <a:path w="117" h="57">
                  <a:moveTo>
                    <a:pt x="0" y="6"/>
                  </a:moveTo>
                  <a:cubicBezTo>
                    <a:pt x="44" y="49"/>
                    <a:pt x="44" y="49"/>
                    <a:pt x="44" y="49"/>
                  </a:cubicBezTo>
                  <a:cubicBezTo>
                    <a:pt x="52" y="57"/>
                    <a:pt x="65" y="57"/>
                    <a:pt x="73" y="49"/>
                  </a:cubicBezTo>
                  <a:cubicBezTo>
                    <a:pt x="117" y="6"/>
                    <a:pt x="117" y="6"/>
                    <a:pt x="117" y="6"/>
                  </a:cubicBezTo>
                  <a:cubicBezTo>
                    <a:pt x="117" y="0"/>
                    <a:pt x="117" y="0"/>
                    <a:pt x="117" y="0"/>
                  </a:cubicBezTo>
                  <a:cubicBezTo>
                    <a:pt x="0" y="0"/>
                    <a:pt x="0" y="0"/>
                    <a:pt x="0" y="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sp>
          <p:nvSpPr>
            <p:cNvPr id="35" name="Freeform 16"/>
            <p:cNvSpPr>
              <a:spLocks/>
            </p:cNvSpPr>
            <p:nvPr/>
          </p:nvSpPr>
          <p:spPr bwMode="auto">
            <a:xfrm>
              <a:off x="3268663" y="2309813"/>
              <a:ext cx="379412" cy="246062"/>
            </a:xfrm>
            <a:custGeom>
              <a:avLst/>
              <a:gdLst>
                <a:gd name="T0" fmla="*/ 73 w 117"/>
                <a:gd name="T1" fmla="*/ 44 h 76"/>
                <a:gd name="T2" fmla="*/ 44 w 117"/>
                <a:gd name="T3" fmla="*/ 44 h 76"/>
                <a:gd name="T4" fmla="*/ 0 w 117"/>
                <a:gd name="T5" fmla="*/ 0 h 76"/>
                <a:gd name="T6" fmla="*/ 0 w 117"/>
                <a:gd name="T7" fmla="*/ 76 h 76"/>
                <a:gd name="T8" fmla="*/ 117 w 117"/>
                <a:gd name="T9" fmla="*/ 76 h 76"/>
                <a:gd name="T10" fmla="*/ 117 w 117"/>
                <a:gd name="T11" fmla="*/ 0 h 76"/>
                <a:gd name="T12" fmla="*/ 73 w 117"/>
                <a:gd name="T13" fmla="*/ 44 h 76"/>
              </a:gdLst>
              <a:ahLst/>
              <a:cxnLst>
                <a:cxn ang="0">
                  <a:pos x="T0" y="T1"/>
                </a:cxn>
                <a:cxn ang="0">
                  <a:pos x="T2" y="T3"/>
                </a:cxn>
                <a:cxn ang="0">
                  <a:pos x="T4" y="T5"/>
                </a:cxn>
                <a:cxn ang="0">
                  <a:pos x="T6" y="T7"/>
                </a:cxn>
                <a:cxn ang="0">
                  <a:pos x="T8" y="T9"/>
                </a:cxn>
                <a:cxn ang="0">
                  <a:pos x="T10" y="T11"/>
                </a:cxn>
                <a:cxn ang="0">
                  <a:pos x="T12" y="T13"/>
                </a:cxn>
              </a:cxnLst>
              <a:rect l="0" t="0" r="r" b="b"/>
              <a:pathLst>
                <a:path w="117" h="76">
                  <a:moveTo>
                    <a:pt x="73" y="44"/>
                  </a:moveTo>
                  <a:cubicBezTo>
                    <a:pt x="65" y="52"/>
                    <a:pt x="52" y="52"/>
                    <a:pt x="44" y="44"/>
                  </a:cubicBezTo>
                  <a:cubicBezTo>
                    <a:pt x="0" y="0"/>
                    <a:pt x="0" y="0"/>
                    <a:pt x="0" y="0"/>
                  </a:cubicBezTo>
                  <a:cubicBezTo>
                    <a:pt x="0" y="76"/>
                    <a:pt x="0" y="76"/>
                    <a:pt x="0" y="76"/>
                  </a:cubicBezTo>
                  <a:cubicBezTo>
                    <a:pt x="117" y="76"/>
                    <a:pt x="117" y="76"/>
                    <a:pt x="117" y="76"/>
                  </a:cubicBezTo>
                  <a:cubicBezTo>
                    <a:pt x="117" y="0"/>
                    <a:pt x="117" y="0"/>
                    <a:pt x="117" y="0"/>
                  </a:cubicBezTo>
                  <a:lnTo>
                    <a:pt x="73"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896386">
                <a:defRPr/>
              </a:pPr>
              <a:endParaRPr lang="en-US" kern="0">
                <a:solidFill>
                  <a:srgbClr val="FFFFFF"/>
                </a:solidFill>
                <a:latin typeface="Segoe UI"/>
              </a:endParaRPr>
            </a:p>
          </p:txBody>
        </p:sp>
      </p:grpSp>
    </p:spTree>
    <p:extLst>
      <p:ext uri="{BB962C8B-B14F-4D97-AF65-F5344CB8AC3E}">
        <p14:creationId xmlns:p14="http://schemas.microsoft.com/office/powerpoint/2010/main" val="96261940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18874" y="733202"/>
            <a:ext cx="6686659" cy="3765919"/>
            <a:chOff x="5078307" y="909254"/>
            <a:chExt cx="6687611" cy="2288460"/>
          </a:xfrm>
        </p:grpSpPr>
        <p:sp>
          <p:nvSpPr>
            <p:cNvPr id="30" name="Title 4"/>
            <p:cNvSpPr txBox="1">
              <a:spLocks/>
            </p:cNvSpPr>
            <p:nvPr/>
          </p:nvSpPr>
          <p:spPr>
            <a:xfrm>
              <a:off x="5078307" y="909254"/>
              <a:ext cx="6277546" cy="446647"/>
            </a:xfrm>
            <a:prstGeom prst="rect">
              <a:avLst/>
            </a:prstGeom>
            <a:noFill/>
          </p:spPr>
          <p:txBody>
            <a:bodyPr vert="horz" wrap="square" lIns="143407" tIns="89630" rIns="143407" bIns="89630" rtlCol="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defTabSz="914192">
                <a:defRPr/>
              </a:pPr>
              <a:r>
                <a:rPr lang="en-US" sz="4000" spc="0" dirty="0" smtClean="0">
                  <a:solidFill>
                    <a:srgbClr val="505050"/>
                  </a:solidFill>
                  <a:cs typeface="Segoe UI Light" panose="020B0502040204020203" pitchFamily="34" charset="0"/>
                </a:rPr>
                <a:t>Benefits</a:t>
              </a:r>
              <a:endParaRPr sz="4000" spc="0" dirty="0">
                <a:solidFill>
                  <a:srgbClr val="505050"/>
                </a:solidFill>
                <a:cs typeface="Segoe UI Light" panose="020B0502040204020203" pitchFamily="34" charset="0"/>
              </a:endParaRPr>
            </a:p>
          </p:txBody>
        </p:sp>
        <p:sp>
          <p:nvSpPr>
            <p:cNvPr id="40" name="Text Placeholder 5"/>
            <p:cNvSpPr txBox="1">
              <a:spLocks/>
            </p:cNvSpPr>
            <p:nvPr/>
          </p:nvSpPr>
          <p:spPr>
            <a:xfrm>
              <a:off x="5078313" y="1338465"/>
              <a:ext cx="6687605" cy="1859249"/>
            </a:xfrm>
            <a:prstGeom prst="rect">
              <a:avLst/>
            </a:prstGeom>
            <a:noFill/>
          </p:spPr>
          <p:txBody>
            <a:bodyPr vert="horz" wrap="square" lIns="179259" tIns="143407" rIns="179259" bIns="143407" rtlCol="0">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defTabSz="914192">
                <a:lnSpc>
                  <a:spcPct val="100000"/>
                </a:lnSpc>
                <a:spcAft>
                  <a:spcPts val="1175"/>
                </a:spcAft>
                <a:buFont typeface="Arial" charset="0"/>
                <a:buChar char="•"/>
                <a:defRPr/>
              </a:pPr>
              <a:r>
                <a:rPr lang="en-US" dirty="0" smtClean="0">
                  <a:solidFill>
                    <a:schemeClr val="tx1"/>
                  </a:solidFill>
                  <a:latin typeface="+mn-lt"/>
                  <a:ea typeface="Segoe UI Light" charset="0"/>
                  <a:cs typeface="Segoe UI Light" charset="0"/>
                </a:rPr>
                <a:t>On demand resources &amp; scaling</a:t>
              </a:r>
            </a:p>
            <a:p>
              <a:pPr marL="342900" indent="-342900" defTabSz="914192">
                <a:lnSpc>
                  <a:spcPct val="100000"/>
                </a:lnSpc>
                <a:spcAft>
                  <a:spcPts val="1175"/>
                </a:spcAft>
                <a:buFont typeface="Arial" charset="0"/>
                <a:buChar char="•"/>
                <a:defRPr/>
              </a:pPr>
              <a:r>
                <a:rPr lang="en-US" dirty="0" smtClean="0">
                  <a:solidFill>
                    <a:schemeClr val="tx1"/>
                  </a:solidFill>
                  <a:latin typeface="+mn-lt"/>
                  <a:ea typeface="Segoe UI Light" charset="0"/>
                  <a:cs typeface="Segoe UI Light" charset="0"/>
                </a:rPr>
                <a:t>Reduced </a:t>
              </a:r>
              <a:r>
                <a:rPr lang="en-US" dirty="0" err="1" smtClean="0">
                  <a:solidFill>
                    <a:schemeClr val="tx1"/>
                  </a:solidFill>
                  <a:latin typeface="+mn-lt"/>
                  <a:ea typeface="Segoe UI Light" charset="0"/>
                  <a:cs typeface="Segoe UI Light" charset="0"/>
                </a:rPr>
                <a:t>Devops</a:t>
              </a:r>
              <a:endParaRPr lang="en-US" dirty="0" smtClean="0">
                <a:solidFill>
                  <a:schemeClr val="tx1"/>
                </a:solidFill>
                <a:latin typeface="+mn-lt"/>
                <a:ea typeface="Segoe UI Light" charset="0"/>
                <a:cs typeface="Segoe UI Light" charset="0"/>
              </a:endParaRPr>
            </a:p>
            <a:p>
              <a:pPr marL="342900" indent="-342900" defTabSz="914192">
                <a:lnSpc>
                  <a:spcPct val="100000"/>
                </a:lnSpc>
                <a:spcAft>
                  <a:spcPts val="1175"/>
                </a:spcAft>
                <a:buFont typeface="Arial" charset="0"/>
                <a:buChar char="•"/>
                <a:defRPr/>
              </a:pPr>
              <a:r>
                <a:rPr lang="en-US" dirty="0" smtClean="0">
                  <a:solidFill>
                    <a:schemeClr val="tx1"/>
                  </a:solidFill>
                  <a:latin typeface="+mn-lt"/>
                  <a:ea typeface="Segoe UI Light" charset="0"/>
                  <a:cs typeface="Segoe UI Light" charset="0"/>
                </a:rPr>
                <a:t>Focus on business logic</a:t>
              </a:r>
            </a:p>
            <a:p>
              <a:pPr marL="342900" indent="-342900" defTabSz="914192">
                <a:lnSpc>
                  <a:spcPct val="100000"/>
                </a:lnSpc>
                <a:spcAft>
                  <a:spcPts val="1175"/>
                </a:spcAft>
                <a:buFont typeface="Arial" charset="0"/>
                <a:buChar char="•"/>
                <a:defRPr/>
              </a:pPr>
              <a:r>
                <a:rPr lang="en-US" dirty="0" smtClean="0">
                  <a:solidFill>
                    <a:schemeClr val="tx1"/>
                  </a:solidFill>
                  <a:latin typeface="+mn-lt"/>
                  <a:ea typeface="Segoe UI Light" charset="0"/>
                  <a:cs typeface="Segoe UI Light" charset="0"/>
                </a:rPr>
                <a:t>Micro-pricing</a:t>
              </a:r>
            </a:p>
            <a:p>
              <a:pPr defTabSz="914192">
                <a:lnSpc>
                  <a:spcPct val="100000"/>
                </a:lnSpc>
                <a:spcAft>
                  <a:spcPts val="1175"/>
                </a:spcAft>
                <a:defRPr/>
              </a:pPr>
              <a:endParaRPr lang="en-US" dirty="0">
                <a:solidFill>
                  <a:schemeClr val="tx1"/>
                </a:solidFill>
                <a:latin typeface="+mn-lt"/>
                <a:cs typeface="Segoe UI Semibold" panose="020B0702040204020203" pitchFamily="34" charset="0"/>
              </a:endParaRPr>
            </a:p>
          </p:txBody>
        </p:sp>
      </p:grpSp>
    </p:spTree>
    <p:extLst>
      <p:ext uri="{BB962C8B-B14F-4D97-AF65-F5344CB8AC3E}">
        <p14:creationId xmlns:p14="http://schemas.microsoft.com/office/powerpoint/2010/main" val="19379077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318874" y="733202"/>
            <a:ext cx="6686659" cy="4042919"/>
            <a:chOff x="5078307" y="909254"/>
            <a:chExt cx="6687611" cy="2456786"/>
          </a:xfrm>
        </p:grpSpPr>
        <p:sp>
          <p:nvSpPr>
            <p:cNvPr id="30" name="Title 4"/>
            <p:cNvSpPr txBox="1">
              <a:spLocks/>
            </p:cNvSpPr>
            <p:nvPr/>
          </p:nvSpPr>
          <p:spPr>
            <a:xfrm>
              <a:off x="5078307" y="909254"/>
              <a:ext cx="6277546" cy="446647"/>
            </a:xfrm>
            <a:prstGeom prst="rect">
              <a:avLst/>
            </a:prstGeom>
            <a:noFill/>
          </p:spPr>
          <p:txBody>
            <a:bodyPr vert="horz" wrap="square" lIns="143407" tIns="89630" rIns="143407" bIns="89630" rtlCol="0" anchor="b" anchorCtr="0">
              <a:spAutoFit/>
            </a:bodyPr>
            <a:lstStyle>
              <a:lvl1pPr algn="l" defTabSz="932742" rtl="0" eaLnBrk="1" latinLnBrk="0" hangingPunct="1">
                <a:lnSpc>
                  <a:spcPct val="90000"/>
                </a:lnSpc>
                <a:spcBef>
                  <a:spcPct val="0"/>
                </a:spcBef>
                <a:buNone/>
                <a:defRPr lang="en-US" sz="6000" b="0" kern="1200" cap="none" spc="-100"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pPr defTabSz="914192">
                <a:defRPr/>
              </a:pPr>
              <a:r>
                <a:rPr lang="en-US" sz="4000" spc="0" dirty="0" smtClean="0">
                  <a:solidFill>
                    <a:srgbClr val="505050"/>
                  </a:solidFill>
                  <a:cs typeface="Segoe UI Light" panose="020B0502040204020203" pitchFamily="34" charset="0"/>
                </a:rPr>
                <a:t>Why?</a:t>
              </a:r>
              <a:endParaRPr sz="4000" spc="0" dirty="0">
                <a:solidFill>
                  <a:srgbClr val="505050"/>
                </a:solidFill>
                <a:cs typeface="Segoe UI Light" panose="020B0502040204020203" pitchFamily="34" charset="0"/>
              </a:endParaRPr>
            </a:p>
          </p:txBody>
        </p:sp>
        <p:sp>
          <p:nvSpPr>
            <p:cNvPr id="40" name="Text Placeholder 5"/>
            <p:cNvSpPr txBox="1">
              <a:spLocks/>
            </p:cNvSpPr>
            <p:nvPr/>
          </p:nvSpPr>
          <p:spPr>
            <a:xfrm>
              <a:off x="5078313" y="1338465"/>
              <a:ext cx="6687605" cy="2027575"/>
            </a:xfrm>
            <a:prstGeom prst="rect">
              <a:avLst/>
            </a:prstGeom>
            <a:noFill/>
          </p:spPr>
          <p:txBody>
            <a:bodyPr vert="horz" wrap="square" lIns="179259" tIns="143407" rIns="179259" bIns="143407" rtlCol="0">
              <a:sp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2800" kern="1200" spc="0" baseline="0">
                  <a:gradFill>
                    <a:gsLst>
                      <a:gs pos="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defTabSz="914192">
                <a:lnSpc>
                  <a:spcPct val="100000"/>
                </a:lnSpc>
                <a:spcAft>
                  <a:spcPts val="1175"/>
                </a:spcAft>
                <a:buFont typeface="Arial" charset="0"/>
                <a:buChar char="•"/>
                <a:defRPr/>
              </a:pPr>
              <a:r>
                <a:rPr lang="en-US" dirty="0" smtClean="0">
                  <a:solidFill>
                    <a:schemeClr val="tx1"/>
                  </a:solidFill>
                  <a:latin typeface="+mn-lt"/>
                  <a:ea typeface="Segoe UI Light" charset="0"/>
                  <a:cs typeface="Segoe UI Light" charset="0"/>
                </a:rPr>
                <a:t>Stateless =&gt; Scale</a:t>
              </a:r>
            </a:p>
            <a:p>
              <a:pPr marL="342900" indent="-342900" defTabSz="914192">
                <a:lnSpc>
                  <a:spcPct val="100000"/>
                </a:lnSpc>
                <a:spcAft>
                  <a:spcPts val="1175"/>
                </a:spcAft>
                <a:buFont typeface="Arial" charset="0"/>
                <a:buChar char="•"/>
                <a:defRPr/>
              </a:pPr>
              <a:r>
                <a:rPr lang="en-US" dirty="0" smtClean="0">
                  <a:solidFill>
                    <a:schemeClr val="tx1"/>
                  </a:solidFill>
                  <a:latin typeface="+mn-lt"/>
                  <a:ea typeface="Segoe UI Light" charset="0"/>
                  <a:cs typeface="Segoe UI Light" charset="0"/>
                </a:rPr>
                <a:t>Not </a:t>
              </a:r>
              <a:r>
                <a:rPr lang="en-US" dirty="0">
                  <a:solidFill>
                    <a:schemeClr val="tx1"/>
                  </a:solidFill>
                  <a:latin typeface="+mn-lt"/>
                  <a:ea typeface="Segoe UI Light" charset="0"/>
                  <a:cs typeface="Segoe UI Light" charset="0"/>
                </a:rPr>
                <a:t>worth deploying a traditional </a:t>
              </a:r>
              <a:r>
                <a:rPr lang="en-US" dirty="0" smtClean="0">
                  <a:solidFill>
                    <a:schemeClr val="tx1"/>
                  </a:solidFill>
                  <a:latin typeface="+mn-lt"/>
                  <a:ea typeface="Segoe UI Light" charset="0"/>
                  <a:cs typeface="Segoe UI Light" charset="0"/>
                </a:rPr>
                <a:t>backend</a:t>
              </a:r>
            </a:p>
            <a:p>
              <a:pPr marL="342900" indent="-342900" defTabSz="914192">
                <a:lnSpc>
                  <a:spcPct val="100000"/>
                </a:lnSpc>
                <a:spcAft>
                  <a:spcPts val="1175"/>
                </a:spcAft>
                <a:buFont typeface="Arial" charset="0"/>
                <a:buChar char="•"/>
                <a:defRPr/>
              </a:pPr>
              <a:r>
                <a:rPr lang="en-US" dirty="0" smtClean="0">
                  <a:solidFill>
                    <a:schemeClr val="tx1"/>
                  </a:solidFill>
                  <a:latin typeface="+mn-lt"/>
                  <a:ea typeface="Segoe UI Light" charset="0"/>
                  <a:cs typeface="Segoe UI Light" charset="0"/>
                </a:rPr>
                <a:t>Workload </a:t>
              </a:r>
              <a:r>
                <a:rPr lang="en-US" dirty="0">
                  <a:solidFill>
                    <a:schemeClr val="tx1"/>
                  </a:solidFill>
                  <a:latin typeface="+mn-lt"/>
                  <a:ea typeface="Segoe UI Light" charset="0"/>
                  <a:cs typeface="Segoe UI Light" charset="0"/>
                </a:rPr>
                <a:t>is sporadic (very low &amp; high scale</a:t>
              </a:r>
              <a:r>
                <a:rPr lang="en-US" dirty="0" smtClean="0">
                  <a:solidFill>
                    <a:schemeClr val="tx1"/>
                  </a:solidFill>
                  <a:latin typeface="+mn-lt"/>
                  <a:ea typeface="Segoe UI Light" charset="0"/>
                  <a:cs typeface="Segoe UI Light" charset="0"/>
                </a:rPr>
                <a:t>)</a:t>
              </a:r>
            </a:p>
            <a:p>
              <a:pPr marL="342900" indent="-342900" defTabSz="914192">
                <a:lnSpc>
                  <a:spcPct val="100000"/>
                </a:lnSpc>
                <a:spcAft>
                  <a:spcPts val="1175"/>
                </a:spcAft>
                <a:buFont typeface="Arial" charset="0"/>
                <a:buChar char="•"/>
                <a:defRPr/>
              </a:pPr>
              <a:r>
                <a:rPr lang="en-US" dirty="0" smtClean="0">
                  <a:solidFill>
                    <a:schemeClr val="tx1"/>
                  </a:solidFill>
                  <a:latin typeface="+mn-lt"/>
                  <a:ea typeface="Segoe UI Light" charset="0"/>
                  <a:cs typeface="Segoe UI Light" charset="0"/>
                </a:rPr>
                <a:t>Lots </a:t>
              </a:r>
              <a:r>
                <a:rPr lang="en-US" dirty="0">
                  <a:solidFill>
                    <a:schemeClr val="tx1"/>
                  </a:solidFill>
                  <a:latin typeface="+mn-lt"/>
                  <a:ea typeface="Segoe UI Light" charset="0"/>
                  <a:cs typeface="Segoe UI Light" charset="0"/>
                </a:rPr>
                <a:t>of different services involved</a:t>
              </a:r>
              <a:endParaRPr lang="en-US" dirty="0">
                <a:solidFill>
                  <a:schemeClr val="tx1"/>
                </a:solidFill>
                <a:latin typeface="+mn-lt"/>
                <a:cs typeface="Segoe UI Semibold" panose="020B0702040204020203" pitchFamily="34" charset="0"/>
              </a:endParaRPr>
            </a:p>
          </p:txBody>
        </p:sp>
      </p:grpSp>
    </p:spTree>
    <p:extLst>
      <p:ext uri="{BB962C8B-B14F-4D97-AF65-F5344CB8AC3E}">
        <p14:creationId xmlns:p14="http://schemas.microsoft.com/office/powerpoint/2010/main" val="2433918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alpha val="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6700" y="365125"/>
            <a:ext cx="10515600" cy="1325563"/>
          </a:xfrm>
        </p:spPr>
        <p:txBody>
          <a:bodyPr/>
          <a:lstStyle/>
          <a:p>
            <a:r>
              <a:rPr lang="en-US" sz="4000" dirty="0"/>
              <a:t>Supported</a:t>
            </a:r>
            <a:r>
              <a:rPr lang="en-US" dirty="0"/>
              <a:t> SKUs for Azure Functions</a:t>
            </a:r>
          </a:p>
        </p:txBody>
      </p:sp>
      <p:sp>
        <p:nvSpPr>
          <p:cNvPr id="3" name="Text Placeholder 2"/>
          <p:cNvSpPr>
            <a:spLocks noGrp="1"/>
          </p:cNvSpPr>
          <p:nvPr>
            <p:ph type="body" sz="quarter" idx="10"/>
          </p:nvPr>
        </p:nvSpPr>
        <p:spPr>
          <a:xfrm>
            <a:off x="270066" y="1775647"/>
            <a:ext cx="11921934" cy="4706930"/>
          </a:xfrm>
        </p:spPr>
        <p:txBody>
          <a:bodyPr>
            <a:normAutofit/>
          </a:bodyPr>
          <a:lstStyle/>
          <a:p>
            <a:pPr marL="571390" indent="-571390">
              <a:buFont typeface="Arial" panose="020B0604020202020204" pitchFamily="34" charset="0"/>
              <a:buChar char="•"/>
            </a:pPr>
            <a:r>
              <a:rPr lang="en-US" b="1" dirty="0">
                <a:solidFill>
                  <a:srgbClr val="000000"/>
                </a:solidFill>
              </a:rPr>
              <a:t>Consumption Plan</a:t>
            </a:r>
          </a:p>
          <a:p>
            <a:pPr marL="1371337" indent="-457112">
              <a:buFont typeface="Arial" panose="020B0604020202020204" pitchFamily="34" charset="0"/>
              <a:buChar char="•"/>
            </a:pPr>
            <a:r>
              <a:rPr lang="en-US" dirty="0">
                <a:solidFill>
                  <a:srgbClr val="000000"/>
                </a:solidFill>
              </a:rPr>
              <a:t>Pay for what you use (execution time, memory)</a:t>
            </a:r>
          </a:p>
          <a:p>
            <a:pPr marL="1371337" indent="-457112">
              <a:buFont typeface="Arial" panose="020B0604020202020204" pitchFamily="34" charset="0"/>
              <a:buChar char="•"/>
            </a:pPr>
            <a:r>
              <a:rPr lang="en-US" dirty="0">
                <a:solidFill>
                  <a:srgbClr val="000000"/>
                </a:solidFill>
              </a:rPr>
              <a:t>Platform responsible for scale</a:t>
            </a:r>
          </a:p>
          <a:p>
            <a:pPr marL="571390" indent="-571390">
              <a:buFont typeface="Arial" panose="020B0604020202020204" pitchFamily="34" charset="0"/>
              <a:buChar char="•"/>
            </a:pPr>
            <a:r>
              <a:rPr lang="en-US" b="1" dirty="0">
                <a:solidFill>
                  <a:srgbClr val="000000"/>
                </a:solidFill>
              </a:rPr>
              <a:t>App Service Plan</a:t>
            </a:r>
          </a:p>
          <a:p>
            <a:pPr marL="1371337" indent="-457112">
              <a:buFont typeface="Arial" panose="020B0604020202020204" pitchFamily="34" charset="0"/>
              <a:buChar char="•"/>
            </a:pPr>
            <a:r>
              <a:rPr lang="en-US" dirty="0">
                <a:solidFill>
                  <a:srgbClr val="000000"/>
                </a:solidFill>
              </a:rPr>
              <a:t>Pay based on # of reserved VMs</a:t>
            </a:r>
          </a:p>
          <a:p>
            <a:pPr marL="1371337" indent="-457112">
              <a:buFont typeface="Arial" panose="020B0604020202020204" pitchFamily="34" charset="0"/>
              <a:buChar char="•"/>
            </a:pPr>
            <a:r>
              <a:rPr lang="en-US" dirty="0">
                <a:solidFill>
                  <a:srgbClr val="000000"/>
                </a:solidFill>
              </a:rPr>
              <a:t>Basic, Standard, Premium</a:t>
            </a:r>
          </a:p>
          <a:p>
            <a:pPr marL="1371337" indent="-457112">
              <a:buFont typeface="Arial" panose="020B0604020202020204" pitchFamily="34" charset="0"/>
              <a:buChar char="•"/>
            </a:pPr>
            <a:r>
              <a:rPr lang="en-US" dirty="0">
                <a:solidFill>
                  <a:srgbClr val="000000"/>
                </a:solidFill>
              </a:rPr>
              <a:t>You’re responsible for scale (can use </a:t>
            </a:r>
            <a:r>
              <a:rPr lang="en-US" dirty="0" err="1">
                <a:solidFill>
                  <a:srgbClr val="000000"/>
                </a:solidFill>
              </a:rPr>
              <a:t>autoscale</a:t>
            </a:r>
            <a:r>
              <a:rPr lang="en-US" dirty="0">
                <a:solidFill>
                  <a:srgbClr val="000000"/>
                </a:solidFill>
              </a:rPr>
              <a:t>)</a:t>
            </a:r>
          </a:p>
        </p:txBody>
      </p:sp>
    </p:spTree>
    <p:extLst>
      <p:ext uri="{BB962C8B-B14F-4D97-AF65-F5344CB8AC3E}">
        <p14:creationId xmlns:p14="http://schemas.microsoft.com/office/powerpoint/2010/main" val="16850624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9CC3E5"/>
      </a:accent1>
      <a:accent2>
        <a:srgbClr val="2E75B5"/>
      </a:accent2>
      <a:accent3>
        <a:srgbClr val="1E4E79"/>
      </a:accent3>
      <a:accent4>
        <a:srgbClr val="FFC000"/>
      </a:accent4>
      <a:accent5>
        <a:srgbClr val="4472C4"/>
      </a:accent5>
      <a:accent6>
        <a:srgbClr val="70AD47"/>
      </a:accent6>
      <a:hlink>
        <a:srgbClr val="0563C1"/>
      </a:hlink>
      <a:folHlink>
        <a:srgbClr val="954F72"/>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1444_Windows Azure Template 16x9_r08a">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extLst>
    <a:ext uri="{05A4C25C-085E-4340-85A3-A5531E510DB2}">
      <thm15:themeFamily xmlns:thm15="http://schemas.microsoft.com/office/thememl/2012/main" name="Azure4ResearchTemplate" id="{DD1C6CE8-BDBA-0D4F-9930-3643ABC8EF0E}" vid="{B5C66FD7-0952-994B-96D6-AB3BB89097F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12965</TotalTime>
  <Words>1049</Words>
  <Application>Microsoft Macintosh PowerPoint</Application>
  <PresentationFormat>Widescreen</PresentationFormat>
  <Paragraphs>275</Paragraphs>
  <Slides>26</Slides>
  <Notes>21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26</vt:i4>
      </vt:variant>
    </vt:vector>
  </HeadingPairs>
  <TitlesOfParts>
    <vt:vector size="37" baseType="lpstr">
      <vt:lpstr>Calibri</vt:lpstr>
      <vt:lpstr>Consolas</vt:lpstr>
      <vt:lpstr>Lucida Console</vt:lpstr>
      <vt:lpstr>Segoe UI</vt:lpstr>
      <vt:lpstr>Segoe UI Light</vt:lpstr>
      <vt:lpstr>Segoe UI Semibold</vt:lpstr>
      <vt:lpstr>Segoe UI Semilight</vt:lpstr>
      <vt:lpstr>Wingdings</vt:lpstr>
      <vt:lpstr>Arial</vt:lpstr>
      <vt:lpstr>Office Theme</vt:lpstr>
      <vt:lpstr>1_MS1444_Windows Azure Template 16x9_r08a</vt:lpstr>
      <vt:lpstr>Azure Functions: no server needed</vt:lpstr>
      <vt:lpstr>The “Evolution” of Application Platforms</vt:lpstr>
      <vt:lpstr>PowerPoint Presentation</vt:lpstr>
      <vt:lpstr>“Function App” is a group of functions</vt:lpstr>
      <vt:lpstr>PowerPoint Presentation</vt:lpstr>
      <vt:lpstr>Azure Functions overview</vt:lpstr>
      <vt:lpstr>PowerPoint Presentation</vt:lpstr>
      <vt:lpstr>PowerPoint Presentation</vt:lpstr>
      <vt:lpstr>Supported SKUs for Azure Functions</vt:lpstr>
      <vt:lpstr>Consumption Plan Scaling</vt:lpstr>
      <vt:lpstr>Consumption Plan Pricing</vt:lpstr>
      <vt:lpstr>Azure Functions architecture</vt:lpstr>
      <vt:lpstr>Building Serverless Apps on Azure</vt:lpstr>
      <vt:lpstr>Develop in the cloud or locally</vt:lpstr>
      <vt:lpstr>Scenarios</vt:lpstr>
      <vt:lpstr>Scenario: incoming data processing</vt:lpstr>
      <vt:lpstr>Triggers and Bindings</vt:lpstr>
      <vt:lpstr>WebJob Bindings</vt:lpstr>
      <vt:lpstr>Use Bindings in Your Code</vt:lpstr>
      <vt:lpstr>“Functions” programming model</vt:lpstr>
      <vt:lpstr>Best practices</vt:lpstr>
      <vt:lpstr>PowerPoint Presentation</vt:lpstr>
      <vt:lpstr>Function structure</vt:lpstr>
      <vt:lpstr>Testing</vt:lpstr>
      <vt:lpstr>DEMO</vt:lpstr>
      <vt:lpstr>      Q&amp;A</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HPC and Azure Container Service</dc:title>
  <dc:creator>Gavin Gear</dc:creator>
  <cp:lastModifiedBy>Mykhail Galushko</cp:lastModifiedBy>
  <cp:revision>627</cp:revision>
  <dcterms:created xsi:type="dcterms:W3CDTF">2016-04-21T18:51:19Z</dcterms:created>
  <dcterms:modified xsi:type="dcterms:W3CDTF">2017-07-28T16:39:49Z</dcterms:modified>
</cp:coreProperties>
</file>