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37" r:id="rId3"/>
  </p:sldMasterIdLst>
  <p:sldIdLst>
    <p:sldId id="266" r:id="rId4"/>
    <p:sldId id="299" r:id="rId5"/>
    <p:sldId id="345" r:id="rId6"/>
    <p:sldId id="349" r:id="rId7"/>
    <p:sldId id="346" r:id="rId8"/>
    <p:sldId id="350" r:id="rId9"/>
    <p:sldId id="342" r:id="rId10"/>
    <p:sldId id="326" r:id="rId11"/>
    <p:sldId id="343" r:id="rId12"/>
    <p:sldId id="333" r:id="rId13"/>
    <p:sldId id="344" r:id="rId14"/>
    <p:sldId id="334" r:id="rId15"/>
    <p:sldId id="336" r:id="rId16"/>
    <p:sldId id="340" r:id="rId17"/>
    <p:sldId id="338" r:id="rId18"/>
    <p:sldId id="347" r:id="rId19"/>
    <p:sldId id="348" r:id="rId20"/>
    <p:sldId id="3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2C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33" autoAdjust="0"/>
    <p:restoredTop sz="94660"/>
  </p:normalViewPr>
  <p:slideViewPr>
    <p:cSldViewPr snapToGrid="0">
      <p:cViewPr varScale="1">
        <p:scale>
          <a:sx n="77" d="100"/>
          <a:sy n="77" d="100"/>
        </p:scale>
        <p:origin x="81"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89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21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4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06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6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4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40802" cy="990777"/>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40802" cy="4812242"/>
          </a:xfrm>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62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29513" cy="990777"/>
          </a:xfrm>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29513" cy="4812242"/>
          </a:xfrm>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59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18224" cy="990777"/>
          </a:xfrm>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18224" cy="4812242"/>
          </a:xfrm>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01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63379" cy="990777"/>
          </a:xfrm>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63379" cy="4812242"/>
          </a:xfrm>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7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895646" cy="990777"/>
          </a:xfrm>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895646" cy="4812242"/>
          </a:xfrm>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5628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544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104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71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3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39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632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275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7791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2978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633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15393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99515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1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9574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1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74911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1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4135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700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0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339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0650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66170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973464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124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2473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00B0F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1773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7030A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6929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FF99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76517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57722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3467"/>
            <a:ext cx="10515600" cy="1047221"/>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311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10515600" cy="959556"/>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50230"/>
            <a:ext cx="5157787"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50230"/>
            <a:ext cx="5183188"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181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71261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0464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743858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6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7113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75101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6087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5113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5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12734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99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76489"/>
            <a:ext cx="3932237" cy="1416756"/>
          </a:xfrm>
        </p:spPr>
        <p:txBody>
          <a:bodyPr anchor="t"/>
          <a:lstStyle>
            <a:lvl1pPr>
              <a:defRPr sz="32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76490"/>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576689"/>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55218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5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0569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6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chemeClr val="bg1"/>
                </a:solidFill>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985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9988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7124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05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1860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4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433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605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55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3782380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189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719843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7220967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405625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073987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0321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082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8001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995909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59259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1989092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310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725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01143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32534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199204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43523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044684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93019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84709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40810207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92488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13119165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1837944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903108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2834475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916931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72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6726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68857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37456510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56111"/>
      </p:ext>
    </p:extLst>
  </p:cSld>
  <p:clrMapOvr>
    <a:overrideClrMapping bg1="dk1" tx1="lt1" bg2="dk2"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15084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5890779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2.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053479"/>
      </p:ext>
    </p:extLst>
  </p:cSld>
  <p:clrMap bg1="lt1" tx1="dk1" bg2="lt2" tx2="dk2" accent1="accent1" accent2="accent2" accent3="accent3" accent4="accent4" accent5="accent5" accent6="accent6" hlink="hlink" folHlink="folHlink"/>
  <p:sldLayoutIdLst>
    <p:sldLayoutId id="2147483681" r:id="rId1"/>
    <p:sldLayoutId id="2147483712" r:id="rId2"/>
    <p:sldLayoutId id="2147483649" r:id="rId3"/>
    <p:sldLayoutId id="2147483706" r:id="rId4"/>
    <p:sldLayoutId id="2147483677" r:id="rId5"/>
    <p:sldLayoutId id="2147483678" r:id="rId6"/>
    <p:sldLayoutId id="2147483679" r:id="rId7"/>
    <p:sldLayoutId id="2147483680" r:id="rId8"/>
    <p:sldLayoutId id="2147483650" r:id="rId9"/>
    <p:sldLayoutId id="2147483707" r:id="rId10"/>
    <p:sldLayoutId id="2147483708" r:id="rId11"/>
    <p:sldLayoutId id="2147483709" r:id="rId12"/>
    <p:sldLayoutId id="2147483710" r:id="rId13"/>
    <p:sldLayoutId id="2147483711" r:id="rId14"/>
    <p:sldLayoutId id="2147483686" r:id="rId15"/>
    <p:sldLayoutId id="2147483692" r:id="rId16"/>
    <p:sldLayoutId id="2147483693" r:id="rId17"/>
    <p:sldLayoutId id="2147483694" r:id="rId18"/>
    <p:sldLayoutId id="2147483695" r:id="rId19"/>
    <p:sldLayoutId id="2147483691" r:id="rId20"/>
    <p:sldLayoutId id="2147483687" r:id="rId21"/>
    <p:sldLayoutId id="2147483688" r:id="rId22"/>
    <p:sldLayoutId id="2147483689" r:id="rId23"/>
    <p:sldLayoutId id="2147483690" r:id="rId24"/>
    <p:sldLayoutId id="2147483658" r:id="rId25"/>
    <p:sldLayoutId id="2147483666" r:id="rId26"/>
    <p:sldLayoutId id="2147483667" r:id="rId27"/>
    <p:sldLayoutId id="2147483668" r:id="rId28"/>
    <p:sldLayoutId id="2147483670" r:id="rId29"/>
    <p:sldLayoutId id="2147483713" r:id="rId30"/>
    <p:sldLayoutId id="2147483714" r:id="rId31"/>
    <p:sldLayoutId id="2147483715" r:id="rId32"/>
    <p:sldLayoutId id="2147483716" r:id="rId33"/>
    <p:sldLayoutId id="2147483717" r:id="rId34"/>
    <p:sldLayoutId id="2147483696" r:id="rId35"/>
    <p:sldLayoutId id="2147483697" r:id="rId36"/>
    <p:sldLayoutId id="2147483698" r:id="rId37"/>
    <p:sldLayoutId id="2147483699" r:id="rId38"/>
    <p:sldLayoutId id="2147483700" r:id="rId39"/>
    <p:sldLayoutId id="2147483651" r:id="rId40"/>
    <p:sldLayoutId id="2147483701" r:id="rId41"/>
    <p:sldLayoutId id="2147483702" r:id="rId42"/>
    <p:sldLayoutId id="2147483703" r:id="rId43"/>
    <p:sldLayoutId id="2147483652" r:id="rId44"/>
    <p:sldLayoutId id="2147483653" r:id="rId45"/>
    <p:sldLayoutId id="2147483654" r:id="rId46"/>
    <p:sldLayoutId id="2147483662" r:id="rId47"/>
    <p:sldLayoutId id="2147483663" r:id="rId48"/>
    <p:sldLayoutId id="2147483704" r:id="rId49"/>
    <p:sldLayoutId id="2147483664" r:id="rId50"/>
    <p:sldLayoutId id="2147483665" r:id="rId51"/>
    <p:sldLayoutId id="2147483671" r:id="rId52"/>
    <p:sldLayoutId id="2147483655" r:id="rId53"/>
    <p:sldLayoutId id="2147483657" r:id="rId54"/>
    <p:sldLayoutId id="2147483676" r:id="rId55"/>
    <p:sldLayoutId id="2147483705" r:id="rId56"/>
    <p:sldLayoutId id="2147483672" r:id="rId57"/>
    <p:sldLayoutId id="2147483673" r:id="rId58"/>
    <p:sldLayoutId id="2147483674" r:id="rId59"/>
    <p:sldLayoutId id="2147483675" r:id="rId60"/>
    <p:sldLayoutId id="2147483718" r:id="rId61"/>
    <p:sldLayoutId id="2147483719" r:id="rId62"/>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7717611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897406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alex.krakovetskiy"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67.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alex.krakovetskiy"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 Id="rId4" Type="http://schemas.openxmlformats.org/officeDocument/2006/relationships/image" Target="../media/image4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udonors.com/" TargetMode="External"/><Relationship Id="rId7" Type="http://schemas.openxmlformats.org/officeDocument/2006/relationships/image" Target="../media/image19.png"/><Relationship Id="rId2" Type="http://schemas.openxmlformats.org/officeDocument/2006/relationships/hyperlink" Target="https://donor.ua/" TargetMode="Externa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hyperlink" Target="http://appclub.im/" TargetMode="External"/><Relationship Id="rId4" Type="http://schemas.openxmlformats.org/officeDocument/2006/relationships/hyperlink" Target="https://donor.ua/bot" TargetMode="External"/><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jpeg"/><Relationship Id="rId1" Type="http://schemas.openxmlformats.org/officeDocument/2006/relationships/slideLayout" Target="../slideLayouts/slideLayout20.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ww.yakaboo.ua/ua/kraina-startapiv-istorija-izrail-s-kogo-ekonomichnogo-diva.html" TargetMode="Externa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1636151"/>
            <a:ext cx="11653525" cy="3612123"/>
          </a:xfrm>
        </p:spPr>
        <p:txBody>
          <a:bodyPr/>
          <a:lstStyle/>
          <a:p>
            <a:r>
              <a:rPr lang="ru-RU" sz="5400" dirty="0"/>
              <a:t>Шлях </a:t>
            </a:r>
            <a:r>
              <a:rPr lang="ru-RU" sz="5400" dirty="0" err="1"/>
              <a:t>від</a:t>
            </a:r>
            <a:r>
              <a:rPr lang="ru-RU" sz="5400" dirty="0"/>
              <a:t> </a:t>
            </a:r>
            <a:r>
              <a:rPr lang="ru-RU" sz="5400" dirty="0" err="1"/>
              <a:t>аутсорсу</a:t>
            </a:r>
            <a:r>
              <a:rPr lang="ru-RU" sz="5400" dirty="0"/>
              <a:t> до </a:t>
            </a:r>
            <a:r>
              <a:rPr lang="ru-RU" sz="5400" dirty="0" err="1"/>
              <a:t>продуктово-консалтингової</a:t>
            </a:r>
            <a:r>
              <a:rPr lang="ru-RU" sz="5400" dirty="0"/>
              <a:t> </a:t>
            </a:r>
            <a:r>
              <a:rPr lang="ru-RU" sz="5400" dirty="0" err="1"/>
              <a:t>компанії</a:t>
            </a:r>
            <a:r>
              <a:rPr lang="ru-RU" sz="5400" dirty="0"/>
              <a:t>: перемоги та </a:t>
            </a:r>
            <a:r>
              <a:rPr lang="ru-RU" sz="5400" dirty="0" err="1"/>
              <a:t>поразки</a:t>
            </a:r>
            <a:br>
              <a:rPr lang="ru-RU" sz="6000" dirty="0"/>
            </a:br>
            <a:br>
              <a:rPr lang="ru-RU" sz="6000" dirty="0"/>
            </a:br>
            <a:r>
              <a:rPr lang="en-US" sz="2400" b="1" dirty="0"/>
              <a:t>Oleksandr Krakovetskyi</a:t>
            </a:r>
            <a:br>
              <a:rPr lang="en-US" sz="2400" b="1" dirty="0"/>
            </a:br>
            <a:r>
              <a:rPr lang="en-US" sz="2400" dirty="0"/>
              <a:t>CEO, DevRain Solutions</a:t>
            </a:r>
            <a:br>
              <a:rPr lang="en-US" sz="2400" dirty="0"/>
            </a:br>
            <a:r>
              <a:rPr lang="en-US" sz="2400" dirty="0"/>
              <a:t>@</a:t>
            </a:r>
            <a:r>
              <a:rPr lang="en-US" sz="2400" dirty="0" err="1"/>
              <a:t>msugvnua</a:t>
            </a:r>
            <a:r>
              <a:rPr lang="en-US" sz="2400" dirty="0"/>
              <a:t>, </a:t>
            </a:r>
            <a:r>
              <a:rPr lang="en-US" sz="2400" dirty="0">
                <a:hlinkClick r:id="rId2"/>
              </a:rPr>
              <a:t>alex.krakovetskiy@devrain.com</a:t>
            </a:r>
            <a:br>
              <a:rPr lang="en-US" sz="2400" dirty="0"/>
            </a:br>
            <a:r>
              <a:rPr lang="en-US" sz="2400" dirty="0">
                <a:hlinkClick r:id="rId3"/>
              </a:rPr>
              <a:t>https://www.facebook.com/alex.krakovetskiy</a:t>
            </a:r>
            <a:r>
              <a:rPr lang="en-US" sz="2400" dirty="0"/>
              <a:t> </a:t>
            </a:r>
            <a:br>
              <a:rPr lang="en-US" sz="2400" dirty="0"/>
            </a:br>
            <a:endParaRPr lang="en-US" sz="647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3942" y="5710181"/>
            <a:ext cx="1905266" cy="809738"/>
          </a:xfrm>
          <a:prstGeom prst="rect">
            <a:avLst/>
          </a:prstGeom>
        </p:spPr>
      </p:pic>
    </p:spTree>
    <p:extLst>
      <p:ext uri="{BB962C8B-B14F-4D97-AF65-F5344CB8AC3E}">
        <p14:creationId xmlns:p14="http://schemas.microsoft.com/office/powerpoint/2010/main" val="18061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vs. Sell</a:t>
            </a:r>
          </a:p>
        </p:txBody>
      </p:sp>
      <p:sp>
        <p:nvSpPr>
          <p:cNvPr id="4" name="Content Placeholder 3"/>
          <p:cNvSpPr>
            <a:spLocks noGrp="1"/>
          </p:cNvSpPr>
          <p:nvPr>
            <p:ph idx="1"/>
          </p:nvPr>
        </p:nvSpPr>
        <p:spPr>
          <a:xfrm>
            <a:off x="838200" y="1825625"/>
            <a:ext cx="10196804" cy="4351338"/>
          </a:xfrm>
        </p:spPr>
        <p:txBody>
          <a:bodyPr>
            <a:noAutofit/>
          </a:bodyPr>
          <a:lstStyle/>
          <a:p>
            <a:pPr marL="0" indent="0" algn="ctr">
              <a:lnSpc>
                <a:spcPct val="100000"/>
              </a:lnSpc>
              <a:buNone/>
            </a:pPr>
            <a:r>
              <a:rPr lang="en-US" sz="3600" dirty="0"/>
              <a:t>Architecture, programming code, </a:t>
            </a:r>
            <a:br>
              <a:rPr lang="en-US" sz="3600" dirty="0"/>
            </a:br>
            <a:r>
              <a:rPr lang="en-US" sz="3600" dirty="0"/>
              <a:t>technologies, frameworks</a:t>
            </a:r>
          </a:p>
          <a:p>
            <a:pPr marL="0" indent="0" algn="ctr">
              <a:lnSpc>
                <a:spcPct val="100000"/>
              </a:lnSpc>
              <a:buNone/>
            </a:pPr>
            <a:endParaRPr lang="en-US" sz="3600" dirty="0"/>
          </a:p>
          <a:p>
            <a:pPr marL="0" indent="0" algn="ctr">
              <a:lnSpc>
                <a:spcPct val="100000"/>
              </a:lnSpc>
              <a:buNone/>
            </a:pPr>
            <a:r>
              <a:rPr lang="en-US" dirty="0"/>
              <a:t>vs.</a:t>
            </a:r>
            <a:endParaRPr lang="en-US" sz="3600" dirty="0"/>
          </a:p>
          <a:p>
            <a:pPr marL="0" indent="0" algn="ctr">
              <a:lnSpc>
                <a:spcPct val="100000"/>
              </a:lnSpc>
              <a:buNone/>
            </a:pPr>
            <a:endParaRPr lang="en-US" sz="3600" dirty="0"/>
          </a:p>
          <a:p>
            <a:pPr marL="0" indent="0" algn="ctr">
              <a:lnSpc>
                <a:spcPct val="100000"/>
              </a:lnSpc>
              <a:buNone/>
            </a:pPr>
            <a:r>
              <a:rPr lang="en-US" sz="3600" dirty="0"/>
              <a:t>Design, UX/UI, sales</a:t>
            </a:r>
          </a:p>
        </p:txBody>
      </p:sp>
    </p:spTree>
    <p:extLst>
      <p:ext uri="{BB962C8B-B14F-4D97-AF65-F5344CB8AC3E}">
        <p14:creationId xmlns:p14="http://schemas.microsoft.com/office/powerpoint/2010/main" val="413183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 need to know as a…</a:t>
            </a:r>
          </a:p>
        </p:txBody>
      </p:sp>
      <p:sp>
        <p:nvSpPr>
          <p:cNvPr id="4" name="Content Placeholder 3"/>
          <p:cNvSpPr>
            <a:spLocks noGrp="1"/>
          </p:cNvSpPr>
          <p:nvPr>
            <p:ph idx="1"/>
          </p:nvPr>
        </p:nvSpPr>
        <p:spPr>
          <a:xfrm>
            <a:off x="838200" y="1663895"/>
            <a:ext cx="11080102" cy="4351338"/>
          </a:xfrm>
        </p:spPr>
        <p:txBody>
          <a:bodyPr numCol="2">
            <a:noAutofit/>
          </a:bodyPr>
          <a:lstStyle/>
          <a:p>
            <a:pPr marL="0" indent="0">
              <a:lnSpc>
                <a:spcPct val="100000"/>
              </a:lnSpc>
              <a:buNone/>
            </a:pPr>
            <a:r>
              <a:rPr lang="en-US" sz="2400" b="1" dirty="0"/>
              <a:t>Outsourcing company</a:t>
            </a:r>
            <a:endParaRPr lang="en-US" sz="2400" dirty="0"/>
          </a:p>
          <a:p>
            <a:pPr marL="457200" indent="-457200">
              <a:lnSpc>
                <a:spcPct val="100000"/>
              </a:lnSpc>
              <a:buFont typeface="+mj-lt"/>
              <a:buAutoNum type="arabicPeriod"/>
            </a:pPr>
            <a:r>
              <a:rPr lang="en-US" sz="2400" dirty="0"/>
              <a:t>How to design, develop and test a software</a:t>
            </a:r>
          </a:p>
          <a:p>
            <a:pPr marL="457200" indent="-457200">
              <a:lnSpc>
                <a:spcPct val="100000"/>
              </a:lnSpc>
              <a:buFont typeface="+mj-lt"/>
              <a:buAutoNum type="arabicPeriod"/>
            </a:pPr>
            <a:r>
              <a:rPr lang="en-US" sz="2400" dirty="0"/>
              <a:t>How to search IT specialists</a:t>
            </a:r>
          </a:p>
          <a:p>
            <a:pPr marL="457200" indent="-457200">
              <a:lnSpc>
                <a:spcPct val="100000"/>
              </a:lnSpc>
              <a:buFont typeface="+mj-lt"/>
              <a:buAutoNum type="arabicPeriod"/>
            </a:pPr>
            <a:r>
              <a:rPr lang="en-US" sz="2400" dirty="0"/>
              <a:t>How to buy tennis tables</a:t>
            </a:r>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r>
              <a:rPr lang="en-US" sz="2400" b="1" dirty="0"/>
              <a:t>Product company</a:t>
            </a:r>
          </a:p>
          <a:p>
            <a:pPr marL="457200" indent="-457200">
              <a:lnSpc>
                <a:spcPct val="100000"/>
              </a:lnSpc>
              <a:buFont typeface="+mj-lt"/>
              <a:buAutoNum type="arabicPeriod"/>
            </a:pPr>
            <a:r>
              <a:rPr lang="en-US" sz="1200" dirty="0"/>
              <a:t>How to make a great UX/UI</a:t>
            </a:r>
          </a:p>
          <a:p>
            <a:pPr marL="457200" indent="-457200">
              <a:lnSpc>
                <a:spcPct val="100000"/>
              </a:lnSpc>
              <a:buFont typeface="+mj-lt"/>
              <a:buAutoNum type="arabicPeriod"/>
            </a:pPr>
            <a:r>
              <a:rPr lang="en-US" sz="1200" dirty="0"/>
              <a:t>How to build a product</a:t>
            </a:r>
          </a:p>
          <a:p>
            <a:pPr marL="457200" indent="-457200">
              <a:lnSpc>
                <a:spcPct val="100000"/>
              </a:lnSpc>
              <a:buFont typeface="+mj-lt"/>
              <a:buAutoNum type="arabicPeriod"/>
            </a:pPr>
            <a:r>
              <a:rPr lang="en-US" sz="1200" dirty="0"/>
              <a:t>How to find IT specialists</a:t>
            </a:r>
            <a:r>
              <a:rPr lang="ru-RU" sz="1200" dirty="0"/>
              <a:t> </a:t>
            </a:r>
            <a:r>
              <a:rPr lang="en-US" sz="1200" dirty="0"/>
              <a:t>with small salary</a:t>
            </a:r>
          </a:p>
          <a:p>
            <a:pPr marL="457200" indent="-457200">
              <a:lnSpc>
                <a:spcPct val="100000"/>
              </a:lnSpc>
              <a:buFont typeface="+mj-lt"/>
              <a:buAutoNum type="arabicPeriod"/>
            </a:pPr>
            <a:r>
              <a:rPr lang="en-US" sz="1200" dirty="0"/>
              <a:t>How to sell product</a:t>
            </a:r>
          </a:p>
          <a:p>
            <a:pPr marL="457200" indent="-457200">
              <a:lnSpc>
                <a:spcPct val="100000"/>
              </a:lnSpc>
              <a:buFont typeface="+mj-lt"/>
              <a:buAutoNum type="arabicPeriod"/>
            </a:pPr>
            <a:r>
              <a:rPr lang="en-US" sz="1200" dirty="0"/>
              <a:t>How to get money from people</a:t>
            </a:r>
          </a:p>
          <a:p>
            <a:pPr marL="457200" indent="-457200">
              <a:lnSpc>
                <a:spcPct val="100000"/>
              </a:lnSpc>
              <a:buFont typeface="+mj-lt"/>
              <a:buAutoNum type="arabicPeriod"/>
            </a:pPr>
            <a:r>
              <a:rPr lang="en-US" sz="1200" dirty="0"/>
              <a:t>How to pay taxes</a:t>
            </a:r>
          </a:p>
          <a:p>
            <a:pPr marL="457200" indent="-457200">
              <a:lnSpc>
                <a:spcPct val="100000"/>
              </a:lnSpc>
              <a:buFont typeface="+mj-lt"/>
              <a:buAutoNum type="arabicPeriod"/>
            </a:pPr>
            <a:r>
              <a:rPr lang="en-US" sz="1200" dirty="0"/>
              <a:t>How to advertise </a:t>
            </a:r>
          </a:p>
          <a:p>
            <a:pPr marL="457200" indent="-457200">
              <a:lnSpc>
                <a:spcPct val="100000"/>
              </a:lnSpc>
              <a:buFont typeface="+mj-lt"/>
              <a:buAutoNum type="arabicPeriod"/>
            </a:pPr>
            <a:r>
              <a:rPr lang="en-US" sz="1200" dirty="0"/>
              <a:t>How to protect IP</a:t>
            </a:r>
            <a:endParaRPr lang="uk-UA" sz="1200" dirty="0"/>
          </a:p>
          <a:p>
            <a:pPr marL="457200" indent="-457200">
              <a:lnSpc>
                <a:spcPct val="100000"/>
              </a:lnSpc>
              <a:buFont typeface="+mj-lt"/>
              <a:buAutoNum type="arabicPeriod"/>
            </a:pPr>
            <a:r>
              <a:rPr lang="en-US" sz="1200" dirty="0"/>
              <a:t>How payment systems work</a:t>
            </a:r>
          </a:p>
          <a:p>
            <a:pPr marL="457200" indent="-457200">
              <a:lnSpc>
                <a:spcPct val="100000"/>
              </a:lnSpc>
              <a:buFont typeface="+mj-lt"/>
              <a:buAutoNum type="arabicPeriod"/>
            </a:pPr>
            <a:r>
              <a:rPr lang="en-US" sz="1200" dirty="0"/>
              <a:t>How to work with outsourcing companies</a:t>
            </a:r>
          </a:p>
          <a:p>
            <a:pPr marL="457200" indent="-457200">
              <a:lnSpc>
                <a:spcPct val="100000"/>
              </a:lnSpc>
              <a:buFont typeface="+mj-lt"/>
              <a:buAutoNum type="arabicPeriod"/>
            </a:pPr>
            <a:r>
              <a:rPr lang="en-US" sz="1200" dirty="0"/>
              <a:t>How to make A/B testing</a:t>
            </a:r>
          </a:p>
          <a:p>
            <a:pPr marL="457200" indent="-457200">
              <a:lnSpc>
                <a:spcPct val="100000"/>
              </a:lnSpc>
              <a:buFont typeface="+mj-lt"/>
              <a:buAutoNum type="arabicPeriod"/>
            </a:pPr>
            <a:r>
              <a:rPr lang="en-US" sz="1200" dirty="0"/>
              <a:t>How to pitch</a:t>
            </a:r>
          </a:p>
          <a:p>
            <a:pPr marL="457200" indent="-457200">
              <a:lnSpc>
                <a:spcPct val="100000"/>
              </a:lnSpc>
              <a:buFont typeface="+mj-lt"/>
              <a:buAutoNum type="arabicPeriod"/>
            </a:pPr>
            <a:r>
              <a:rPr lang="en-US" sz="1200" dirty="0"/>
              <a:t>How to build support / callback system</a:t>
            </a:r>
          </a:p>
          <a:p>
            <a:pPr marL="457200" indent="-457200">
              <a:lnSpc>
                <a:spcPct val="100000"/>
              </a:lnSpc>
              <a:buFont typeface="+mj-lt"/>
              <a:buAutoNum type="arabicPeriod"/>
            </a:pPr>
            <a:r>
              <a:rPr lang="en-US" sz="1200" dirty="0"/>
              <a:t>How to build community</a:t>
            </a:r>
          </a:p>
          <a:p>
            <a:pPr marL="457200" indent="-457200">
              <a:lnSpc>
                <a:spcPct val="100000"/>
              </a:lnSpc>
              <a:buFont typeface="+mj-lt"/>
              <a:buAutoNum type="arabicPeriod"/>
            </a:pPr>
            <a:r>
              <a:rPr lang="en-US" sz="1200" dirty="0"/>
              <a:t>How to “exit”</a:t>
            </a:r>
            <a:endParaRPr lang="en-US" sz="1800" dirty="0"/>
          </a:p>
          <a:p>
            <a:pPr marL="457200" indent="-457200">
              <a:lnSpc>
                <a:spcPct val="100000"/>
              </a:lnSpc>
              <a:buFont typeface="+mj-lt"/>
              <a:buAutoNum type="arabicPeriod"/>
            </a:pPr>
            <a:endParaRPr lang="en-US" sz="1800" dirty="0"/>
          </a:p>
          <a:p>
            <a:pPr marL="457200" indent="-457200">
              <a:lnSpc>
                <a:spcPct val="100000"/>
              </a:lnSpc>
              <a:buFont typeface="+mj-lt"/>
              <a:buAutoNum type="arabicPeriod"/>
            </a:pPr>
            <a:endParaRPr lang="en-US" sz="2400" dirty="0"/>
          </a:p>
          <a:p>
            <a:pPr marL="0" indent="0">
              <a:lnSpc>
                <a:spcPct val="100000"/>
              </a:lnSpc>
              <a:buNone/>
            </a:pPr>
            <a:endParaRPr lang="en-US" sz="2400" dirty="0"/>
          </a:p>
        </p:txBody>
      </p:sp>
    </p:spTree>
    <p:extLst>
      <p:ext uri="{BB962C8B-B14F-4D97-AF65-F5344CB8AC3E}">
        <p14:creationId xmlns:p14="http://schemas.microsoft.com/office/powerpoint/2010/main" val="372318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sources for the…</a:t>
            </a:r>
          </a:p>
        </p:txBody>
      </p:sp>
      <p:sp>
        <p:nvSpPr>
          <p:cNvPr id="4" name="Content Placeholder 3"/>
          <p:cNvSpPr>
            <a:spLocks noGrp="1"/>
          </p:cNvSpPr>
          <p:nvPr>
            <p:ph idx="1"/>
          </p:nvPr>
        </p:nvSpPr>
        <p:spPr>
          <a:xfrm>
            <a:off x="838200" y="1825625"/>
            <a:ext cx="11080102" cy="4351338"/>
          </a:xfrm>
        </p:spPr>
        <p:txBody>
          <a:bodyPr numCol="2">
            <a:noAutofit/>
          </a:bodyPr>
          <a:lstStyle/>
          <a:p>
            <a:pPr marL="0" indent="0">
              <a:lnSpc>
                <a:spcPct val="100000"/>
              </a:lnSpc>
              <a:buNone/>
            </a:pPr>
            <a:r>
              <a:rPr lang="en-US" sz="2400" b="1" dirty="0"/>
              <a:t>Outsourcing company</a:t>
            </a:r>
            <a:endParaRPr lang="en-US" sz="2400" dirty="0"/>
          </a:p>
          <a:p>
            <a:pPr marL="457200" indent="-457200">
              <a:lnSpc>
                <a:spcPct val="100000"/>
              </a:lnSpc>
              <a:buFont typeface="+mj-lt"/>
              <a:buAutoNum type="arabicPeriod"/>
            </a:pPr>
            <a:r>
              <a:rPr lang="en-US" sz="2400" dirty="0"/>
              <a:t>T&amp;M</a:t>
            </a:r>
          </a:p>
          <a:p>
            <a:pPr marL="457200" indent="-457200">
              <a:lnSpc>
                <a:spcPct val="100000"/>
              </a:lnSpc>
              <a:buFont typeface="+mj-lt"/>
              <a:buAutoNum type="arabicPeriod"/>
            </a:pPr>
            <a:r>
              <a:rPr lang="en-US" sz="2400" dirty="0"/>
              <a:t>Fixed price</a:t>
            </a:r>
          </a:p>
          <a:p>
            <a:pPr marL="457200" indent="-457200">
              <a:lnSpc>
                <a:spcPct val="100000"/>
              </a:lnSpc>
              <a:buFont typeface="+mj-lt"/>
              <a:buAutoNum type="arabicPeriod"/>
            </a:pPr>
            <a:r>
              <a:rPr lang="en-US" sz="2400" dirty="0" err="1"/>
              <a:t>Outstaffing</a:t>
            </a:r>
            <a:endParaRPr lang="en-US" sz="2400" dirty="0"/>
          </a:p>
          <a:p>
            <a:pPr marL="457200" indent="-457200">
              <a:lnSpc>
                <a:spcPct val="100000"/>
              </a:lnSpc>
              <a:buFont typeface="+mj-lt"/>
              <a:buAutoNum type="arabicPeriod"/>
            </a:pPr>
            <a:r>
              <a:rPr lang="en-US" sz="2400" dirty="0"/>
              <a:t>Consulting (higher hourly rates)</a:t>
            </a:r>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r>
              <a:rPr lang="en-US" sz="2400" b="1" dirty="0"/>
              <a:t>Product company</a:t>
            </a:r>
          </a:p>
          <a:p>
            <a:pPr marL="457200" indent="-457200">
              <a:lnSpc>
                <a:spcPct val="100000"/>
              </a:lnSpc>
              <a:buFont typeface="+mj-lt"/>
              <a:buAutoNum type="arabicPeriod"/>
            </a:pPr>
            <a:r>
              <a:rPr lang="en-US" sz="2400" dirty="0"/>
              <a:t>Licenses selling</a:t>
            </a:r>
          </a:p>
          <a:p>
            <a:pPr marL="457200" indent="-457200">
              <a:lnSpc>
                <a:spcPct val="100000"/>
              </a:lnSpc>
              <a:buFont typeface="+mj-lt"/>
              <a:buAutoNum type="arabicPeriod"/>
            </a:pPr>
            <a:r>
              <a:rPr lang="en-US" sz="2400" dirty="0"/>
              <a:t>Subscriptions</a:t>
            </a:r>
          </a:p>
          <a:p>
            <a:pPr marL="457200" indent="-457200">
              <a:lnSpc>
                <a:spcPct val="100000"/>
              </a:lnSpc>
              <a:buFont typeface="+mj-lt"/>
              <a:buAutoNum type="arabicPeriod"/>
            </a:pPr>
            <a:r>
              <a:rPr lang="en-US" sz="2400" dirty="0"/>
              <a:t>In-App Purchases</a:t>
            </a:r>
          </a:p>
          <a:p>
            <a:pPr marL="457200" indent="-457200">
              <a:lnSpc>
                <a:spcPct val="100000"/>
              </a:lnSpc>
              <a:buFont typeface="+mj-lt"/>
              <a:buAutoNum type="arabicPeriod"/>
            </a:pPr>
            <a:r>
              <a:rPr lang="en-US" sz="2400" dirty="0"/>
              <a:t>Revenue sharing</a:t>
            </a:r>
          </a:p>
          <a:p>
            <a:pPr marL="457200" indent="-457200">
              <a:lnSpc>
                <a:spcPct val="100000"/>
              </a:lnSpc>
              <a:buFont typeface="+mj-lt"/>
              <a:buAutoNum type="arabicPeriod"/>
            </a:pPr>
            <a:r>
              <a:rPr lang="en-US" sz="2400" dirty="0"/>
              <a:t>Commission</a:t>
            </a:r>
          </a:p>
          <a:p>
            <a:pPr marL="457200" indent="-457200">
              <a:lnSpc>
                <a:spcPct val="100000"/>
              </a:lnSpc>
              <a:buFont typeface="+mj-lt"/>
              <a:buAutoNum type="arabicPeriod"/>
            </a:pPr>
            <a:r>
              <a:rPr lang="en-US" sz="2400" dirty="0"/>
              <a:t>Advertising</a:t>
            </a:r>
          </a:p>
          <a:p>
            <a:pPr marL="457200" indent="-457200">
              <a:lnSpc>
                <a:spcPct val="100000"/>
              </a:lnSpc>
              <a:buFont typeface="+mj-lt"/>
              <a:buAutoNum type="arabicPeriod"/>
            </a:pPr>
            <a:r>
              <a:rPr lang="en-US" sz="2400" dirty="0"/>
              <a:t>Custom projects</a:t>
            </a:r>
          </a:p>
        </p:txBody>
      </p:sp>
    </p:spTree>
    <p:extLst>
      <p:ext uri="{BB962C8B-B14F-4D97-AF65-F5344CB8AC3E}">
        <p14:creationId xmlns:p14="http://schemas.microsoft.com/office/powerpoint/2010/main" val="342804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strategy</a:t>
            </a:r>
          </a:p>
        </p:txBody>
      </p:sp>
      <p:sp>
        <p:nvSpPr>
          <p:cNvPr id="4" name="Content Placeholder 3"/>
          <p:cNvSpPr>
            <a:spLocks noGrp="1"/>
          </p:cNvSpPr>
          <p:nvPr>
            <p:ph idx="1"/>
          </p:nvPr>
        </p:nvSpPr>
        <p:spPr>
          <a:xfrm>
            <a:off x="838200" y="1825625"/>
            <a:ext cx="4772608" cy="4351338"/>
          </a:xfrm>
        </p:spPr>
        <p:txBody>
          <a:bodyPr>
            <a:noAutofit/>
          </a:bodyPr>
          <a:lstStyle/>
          <a:p>
            <a:pPr marL="0" indent="0">
              <a:lnSpc>
                <a:spcPct val="100000"/>
              </a:lnSpc>
              <a:buNone/>
            </a:pPr>
            <a:r>
              <a:rPr lang="en-US" sz="2400" dirty="0"/>
              <a:t>Startups create new markets, “linear” businesses use existing ones. </a:t>
            </a:r>
          </a:p>
          <a:p>
            <a:pPr marL="0" indent="0">
              <a:lnSpc>
                <a:spcPct val="100000"/>
              </a:lnSpc>
              <a:buNone/>
            </a:pPr>
            <a:endParaRPr lang="en-US" sz="2400" dirty="0"/>
          </a:p>
          <a:p>
            <a:pPr marL="0" indent="0">
              <a:lnSpc>
                <a:spcPct val="100000"/>
              </a:lnSpc>
              <a:buNone/>
            </a:pPr>
            <a:r>
              <a:rPr lang="en-US" sz="2400" dirty="0"/>
              <a:t>For startups – market share is a key, for businesses – sales from the day 0.</a:t>
            </a:r>
          </a:p>
        </p:txBody>
      </p:sp>
      <p:pic>
        <p:nvPicPr>
          <p:cNvPr id="7172" name="Picture 4" descr="Результат пошуку зображень за запитом &quot;startup growth&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049" y="1198660"/>
            <a:ext cx="58102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environment </a:t>
            </a:r>
          </a:p>
        </p:txBody>
      </p:sp>
      <p:sp>
        <p:nvSpPr>
          <p:cNvPr id="4" name="Content Placeholder 3"/>
          <p:cNvSpPr>
            <a:spLocks noGrp="1"/>
          </p:cNvSpPr>
          <p:nvPr>
            <p:ph idx="1"/>
          </p:nvPr>
        </p:nvSpPr>
        <p:spPr>
          <a:xfrm>
            <a:off x="838200" y="1825625"/>
            <a:ext cx="7161246" cy="4351338"/>
          </a:xfrm>
        </p:spPr>
        <p:txBody>
          <a:bodyPr>
            <a:noAutofit/>
          </a:bodyPr>
          <a:lstStyle/>
          <a:p>
            <a:pPr marL="0" indent="0">
              <a:lnSpc>
                <a:spcPct val="100000"/>
              </a:lnSpc>
              <a:buNone/>
            </a:pPr>
            <a:r>
              <a:rPr lang="en-US" sz="2400" dirty="0" err="1"/>
              <a:t>Kabanchik</a:t>
            </a:r>
            <a:r>
              <a:rPr lang="en-US" sz="2400" dirty="0"/>
              <a:t> -&gt; Prom.ua</a:t>
            </a:r>
            <a:endParaRPr lang="ru-RU" sz="2400" dirty="0"/>
          </a:p>
          <a:p>
            <a:pPr marL="0" indent="0">
              <a:lnSpc>
                <a:spcPct val="100000"/>
              </a:lnSpc>
              <a:buNone/>
            </a:pPr>
            <a:endParaRPr lang="ru-RU" sz="2400" dirty="0"/>
          </a:p>
          <a:p>
            <a:pPr marL="0" indent="0">
              <a:lnSpc>
                <a:spcPct val="100000"/>
              </a:lnSpc>
              <a:buNone/>
            </a:pPr>
            <a:r>
              <a:rPr lang="en-US" sz="2400" dirty="0" err="1"/>
              <a:t>Looksery</a:t>
            </a:r>
            <a:r>
              <a:rPr lang="en-US" sz="2400" dirty="0"/>
              <a:t>-&gt;</a:t>
            </a:r>
            <a:r>
              <a:rPr lang="en-US" sz="2400" dirty="0"/>
              <a:t>Snapchat</a:t>
            </a:r>
            <a:endParaRPr lang="en-US" sz="2400" dirty="0"/>
          </a:p>
          <a:p>
            <a:pPr marL="0" indent="0">
              <a:lnSpc>
                <a:spcPct val="100000"/>
              </a:lnSpc>
              <a:buNone/>
            </a:pPr>
            <a:r>
              <a:rPr lang="en-US" sz="2400" dirty="0" err="1"/>
              <a:t>Jeapie</a:t>
            </a:r>
            <a:r>
              <a:rPr lang="en-US" sz="2400" dirty="0"/>
              <a:t>-&gt;</a:t>
            </a:r>
            <a:r>
              <a:rPr lang="en-US" sz="2400" dirty="0" err="1"/>
              <a:t>Mobify</a:t>
            </a:r>
            <a:endParaRPr lang="en-US" sz="2400" dirty="0"/>
          </a:p>
          <a:p>
            <a:pPr marL="0" indent="0">
              <a:lnSpc>
                <a:spcPct val="100000"/>
              </a:lnSpc>
              <a:buNone/>
            </a:pPr>
            <a:r>
              <a:rPr lang="en-US" sz="2400" dirty="0" err="1"/>
              <a:t>Viewdle</a:t>
            </a:r>
            <a:r>
              <a:rPr lang="en-US" sz="2400" dirty="0"/>
              <a:t>-&gt;Google</a:t>
            </a:r>
            <a:endParaRPr lang="en-US" sz="2400" dirty="0"/>
          </a:p>
          <a:p>
            <a:pPr marL="0" indent="0">
              <a:lnSpc>
                <a:spcPct val="100000"/>
              </a:lnSpc>
              <a:buNone/>
            </a:pPr>
            <a:endParaRPr lang="en-US" sz="2400" dirty="0"/>
          </a:p>
          <a:p>
            <a:pPr marL="0" indent="0">
              <a:lnSpc>
                <a:spcPct val="100000"/>
              </a:lnSpc>
              <a:buNone/>
            </a:pPr>
            <a:endParaRPr lang="en-US" sz="2400" dirty="0"/>
          </a:p>
        </p:txBody>
      </p:sp>
      <p:pic>
        <p:nvPicPr>
          <p:cNvPr id="5122" name="Picture 2" descr="https://s.dou.ua/storage-files/16797091_1598983343452044_771006852655223803_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0" y="0"/>
            <a:ext cx="4851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ecosystem</a:t>
            </a:r>
          </a:p>
        </p:txBody>
      </p:sp>
      <p:sp>
        <p:nvSpPr>
          <p:cNvPr id="4" name="Content Placeholder 3"/>
          <p:cNvSpPr>
            <a:spLocks noGrp="1"/>
          </p:cNvSpPr>
          <p:nvPr>
            <p:ph idx="1"/>
          </p:nvPr>
        </p:nvSpPr>
        <p:spPr>
          <a:xfrm>
            <a:off x="838200" y="1825625"/>
            <a:ext cx="7161246" cy="4351338"/>
          </a:xfrm>
        </p:spPr>
        <p:txBody>
          <a:bodyPr>
            <a:noAutofit/>
          </a:bodyPr>
          <a:lstStyle/>
          <a:p>
            <a:pPr marL="0" indent="0">
              <a:lnSpc>
                <a:spcPct val="100000"/>
              </a:lnSpc>
              <a:buNone/>
            </a:pPr>
            <a:r>
              <a:rPr lang="en-US" sz="2400" dirty="0"/>
              <a:t>TM valuation</a:t>
            </a:r>
          </a:p>
          <a:p>
            <a:pPr marL="0" indent="0">
              <a:lnSpc>
                <a:spcPct val="100000"/>
              </a:lnSpc>
              <a:buNone/>
            </a:pPr>
            <a:r>
              <a:rPr lang="en-US" sz="2400" dirty="0"/>
              <a:t>Working with negative and abuse</a:t>
            </a:r>
          </a:p>
          <a:p>
            <a:pPr marL="0" indent="0">
              <a:lnSpc>
                <a:spcPct val="100000"/>
              </a:lnSpc>
              <a:buNone/>
            </a:pPr>
            <a:r>
              <a:rPr lang="en-US" sz="2400" dirty="0"/>
              <a:t>Community building &amp; support</a:t>
            </a:r>
          </a:p>
          <a:p>
            <a:pPr marL="0" indent="0">
              <a:lnSpc>
                <a:spcPct val="100000"/>
              </a:lnSpc>
              <a:buNone/>
            </a:pPr>
            <a:r>
              <a:rPr lang="en-US" sz="2400" dirty="0"/>
              <a:t>Ambassadors (MVP) program</a:t>
            </a:r>
          </a:p>
          <a:p>
            <a:pPr marL="0" indent="0">
              <a:lnSpc>
                <a:spcPct val="100000"/>
              </a:lnSpc>
              <a:buNone/>
            </a:pPr>
            <a:r>
              <a:rPr lang="en-US" sz="2400" dirty="0"/>
              <a:t>Building a partner network</a:t>
            </a:r>
          </a:p>
          <a:p>
            <a:pPr marL="0" indent="0">
              <a:lnSpc>
                <a:spcPct val="100000"/>
              </a:lnSpc>
              <a:buNone/>
            </a:pPr>
            <a:r>
              <a:rPr lang="en-US" sz="2400" dirty="0"/>
              <a:t>Compete for the best resources</a:t>
            </a:r>
            <a:endParaRPr lang="uk-UA" sz="2400" dirty="0"/>
          </a:p>
          <a:p>
            <a:pPr marL="0" indent="0">
              <a:lnSpc>
                <a:spcPct val="100000"/>
              </a:lnSpc>
              <a:buNone/>
            </a:pPr>
            <a:r>
              <a:rPr lang="en-US" sz="2400" dirty="0"/>
              <a:t>Working with government</a:t>
            </a:r>
          </a:p>
          <a:p>
            <a:pPr marL="0" indent="0">
              <a:lnSpc>
                <a:spcPct val="100000"/>
              </a:lnSpc>
              <a:buNone/>
            </a:pPr>
            <a:r>
              <a:rPr lang="en-US" sz="2400" dirty="0"/>
              <a:t>Education &amp; trainings</a:t>
            </a:r>
          </a:p>
          <a:p>
            <a:pPr marL="0" indent="0">
              <a:lnSpc>
                <a:spcPct val="100000"/>
              </a:lnSpc>
              <a:buNone/>
            </a:pPr>
            <a:endParaRPr lang="en-US" sz="2400" dirty="0"/>
          </a:p>
        </p:txBody>
      </p:sp>
      <p:pic>
        <p:nvPicPr>
          <p:cNvPr id="9218" name="Picture 2" descr="Результат пошуку зображень за запитом &quot;communit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550" y="3135086"/>
            <a:ext cx="605959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20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a:t>
            </a:r>
          </a:p>
        </p:txBody>
      </p:sp>
      <p:sp>
        <p:nvSpPr>
          <p:cNvPr id="4" name="Content Placeholder 3"/>
          <p:cNvSpPr>
            <a:spLocks noGrp="1"/>
          </p:cNvSpPr>
          <p:nvPr>
            <p:ph idx="1"/>
          </p:nvPr>
        </p:nvSpPr>
        <p:spPr>
          <a:xfrm>
            <a:off x="838200" y="1825625"/>
            <a:ext cx="7161246" cy="4351338"/>
          </a:xfrm>
        </p:spPr>
        <p:txBody>
          <a:bodyPr>
            <a:noAutofit/>
          </a:bodyPr>
          <a:lstStyle/>
          <a:p>
            <a:pPr marL="457200" indent="-457200">
              <a:lnSpc>
                <a:spcPct val="100000"/>
              </a:lnSpc>
              <a:buAutoNum type="arabicPeriod"/>
            </a:pPr>
            <a:r>
              <a:rPr lang="en-US" sz="2200" dirty="0"/>
              <a:t>Started as a Windows Phone development company, now extended our expertize to web, mobile (</a:t>
            </a:r>
            <a:r>
              <a:rPr lang="en-US" sz="2200" dirty="0" err="1"/>
              <a:t>Xamarin</a:t>
            </a:r>
            <a:r>
              <a:rPr lang="en-US" sz="2200" dirty="0"/>
              <a:t>), cloud and AI/ML/bots. </a:t>
            </a:r>
          </a:p>
          <a:p>
            <a:pPr marL="457200" indent="-457200">
              <a:lnSpc>
                <a:spcPct val="100000"/>
              </a:lnSpc>
              <a:buAutoNum type="arabicPeriod"/>
            </a:pPr>
            <a:r>
              <a:rPr lang="en-US" sz="2200" dirty="0"/>
              <a:t>We have launched several products (indeed, they did not become the main generator of revenue).</a:t>
            </a:r>
          </a:p>
          <a:p>
            <a:pPr marL="457200" indent="-457200">
              <a:lnSpc>
                <a:spcPct val="100000"/>
              </a:lnSpc>
              <a:buAutoNum type="arabicPeriod"/>
            </a:pPr>
            <a:r>
              <a:rPr lang="en-US" sz="2200" dirty="0"/>
              <a:t>We won a lot of international and local wards and competitions. </a:t>
            </a:r>
          </a:p>
          <a:p>
            <a:pPr marL="457200" indent="-457200">
              <a:lnSpc>
                <a:spcPct val="100000"/>
              </a:lnSpc>
              <a:buAutoNum type="arabicPeriod"/>
            </a:pPr>
            <a:r>
              <a:rPr lang="en-US" sz="2200" dirty="0"/>
              <a:t>We are building a community.</a:t>
            </a:r>
          </a:p>
          <a:p>
            <a:pPr marL="457200" indent="-457200">
              <a:lnSpc>
                <a:spcPct val="100000"/>
              </a:lnSpc>
              <a:buAutoNum type="arabicPeriod"/>
            </a:pPr>
            <a:r>
              <a:rPr lang="en-US" sz="2200" dirty="0"/>
              <a:t>We build a strong relations with foreign partners in different areas. </a:t>
            </a:r>
          </a:p>
          <a:p>
            <a:pPr marL="457200" indent="-457200">
              <a:lnSpc>
                <a:spcPct val="100000"/>
              </a:lnSpc>
              <a:buAutoNum type="arabicPeriod"/>
            </a:pPr>
            <a:r>
              <a:rPr lang="en-US" sz="2200" dirty="0"/>
              <a:t>We are testing 10+ ideas/labs inside the company.</a:t>
            </a:r>
          </a:p>
        </p:txBody>
      </p:sp>
      <p:pic>
        <p:nvPicPr>
          <p:cNvPr id="10242" name="Picture 2" descr="Результат пошуку зображень за запитом &quot;succ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505" y="2085975"/>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49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Fuck ups</a:t>
            </a:r>
          </a:p>
        </p:txBody>
      </p:sp>
      <p:sp>
        <p:nvSpPr>
          <p:cNvPr id="4" name="Content Placeholder 3"/>
          <p:cNvSpPr>
            <a:spLocks noGrp="1"/>
          </p:cNvSpPr>
          <p:nvPr>
            <p:ph idx="1"/>
          </p:nvPr>
        </p:nvSpPr>
        <p:spPr>
          <a:xfrm>
            <a:off x="838200" y="1825625"/>
            <a:ext cx="5805196" cy="4780448"/>
          </a:xfrm>
        </p:spPr>
        <p:txBody>
          <a:bodyPr>
            <a:noAutofit/>
          </a:bodyPr>
          <a:lstStyle/>
          <a:p>
            <a:pPr marL="457200" indent="-457200">
              <a:lnSpc>
                <a:spcPct val="100000"/>
              </a:lnSpc>
              <a:buAutoNum type="arabicPeriod"/>
            </a:pPr>
            <a:r>
              <a:rPr lang="en-US" sz="2400" dirty="0"/>
              <a:t>Investors were not optimistic about the new mobile platform we invest in. </a:t>
            </a:r>
          </a:p>
          <a:p>
            <a:pPr marL="457200" indent="-457200">
              <a:lnSpc>
                <a:spcPct val="100000"/>
              </a:lnSpc>
              <a:buAutoNum type="arabicPeriod"/>
            </a:pPr>
            <a:r>
              <a:rPr lang="en-US" sz="2400" dirty="0"/>
              <a:t>Our monetization models failed. </a:t>
            </a:r>
          </a:p>
          <a:p>
            <a:pPr marL="457200" indent="-457200">
              <a:lnSpc>
                <a:spcPct val="100000"/>
              </a:lnSpc>
              <a:buAutoNum type="arabicPeriod"/>
            </a:pPr>
            <a:r>
              <a:rPr lang="en-US" sz="2400" dirty="0"/>
              <a:t>Developer refused to support the product.</a:t>
            </a:r>
          </a:p>
          <a:p>
            <a:pPr marL="457200" indent="-457200">
              <a:lnSpc>
                <a:spcPct val="100000"/>
              </a:lnSpc>
              <a:buAutoNum type="arabicPeriod"/>
            </a:pPr>
            <a:r>
              <a:rPr lang="en-US" sz="2400" dirty="0"/>
              <a:t>Awards and wins in competitions are great but... </a:t>
            </a:r>
          </a:p>
          <a:p>
            <a:pPr marL="457200" indent="-457200">
              <a:lnSpc>
                <a:spcPct val="100000"/>
              </a:lnSpc>
              <a:buAutoNum type="arabicPeriod"/>
            </a:pPr>
            <a:r>
              <a:rPr lang="en-US" sz="2400" dirty="0"/>
              <a:t>Local business environment &amp; people are not business-friendly. </a:t>
            </a:r>
          </a:p>
          <a:p>
            <a:pPr marL="457200" indent="-457200">
              <a:lnSpc>
                <a:spcPct val="100000"/>
              </a:lnSpc>
              <a:buAutoNum type="arabicPeriod"/>
            </a:pPr>
            <a:r>
              <a:rPr lang="en-US" sz="2400" dirty="0"/>
              <a:t>Absence of angels in 50 miles.</a:t>
            </a:r>
          </a:p>
          <a:p>
            <a:pPr marL="457200" indent="-457200">
              <a:lnSpc>
                <a:spcPct val="100000"/>
              </a:lnSpc>
              <a:buAutoNum type="arabicPeriod"/>
            </a:pPr>
            <a:endParaRPr lang="en-US" sz="2400" dirty="0"/>
          </a:p>
          <a:p>
            <a:pPr marL="457200" indent="-457200">
              <a:lnSpc>
                <a:spcPct val="100000"/>
              </a:lnSpc>
              <a:buAutoNum type="arabicPeriod"/>
            </a:pPr>
            <a:endParaRPr lang="en-US" sz="2400" dirty="0"/>
          </a:p>
          <a:p>
            <a:pPr marL="457200" indent="-457200">
              <a:lnSpc>
                <a:spcPct val="100000"/>
              </a:lnSpc>
              <a:buAutoNum type="arabicPeriod"/>
            </a:pPr>
            <a:endParaRPr lang="en-US" sz="2400" dirty="0"/>
          </a:p>
        </p:txBody>
      </p:sp>
      <p:pic>
        <p:nvPicPr>
          <p:cNvPr id="11266" name="Picture 2" descr="Результат пошуку зображень за запитом &quot;Fuckup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715" y="215227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2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800" dirty="0"/>
            </a:br>
            <a:br>
              <a:rPr lang="en-US" sz="4800" dirty="0"/>
            </a:br>
            <a:br>
              <a:rPr lang="en-US" sz="4800" dirty="0"/>
            </a:br>
            <a:br>
              <a:rPr lang="en-US" sz="4800" dirty="0"/>
            </a:br>
            <a:br>
              <a:rPr lang="en-US" sz="4800" dirty="0"/>
            </a:br>
            <a:br>
              <a:rPr lang="en-US" sz="4800" dirty="0"/>
            </a:br>
            <a:r>
              <a:rPr lang="en-US" sz="4800" dirty="0"/>
              <a:t>Q&amp;A</a:t>
            </a:r>
          </a:p>
        </p:txBody>
      </p:sp>
      <p:sp>
        <p:nvSpPr>
          <p:cNvPr id="4" name="Content Placeholder 3"/>
          <p:cNvSpPr>
            <a:spLocks noGrp="1"/>
          </p:cNvSpPr>
          <p:nvPr>
            <p:ph idx="1"/>
          </p:nvPr>
        </p:nvSpPr>
        <p:spPr>
          <a:xfrm>
            <a:off x="838198" y="1825625"/>
            <a:ext cx="10210802" cy="4351338"/>
          </a:xfrm>
        </p:spPr>
        <p:txBody>
          <a:bodyPr>
            <a:normAutofit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3200" b="1" dirty="0"/>
              <a:t>Oleksandr Krakovetskyi</a:t>
            </a:r>
          </a:p>
          <a:p>
            <a:pPr marL="0" indent="0">
              <a:buNone/>
            </a:pPr>
            <a:r>
              <a:rPr lang="en-US" sz="2400" dirty="0"/>
              <a:t>CEO DevRain Solutions</a:t>
            </a:r>
          </a:p>
          <a:p>
            <a:pPr marL="0" indent="0">
              <a:buNone/>
            </a:pPr>
            <a:endParaRPr lang="en-US" sz="2400" dirty="0"/>
          </a:p>
          <a:p>
            <a:pPr marL="0" indent="0">
              <a:buNone/>
            </a:pPr>
            <a:r>
              <a:rPr lang="en-US" sz="2400" dirty="0">
                <a:hlinkClick r:id="rId2"/>
              </a:rPr>
              <a:t>alex.krakovetskiy@devrain.com</a:t>
            </a:r>
            <a:r>
              <a:rPr lang="en-US" sz="2400" dirty="0"/>
              <a:t> </a:t>
            </a:r>
          </a:p>
          <a:p>
            <a:pPr marL="0" indent="0">
              <a:buNone/>
            </a:pPr>
            <a:r>
              <a:rPr lang="en-US" sz="2400" dirty="0"/>
              <a:t>@</a:t>
            </a:r>
            <a:r>
              <a:rPr lang="en-US" sz="2400" dirty="0" err="1"/>
              <a:t>msugvnua</a:t>
            </a:r>
            <a:endParaRPr lang="en-US" sz="2400" dirty="0"/>
          </a:p>
          <a:p>
            <a:pPr marL="0" indent="0">
              <a:buNone/>
            </a:pPr>
            <a:r>
              <a:rPr lang="en-US" sz="2400" dirty="0">
                <a:hlinkClick r:id="rId3"/>
              </a:rPr>
              <a:t>https://www.facebook.com/alex.krakovetskiy</a:t>
            </a:r>
            <a:r>
              <a:rPr lang="en-US" sz="2400" dirty="0"/>
              <a:t> </a:t>
            </a:r>
          </a:p>
          <a:p>
            <a:pPr marL="0" indent="0">
              <a:buNone/>
            </a:pPr>
            <a:endParaRPr lang="en-US" sz="2400" dirty="0"/>
          </a:p>
        </p:txBody>
      </p:sp>
      <p:pic>
        <p:nvPicPr>
          <p:cNvPr id="5" name="Picture 2" descr="Олександр Краковецьки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098" y="1027906"/>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9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CEO of DevRain Solutions (software development company).</a:t>
            </a:r>
          </a:p>
          <a:p>
            <a:pPr marL="514350" indent="-514350">
              <a:buFont typeface="+mj-lt"/>
              <a:buAutoNum type="arabicPeriod"/>
            </a:pPr>
            <a:r>
              <a:rPr lang="en-US" dirty="0"/>
              <a:t>CTO DonorUA/Udonors.</a:t>
            </a:r>
          </a:p>
          <a:p>
            <a:pPr marL="514350" indent="-514350">
              <a:buFont typeface="+mj-lt"/>
              <a:buAutoNum type="arabicPeriod"/>
            </a:pPr>
            <a:r>
              <a:rPr lang="en-US" dirty="0"/>
              <a:t>Microsoft Regional Director.</a:t>
            </a:r>
          </a:p>
          <a:p>
            <a:pPr marL="514350" indent="-514350">
              <a:buFont typeface="+mj-lt"/>
              <a:buAutoNum type="arabicPeriod"/>
            </a:pPr>
            <a:r>
              <a:rPr lang="en-US" dirty="0"/>
              <a:t>Microsoft Most Valuable Professional.</a:t>
            </a:r>
          </a:p>
          <a:p>
            <a:pPr marL="514350" indent="-514350">
              <a:buFont typeface="+mj-lt"/>
              <a:buAutoNum type="arabicPeriod"/>
            </a:pPr>
            <a:r>
              <a:rPr lang="en-US" dirty="0"/>
              <a:t>Best Professional in Software Architecture (Ukrainian IT Award).</a:t>
            </a:r>
          </a:p>
          <a:p>
            <a:pPr marL="514350" indent="-514350">
              <a:buFont typeface="+mj-lt"/>
              <a:buAutoNum type="arabicPeriod"/>
            </a:pPr>
            <a:r>
              <a:rPr lang="en-US" dirty="0"/>
              <a:t>Ph.D. in Computer Science.</a:t>
            </a:r>
          </a:p>
          <a:p>
            <a:pPr marL="514350" indent="-514350">
              <a:buFont typeface="+mj-lt"/>
              <a:buAutoNum type="arabicPeriod"/>
            </a:pPr>
            <a:r>
              <a:rPr lang="en-US" dirty="0"/>
              <a:t>Community lead in Kyiv Smart City initiative, expert in Open Data.</a:t>
            </a:r>
          </a:p>
          <a:p>
            <a:pPr marL="514350" indent="-514350">
              <a:buFont typeface="+mj-lt"/>
              <a:buAutoNum type="arabicPeriod"/>
            </a:pPr>
            <a:r>
              <a:rPr lang="en-US" dirty="0"/>
              <a:t>Speaker and IT blogger. </a:t>
            </a:r>
          </a:p>
          <a:p>
            <a:pPr marL="0" indent="0">
              <a:buNone/>
            </a:pPr>
            <a:endParaRPr lang="en-US" dirty="0"/>
          </a:p>
        </p:txBody>
      </p:sp>
    </p:spTree>
    <p:extLst>
      <p:ext uri="{BB962C8B-B14F-4D97-AF65-F5344CB8AC3E}">
        <p14:creationId xmlns:p14="http://schemas.microsoft.com/office/powerpoint/2010/main" val="265399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DevRain Solutions</a:t>
            </a:r>
          </a:p>
        </p:txBody>
      </p:sp>
      <p:sp>
        <p:nvSpPr>
          <p:cNvPr id="4" name="Content Placeholder 3"/>
          <p:cNvSpPr>
            <a:spLocks noGrp="1"/>
          </p:cNvSpPr>
          <p:nvPr>
            <p:ph idx="1"/>
          </p:nvPr>
        </p:nvSpPr>
        <p:spPr>
          <a:xfrm>
            <a:off x="838200" y="1683204"/>
            <a:ext cx="7692848" cy="4773579"/>
          </a:xfrm>
        </p:spPr>
        <p:txBody>
          <a:bodyPr>
            <a:noAutofit/>
          </a:bodyPr>
          <a:lstStyle/>
          <a:p>
            <a:pPr marL="457200" indent="-457200">
              <a:lnSpc>
                <a:spcPct val="100000"/>
              </a:lnSpc>
              <a:buFont typeface="+mj-lt"/>
              <a:buAutoNum type="arabicPeriod"/>
            </a:pPr>
            <a:r>
              <a:rPr lang="en-US" sz="2200" dirty="0"/>
              <a:t>Outsourcing company with 15 people. Lead partner on creating Windows Phone apps by Microsoft Ukraine.</a:t>
            </a:r>
          </a:p>
          <a:p>
            <a:pPr marL="457200" indent="-457200">
              <a:lnSpc>
                <a:spcPct val="100000"/>
              </a:lnSpc>
              <a:buFont typeface="+mj-lt"/>
              <a:buAutoNum type="arabicPeriod"/>
            </a:pPr>
            <a:r>
              <a:rPr lang="en-US" sz="2200" dirty="0"/>
              <a:t>Developer of 20+ apps for Windows Phone and Windows 10 with 8+ million downloads in total (as publisher and owner of products). </a:t>
            </a:r>
          </a:p>
          <a:p>
            <a:pPr marL="457200" indent="-457200">
              <a:lnSpc>
                <a:spcPct val="100000"/>
              </a:lnSpc>
              <a:buFont typeface="+mj-lt"/>
              <a:buAutoNum type="arabicPeriod"/>
            </a:pPr>
            <a:r>
              <a:rPr lang="en-US" sz="2200" dirty="0"/>
              <a:t>WP7PUBLISH – platform for creating content Windows Phone apps without coding. Shortlisted as the best Ukrainian startup.</a:t>
            </a:r>
          </a:p>
          <a:p>
            <a:pPr marL="457200" indent="-457200">
              <a:lnSpc>
                <a:spcPct val="100000"/>
              </a:lnSpc>
              <a:buFont typeface="+mj-lt"/>
              <a:buAutoNum type="arabicPeriod"/>
            </a:pPr>
            <a:r>
              <a:rPr lang="en-US" sz="2200" dirty="0">
                <a:hlinkClick r:id="rId2"/>
              </a:rPr>
              <a:t>DonorUA</a:t>
            </a:r>
            <a:r>
              <a:rPr lang="en-US" sz="2200" dirty="0"/>
              <a:t>/</a:t>
            </a:r>
            <a:r>
              <a:rPr lang="en-US" sz="2200" dirty="0">
                <a:hlinkClick r:id="rId3"/>
              </a:rPr>
              <a:t>Udonors</a:t>
            </a:r>
            <a:r>
              <a:rPr lang="en-US" sz="2200" dirty="0"/>
              <a:t> is an automated blood donor recruitment system. Winner of several international and local awards. </a:t>
            </a:r>
            <a:r>
              <a:rPr lang="en-US" sz="2200" dirty="0">
                <a:hlinkClick r:id="rId4"/>
              </a:rPr>
              <a:t>DonorUA.Bot</a:t>
            </a:r>
            <a:r>
              <a:rPr lang="en-US" sz="2200" dirty="0"/>
              <a:t> is a side project.</a:t>
            </a:r>
          </a:p>
          <a:p>
            <a:pPr marL="457200" indent="-457200">
              <a:lnSpc>
                <a:spcPct val="100000"/>
              </a:lnSpc>
              <a:buFont typeface="+mj-lt"/>
              <a:buAutoNum type="arabicPeriod"/>
            </a:pPr>
            <a:r>
              <a:rPr lang="en-US" sz="2200" dirty="0">
                <a:hlinkClick r:id="rId5"/>
              </a:rPr>
              <a:t>AppClub { build, monetize }</a:t>
            </a:r>
            <a:r>
              <a:rPr lang="en-US" sz="2200" dirty="0"/>
              <a:t> – dev &amp; startup community. </a:t>
            </a:r>
          </a:p>
        </p:txBody>
      </p:sp>
      <p:pic>
        <p:nvPicPr>
          <p:cNvPr id="6148" name="Picture 4" descr="DevRain Soluti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1805" y="1512435"/>
            <a:ext cx="2094626" cy="73152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Результат пошуку зображень за запитом &quot;wp7publish&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370" y="3063610"/>
            <a:ext cx="2792061" cy="9144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donor.ua/Content/Images/logo-color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3679" y="4579668"/>
            <a:ext cx="2822752" cy="64008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appclub.im/Images/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5543" y="5730889"/>
            <a:ext cx="1770888"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9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DevRain Solutions</a:t>
            </a:r>
          </a:p>
        </p:txBody>
      </p:sp>
      <p:pic>
        <p:nvPicPr>
          <p:cNvPr id="12290" name="Picture 2" descr="Результат пошуку зображень за запитом &quot;tedx&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34987"/>
            <a:ext cx="20955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Результат пошуку зображень за запитом &quot;kyiv smart city&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9702" y="4656841"/>
            <a:ext cx="1824567"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Результат пошуку зображень за запитом &quot;1991 open data incubator&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4770" y="2189826"/>
            <a:ext cx="1938336"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Результат пошуку зображень за запитом &quot;egap challenge&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297" y="5681937"/>
            <a:ext cx="511105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Результат пошуку зображень за запитом &quot;державне агентство електронного урядування&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644488"/>
            <a:ext cx="3619500"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Результат пошуку зображень за запитом &quot;проон&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9460" y="755390"/>
            <a:ext cx="194310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Результат пошуку зображень за запитом &quot;smart astana&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63" y="1448568"/>
            <a:ext cx="359228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Результат пошуку зображень за запитом &quot;microsoft user group vinnitsa&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1892" y="5133091"/>
            <a:ext cx="1905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2306" name="Picture 18" descr="Результат пошуку зображень за запитом &quot;wp7rock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4513" y="4188318"/>
            <a:ext cx="183832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2308" name="Picture 20" descr="Результат пошуку зображень за запитом &quot;odessa .net user group&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863" y="3893477"/>
            <a:ext cx="28575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Результат пошуку зображень за запитом &quot;Ukrainian language stack exchange&quo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8879" y="1974440"/>
            <a:ext cx="15049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5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838199" y="1825625"/>
            <a:ext cx="5823857" cy="4687142"/>
          </a:xfrm>
        </p:spPr>
        <p:txBody>
          <a:bodyPr>
            <a:normAutofit fontScale="92500" lnSpcReduction="20000"/>
          </a:bodyPr>
          <a:lstStyle/>
          <a:p>
            <a:pPr marL="514350" indent="-514350">
              <a:lnSpc>
                <a:spcPct val="100000"/>
              </a:lnSpc>
              <a:buFont typeface="+mj-lt"/>
              <a:buAutoNum type="arabicPeriod"/>
            </a:pPr>
            <a:r>
              <a:rPr lang="en-US" b="1" dirty="0"/>
              <a:t>Service </a:t>
            </a:r>
            <a:r>
              <a:rPr lang="en-US" b="1" dirty="0"/>
              <a:t>company</a:t>
            </a:r>
            <a:r>
              <a:rPr lang="en-US" dirty="0"/>
              <a:t> provides outsourcing &amp; </a:t>
            </a:r>
            <a:r>
              <a:rPr lang="en-US" dirty="0" err="1"/>
              <a:t>outstaffing</a:t>
            </a:r>
            <a:r>
              <a:rPr lang="en-US" dirty="0"/>
              <a:t> &amp; consulting &amp; R&amp;D.</a:t>
            </a:r>
          </a:p>
          <a:p>
            <a:pPr marL="514350" indent="-514350">
              <a:lnSpc>
                <a:spcPct val="100000"/>
              </a:lnSpc>
              <a:buFont typeface="+mj-lt"/>
              <a:buAutoNum type="arabicPeriod"/>
            </a:pPr>
            <a:r>
              <a:rPr lang="en-US" b="1" dirty="0"/>
              <a:t>Consulting company </a:t>
            </a:r>
            <a:r>
              <a:rPr lang="en-US" dirty="0"/>
              <a:t>is a service company with higher rates.</a:t>
            </a:r>
          </a:p>
          <a:p>
            <a:pPr marL="514350" indent="-514350">
              <a:lnSpc>
                <a:spcPct val="100000"/>
              </a:lnSpc>
              <a:buFont typeface="+mj-lt"/>
              <a:buAutoNum type="arabicPeriod"/>
            </a:pPr>
            <a:r>
              <a:rPr lang="en-US" b="1" dirty="0"/>
              <a:t>Product company</a:t>
            </a:r>
            <a:r>
              <a:rPr lang="en-US" dirty="0"/>
              <a:t> has own product(s) that produces most of the revenue.</a:t>
            </a:r>
          </a:p>
          <a:p>
            <a:pPr marL="514350" indent="-514350">
              <a:lnSpc>
                <a:spcPct val="100000"/>
              </a:lnSpc>
              <a:buFont typeface="+mj-lt"/>
              <a:buAutoNum type="arabicPeriod"/>
            </a:pPr>
            <a:r>
              <a:rPr lang="en-US" b="1" dirty="0"/>
              <a:t>Startup</a:t>
            </a:r>
            <a:r>
              <a:rPr lang="en-US" dirty="0"/>
              <a:t> is a product company with a different growth/exit strategy.</a:t>
            </a:r>
          </a:p>
          <a:p>
            <a:pPr marL="514350" indent="-514350">
              <a:lnSpc>
                <a:spcPct val="100000"/>
              </a:lnSpc>
              <a:buFont typeface="+mj-lt"/>
              <a:buAutoNum type="arabicPeriod"/>
            </a:pPr>
            <a:r>
              <a:rPr lang="en-US" b="1" dirty="0"/>
              <a:t>Publishing company</a:t>
            </a:r>
            <a:r>
              <a:rPr lang="en-US" dirty="0"/>
              <a:t> is an agent for the product companies.</a:t>
            </a:r>
          </a:p>
          <a:p>
            <a:pPr marL="514350" indent="-514350">
              <a:lnSpc>
                <a:spcPct val="100000"/>
              </a:lnSpc>
              <a:buFont typeface="+mj-lt"/>
              <a:buAutoNum type="arabicPeriod"/>
            </a:pPr>
            <a:endParaRPr lang="en-US" dirty="0"/>
          </a:p>
        </p:txBody>
      </p:sp>
    </p:spTree>
    <p:extLst>
      <p:ext uri="{BB962C8B-B14F-4D97-AF65-F5344CB8AC3E}">
        <p14:creationId xmlns:p14="http://schemas.microsoft.com/office/powerpoint/2010/main" val="225315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models</a:t>
            </a:r>
          </a:p>
        </p:txBody>
      </p:sp>
      <p:sp>
        <p:nvSpPr>
          <p:cNvPr id="3" name="Content Placeholder 2"/>
          <p:cNvSpPr>
            <a:spLocks noGrp="1"/>
          </p:cNvSpPr>
          <p:nvPr>
            <p:ph idx="1"/>
          </p:nvPr>
        </p:nvSpPr>
        <p:spPr>
          <a:xfrm>
            <a:off x="838199" y="1825625"/>
            <a:ext cx="5823857" cy="4687142"/>
          </a:xfrm>
        </p:spPr>
        <p:txBody>
          <a:bodyPr>
            <a:normAutofit/>
          </a:bodyPr>
          <a:lstStyle/>
          <a:p>
            <a:pPr marL="514350" indent="-514350">
              <a:lnSpc>
                <a:spcPct val="100000"/>
              </a:lnSpc>
              <a:buFont typeface="+mj-lt"/>
              <a:buAutoNum type="arabicPeriod"/>
            </a:pPr>
            <a:r>
              <a:rPr lang="en-US" dirty="0"/>
              <a:t>Starting product company in parallel to the existing outsourcing business with a separate team and processes.</a:t>
            </a:r>
          </a:p>
          <a:p>
            <a:pPr marL="514350" indent="-514350">
              <a:lnSpc>
                <a:spcPct val="100000"/>
              </a:lnSpc>
              <a:buFont typeface="+mj-lt"/>
              <a:buAutoNum type="arabicPeriod"/>
            </a:pPr>
            <a:r>
              <a:rPr lang="en-US" dirty="0"/>
              <a:t>Re-invest profit from services for product creation.</a:t>
            </a:r>
          </a:p>
          <a:p>
            <a:pPr marL="514350" indent="-514350">
              <a:lnSpc>
                <a:spcPct val="100000"/>
              </a:lnSpc>
              <a:buFont typeface="+mj-lt"/>
              <a:buAutoNum type="arabicPeriod"/>
            </a:pPr>
            <a:r>
              <a:rPr lang="en-US" dirty="0"/>
              <a:t>Startup model with external investment. </a:t>
            </a:r>
          </a:p>
          <a:p>
            <a:pPr marL="514350" indent="-514350">
              <a:lnSpc>
                <a:spcPct val="100000"/>
              </a:lnSpc>
              <a:buFont typeface="+mj-lt"/>
              <a:buAutoNum type="arabicPeriod"/>
            </a:pPr>
            <a:endParaRPr lang="en-US" dirty="0"/>
          </a:p>
        </p:txBody>
      </p:sp>
      <p:pic>
        <p:nvPicPr>
          <p:cNvPr id="13314" name="Picture 2" descr="Результат пошуку зображень за запитом &quot;transiti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254" y="2151776"/>
            <a:ext cx="28575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Startup Nation</a:t>
            </a:r>
          </a:p>
        </p:txBody>
      </p:sp>
      <p:sp>
        <p:nvSpPr>
          <p:cNvPr id="4" name="Content Placeholder 3"/>
          <p:cNvSpPr>
            <a:spLocks noGrp="1"/>
          </p:cNvSpPr>
          <p:nvPr>
            <p:ph idx="1"/>
          </p:nvPr>
        </p:nvSpPr>
        <p:spPr>
          <a:xfrm>
            <a:off x="838200" y="1683205"/>
            <a:ext cx="5270241" cy="3915162"/>
          </a:xfrm>
        </p:spPr>
        <p:txBody>
          <a:bodyPr>
            <a:noAutofit/>
          </a:bodyPr>
          <a:lstStyle/>
          <a:p>
            <a:pPr marL="0" indent="0">
              <a:lnSpc>
                <a:spcPct val="100000"/>
              </a:lnSpc>
              <a:buNone/>
            </a:pPr>
            <a:r>
              <a:rPr lang="en-US" sz="2400" dirty="0"/>
              <a:t>India, Ireland, Canada and Israel were the four leading countries that controlled outsourcing business in 2003.</a:t>
            </a:r>
          </a:p>
          <a:p>
            <a:pPr marL="0" indent="0">
              <a:lnSpc>
                <a:spcPct val="100000"/>
              </a:lnSpc>
              <a:buNone/>
            </a:pPr>
            <a:endParaRPr lang="en-US" sz="2400" dirty="0"/>
          </a:p>
          <a:p>
            <a:pPr marL="0" indent="0">
              <a:lnSpc>
                <a:spcPct val="100000"/>
              </a:lnSpc>
              <a:buNone/>
            </a:pPr>
            <a:r>
              <a:rPr lang="en-US" sz="2400" dirty="0"/>
              <a:t>Now Israel is a startup nation. Israeli Startup 'Exits' Top $10B In 2016.</a:t>
            </a:r>
            <a:endParaRPr lang="uk-UA" sz="2400" dirty="0"/>
          </a:p>
          <a:p>
            <a:pPr marL="0" indent="0">
              <a:lnSpc>
                <a:spcPct val="100000"/>
              </a:lnSpc>
              <a:buNone/>
            </a:pPr>
            <a:endParaRPr lang="uk-UA" sz="2400" dirty="0"/>
          </a:p>
          <a:p>
            <a:pPr marL="0" indent="0">
              <a:lnSpc>
                <a:spcPct val="100000"/>
              </a:lnSpc>
              <a:buNone/>
            </a:pPr>
            <a:r>
              <a:rPr lang="en-US" sz="2400" dirty="0">
                <a:hlinkClick r:id="rId2"/>
              </a:rPr>
              <a:t>http://www.yakaboo.ua/ua/kraina-startapiv-istorija-izrail-s-kogo-ekonomichnogo-diva.html</a:t>
            </a:r>
            <a:r>
              <a:rPr lang="uk-UA" sz="2400" dirty="0"/>
              <a:t> </a:t>
            </a:r>
            <a:endParaRPr lang="en-US" sz="2400" dirty="0"/>
          </a:p>
        </p:txBody>
      </p:sp>
      <p:pic>
        <p:nvPicPr>
          <p:cNvPr id="2050" name="Picture 2" descr="Результат пошуку зображень за запитом &quot;Країна стартапів. Історія ізраїльського економічного дива&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199" y="919844"/>
            <a:ext cx="324612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6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006"/>
            <a:ext cx="10515600" cy="1325563"/>
          </a:xfrm>
        </p:spPr>
        <p:txBody>
          <a:bodyPr/>
          <a:lstStyle/>
          <a:p>
            <a:r>
              <a:rPr lang="en-US" dirty="0"/>
              <a:t>Offshore R&amp;D</a:t>
            </a:r>
          </a:p>
        </p:txBody>
      </p:sp>
      <p:sp>
        <p:nvSpPr>
          <p:cNvPr id="4" name="Content Placeholder 3"/>
          <p:cNvSpPr>
            <a:spLocks noGrp="1"/>
          </p:cNvSpPr>
          <p:nvPr>
            <p:ph idx="1"/>
          </p:nvPr>
        </p:nvSpPr>
        <p:spPr>
          <a:xfrm>
            <a:off x="838200" y="2382415"/>
            <a:ext cx="4889241" cy="4099249"/>
          </a:xfrm>
        </p:spPr>
        <p:txBody>
          <a:bodyPr>
            <a:noAutofit/>
          </a:bodyPr>
          <a:lstStyle/>
          <a:p>
            <a:pPr marL="0" indent="0">
              <a:lnSpc>
                <a:spcPct val="100000"/>
              </a:lnSpc>
              <a:buNone/>
            </a:pPr>
            <a:r>
              <a:rPr lang="en-US" sz="2400" dirty="0"/>
              <a:t>Bangalore, Yerevan, Mumbai, Ahmedabad, Bucharest, New Delhi, Hyderabad, Ho Chi Minh city, Chennai, Pune, Indore, Noida, Gurgaon, Thiruvananthapuram, Greater Toronto Area, Ottawa, Montreal, Haifa, Tel Aviv, Dublin, Lahore, </a:t>
            </a:r>
            <a:r>
              <a:rPr lang="en-US" sz="2400" b="1" dirty="0"/>
              <a:t>Kyiv</a:t>
            </a:r>
            <a:r>
              <a:rPr lang="en-US" sz="2400" dirty="0"/>
              <a:t>, Minsk, Moscow, and St. Petersburg </a:t>
            </a:r>
            <a:r>
              <a:rPr lang="en-US" sz="2400" b="1" dirty="0"/>
              <a:t>would be the ideal places, and hence 'Tier I' cities to offshore R&amp;D</a:t>
            </a:r>
            <a:r>
              <a:rPr lang="en-US" sz="2400" dirty="0"/>
              <a:t>.</a:t>
            </a:r>
            <a:endParaRPr lang="en-US" sz="2400" dirty="0"/>
          </a:p>
        </p:txBody>
      </p:sp>
      <p:pic>
        <p:nvPicPr>
          <p:cNvPr id="1026" name="Picture 2" descr="Результат пошуку зображень за запитом &quot;рабы на галерах&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1967"/>
            <a:ext cx="5996066"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9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684"/>
            <a:ext cx="10515600" cy="1325563"/>
          </a:xfrm>
        </p:spPr>
        <p:txBody>
          <a:bodyPr/>
          <a:lstStyle/>
          <a:p>
            <a:r>
              <a:rPr lang="en-US" dirty="0"/>
              <a:t>Revenue Per Employee</a:t>
            </a:r>
            <a:endParaRPr lang="en-US" dirty="0"/>
          </a:p>
        </p:txBody>
      </p:sp>
      <p:sp>
        <p:nvSpPr>
          <p:cNvPr id="4" name="Content Placeholder 3"/>
          <p:cNvSpPr>
            <a:spLocks noGrp="1"/>
          </p:cNvSpPr>
          <p:nvPr>
            <p:ph idx="1"/>
          </p:nvPr>
        </p:nvSpPr>
        <p:spPr>
          <a:xfrm>
            <a:off x="838200" y="1678248"/>
            <a:ext cx="5419531" cy="5002470"/>
          </a:xfrm>
        </p:spPr>
        <p:txBody>
          <a:bodyPr>
            <a:noAutofit/>
          </a:bodyPr>
          <a:lstStyle/>
          <a:p>
            <a:pPr marL="0" indent="0">
              <a:lnSpc>
                <a:spcPct val="100000"/>
              </a:lnSpc>
              <a:buNone/>
            </a:pPr>
            <a:r>
              <a:rPr lang="en-US" sz="2400" dirty="0"/>
              <a:t>The average fast growing company is generating $230k – 310k per employee in revenue.</a:t>
            </a:r>
          </a:p>
          <a:p>
            <a:pPr marL="457200" indent="-457200">
              <a:lnSpc>
                <a:spcPct val="100000"/>
              </a:lnSpc>
              <a:buFont typeface="+mj-lt"/>
              <a:buAutoNum type="arabicPeriod"/>
            </a:pPr>
            <a:r>
              <a:rPr lang="en-US" sz="2400" dirty="0"/>
              <a:t>EPAM: $49,805</a:t>
            </a:r>
          </a:p>
          <a:p>
            <a:pPr marL="457200" indent="-457200">
              <a:lnSpc>
                <a:spcPct val="100000"/>
              </a:lnSpc>
              <a:buFont typeface="+mj-lt"/>
              <a:buAutoNum type="arabicPeriod"/>
            </a:pPr>
            <a:r>
              <a:rPr lang="en-US" sz="2400" dirty="0"/>
              <a:t>Samsung: $385,440</a:t>
            </a:r>
          </a:p>
          <a:p>
            <a:pPr marL="457200" indent="-457200">
              <a:lnSpc>
                <a:spcPct val="100000"/>
              </a:lnSpc>
              <a:buFont typeface="+mj-lt"/>
              <a:buAutoNum type="arabicPeriod"/>
            </a:pPr>
            <a:r>
              <a:rPr lang="en-US" sz="2400" dirty="0"/>
              <a:t>Intel: $523,618</a:t>
            </a:r>
          </a:p>
          <a:p>
            <a:pPr marL="457200" indent="-457200">
              <a:lnSpc>
                <a:spcPct val="100000"/>
              </a:lnSpc>
              <a:buFont typeface="+mj-lt"/>
              <a:buAutoNum type="arabicPeriod"/>
            </a:pPr>
            <a:r>
              <a:rPr lang="en-US" sz="2400" dirty="0"/>
              <a:t>Amazon: $577,482</a:t>
            </a:r>
          </a:p>
          <a:p>
            <a:pPr marL="457200" indent="-457200">
              <a:lnSpc>
                <a:spcPct val="100000"/>
              </a:lnSpc>
              <a:buFont typeface="+mj-lt"/>
              <a:buAutoNum type="arabicPeriod"/>
            </a:pPr>
            <a:r>
              <a:rPr lang="en-US" sz="2400" dirty="0"/>
              <a:t>Microsoft: $732,224 </a:t>
            </a:r>
          </a:p>
          <a:p>
            <a:pPr marL="457200" indent="-457200">
              <a:lnSpc>
                <a:spcPct val="100000"/>
              </a:lnSpc>
              <a:buFont typeface="+mj-lt"/>
              <a:buAutoNum type="arabicPeriod"/>
            </a:pPr>
            <a:r>
              <a:rPr lang="en-US" sz="2400" dirty="0"/>
              <a:t>Google: $1,154,896</a:t>
            </a:r>
          </a:p>
          <a:p>
            <a:pPr marL="457200" indent="-457200">
              <a:lnSpc>
                <a:spcPct val="100000"/>
              </a:lnSpc>
              <a:buFont typeface="+mj-lt"/>
              <a:buAutoNum type="arabicPeriod"/>
            </a:pPr>
            <a:r>
              <a:rPr lang="en-US" sz="2400" dirty="0"/>
              <a:t>Apple: $1,865,306</a:t>
            </a:r>
          </a:p>
          <a:p>
            <a:pPr marL="457200" indent="-457200">
              <a:lnSpc>
                <a:spcPct val="100000"/>
              </a:lnSpc>
              <a:buFont typeface="+mj-lt"/>
              <a:buAutoNum type="arabicPeriod"/>
            </a:pPr>
            <a:endParaRPr lang="en-US" sz="2400" dirty="0"/>
          </a:p>
        </p:txBody>
      </p:sp>
      <p:pic>
        <p:nvPicPr>
          <p:cNvPr id="4098" name="Picture 2" descr="Результат пошуку зображень за запитом &quot;revenue per employe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575" y="0"/>
            <a:ext cx="54324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8732</TotalTime>
  <Words>846</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ＭＳ Ｐゴシック</vt:lpstr>
      <vt:lpstr>Arial</vt:lpstr>
      <vt:lpstr>Avenir LT Pro 45 Book</vt:lpstr>
      <vt:lpstr>Consolas</vt:lpstr>
      <vt:lpstr>Segoe UI</vt:lpstr>
      <vt:lpstr>Segoe UI Light</vt:lpstr>
      <vt:lpstr>Office Theme</vt:lpstr>
      <vt:lpstr>2_5-30405_Build_Template_16x9_LightBlue_Color_Background</vt:lpstr>
      <vt:lpstr>4_5-30405_Build_Template_16x9_White_Background</vt:lpstr>
      <vt:lpstr>Шлях від аутсорсу до продуктово-консалтингової компанії: перемоги та поразки  Oleksandr Krakovetskyi CEO, DevRain Solutions @msugvnua, alex.krakovetskiy@devrain.com https://www.facebook.com/alex.krakovetskiy  </vt:lpstr>
      <vt:lpstr>About</vt:lpstr>
      <vt:lpstr>DevRain Solutions</vt:lpstr>
      <vt:lpstr>DevRain Solutions</vt:lpstr>
      <vt:lpstr>Definitions</vt:lpstr>
      <vt:lpstr>Transition models</vt:lpstr>
      <vt:lpstr>Startup Nation</vt:lpstr>
      <vt:lpstr>Offshore R&amp;D</vt:lpstr>
      <vt:lpstr>Revenue Per Employee</vt:lpstr>
      <vt:lpstr>Build vs. Sell</vt:lpstr>
      <vt:lpstr>What I need to know as a…</vt:lpstr>
      <vt:lpstr>Payment sources for the…</vt:lpstr>
      <vt:lpstr>Growth strategy</vt:lpstr>
      <vt:lpstr>Business environment </vt:lpstr>
      <vt:lpstr>Building ecosystem</vt:lpstr>
      <vt:lpstr>Success</vt:lpstr>
      <vt:lpstr>Fuck ups</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 Katerinyuk (Ancor Personnel)</dc:creator>
  <cp:lastModifiedBy>Oleksandr Krakovetskyi</cp:lastModifiedBy>
  <cp:revision>368</cp:revision>
  <dcterms:created xsi:type="dcterms:W3CDTF">2013-04-04T08:15:00Z</dcterms:created>
  <dcterms:modified xsi:type="dcterms:W3CDTF">2017-02-25T08:55:49Z</dcterms:modified>
</cp:coreProperties>
</file>